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9" r:id="rId3"/>
    <p:sldId id="273" r:id="rId5"/>
    <p:sldId id="282" r:id="rId6"/>
    <p:sldId id="271" r:id="rId7"/>
    <p:sldId id="306" r:id="rId8"/>
    <p:sldId id="307" r:id="rId9"/>
    <p:sldId id="326" r:id="rId10"/>
    <p:sldId id="362" r:id="rId11"/>
    <p:sldId id="363" r:id="rId12"/>
    <p:sldId id="364" r:id="rId13"/>
    <p:sldId id="265" r:id="rId14"/>
    <p:sldId id="285" r:id="rId15"/>
    <p:sldId id="260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3" d="100"/>
          <a:sy n="83" d="100"/>
        </p:scale>
        <p:origin x="696" y="67"/>
      </p:cViewPr>
      <p:guideLst>
        <p:guide orient="horz" pos="1200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算法简介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screen"/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占位符 3" descr="截屏2020-04-21上午11.05.2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507105" y="381000"/>
            <a:ext cx="8329930" cy="609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255" y="2121535"/>
            <a:ext cx="2540000" cy="83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dirty="0">
                <a:sym typeface="+mn-ea"/>
              </a:rPr>
              <a:t>round()</a:t>
            </a:r>
            <a:r>
              <a:rPr lang="zh-CN" altLang="en-US" dirty="0">
                <a:sym typeface="+mn-ea"/>
              </a:rPr>
              <a:t>函数表示每一次大轮变换都要进行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次小轮变换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运行结果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截屏2020-04-21上午11.11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2050415"/>
            <a:ext cx="10058400" cy="1951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67418" y="2424859"/>
            <a:ext cx="3064869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总结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screen"/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1882" y="1007837"/>
            <a:ext cx="10080625" cy="5268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" name="椭圆 4"/>
          <p:cNvSpPr/>
          <p:nvPr/>
        </p:nvSpPr>
        <p:spPr>
          <a:xfrm>
            <a:off x="9149670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8"/>
          <p:cNvSpPr/>
          <p:nvPr/>
        </p:nvSpPr>
        <p:spPr>
          <a:xfrm>
            <a:off x="9665653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1"/>
          <p:cNvSpPr/>
          <p:nvPr/>
        </p:nvSpPr>
        <p:spPr>
          <a:xfrm>
            <a:off x="10181636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14"/>
          <p:cNvSpPr/>
          <p:nvPr/>
        </p:nvSpPr>
        <p:spPr>
          <a:xfrm>
            <a:off x="10716767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821251" y="1116894"/>
            <a:ext cx="6155551" cy="2967186"/>
            <a:chOff x="5394700" y="1317507"/>
            <a:chExt cx="5025031" cy="1257623"/>
          </a:xfrm>
        </p:grpSpPr>
        <p:sp>
          <p:nvSpPr>
            <p:cNvPr id="21" name="TextBox 19"/>
            <p:cNvSpPr txBox="1"/>
            <p:nvPr/>
          </p:nvSpPr>
          <p:spPr>
            <a:xfrm>
              <a:off x="5394700" y="1317507"/>
              <a:ext cx="2444433" cy="169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算法总结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4701" y="1509063"/>
              <a:ext cx="5025030" cy="10660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通过小组共同合作，齐心协力一起完成了这次的算法。在这次的代码编写过程中，遇到了许多困难，比如对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tiger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算法的理解不透彻，导致重写算法好几次。这次的算法有如下几点不足之处，该算法只能对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512bit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Message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生成认证码。对于多于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512bit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和小于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512bit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的算法，我认为可以使用分组密码的思想来解决，如果小于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512bit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可以使用补充位的方法来解决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7" name="图片占位符 26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>
          <a:xfrm>
            <a:off x="1392404" y="2060898"/>
            <a:ext cx="3269337" cy="2761832"/>
          </a:xfrm>
        </p:spPr>
      </p:pic>
      <p:cxnSp>
        <p:nvCxnSpPr>
          <p:cNvPr id="24" name="直接连接符 23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总结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67227" y="4164163"/>
            <a:ext cx="228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致谢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7227" y="4650817"/>
            <a:ext cx="50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向本小组所有成员的辛勤付出致谢！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3" grpId="0" animBg="1"/>
      <p:bldP spid="3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84604" y="45040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191919"/>
                </a:solidFill>
              </a:rPr>
              <a:t>谢谢观看！</a:t>
            </a:r>
            <a:endParaRPr lang="zh-CN" altLang="en-US" sz="2400" dirty="0">
              <a:solidFill>
                <a:srgbClr val="191919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 panose="020B0604020202090204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684780" y="1256665"/>
            <a:ext cx="6738620" cy="2784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/>
              <a:t>Tiger由Ross在1995年提出。Tiger号称是最快的Hash算法，专门为64位机器做了优化。Tiger和md5的添加数据的方式不同，它不是加上1个1及若干个0，而是增加一个0x01和若干个0。Tiger的输出是192位的，即24个字节。分组的大小也是和md5一样：64字节。Tiger有一个1024个元素的表。</a:t>
            </a:r>
            <a:r>
              <a:rPr lang="en-US" altLang="zh-CN" sz="2000" dirty="0"/>
              <a:t>Tiger</a:t>
            </a:r>
            <a:r>
              <a:rPr lang="zh-CN" altLang="en-US" sz="2000" dirty="0"/>
              <a:t>算法每次是对</a:t>
            </a:r>
            <a:r>
              <a:rPr lang="en-US" altLang="zh-CN" sz="2000" dirty="0"/>
              <a:t>512bit</a:t>
            </a:r>
            <a:r>
              <a:rPr lang="zh-CN" altLang="en-US" sz="2000" dirty="0"/>
              <a:t>即</a:t>
            </a:r>
            <a:r>
              <a:rPr lang="en-US" altLang="zh-CN" sz="2000" dirty="0"/>
              <a:t>64byte</a:t>
            </a:r>
            <a:r>
              <a:rPr lang="zh-CN" altLang="en-US" sz="2000" dirty="0"/>
              <a:t>进行</a:t>
            </a:r>
            <a:r>
              <a:rPr lang="en-US" altLang="zh-CN" sz="2000" dirty="0"/>
              <a:t>Hash</a:t>
            </a:r>
            <a:r>
              <a:rPr lang="zh-CN" altLang="en-US" sz="2000" dirty="0"/>
              <a:t>，</a:t>
            </a:r>
            <a:endParaRPr lang="zh-CN" altLang="zh-CN" sz="2000" dirty="0"/>
          </a:p>
          <a:p>
            <a:pPr>
              <a:lnSpc>
                <a:spcPct val="125000"/>
              </a:lnSpc>
            </a:pPr>
            <a:endParaRPr lang="zh-CN" altLang="zh-CN" sz="2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419223" y="315339"/>
            <a:ext cx="337838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算法简介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screen"/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808246" y="2424859"/>
            <a:ext cx="3110706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算法原理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Tiger Out Round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62000" y="12192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150938" y="2476500"/>
            <a:ext cx="6016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7</a:t>
            </a:r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62000" y="25908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50938" y="3695700"/>
            <a:ext cx="6016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9</a:t>
            </a:r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62000" y="36576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990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1371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752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990600" y="1752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1371600" y="175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990600" y="1752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990600" y="2971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10668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1295400" y="2971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75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600200" y="4648200"/>
            <a:ext cx="350838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panose="05050102010706020507" charset="2"/>
              </a:rPr>
              <a:t></a:t>
            </a:r>
            <a:endParaRPr lang="en-US">
              <a:latin typeface="Times-Roman" charset="0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1752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1371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99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1371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990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1981200" y="144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 flipH="1">
            <a:off x="19812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 flipH="1">
            <a:off x="19812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2997200" y="12192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W</a:t>
            </a:r>
            <a:endParaRPr lang="en-US">
              <a:latin typeface="Times-Roman" charset="0"/>
            </a:endParaRPr>
          </a:p>
        </p:txBody>
      </p:sp>
      <p:sp>
        <p:nvSpPr>
          <p:cNvPr id="31" name="Rectangle 64"/>
          <p:cNvSpPr>
            <a:spLocks noChangeArrowheads="1"/>
          </p:cNvSpPr>
          <p:nvPr/>
        </p:nvSpPr>
        <p:spPr bwMode="auto">
          <a:xfrm>
            <a:off x="801688" y="4648200"/>
            <a:ext cx="417512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panose="05050102010706020507" charset="2"/>
              </a:rPr>
              <a:t></a:t>
            </a:r>
            <a:endParaRPr lang="en-US">
              <a:latin typeface="Times-Roman" charset="0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1173163" y="4648200"/>
            <a:ext cx="350837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panose="05050102010706020507" charset="2"/>
              </a:rPr>
              <a:t></a:t>
            </a:r>
            <a:endParaRPr lang="en-US">
              <a:latin typeface="Times-Roman" charset="0"/>
            </a:endParaRPr>
          </a:p>
        </p:txBody>
      </p:sp>
      <p:sp>
        <p:nvSpPr>
          <p:cNvPr id="33" name="Rectangle 70"/>
          <p:cNvSpPr>
            <a:spLocks noChangeArrowheads="1"/>
          </p:cNvSpPr>
          <p:nvPr/>
        </p:nvSpPr>
        <p:spPr bwMode="auto">
          <a:xfrm>
            <a:off x="795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1"/>
          <p:cNvSpPr>
            <a:spLocks noChangeArrowheads="1"/>
          </p:cNvSpPr>
          <p:nvPr/>
        </p:nvSpPr>
        <p:spPr bwMode="auto">
          <a:xfrm>
            <a:off x="1563688" y="433388"/>
            <a:ext cx="336550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795338" y="433388"/>
            <a:ext cx="354012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1176338" y="433388"/>
            <a:ext cx="354012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37" name="Rectangle 74"/>
          <p:cNvSpPr>
            <a:spLocks noChangeArrowheads="1"/>
          </p:cNvSpPr>
          <p:nvPr/>
        </p:nvSpPr>
        <p:spPr bwMode="auto">
          <a:xfrm>
            <a:off x="1557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1176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795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3"/>
          <p:cNvSpPr>
            <a:spLocks noChangeArrowheads="1"/>
          </p:cNvSpPr>
          <p:nvPr/>
        </p:nvSpPr>
        <p:spPr bwMode="auto">
          <a:xfrm>
            <a:off x="1563688" y="5614988"/>
            <a:ext cx="336550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41" name="Rectangle 84"/>
          <p:cNvSpPr>
            <a:spLocks noChangeArrowheads="1"/>
          </p:cNvSpPr>
          <p:nvPr/>
        </p:nvSpPr>
        <p:spPr bwMode="auto">
          <a:xfrm>
            <a:off x="795338" y="5614988"/>
            <a:ext cx="354012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42" name="Rectangle 85"/>
          <p:cNvSpPr>
            <a:spLocks noChangeArrowheads="1"/>
          </p:cNvSpPr>
          <p:nvPr/>
        </p:nvSpPr>
        <p:spPr bwMode="auto">
          <a:xfrm>
            <a:off x="1176338" y="5614988"/>
            <a:ext cx="354012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panose="05050102010706020507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43" name="Rectangle 86"/>
          <p:cNvSpPr>
            <a:spLocks noChangeArrowheads="1"/>
          </p:cNvSpPr>
          <p:nvPr/>
        </p:nvSpPr>
        <p:spPr bwMode="auto">
          <a:xfrm>
            <a:off x="1557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87"/>
          <p:cNvSpPr>
            <a:spLocks noChangeArrowheads="1"/>
          </p:cNvSpPr>
          <p:nvPr/>
        </p:nvSpPr>
        <p:spPr bwMode="auto">
          <a:xfrm>
            <a:off x="1176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89"/>
          <p:cNvSpPr>
            <a:spLocks noChangeShapeType="1"/>
          </p:cNvSpPr>
          <p:nvPr/>
        </p:nvSpPr>
        <p:spPr bwMode="auto">
          <a:xfrm flipH="1">
            <a:off x="304800" y="533400"/>
            <a:ext cx="493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>
            <a:off x="304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21"/>
          <p:cNvSpPr>
            <a:spLocks noChangeArrowheads="1"/>
          </p:cNvSpPr>
          <p:nvPr/>
        </p:nvSpPr>
        <p:spPr bwMode="auto">
          <a:xfrm>
            <a:off x="1143000" y="1219200"/>
            <a:ext cx="6016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dirty="0">
                <a:latin typeface="Times-Roman" charset="0"/>
              </a:rPr>
              <a:t>F</a:t>
            </a:r>
            <a:r>
              <a:rPr lang="en-US" baseline="-25000" dirty="0">
                <a:latin typeface="Times-Roman" charset="0"/>
              </a:rPr>
              <a:t>5</a:t>
            </a:r>
            <a:endParaRPr lang="en-US" dirty="0"/>
          </a:p>
        </p:txBody>
      </p:sp>
      <p:sp>
        <p:nvSpPr>
          <p:cNvPr id="49" name="Rectangle 122"/>
          <p:cNvSpPr>
            <a:spLocks noChangeArrowheads="1"/>
          </p:cNvSpPr>
          <p:nvPr/>
        </p:nvSpPr>
        <p:spPr bwMode="auto">
          <a:xfrm>
            <a:off x="2438400" y="1927225"/>
            <a:ext cx="1524000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24"/>
          <p:cNvSpPr>
            <a:spLocks noChangeShapeType="1"/>
          </p:cNvSpPr>
          <p:nvPr/>
        </p:nvSpPr>
        <p:spPr bwMode="auto">
          <a:xfrm>
            <a:off x="32004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5"/>
          <p:cNvSpPr>
            <a:spLocks noChangeArrowheads="1"/>
          </p:cNvSpPr>
          <p:nvPr/>
        </p:nvSpPr>
        <p:spPr bwMode="auto">
          <a:xfrm>
            <a:off x="2438400" y="3146425"/>
            <a:ext cx="1524000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95"/>
          <p:cNvSpPr>
            <a:spLocks noChangeArrowheads="1"/>
          </p:cNvSpPr>
          <p:nvPr/>
        </p:nvSpPr>
        <p:spPr bwMode="auto">
          <a:xfrm>
            <a:off x="1606550" y="4906963"/>
            <a:ext cx="31115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panose="05050102010706020507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53" name="Rectangle 196"/>
          <p:cNvSpPr>
            <a:spLocks noChangeArrowheads="1"/>
          </p:cNvSpPr>
          <p:nvPr/>
        </p:nvSpPr>
        <p:spPr bwMode="auto">
          <a:xfrm>
            <a:off x="838200" y="4906963"/>
            <a:ext cx="325438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panose="05050102010706020507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54" name="Rectangle 197"/>
          <p:cNvSpPr>
            <a:spLocks noChangeArrowheads="1"/>
          </p:cNvSpPr>
          <p:nvPr/>
        </p:nvSpPr>
        <p:spPr bwMode="auto">
          <a:xfrm>
            <a:off x="1219200" y="4906963"/>
            <a:ext cx="325438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panose="05050102010706020507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55" name="Rectangle 198"/>
          <p:cNvSpPr>
            <a:spLocks noChangeArrowheads="1"/>
          </p:cNvSpPr>
          <p:nvPr/>
        </p:nvSpPr>
        <p:spPr bwMode="auto">
          <a:xfrm>
            <a:off x="1554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99"/>
          <p:cNvSpPr>
            <a:spLocks noChangeArrowheads="1"/>
          </p:cNvSpPr>
          <p:nvPr/>
        </p:nvSpPr>
        <p:spPr bwMode="auto">
          <a:xfrm>
            <a:off x="1173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200"/>
          <p:cNvSpPr>
            <a:spLocks noChangeArrowheads="1"/>
          </p:cNvSpPr>
          <p:nvPr/>
        </p:nvSpPr>
        <p:spPr bwMode="auto">
          <a:xfrm>
            <a:off x="792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01"/>
          <p:cNvSpPr>
            <a:spLocks noChangeArrowheads="1"/>
          </p:cNvSpPr>
          <p:nvPr/>
        </p:nvSpPr>
        <p:spPr bwMode="auto">
          <a:xfrm>
            <a:off x="2997200" y="2438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-Roman" charset="0"/>
              </a:rPr>
              <a:t>W</a:t>
            </a:r>
            <a:endParaRPr lang="en-US" dirty="0">
              <a:latin typeface="Times-Roman" charset="0"/>
            </a:endParaRPr>
          </a:p>
        </p:txBody>
      </p:sp>
      <p:sp>
        <p:nvSpPr>
          <p:cNvPr id="60" name="Line 202"/>
          <p:cNvSpPr>
            <a:spLocks noChangeShapeType="1"/>
          </p:cNvSpPr>
          <p:nvPr/>
        </p:nvSpPr>
        <p:spPr bwMode="auto">
          <a:xfrm>
            <a:off x="32004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203"/>
          <p:cNvSpPr>
            <a:spLocks noChangeShapeType="1"/>
          </p:cNvSpPr>
          <p:nvPr/>
        </p:nvSpPr>
        <p:spPr bwMode="auto">
          <a:xfrm>
            <a:off x="32004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204"/>
          <p:cNvSpPr>
            <a:spLocks noChangeShapeType="1"/>
          </p:cNvSpPr>
          <p:nvPr/>
        </p:nvSpPr>
        <p:spPr bwMode="auto">
          <a:xfrm>
            <a:off x="32004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05"/>
          <p:cNvSpPr>
            <a:spLocks noChangeArrowheads="1"/>
          </p:cNvSpPr>
          <p:nvPr/>
        </p:nvSpPr>
        <p:spPr bwMode="auto">
          <a:xfrm>
            <a:off x="2997200" y="36576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-Roman" charset="0"/>
              </a:rPr>
              <a:t>W</a:t>
            </a:r>
            <a:endParaRPr lang="en-US" dirty="0">
              <a:latin typeface="Times-Roman" charset="0"/>
            </a:endParaRPr>
          </a:p>
        </p:txBody>
      </p:sp>
      <p:sp>
        <p:nvSpPr>
          <p:cNvPr id="64" name="Rectangle 206"/>
          <p:cNvSpPr>
            <a:spLocks noChangeArrowheads="1"/>
          </p:cNvSpPr>
          <p:nvPr/>
        </p:nvSpPr>
        <p:spPr bwMode="auto">
          <a:xfrm>
            <a:off x="2997200" y="457200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i</a:t>
            </a:r>
            <a:endParaRPr lang="en-US">
              <a:latin typeface="Times-Roman" charset="0"/>
            </a:endParaRPr>
          </a:p>
        </p:txBody>
      </p:sp>
      <p:sp>
        <p:nvSpPr>
          <p:cNvPr id="65" name="Line 207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4826000" y="1496695"/>
            <a:ext cx="4486910" cy="3633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dirty="0" smtClean="0">
                <a:latin typeface="Times-Roman" charset="0"/>
                <a:sym typeface="+mn-ea"/>
              </a:rPr>
              <a:t>1.</a:t>
            </a:r>
            <a:r>
              <a:rPr lang="zh-CN" altLang="en-US" dirty="0" smtClean="0">
                <a:latin typeface="Times-Roman" charset="0"/>
                <a:sym typeface="+mn-ea"/>
              </a:rPr>
              <a:t>输入</a:t>
            </a:r>
            <a:r>
              <a:rPr lang="en-US" altLang="zh-CN" dirty="0" smtClean="0">
                <a:latin typeface="Times-Roman" charset="0"/>
                <a:sym typeface="+mn-ea"/>
              </a:rPr>
              <a:t>512</a:t>
            </a:r>
            <a:r>
              <a:rPr lang="zh-CN" altLang="en-US" dirty="0" smtClean="0">
                <a:latin typeface="Times-Roman" charset="0"/>
                <a:sym typeface="+mn-ea"/>
              </a:rPr>
              <a:t>位的</a:t>
            </a:r>
            <a:r>
              <a:rPr lang="en-US" altLang="zh-CN" dirty="0" smtClean="0">
                <a:latin typeface="Times-Roman" charset="0"/>
                <a:sym typeface="+mn-ea"/>
              </a:rPr>
              <a:t>X</a:t>
            </a:r>
            <a:r>
              <a:rPr lang="zh-CN" altLang="en-US" dirty="0" smtClean="0">
                <a:latin typeface="Times-Roman" charset="0"/>
                <a:sym typeface="+mn-ea"/>
              </a:rPr>
              <a:t>，然后将</a:t>
            </a:r>
            <a:r>
              <a:rPr lang="en-US" altLang="zh-CN" dirty="0" smtClean="0">
                <a:latin typeface="Times-Roman" charset="0"/>
                <a:sym typeface="+mn-ea"/>
              </a:rPr>
              <a:t>X</a:t>
            </a:r>
            <a:r>
              <a:rPr lang="zh-CN" altLang="en-US" dirty="0" smtClean="0">
                <a:latin typeface="Times-Roman" charset="0"/>
                <a:sym typeface="+mn-ea"/>
              </a:rPr>
              <a:t>分为</a:t>
            </a:r>
            <a:r>
              <a:rPr lang="en-US" altLang="zh-CN" dirty="0" smtClean="0">
                <a:latin typeface="Times-Roman" charset="0"/>
                <a:sym typeface="+mn-ea"/>
              </a:rPr>
              <a:t>8</a:t>
            </a:r>
            <a:r>
              <a:rPr lang="zh-CN" altLang="en-US" dirty="0" smtClean="0">
                <a:latin typeface="Times-Roman" charset="0"/>
                <a:sym typeface="+mn-ea"/>
              </a:rPr>
              <a:t>组，每组</a:t>
            </a:r>
            <a:r>
              <a:rPr lang="en-US" altLang="zh-CN" dirty="0" smtClean="0">
                <a:latin typeface="Times-Roman" charset="0"/>
                <a:sym typeface="+mn-ea"/>
              </a:rPr>
              <a:t>64bit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/>
              <a:t>2.</a:t>
            </a:r>
            <a:r>
              <a:rPr lang="zh-CN" altLang="en-US"/>
              <a:t>经过</a:t>
            </a:r>
            <a:r>
              <a:rPr lang="en-US" altLang="zh-CN"/>
              <a:t>3</a:t>
            </a:r>
            <a:r>
              <a:rPr lang="zh-CN" altLang="en-US"/>
              <a:t>次变换，</a:t>
            </a:r>
            <a:r>
              <a:rPr lang="en-US" altLang="zh-CN"/>
              <a:t>F5,F7,F9</a:t>
            </a:r>
            <a:r>
              <a:rPr lang="zh-CN" altLang="en-US"/>
              <a:t>，每次变换都需要对得出的</a:t>
            </a:r>
            <a:r>
              <a:rPr lang="en-US" altLang="zh-CN"/>
              <a:t>a,b,c</a:t>
            </a:r>
            <a:r>
              <a:rPr lang="zh-CN" altLang="en-US"/>
              <a:t>进行简单交换，最后三次变换之后的</a:t>
            </a:r>
            <a:r>
              <a:rPr lang="en-US" altLang="zh-CN"/>
              <a:t>a,b,c</a:t>
            </a:r>
            <a:r>
              <a:rPr lang="zh-CN" altLang="en-US"/>
              <a:t>还要与之前存储的</a:t>
            </a:r>
            <a:r>
              <a:rPr lang="en-US" altLang="zh-CN"/>
              <a:t>a,b,c</a:t>
            </a:r>
            <a:r>
              <a:rPr lang="zh-CN" altLang="en-US"/>
              <a:t>进行简单运算</a:t>
            </a:r>
            <a:endParaRPr lang="zh-CN" altLang="en-US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/>
              <a:t>3.</a:t>
            </a:r>
            <a:r>
              <a:rPr lang="zh-CN" altLang="en-US"/>
              <a:t>进行一次大变换之后，都需要对</a:t>
            </a:r>
            <a:r>
              <a:rPr lang="en-US" altLang="zh-CN"/>
              <a:t>W</a:t>
            </a:r>
            <a:r>
              <a:rPr lang="zh-CN" altLang="en-US"/>
              <a:t>进行简单变换得到新的</a:t>
            </a:r>
            <a:r>
              <a:rPr lang="en-US" altLang="zh-CN"/>
              <a:t>W</a:t>
            </a:r>
            <a:endParaRPr lang="en-US" altLang="zh-CN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/>
              <a:t>4.</a:t>
            </a:r>
            <a:r>
              <a:rPr lang="zh-CN" altLang="en-US"/>
              <a:t>进行三次大变换之后，还要对得到的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与【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512</a:t>
            </a:r>
            <a:r>
              <a:rPr lang="zh-CN" altLang="en-US"/>
              <a:t>】进行运算，运算算法与</a:t>
            </a:r>
            <a:r>
              <a:rPr lang="en-US" altLang="zh-CN"/>
              <a:t>F5,F7,F9</a:t>
            </a:r>
            <a:r>
              <a:rPr lang="zh-CN" altLang="en-US"/>
              <a:t>类似</a:t>
            </a:r>
            <a:endParaRPr lang="en-US" altLang="zh-CN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/>
              <a:t>5.</a:t>
            </a:r>
            <a:r>
              <a:rPr lang="zh-CN" altLang="en-US"/>
              <a:t>输出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位的</a:t>
            </a:r>
            <a:r>
              <a:rPr lang="en-US" altLang="zh-CN"/>
              <a:t>a,b,c</a:t>
            </a:r>
            <a:r>
              <a:rPr lang="zh-CN" altLang="en-US"/>
              <a:t>如果得到的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不为</a:t>
            </a:r>
            <a:r>
              <a:rPr lang="en-US" altLang="zh-CN"/>
              <a:t>64</a:t>
            </a:r>
            <a:r>
              <a:rPr lang="zh-CN" altLang="en-US"/>
              <a:t>位，那么将</a:t>
            </a:r>
            <a:r>
              <a:rPr lang="en-US" altLang="zh-CN"/>
              <a:t>a,b,c</a:t>
            </a:r>
            <a:r>
              <a:rPr lang="zh-CN" altLang="en-US"/>
              <a:t>前补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Inner Round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973070" y="1517650"/>
            <a:ext cx="4784725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每一次的大变换，都要进行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次小变换</a:t>
            </a:r>
            <a:endParaRPr lang="zh-CN" altLang="en-US" dirty="0"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每一次小变换的输入是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b, c , m, x[i],m</a:t>
            </a:r>
            <a:r>
              <a:rPr lang="zh-CN" altLang="en-US" dirty="0">
                <a:sym typeface="+mn-ea"/>
              </a:rPr>
              <a:t>取值</a:t>
            </a:r>
            <a:r>
              <a:rPr lang="en-US" altLang="zh-CN" dirty="0">
                <a:sym typeface="+mn-ea"/>
              </a:rPr>
              <a:t>[5,7,9]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取值</a:t>
            </a:r>
            <a:r>
              <a:rPr lang="en-US" altLang="zh-CN" dirty="0">
                <a:sym typeface="+mn-ea"/>
              </a:rPr>
              <a:t>[0,1,2,3,4,5,6,7,8]</a:t>
            </a:r>
            <a:endParaRPr lang="en-US" altLang="zh-CN" dirty="0"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zh-CN"/>
              <a:t>3.</a:t>
            </a:r>
            <a:r>
              <a:rPr lang="zh-CN" altLang="en-US"/>
              <a:t>将</a:t>
            </a:r>
            <a:r>
              <a:rPr lang="en-US" altLang="zh-CN"/>
              <a:t>c</a:t>
            </a:r>
            <a:r>
              <a:rPr lang="zh-CN" altLang="en-US"/>
              <a:t>拆分为</a:t>
            </a:r>
            <a:r>
              <a:rPr lang="en-US" altLang="zh-CN"/>
              <a:t>8</a:t>
            </a:r>
            <a:r>
              <a:rPr lang="zh-CN" altLang="en-US"/>
              <a:t>份，</a:t>
            </a:r>
            <a:r>
              <a:rPr lang="en-US" altLang="zh-CN"/>
              <a:t>c[i]</a:t>
            </a:r>
            <a:r>
              <a:rPr lang="zh-CN" altLang="en-US"/>
              <a:t>取值为</a:t>
            </a:r>
            <a:r>
              <a:rPr lang="en-US" altLang="zh-CN"/>
              <a:t>0-256</a:t>
            </a:r>
            <a:r>
              <a:rPr lang="zh-CN" altLang="en-US"/>
              <a:t>，通过</a:t>
            </a:r>
            <a:r>
              <a:rPr lang="en-US" altLang="zh-CN"/>
              <a:t>S-box</a:t>
            </a:r>
            <a:r>
              <a:rPr lang="zh-CN" altLang="en-US"/>
              <a:t>，</a:t>
            </a:r>
            <a:r>
              <a:rPr lang="en-US" altLang="zh-CN"/>
              <a:t>c[i]</a:t>
            </a:r>
            <a:r>
              <a:rPr lang="zh-CN" altLang="en-US"/>
              <a:t>得到</a:t>
            </a:r>
            <a:r>
              <a:rPr lang="en-US" altLang="zh-CN"/>
              <a:t>S[i]</a:t>
            </a:r>
            <a:endParaRPr lang="en-US" altLang="zh-CN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err="1">
                <a:latin typeface="Times-Roman" charset="0"/>
                <a:sym typeface="+mn-ea"/>
              </a:rPr>
              <a:t>c</a:t>
            </a:r>
            <a:r>
              <a:rPr lang="en-US" dirty="0">
                <a:latin typeface="Times-Roman" charset="0"/>
                <a:sym typeface="+mn-ea"/>
              </a:rPr>
              <a:t> = </a:t>
            </a:r>
            <a:r>
              <a:rPr lang="en-US" dirty="0" err="1">
                <a:latin typeface="Times-Roman" charset="0"/>
                <a:sym typeface="+mn-ea"/>
              </a:rPr>
              <a:t>c</a:t>
            </a:r>
            <a:r>
              <a:rPr lang="en-US" dirty="0">
                <a:latin typeface="Times-Roman" charset="0"/>
                <a:sym typeface="+mn-ea"/>
              </a:rPr>
              <a:t>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Symbol" panose="05050102010706020507" charset="2"/>
              </a:rPr>
              <a:t> </a:t>
            </a:r>
            <a:r>
              <a:rPr lang="en-US" dirty="0" err="1">
                <a:latin typeface="Times-Roman" charset="0"/>
                <a:sym typeface="+mn-ea"/>
              </a:rPr>
              <a:t>w</a:t>
            </a:r>
            <a:r>
              <a:rPr lang="en-US" baseline="-25000" dirty="0" err="1">
                <a:latin typeface="Times-Roman" charset="0"/>
                <a:sym typeface="+mn-ea"/>
              </a:rPr>
              <a:t>i</a:t>
            </a:r>
            <a:endParaRPr lang="en-US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latin typeface="Times-Roman" charset="0"/>
                <a:sym typeface="+mn-ea"/>
              </a:rPr>
              <a:t>a = a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</a:t>
            </a:r>
            <a:r>
              <a:rPr lang="en-US" dirty="0">
                <a:latin typeface="Times-Roman" charset="0"/>
                <a:sym typeface="+mn-ea"/>
              </a:rPr>
              <a:t> (S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2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2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4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3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6</a:t>
            </a:r>
            <a:r>
              <a:rPr lang="en-US" dirty="0">
                <a:latin typeface="Times-Roman" charset="0"/>
                <a:sym typeface="+mn-ea"/>
              </a:rPr>
              <a:t>])</a:t>
            </a:r>
            <a:endParaRPr lang="en-US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err="1">
                <a:latin typeface="Times-Roman" charset="0"/>
                <a:sym typeface="+mn-ea"/>
              </a:rPr>
              <a:t>b</a:t>
            </a:r>
            <a:r>
              <a:rPr lang="en-US" dirty="0">
                <a:latin typeface="Times-Roman" charset="0"/>
                <a:sym typeface="+mn-ea"/>
              </a:rPr>
              <a:t> = </a:t>
            </a:r>
            <a:r>
              <a:rPr lang="en-US" dirty="0" err="1">
                <a:latin typeface="Times-Roman" charset="0"/>
                <a:sym typeface="+mn-ea"/>
              </a:rPr>
              <a:t>b</a:t>
            </a:r>
            <a:r>
              <a:rPr lang="en-US" dirty="0">
                <a:latin typeface="Times-Roman" charset="0"/>
                <a:sym typeface="+mn-ea"/>
              </a:rPr>
              <a:t> + (S</a:t>
            </a:r>
            <a:r>
              <a:rPr lang="en-US" baseline="-25000" dirty="0">
                <a:latin typeface="Times-Roman" charset="0"/>
                <a:sym typeface="+mn-ea"/>
              </a:rPr>
              <a:t>3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2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3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5</a:t>
            </a:r>
            <a:r>
              <a:rPr lang="en-US" dirty="0">
                <a:latin typeface="Times-Roman" charset="0"/>
                <a:sym typeface="+mn-ea"/>
              </a:rPr>
              <a:t>]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</a:t>
            </a:r>
            <a:r>
              <a:rPr lang="en-US" dirty="0">
                <a:latin typeface="Times-Roman" charset="0"/>
                <a:sym typeface="+mn-ea"/>
              </a:rPr>
              <a:t> S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[c</a:t>
            </a:r>
            <a:r>
              <a:rPr lang="en-US" baseline="-25000" dirty="0">
                <a:latin typeface="Times-Roman" charset="0"/>
                <a:sym typeface="+mn-ea"/>
              </a:rPr>
              <a:t>7</a:t>
            </a:r>
            <a:r>
              <a:rPr lang="en-US" dirty="0">
                <a:latin typeface="Times-Roman" charset="0"/>
                <a:sym typeface="+mn-ea"/>
              </a:rPr>
              <a:t>])</a:t>
            </a:r>
            <a:endParaRPr lang="en-US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err="1">
                <a:latin typeface="Times-Roman" charset="0"/>
                <a:sym typeface="+mn-ea"/>
              </a:rPr>
              <a:t>b</a:t>
            </a:r>
            <a:r>
              <a:rPr lang="en-US" dirty="0">
                <a:latin typeface="Times-Roman" charset="0"/>
                <a:sym typeface="+mn-ea"/>
              </a:rPr>
              <a:t> = </a:t>
            </a:r>
            <a:r>
              <a:rPr lang="en-US" dirty="0" err="1">
                <a:latin typeface="Times-Roman" charset="0"/>
                <a:sym typeface="+mn-ea"/>
              </a:rPr>
              <a:t>b</a:t>
            </a:r>
            <a:r>
              <a:rPr lang="en-US" dirty="0">
                <a:latin typeface="Times-Roman" charset="0"/>
                <a:sym typeface="+mn-ea"/>
              </a:rPr>
              <a:t> </a:t>
            </a:r>
            <a:r>
              <a:rPr lang="en-US" dirty="0" err="1">
                <a:latin typeface="Times-Roman" charset="0"/>
                <a:sym typeface="Symbol" panose="05050102010706020507" charset="2"/>
              </a:rPr>
              <a:t></a:t>
            </a:r>
            <a:r>
              <a:rPr lang="en-US" dirty="0">
                <a:latin typeface="Times-Roman" charset="0"/>
                <a:sym typeface="+mn-ea"/>
              </a:rPr>
              <a:t> </a:t>
            </a:r>
            <a:r>
              <a:rPr lang="en-US" dirty="0" err="1">
                <a:latin typeface="Times-Roman" charset="0"/>
                <a:sym typeface="+mn-ea"/>
              </a:rPr>
              <a:t>m</a:t>
            </a:r>
            <a:endParaRPr lang="en-US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4540155" y="314705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Key Schedule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1385" y="914400"/>
            <a:ext cx="5898515" cy="4899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0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 </a:t>
            </a:r>
            <a:r>
              <a:rPr lang="en-US" dirty="0">
                <a:latin typeface="Times-Roman" charset="0"/>
                <a:sym typeface="+mn-ea"/>
              </a:rPr>
              <a:t>(x</a:t>
            </a:r>
            <a:r>
              <a:rPr lang="en-US" baseline="-25000" dirty="0">
                <a:latin typeface="Times-Roman" charset="0"/>
                <a:sym typeface="+mn-ea"/>
              </a:rPr>
              <a:t>7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 0xA5A5A5A5A5A5A5A5)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1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 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0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2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2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 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1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3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3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 (x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2</a:t>
            </a:r>
            <a:r>
              <a:rPr lang="en-US" dirty="0">
                <a:latin typeface="Times-Roman" charset="0"/>
                <a:sym typeface="Symbol" panose="05050102010706020507" charset="2"/>
              </a:rPr>
              <a:t>  ((~x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1</a:t>
            </a:r>
            <a:r>
              <a:rPr lang="en-US" dirty="0">
                <a:latin typeface="Times-Roman" charset="0"/>
                <a:sym typeface="Symbol" panose="05050102010706020507" charset="2"/>
              </a:rPr>
              <a:t>) &lt;&lt; 19))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4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4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</a:t>
            </a:r>
            <a:r>
              <a:rPr lang="en-US" baseline="-25000" dirty="0">
                <a:latin typeface="Times-Roman" charset="0"/>
                <a:sym typeface="+mn-ea"/>
              </a:rPr>
              <a:t> </a:t>
            </a:r>
            <a:r>
              <a:rPr lang="en-US" dirty="0">
                <a:latin typeface="Times-Roman" charset="0"/>
                <a:sym typeface="Symbol" panose="05050102010706020507" charset="2"/>
              </a:rPr>
              <a:t>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3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5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5 </a:t>
            </a:r>
            <a:r>
              <a:rPr lang="en-US" dirty="0">
                <a:latin typeface="Times-Roman" charset="0"/>
                <a:sym typeface="Symbol" panose="05050102010706020507" charset="2"/>
              </a:rPr>
              <a:t>+x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4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6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6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 (x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5</a:t>
            </a:r>
            <a:r>
              <a:rPr lang="en-US" dirty="0">
                <a:latin typeface="Times-Roman" charset="0"/>
                <a:sym typeface="Symbol" panose="05050102010706020507" charset="2"/>
              </a:rPr>
              <a:t>  ((~x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4</a:t>
            </a:r>
            <a:r>
              <a:rPr lang="en-US" dirty="0">
                <a:latin typeface="Times-Roman" charset="0"/>
                <a:sym typeface="Symbol" panose="05050102010706020507" charset="2"/>
              </a:rPr>
              <a:t>) &gt;&gt; 23))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7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7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 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6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0 </a:t>
            </a:r>
            <a:r>
              <a:rPr lang="en-US" dirty="0">
                <a:latin typeface="Times-Roman" charset="0"/>
                <a:sym typeface="Symbol" panose="05050102010706020507" charset="2"/>
              </a:rPr>
              <a:t>+x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7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1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 (x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0</a:t>
            </a:r>
            <a:r>
              <a:rPr lang="en-US" dirty="0">
                <a:latin typeface="Times-Roman" charset="0"/>
                <a:sym typeface="Symbol" panose="05050102010706020507" charset="2"/>
              </a:rPr>
              <a:t>  ((~x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7</a:t>
            </a:r>
            <a:r>
              <a:rPr lang="en-US" dirty="0">
                <a:latin typeface="Times-Roman" charset="0"/>
                <a:sym typeface="Symbol" panose="05050102010706020507" charset="2"/>
              </a:rPr>
              <a:t>) &lt;&lt; 19))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2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2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 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1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3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3 </a:t>
            </a:r>
            <a:r>
              <a:rPr lang="en-US" dirty="0">
                <a:latin typeface="Times-Roman" charset="0"/>
                <a:sym typeface="Symbol" panose="05050102010706020507" charset="2"/>
              </a:rPr>
              <a:t>+x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2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4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4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 (x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3</a:t>
            </a:r>
            <a:r>
              <a:rPr lang="en-US" dirty="0">
                <a:latin typeface="Times-Roman" charset="0"/>
                <a:sym typeface="Symbol" panose="05050102010706020507" charset="2"/>
              </a:rPr>
              <a:t>  ((~x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2</a:t>
            </a:r>
            <a:r>
              <a:rPr lang="en-US" dirty="0">
                <a:latin typeface="Times-Roman" charset="0"/>
                <a:sym typeface="Symbol" panose="05050102010706020507" charset="2"/>
              </a:rPr>
              <a:t>) &gt;&gt; 23))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5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5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 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4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6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6 </a:t>
            </a:r>
            <a:r>
              <a:rPr lang="en-US" dirty="0">
                <a:latin typeface="Times-Roman" charset="0"/>
                <a:sym typeface="Symbol" panose="05050102010706020507" charset="2"/>
              </a:rPr>
              <a:t>+x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5</a:t>
            </a:r>
            <a:endParaRPr lang="en-US" dirty="0">
              <a:latin typeface="Times-Roman" charset="0"/>
              <a:sym typeface="Symbol" panose="05050102010706020507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Times-Roman" charset="0"/>
                <a:sym typeface="+mn-ea"/>
              </a:rPr>
              <a:t>x</a:t>
            </a:r>
            <a:r>
              <a:rPr lang="en-US" baseline="-25000" dirty="0">
                <a:latin typeface="Times-Roman" charset="0"/>
                <a:sym typeface="+mn-ea"/>
              </a:rPr>
              <a:t>7</a:t>
            </a:r>
            <a:r>
              <a:rPr lang="en-US" dirty="0">
                <a:latin typeface="Times-Roman" charset="0"/>
                <a:sym typeface="+mn-ea"/>
              </a:rPr>
              <a:t> = x</a:t>
            </a:r>
            <a:r>
              <a:rPr lang="en-US" baseline="-25000" dirty="0">
                <a:latin typeface="Times-Roman" charset="0"/>
                <a:sym typeface="+mn-ea"/>
              </a:rPr>
              <a:t>7 </a:t>
            </a:r>
            <a:r>
              <a:rPr lang="en-US" dirty="0">
                <a:latin typeface="Times-Roman" charset="0"/>
                <a:sym typeface="Symbol" panose="05050102010706020507" charset="2"/>
              </a:rPr>
              <a:t>(x</a:t>
            </a:r>
            <a:r>
              <a:rPr lang="en-US" baseline="-25000" dirty="0">
                <a:latin typeface="Times-Roman" charset="0"/>
                <a:sym typeface="Symbol" panose="05050102010706020507" charset="2"/>
              </a:rPr>
              <a:t>6</a:t>
            </a:r>
            <a:r>
              <a:rPr lang="en-US" dirty="0">
                <a:latin typeface="Times-Roman" charset="0"/>
                <a:sym typeface="Symbol" panose="05050102010706020507" charset="2"/>
              </a:rPr>
              <a:t>  0x0123456789ABCDEF)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895" y="775335"/>
            <a:ext cx="3348355" cy="1565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ym typeface="+mn-ea"/>
              </a:rPr>
              <a:t>每一次大轮变换之后都要进行</a:t>
            </a:r>
            <a:r>
              <a:rPr lang="en-US" altLang="zh-CN" dirty="0">
                <a:sym typeface="+mn-ea"/>
              </a:rPr>
              <a:t>Key Sched</a:t>
            </a:r>
            <a:endParaRPr lang="en-US" dirty="0"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ym typeface="+mn-ea"/>
              </a:rPr>
              <a:t>Input is </a:t>
            </a:r>
            <a:r>
              <a:rPr lang="en-US" dirty="0" smtClean="0">
                <a:latin typeface="Times-Roman" charset="0"/>
                <a:sym typeface="+mn-ea"/>
              </a:rPr>
              <a:t>X (512)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-Roman" charset="0"/>
                <a:sym typeface="+mn-ea"/>
              </a:rPr>
              <a:t>X=(x</a:t>
            </a:r>
            <a:r>
              <a:rPr lang="en-US" baseline="-25000" dirty="0">
                <a:latin typeface="Times-Roman" charset="0"/>
                <a:sym typeface="+mn-ea"/>
              </a:rPr>
              <a:t>0</a:t>
            </a:r>
            <a:r>
              <a:rPr lang="en-US" dirty="0">
                <a:latin typeface="Times-Roman" charset="0"/>
                <a:sym typeface="+mn-ea"/>
              </a:rPr>
              <a:t>,x</a:t>
            </a:r>
            <a:r>
              <a:rPr lang="en-US" baseline="-25000" dirty="0">
                <a:latin typeface="Times-Roman" charset="0"/>
                <a:sym typeface="+mn-ea"/>
              </a:rPr>
              <a:t>1</a:t>
            </a:r>
            <a:r>
              <a:rPr lang="en-US" dirty="0">
                <a:latin typeface="Times-Roman" charset="0"/>
                <a:sym typeface="+mn-ea"/>
              </a:rPr>
              <a:t>,…,x</a:t>
            </a:r>
            <a:r>
              <a:rPr lang="en-US" baseline="-25000" dirty="0">
                <a:latin typeface="Times-Roman" charset="0"/>
                <a:sym typeface="+mn-ea"/>
              </a:rPr>
              <a:t>7</a:t>
            </a:r>
            <a:r>
              <a:rPr lang="en-US" dirty="0" smtClean="0">
                <a:latin typeface="Times-Roman" charset="0"/>
                <a:sym typeface="+mn-ea"/>
              </a:rPr>
              <a:t>) (512/8</a:t>
            </a:r>
            <a:r>
              <a:rPr lang="en-US" altLang="zh-CN" dirty="0" smtClean="0">
                <a:latin typeface="Times-Roman" charset="0"/>
                <a:sym typeface="+mn-ea"/>
              </a:rPr>
              <a:t>=64)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screen"/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算法展示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占位符 2" descr="截屏2020-04-21上午11.06.1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983990" y="381000"/>
            <a:ext cx="4223385" cy="609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095" y="2163445"/>
            <a:ext cx="254000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/>
              <a:t>fuctionM()</a:t>
            </a:r>
            <a:r>
              <a:rPr lang="zh-CN" altLang="en-US"/>
              <a:t>是每一大轮的运算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占位符 2" descr="截屏2020-04-21上午11.06.29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355975" y="381000"/>
            <a:ext cx="8166735" cy="609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705" y="2080895"/>
            <a:ext cx="25400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ym typeface="+mn-ea"/>
              </a:rPr>
              <a:t>每一次大轮变换之后都要进行</a:t>
            </a:r>
            <a:r>
              <a:rPr lang="en-US" altLang="zh-CN" dirty="0">
                <a:sym typeface="+mn-ea"/>
              </a:rPr>
              <a:t>Key Schduled</a:t>
            </a:r>
            <a:endParaRPr lang="en-US" dirty="0"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ym typeface="+mn-ea"/>
              </a:rPr>
              <a:t>I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文字</Application>
  <PresentationFormat>宽屏</PresentationFormat>
  <Paragraphs>133</Paragraphs>
  <Slides>14</Slides>
  <Notes>46</Notes>
  <HiddenSlides>0</HiddenSlides>
  <MMClips>3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方正书宋_GBK</vt:lpstr>
      <vt:lpstr>Wingdings</vt:lpstr>
      <vt:lpstr>Calibri</vt:lpstr>
      <vt:lpstr>Helvetica Neue</vt:lpstr>
      <vt:lpstr>宋体</vt:lpstr>
      <vt:lpstr>EngraversGothic BT</vt:lpstr>
      <vt:lpstr>苹方-简</vt:lpstr>
      <vt:lpstr>Times-Roman</vt:lpstr>
      <vt:lpstr>Symbol</vt:lpstr>
      <vt:lpstr>Arial</vt:lpstr>
      <vt:lpstr>微软雅黑</vt:lpstr>
      <vt:lpstr>汉仪旗黑KW</vt:lpstr>
      <vt:lpstr>微软雅黑</vt:lpstr>
      <vt:lpstr>宋体</vt:lpstr>
      <vt:lpstr>Arial Unicode MS</vt:lpstr>
      <vt:lpstr>等线</vt:lpstr>
      <vt:lpstr>汉仪中等线KW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简洁商务办公</dc:title>
  <dc:creator/>
  <cp:keywords>www.1ppt.com</cp:keywords>
  <dc:description>www.1ppt.com</dc:description>
  <cp:lastModifiedBy>yimin</cp:lastModifiedBy>
  <cp:revision>5</cp:revision>
  <dcterms:created xsi:type="dcterms:W3CDTF">2020-04-21T04:13:21Z</dcterms:created>
  <dcterms:modified xsi:type="dcterms:W3CDTF">2020-04-21T04:13:21Z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