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3" r:id="rId7"/>
    <p:sldId id="261" r:id="rId8"/>
    <p:sldId id="264" r:id="rId9"/>
    <p:sldId id="265" r:id="rId10"/>
    <p:sldId id="266" r:id="rId11"/>
    <p:sldId id="267" r:id="rId12"/>
    <p:sldId id="268" r:id="rId13"/>
    <p:sldId id="269" r:id="rId14"/>
    <p:sldId id="270" r:id="rId15"/>
    <p:sldId id="271" r:id="rId16"/>
    <p:sldId id="262"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860C8ECF-4F28-4344-B7ED-FEF513CED6F6}" type="datetimeFigureOut">
              <a:rPr lang="zh-CN" altLang="en-US" smtClean="0"/>
              <a:t>2019/1/15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FFAE50C-7CC1-4415-A966-768CD1F32EA3}" type="slidenum">
              <a:rPr lang="zh-CN" altLang="en-US" smtClean="0"/>
              <a:t>‹#›</a:t>
            </a:fld>
            <a:endParaRPr lang="zh-CN" altLang="en-US"/>
          </a:p>
        </p:txBody>
      </p:sp>
    </p:spTree>
    <p:extLst>
      <p:ext uri="{BB962C8B-B14F-4D97-AF65-F5344CB8AC3E}">
        <p14:creationId xmlns:p14="http://schemas.microsoft.com/office/powerpoint/2010/main" val="41247447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60C8ECF-4F28-4344-B7ED-FEF513CED6F6}" type="datetimeFigureOut">
              <a:rPr lang="zh-CN" altLang="en-US" smtClean="0"/>
              <a:t>2019/1/15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FFAE50C-7CC1-4415-A966-768CD1F32EA3}" type="slidenum">
              <a:rPr lang="zh-CN" altLang="en-US" smtClean="0"/>
              <a:t>‹#›</a:t>
            </a:fld>
            <a:endParaRPr lang="zh-CN" altLang="en-US"/>
          </a:p>
        </p:txBody>
      </p:sp>
    </p:spTree>
    <p:extLst>
      <p:ext uri="{BB962C8B-B14F-4D97-AF65-F5344CB8AC3E}">
        <p14:creationId xmlns:p14="http://schemas.microsoft.com/office/powerpoint/2010/main" val="32193904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60C8ECF-4F28-4344-B7ED-FEF513CED6F6}" type="datetimeFigureOut">
              <a:rPr lang="zh-CN" altLang="en-US" smtClean="0"/>
              <a:t>2019/1/15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FFAE50C-7CC1-4415-A966-768CD1F32EA3}" type="slidenum">
              <a:rPr lang="zh-CN" altLang="en-US" smtClean="0"/>
              <a:t>‹#›</a:t>
            </a:fld>
            <a:endParaRPr lang="zh-CN" altLang="en-US"/>
          </a:p>
        </p:txBody>
      </p:sp>
    </p:spTree>
    <p:extLst>
      <p:ext uri="{BB962C8B-B14F-4D97-AF65-F5344CB8AC3E}">
        <p14:creationId xmlns:p14="http://schemas.microsoft.com/office/powerpoint/2010/main" val="9689604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60C8ECF-4F28-4344-B7ED-FEF513CED6F6}" type="datetimeFigureOut">
              <a:rPr lang="zh-CN" altLang="en-US" smtClean="0"/>
              <a:t>2019/1/15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FFAE50C-7CC1-4415-A966-768CD1F32EA3}" type="slidenum">
              <a:rPr lang="zh-CN" altLang="en-US" smtClean="0"/>
              <a:t>‹#›</a:t>
            </a:fld>
            <a:endParaRPr lang="zh-CN" altLang="en-US"/>
          </a:p>
        </p:txBody>
      </p:sp>
    </p:spTree>
    <p:extLst>
      <p:ext uri="{BB962C8B-B14F-4D97-AF65-F5344CB8AC3E}">
        <p14:creationId xmlns:p14="http://schemas.microsoft.com/office/powerpoint/2010/main" val="31585522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860C8ECF-4F28-4344-B7ED-FEF513CED6F6}" type="datetimeFigureOut">
              <a:rPr lang="zh-CN" altLang="en-US" smtClean="0"/>
              <a:t>2019/1/15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FFAE50C-7CC1-4415-A966-768CD1F32EA3}" type="slidenum">
              <a:rPr lang="zh-CN" altLang="en-US" smtClean="0"/>
              <a:t>‹#›</a:t>
            </a:fld>
            <a:endParaRPr lang="zh-CN" altLang="en-US"/>
          </a:p>
        </p:txBody>
      </p:sp>
    </p:spTree>
    <p:extLst>
      <p:ext uri="{BB962C8B-B14F-4D97-AF65-F5344CB8AC3E}">
        <p14:creationId xmlns:p14="http://schemas.microsoft.com/office/powerpoint/2010/main" val="2645470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60C8ECF-4F28-4344-B7ED-FEF513CED6F6}" type="datetimeFigureOut">
              <a:rPr lang="zh-CN" altLang="en-US" smtClean="0"/>
              <a:t>2019/1/15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FFAE50C-7CC1-4415-A966-768CD1F32EA3}" type="slidenum">
              <a:rPr lang="zh-CN" altLang="en-US" smtClean="0"/>
              <a:t>‹#›</a:t>
            </a:fld>
            <a:endParaRPr lang="zh-CN" altLang="en-US"/>
          </a:p>
        </p:txBody>
      </p:sp>
    </p:spTree>
    <p:extLst>
      <p:ext uri="{BB962C8B-B14F-4D97-AF65-F5344CB8AC3E}">
        <p14:creationId xmlns:p14="http://schemas.microsoft.com/office/powerpoint/2010/main" val="11298838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60C8ECF-4F28-4344-B7ED-FEF513CED6F6}" type="datetimeFigureOut">
              <a:rPr lang="zh-CN" altLang="en-US" smtClean="0"/>
              <a:t>2019/1/15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FFAE50C-7CC1-4415-A966-768CD1F32EA3}" type="slidenum">
              <a:rPr lang="zh-CN" altLang="en-US" smtClean="0"/>
              <a:t>‹#›</a:t>
            </a:fld>
            <a:endParaRPr lang="zh-CN" altLang="en-US"/>
          </a:p>
        </p:txBody>
      </p:sp>
    </p:spTree>
    <p:extLst>
      <p:ext uri="{BB962C8B-B14F-4D97-AF65-F5344CB8AC3E}">
        <p14:creationId xmlns:p14="http://schemas.microsoft.com/office/powerpoint/2010/main" val="3939896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60C8ECF-4F28-4344-B7ED-FEF513CED6F6}" type="datetimeFigureOut">
              <a:rPr lang="zh-CN" altLang="en-US" smtClean="0"/>
              <a:t>2019/1/15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FFAE50C-7CC1-4415-A966-768CD1F32EA3}" type="slidenum">
              <a:rPr lang="zh-CN" altLang="en-US" smtClean="0"/>
              <a:t>‹#›</a:t>
            </a:fld>
            <a:endParaRPr lang="zh-CN" altLang="en-US"/>
          </a:p>
        </p:txBody>
      </p:sp>
    </p:spTree>
    <p:extLst>
      <p:ext uri="{BB962C8B-B14F-4D97-AF65-F5344CB8AC3E}">
        <p14:creationId xmlns:p14="http://schemas.microsoft.com/office/powerpoint/2010/main" val="19522177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60C8ECF-4F28-4344-B7ED-FEF513CED6F6}" type="datetimeFigureOut">
              <a:rPr lang="zh-CN" altLang="en-US" smtClean="0"/>
              <a:t>2019/1/15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FFAE50C-7CC1-4415-A966-768CD1F32EA3}" type="slidenum">
              <a:rPr lang="zh-CN" altLang="en-US" smtClean="0"/>
              <a:t>‹#›</a:t>
            </a:fld>
            <a:endParaRPr lang="zh-CN" altLang="en-US"/>
          </a:p>
        </p:txBody>
      </p:sp>
    </p:spTree>
    <p:extLst>
      <p:ext uri="{BB962C8B-B14F-4D97-AF65-F5344CB8AC3E}">
        <p14:creationId xmlns:p14="http://schemas.microsoft.com/office/powerpoint/2010/main" val="2459619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860C8ECF-4F28-4344-B7ED-FEF513CED6F6}" type="datetimeFigureOut">
              <a:rPr lang="zh-CN" altLang="en-US" smtClean="0"/>
              <a:t>2019/1/15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FFAE50C-7CC1-4415-A966-768CD1F32EA3}" type="slidenum">
              <a:rPr lang="zh-CN" altLang="en-US" smtClean="0"/>
              <a:t>‹#›</a:t>
            </a:fld>
            <a:endParaRPr lang="zh-CN" altLang="en-US"/>
          </a:p>
        </p:txBody>
      </p:sp>
    </p:spTree>
    <p:extLst>
      <p:ext uri="{BB962C8B-B14F-4D97-AF65-F5344CB8AC3E}">
        <p14:creationId xmlns:p14="http://schemas.microsoft.com/office/powerpoint/2010/main" val="2171087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860C8ECF-4F28-4344-B7ED-FEF513CED6F6}" type="datetimeFigureOut">
              <a:rPr lang="zh-CN" altLang="en-US" smtClean="0"/>
              <a:t>2019/1/15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FFAE50C-7CC1-4415-A966-768CD1F32EA3}" type="slidenum">
              <a:rPr lang="zh-CN" altLang="en-US" smtClean="0"/>
              <a:t>‹#›</a:t>
            </a:fld>
            <a:endParaRPr lang="zh-CN" altLang="en-US"/>
          </a:p>
        </p:txBody>
      </p:sp>
    </p:spTree>
    <p:extLst>
      <p:ext uri="{BB962C8B-B14F-4D97-AF65-F5344CB8AC3E}">
        <p14:creationId xmlns:p14="http://schemas.microsoft.com/office/powerpoint/2010/main" val="26003902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0C8ECF-4F28-4344-B7ED-FEF513CED6F6}" type="datetimeFigureOut">
              <a:rPr lang="zh-CN" altLang="en-US" smtClean="0"/>
              <a:t>2019/1/15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FAE50C-7CC1-4415-A966-768CD1F32EA3}" type="slidenum">
              <a:rPr lang="zh-CN" altLang="en-US" smtClean="0"/>
              <a:t>‹#›</a:t>
            </a:fld>
            <a:endParaRPr lang="zh-CN" altLang="en-US"/>
          </a:p>
        </p:txBody>
      </p:sp>
    </p:spTree>
    <p:extLst>
      <p:ext uri="{BB962C8B-B14F-4D97-AF65-F5344CB8AC3E}">
        <p14:creationId xmlns:p14="http://schemas.microsoft.com/office/powerpoint/2010/main" val="35065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4" name="文本框 3"/>
          <p:cNvSpPr txBox="1"/>
          <p:nvPr/>
        </p:nvSpPr>
        <p:spPr>
          <a:xfrm>
            <a:off x="2170158" y="2549236"/>
            <a:ext cx="7447295" cy="707886"/>
          </a:xfrm>
          <a:prstGeom prst="rect">
            <a:avLst/>
          </a:prstGeom>
          <a:noFill/>
        </p:spPr>
        <p:txBody>
          <a:bodyPr wrap="none" rtlCol="0">
            <a:spAutoFit/>
          </a:bodyPr>
          <a:lstStyle/>
          <a:p>
            <a:r>
              <a:rPr lang="en-US" altLang="zh-CN" sz="4000" dirty="0" smtClean="0">
                <a:solidFill>
                  <a:schemeClr val="bg1"/>
                </a:solidFill>
                <a:latin typeface="Microsoft JhengHei UI Light" panose="020B0304030504040204" pitchFamily="34" charset="-120"/>
                <a:ea typeface="Microsoft JhengHei UI Light" panose="020B0304030504040204" pitchFamily="34" charset="-120"/>
              </a:rPr>
              <a:t>TestNG</a:t>
            </a:r>
            <a:r>
              <a:rPr lang="zh-CN" altLang="en-US" sz="4000" dirty="0" smtClean="0">
                <a:solidFill>
                  <a:schemeClr val="bg1"/>
                </a:solidFill>
                <a:latin typeface="Microsoft JhengHei UI Light" panose="020B0304030504040204" pitchFamily="34" charset="-120"/>
                <a:ea typeface="Microsoft JhengHei UI Light" panose="020B0304030504040204" pitchFamily="34" charset="-120"/>
              </a:rPr>
              <a:t>功能介绍及简单案例分享</a:t>
            </a:r>
            <a:endParaRPr lang="zh-CN" altLang="en-US" sz="40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5" name="文本框 4"/>
          <p:cNvSpPr txBox="1"/>
          <p:nvPr/>
        </p:nvSpPr>
        <p:spPr>
          <a:xfrm>
            <a:off x="8530902" y="3087845"/>
            <a:ext cx="1427378" cy="338554"/>
          </a:xfrm>
          <a:prstGeom prst="rect">
            <a:avLst/>
          </a:prstGeom>
          <a:noFill/>
        </p:spPr>
        <p:txBody>
          <a:bodyPr wrap="none" rtlCol="0">
            <a:spAutoFit/>
          </a:bodyPr>
          <a:lstStyle/>
          <a:p>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shared by txu</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p:txBody>
      </p:sp>
    </p:spTree>
    <p:extLst>
      <p:ext uri="{BB962C8B-B14F-4D97-AF65-F5344CB8AC3E}">
        <p14:creationId xmlns:p14="http://schemas.microsoft.com/office/powerpoint/2010/main" val="5881312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794328" y="692727"/>
            <a:ext cx="5506059" cy="830997"/>
          </a:xfrm>
          <a:prstGeom prst="rect">
            <a:avLst/>
          </a:prstGeom>
          <a:noFill/>
        </p:spPr>
        <p:txBody>
          <a:bodyPr wrap="none" rtlCol="0">
            <a:spAutoFit/>
          </a:bodyPr>
          <a:lstStyle/>
          <a:p>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四、</a:t>
            </a:r>
            <a:r>
              <a:rPr lang="en-US" altLang="zh-CN" sz="2400" dirty="0" smtClean="0">
                <a:solidFill>
                  <a:schemeClr val="bg1"/>
                </a:solidFill>
                <a:latin typeface="Microsoft JhengHei UI Light" panose="020B0304030504040204" pitchFamily="34" charset="-120"/>
                <a:ea typeface="Microsoft JhengHei UI Light" panose="020B0304030504040204" pitchFamily="34" charset="-120"/>
              </a:rPr>
              <a:t>TestNG</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特性 </a:t>
            </a:r>
            <a:r>
              <a:rPr lang="en-US" altLang="zh-CN" sz="2400" dirty="0" smtClean="0">
                <a:solidFill>
                  <a:schemeClr val="bg1"/>
                </a:solidFill>
                <a:latin typeface="Microsoft JhengHei UI Light" panose="020B0304030504040204" pitchFamily="34" charset="-120"/>
                <a:ea typeface="Microsoft JhengHei UI Light" panose="020B0304030504040204" pitchFamily="34" charset="-120"/>
              </a:rPr>
              <a:t>- Annotation</a:t>
            </a:r>
            <a:r>
              <a:rPr lang="zh-CN" altLang="en-US" sz="2400" dirty="0">
                <a:solidFill>
                  <a:schemeClr val="bg1"/>
                </a:solidFill>
                <a:latin typeface="Microsoft JhengHei UI Light" panose="020B0304030504040204" pitchFamily="34" charset="-120"/>
                <a:ea typeface="Microsoft JhengHei UI Light" panose="020B0304030504040204" pitchFamily="34" charset="-120"/>
              </a:rPr>
              <a:t>（注解）</a:t>
            </a:r>
          </a:p>
          <a:p>
            <a:r>
              <a:rPr lang="en-US" altLang="zh-CN" sz="2400" dirty="0" smtClean="0">
                <a:solidFill>
                  <a:schemeClr val="bg1"/>
                </a:solidFill>
                <a:latin typeface="Microsoft JhengHei UI Light" panose="020B0304030504040204" pitchFamily="34" charset="-120"/>
                <a:ea typeface="Microsoft JhengHei UI Light" panose="020B0304030504040204" pitchFamily="34" charset="-120"/>
              </a:rPr>
              <a:t> </a:t>
            </a:r>
            <a:endParaRPr lang="zh-CN" altLang="en-US" sz="2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6" name="文本框 5"/>
          <p:cNvSpPr txBox="1"/>
          <p:nvPr/>
        </p:nvSpPr>
        <p:spPr>
          <a:xfrm>
            <a:off x="796076" y="1154392"/>
            <a:ext cx="1424429" cy="307777"/>
          </a:xfrm>
          <a:prstGeom prst="rect">
            <a:avLst/>
          </a:prstGeom>
          <a:noFill/>
        </p:spPr>
        <p:txBody>
          <a:bodyPr wrap="none" rtlCol="0">
            <a:spAutoFit/>
          </a:bodyPr>
          <a:lstStyle/>
          <a:p>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@DataProvider</a:t>
            </a:r>
            <a:endParaRPr lang="zh-CN" altLang="en-US" sz="1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4" name="文本框 3"/>
          <p:cNvSpPr txBox="1"/>
          <p:nvPr/>
        </p:nvSpPr>
        <p:spPr>
          <a:xfrm>
            <a:off x="794328" y="1985389"/>
            <a:ext cx="9972538" cy="1246495"/>
          </a:xfrm>
          <a:prstGeom prst="rect">
            <a:avLst/>
          </a:prstGeom>
          <a:noFill/>
        </p:spPr>
        <p:txBody>
          <a:bodyPr wrap="none" rtlCol="0">
            <a:spAutoFit/>
          </a:bodyPr>
          <a:lstStyle/>
          <a:p>
            <a:pPr>
              <a:lnSpc>
                <a:spcPct val="150000"/>
              </a:lnSpc>
            </a:pP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@DataProvider</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标记一个方法作为其他测试方法的数据提供者。被标注的方法需要返回一个</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Object[ ][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其中每个</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Object[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作为数据接收方法的参数列表。</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@Test</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标注的测试方法想要接收这些数据，需要设置一个</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和</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@DataProvider</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的</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name</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属性值相同的</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dataProvider</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属性值。</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5" name="文本框 4"/>
          <p:cNvSpPr txBox="1"/>
          <p:nvPr/>
        </p:nvSpPr>
        <p:spPr>
          <a:xfrm>
            <a:off x="794328" y="5264191"/>
            <a:ext cx="9064148" cy="877163"/>
          </a:xfrm>
          <a:prstGeom prst="rect">
            <a:avLst/>
          </a:prstGeom>
          <a:noFill/>
        </p:spPr>
        <p:txBody>
          <a:bodyPr wrap="none" rtlCol="0">
            <a:spAutoFit/>
          </a:bodyPr>
          <a:lstStyle/>
          <a:p>
            <a:pPr>
              <a:lnSpc>
                <a:spcPct val="150000"/>
              </a:lnSpc>
            </a:pP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P.S. </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@DataProvider</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还可以返回</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Iterator&lt;Object[ ]&gt;</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迭代器对象。它和</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Object[ ][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的区别在于，前者</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600" dirty="0">
                <a:solidFill>
                  <a:schemeClr val="bg1"/>
                </a:solidFill>
                <a:latin typeface="Microsoft JhengHei UI Light" panose="020B0304030504040204" pitchFamily="34" charset="-120"/>
                <a:ea typeface="Microsoft JhengHei UI Light" panose="020B0304030504040204" pitchFamily="34" charset="-120"/>
              </a:rPr>
              <a:t>仅</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在测试方法执行前才创建作为数据返回的</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Object</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实例。因此也称为“延迟数据提供”。</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7" name="文本框 6"/>
          <p:cNvSpPr txBox="1"/>
          <p:nvPr/>
        </p:nvSpPr>
        <p:spPr>
          <a:xfrm>
            <a:off x="794328" y="3427220"/>
            <a:ext cx="8714502" cy="1338828"/>
          </a:xfrm>
          <a:prstGeom prst="rect">
            <a:avLst/>
          </a:prstGeom>
          <a:noFill/>
        </p:spPr>
        <p:txBody>
          <a:bodyPr wrap="none" rtlCol="0">
            <a:spAutoFit/>
          </a:bodyPr>
          <a:lstStyle/>
          <a:p>
            <a:pPr>
              <a:lnSpc>
                <a:spcPct val="150000"/>
              </a:lnSpc>
            </a:pP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属性：</a:t>
            </a:r>
            <a:endParaRPr lang="en-US" altLang="zh-CN"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name</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String</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。数据提供方法的名字。</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parallel</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true/false</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。如果设为</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true</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，则</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@DataProvider</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标注的方法将由另一个线程并行执行。</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p:txBody>
      </p:sp>
    </p:spTree>
    <p:extLst>
      <p:ext uri="{BB962C8B-B14F-4D97-AF65-F5344CB8AC3E}">
        <p14:creationId xmlns:p14="http://schemas.microsoft.com/office/powerpoint/2010/main" val="35223151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794328" y="692727"/>
            <a:ext cx="5506059" cy="830997"/>
          </a:xfrm>
          <a:prstGeom prst="rect">
            <a:avLst/>
          </a:prstGeom>
          <a:noFill/>
        </p:spPr>
        <p:txBody>
          <a:bodyPr wrap="none" rtlCol="0">
            <a:spAutoFit/>
          </a:bodyPr>
          <a:lstStyle/>
          <a:p>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四、</a:t>
            </a:r>
            <a:r>
              <a:rPr lang="en-US" altLang="zh-CN" sz="2400" dirty="0" smtClean="0">
                <a:solidFill>
                  <a:schemeClr val="bg1"/>
                </a:solidFill>
                <a:latin typeface="Microsoft JhengHei UI Light" panose="020B0304030504040204" pitchFamily="34" charset="-120"/>
                <a:ea typeface="Microsoft JhengHei UI Light" panose="020B0304030504040204" pitchFamily="34" charset="-120"/>
              </a:rPr>
              <a:t>TestNG</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特性 </a:t>
            </a:r>
            <a:r>
              <a:rPr lang="en-US" altLang="zh-CN" sz="2400" dirty="0" smtClean="0">
                <a:solidFill>
                  <a:schemeClr val="bg1"/>
                </a:solidFill>
                <a:latin typeface="Microsoft JhengHei UI Light" panose="020B0304030504040204" pitchFamily="34" charset="-120"/>
                <a:ea typeface="Microsoft JhengHei UI Light" panose="020B0304030504040204" pitchFamily="34" charset="-120"/>
              </a:rPr>
              <a:t>- Annotation</a:t>
            </a:r>
            <a:r>
              <a:rPr lang="zh-CN" altLang="en-US" sz="2400" dirty="0">
                <a:solidFill>
                  <a:schemeClr val="bg1"/>
                </a:solidFill>
                <a:latin typeface="Microsoft JhengHei UI Light" panose="020B0304030504040204" pitchFamily="34" charset="-120"/>
                <a:ea typeface="Microsoft JhengHei UI Light" panose="020B0304030504040204" pitchFamily="34" charset="-120"/>
              </a:rPr>
              <a:t>（注解）</a:t>
            </a:r>
          </a:p>
          <a:p>
            <a:r>
              <a:rPr lang="en-US" altLang="zh-CN" sz="2400" dirty="0" smtClean="0">
                <a:solidFill>
                  <a:schemeClr val="bg1"/>
                </a:solidFill>
                <a:latin typeface="Microsoft JhengHei UI Light" panose="020B0304030504040204" pitchFamily="34" charset="-120"/>
                <a:ea typeface="Microsoft JhengHei UI Light" panose="020B0304030504040204" pitchFamily="34" charset="-120"/>
              </a:rPr>
              <a:t> </a:t>
            </a:r>
            <a:endParaRPr lang="zh-CN" altLang="en-US" sz="2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6" name="文本框 5"/>
          <p:cNvSpPr txBox="1"/>
          <p:nvPr/>
        </p:nvSpPr>
        <p:spPr>
          <a:xfrm>
            <a:off x="796076" y="1154392"/>
            <a:ext cx="958083" cy="307777"/>
          </a:xfrm>
          <a:prstGeom prst="rect">
            <a:avLst/>
          </a:prstGeom>
          <a:noFill/>
        </p:spPr>
        <p:txBody>
          <a:bodyPr wrap="none" rtlCol="0">
            <a:spAutoFit/>
          </a:bodyPr>
          <a:lstStyle/>
          <a:p>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@Factory</a:t>
            </a:r>
            <a:endParaRPr lang="zh-CN" altLang="en-US" sz="1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4" name="文本框 3"/>
          <p:cNvSpPr txBox="1"/>
          <p:nvPr/>
        </p:nvSpPr>
        <p:spPr>
          <a:xfrm>
            <a:off x="794328" y="2340142"/>
            <a:ext cx="10277237" cy="877163"/>
          </a:xfrm>
          <a:prstGeom prst="rect">
            <a:avLst/>
          </a:prstGeom>
          <a:noFill/>
        </p:spPr>
        <p:txBody>
          <a:bodyPr wrap="none" rtlCol="0">
            <a:spAutoFit/>
          </a:bodyPr>
          <a:lstStyle/>
          <a:p>
            <a:pPr>
              <a:lnSpc>
                <a:spcPct val="150000"/>
              </a:lnSpc>
            </a:pP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@Factory</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标记一个方法作为测试类实例的工厂方法。它生产出的对象实例将被</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TestNG</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作为测试类实例使用。</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这个方法必须返回</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Object[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3" name="文本框 2"/>
          <p:cNvSpPr txBox="1"/>
          <p:nvPr/>
        </p:nvSpPr>
        <p:spPr>
          <a:xfrm>
            <a:off x="794328" y="3695169"/>
            <a:ext cx="1826141" cy="338554"/>
          </a:xfrm>
          <a:prstGeom prst="rect">
            <a:avLst/>
          </a:prstGeom>
          <a:noFill/>
        </p:spPr>
        <p:txBody>
          <a:bodyPr wrap="none" rtlCol="0">
            <a:spAutoFit/>
          </a:bodyPr>
          <a:lstStyle/>
          <a:p>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此注解无属性值。</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p:txBody>
      </p:sp>
    </p:spTree>
    <p:extLst>
      <p:ext uri="{BB962C8B-B14F-4D97-AF65-F5344CB8AC3E}">
        <p14:creationId xmlns:p14="http://schemas.microsoft.com/office/powerpoint/2010/main" val="40641898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794328" y="692727"/>
            <a:ext cx="5506059" cy="830997"/>
          </a:xfrm>
          <a:prstGeom prst="rect">
            <a:avLst/>
          </a:prstGeom>
          <a:noFill/>
        </p:spPr>
        <p:txBody>
          <a:bodyPr wrap="none" rtlCol="0">
            <a:spAutoFit/>
          </a:bodyPr>
          <a:lstStyle/>
          <a:p>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四、</a:t>
            </a:r>
            <a:r>
              <a:rPr lang="en-US" altLang="zh-CN" sz="2400" dirty="0" smtClean="0">
                <a:solidFill>
                  <a:schemeClr val="bg1"/>
                </a:solidFill>
                <a:latin typeface="Microsoft JhengHei UI Light" panose="020B0304030504040204" pitchFamily="34" charset="-120"/>
                <a:ea typeface="Microsoft JhengHei UI Light" panose="020B0304030504040204" pitchFamily="34" charset="-120"/>
              </a:rPr>
              <a:t>TestNG</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特性 </a:t>
            </a:r>
            <a:r>
              <a:rPr lang="en-US" altLang="zh-CN" sz="2400" dirty="0" smtClean="0">
                <a:solidFill>
                  <a:schemeClr val="bg1"/>
                </a:solidFill>
                <a:latin typeface="Microsoft JhengHei UI Light" panose="020B0304030504040204" pitchFamily="34" charset="-120"/>
                <a:ea typeface="Microsoft JhengHei UI Light" panose="020B0304030504040204" pitchFamily="34" charset="-120"/>
              </a:rPr>
              <a:t>- Annotation</a:t>
            </a:r>
            <a:r>
              <a:rPr lang="zh-CN" altLang="en-US" sz="2400" dirty="0">
                <a:solidFill>
                  <a:schemeClr val="bg1"/>
                </a:solidFill>
                <a:latin typeface="Microsoft JhengHei UI Light" panose="020B0304030504040204" pitchFamily="34" charset="-120"/>
                <a:ea typeface="Microsoft JhengHei UI Light" panose="020B0304030504040204" pitchFamily="34" charset="-120"/>
              </a:rPr>
              <a:t>（注解）</a:t>
            </a:r>
          </a:p>
          <a:p>
            <a:r>
              <a:rPr lang="en-US" altLang="zh-CN" sz="2400" dirty="0" smtClean="0">
                <a:solidFill>
                  <a:schemeClr val="bg1"/>
                </a:solidFill>
                <a:latin typeface="Microsoft JhengHei UI Light" panose="020B0304030504040204" pitchFamily="34" charset="-120"/>
                <a:ea typeface="Microsoft JhengHei UI Light" panose="020B0304030504040204" pitchFamily="34" charset="-120"/>
              </a:rPr>
              <a:t> </a:t>
            </a:r>
            <a:endParaRPr lang="zh-CN" altLang="en-US" sz="2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6" name="文本框 5"/>
          <p:cNvSpPr txBox="1"/>
          <p:nvPr/>
        </p:nvSpPr>
        <p:spPr>
          <a:xfrm>
            <a:off x="796076" y="1154392"/>
            <a:ext cx="1067793" cy="307777"/>
          </a:xfrm>
          <a:prstGeom prst="rect">
            <a:avLst/>
          </a:prstGeom>
          <a:noFill/>
        </p:spPr>
        <p:txBody>
          <a:bodyPr wrap="none" rtlCol="0">
            <a:spAutoFit/>
          </a:bodyPr>
          <a:lstStyle/>
          <a:p>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@Listeners</a:t>
            </a:r>
            <a:endParaRPr lang="zh-CN" altLang="en-US" sz="1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4" name="文本框 3"/>
          <p:cNvSpPr txBox="1"/>
          <p:nvPr/>
        </p:nvSpPr>
        <p:spPr>
          <a:xfrm>
            <a:off x="794328" y="2340142"/>
            <a:ext cx="6067430" cy="459485"/>
          </a:xfrm>
          <a:prstGeom prst="rect">
            <a:avLst/>
          </a:prstGeom>
          <a:noFill/>
        </p:spPr>
        <p:txBody>
          <a:bodyPr wrap="none" rtlCol="0">
            <a:spAutoFit/>
          </a:bodyPr>
          <a:lstStyle/>
          <a:p>
            <a:pPr>
              <a:lnSpc>
                <a:spcPct val="150000"/>
              </a:lnSpc>
            </a:pP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@Listeners</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标注在测试类上，定义这个测试类持有的监听器。</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3" name="文本框 2"/>
          <p:cNvSpPr txBox="1"/>
          <p:nvPr/>
        </p:nvSpPr>
        <p:spPr>
          <a:xfrm>
            <a:off x="794328" y="3270404"/>
            <a:ext cx="7583936" cy="877163"/>
          </a:xfrm>
          <a:prstGeom prst="rect">
            <a:avLst/>
          </a:prstGeom>
          <a:noFill/>
        </p:spPr>
        <p:txBody>
          <a:bodyPr wrap="none" rtlCol="0">
            <a:spAutoFit/>
          </a:bodyPr>
          <a:lstStyle/>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属性：</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value</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Class[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。每个</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Class</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都是实现了</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ITestNGListener</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接口或其子接口的实现类。</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p:txBody>
      </p:sp>
    </p:spTree>
    <p:extLst>
      <p:ext uri="{BB962C8B-B14F-4D97-AF65-F5344CB8AC3E}">
        <p14:creationId xmlns:p14="http://schemas.microsoft.com/office/powerpoint/2010/main" val="5975794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794328" y="692727"/>
            <a:ext cx="5506059" cy="830997"/>
          </a:xfrm>
          <a:prstGeom prst="rect">
            <a:avLst/>
          </a:prstGeom>
          <a:noFill/>
        </p:spPr>
        <p:txBody>
          <a:bodyPr wrap="none" rtlCol="0">
            <a:spAutoFit/>
          </a:bodyPr>
          <a:lstStyle/>
          <a:p>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四、</a:t>
            </a:r>
            <a:r>
              <a:rPr lang="en-US" altLang="zh-CN" sz="2400" dirty="0" smtClean="0">
                <a:solidFill>
                  <a:schemeClr val="bg1"/>
                </a:solidFill>
                <a:latin typeface="Microsoft JhengHei UI Light" panose="020B0304030504040204" pitchFamily="34" charset="-120"/>
                <a:ea typeface="Microsoft JhengHei UI Light" panose="020B0304030504040204" pitchFamily="34" charset="-120"/>
              </a:rPr>
              <a:t>TestNG</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特性 </a:t>
            </a:r>
            <a:r>
              <a:rPr lang="en-US" altLang="zh-CN" sz="2400" dirty="0" smtClean="0">
                <a:solidFill>
                  <a:schemeClr val="bg1"/>
                </a:solidFill>
                <a:latin typeface="Microsoft JhengHei UI Light" panose="020B0304030504040204" pitchFamily="34" charset="-120"/>
                <a:ea typeface="Microsoft JhengHei UI Light" panose="020B0304030504040204" pitchFamily="34" charset="-120"/>
              </a:rPr>
              <a:t>- Annotation</a:t>
            </a:r>
            <a:r>
              <a:rPr lang="zh-CN" altLang="en-US" sz="2400" dirty="0">
                <a:solidFill>
                  <a:schemeClr val="bg1"/>
                </a:solidFill>
                <a:latin typeface="Microsoft JhengHei UI Light" panose="020B0304030504040204" pitchFamily="34" charset="-120"/>
                <a:ea typeface="Microsoft JhengHei UI Light" panose="020B0304030504040204" pitchFamily="34" charset="-120"/>
              </a:rPr>
              <a:t>（注解）</a:t>
            </a:r>
          </a:p>
          <a:p>
            <a:r>
              <a:rPr lang="en-US" altLang="zh-CN" sz="2400" dirty="0" smtClean="0">
                <a:solidFill>
                  <a:schemeClr val="bg1"/>
                </a:solidFill>
                <a:latin typeface="Microsoft JhengHei UI Light" panose="020B0304030504040204" pitchFamily="34" charset="-120"/>
                <a:ea typeface="Microsoft JhengHei UI Light" panose="020B0304030504040204" pitchFamily="34" charset="-120"/>
              </a:rPr>
              <a:t> </a:t>
            </a:r>
            <a:endParaRPr lang="zh-CN" altLang="en-US" sz="2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6" name="文本框 5"/>
          <p:cNvSpPr txBox="1"/>
          <p:nvPr/>
        </p:nvSpPr>
        <p:spPr>
          <a:xfrm>
            <a:off x="796076" y="1154392"/>
            <a:ext cx="1276375" cy="307777"/>
          </a:xfrm>
          <a:prstGeom prst="rect">
            <a:avLst/>
          </a:prstGeom>
          <a:noFill/>
        </p:spPr>
        <p:txBody>
          <a:bodyPr wrap="none" rtlCol="0">
            <a:spAutoFit/>
          </a:bodyPr>
          <a:lstStyle/>
          <a:p>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@Parameters</a:t>
            </a:r>
            <a:endParaRPr lang="zh-CN" altLang="en-US" sz="1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4" name="文本框 3"/>
          <p:cNvSpPr txBox="1"/>
          <p:nvPr/>
        </p:nvSpPr>
        <p:spPr>
          <a:xfrm>
            <a:off x="794328" y="2340142"/>
            <a:ext cx="9441624" cy="834139"/>
          </a:xfrm>
          <a:prstGeom prst="rect">
            <a:avLst/>
          </a:prstGeom>
          <a:noFill/>
        </p:spPr>
        <p:txBody>
          <a:bodyPr wrap="none" rtlCol="0">
            <a:spAutoFit/>
          </a:bodyPr>
          <a:lstStyle/>
          <a:p>
            <a:pPr>
              <a:lnSpc>
                <a:spcPct val="150000"/>
              </a:lnSpc>
            </a:pP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@Parameters</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标注在方法上。将</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testng.xml</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中定义的常量值，通过</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name</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值映射到被标注测试方法的</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参数列表中。</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3" name="文本框 2"/>
          <p:cNvSpPr txBox="1"/>
          <p:nvPr/>
        </p:nvSpPr>
        <p:spPr>
          <a:xfrm>
            <a:off x="794328" y="3522335"/>
            <a:ext cx="10562572" cy="1246495"/>
          </a:xfrm>
          <a:prstGeom prst="rect">
            <a:avLst/>
          </a:prstGeom>
          <a:noFill/>
        </p:spPr>
        <p:txBody>
          <a:bodyPr wrap="none" rtlCol="0">
            <a:spAutoFit/>
          </a:bodyPr>
          <a:lstStyle/>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属性：</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value</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String[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。每个值对应一个在</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testng.xml</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中</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&lt;parameter&gt;</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标签配置的</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name</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值，常量值通过此值作为</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key</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传递到</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测试方法的参数列表中。因此此字符数组的长度应该与测试方法的参数列表长度一致。</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p:txBody>
      </p:sp>
    </p:spTree>
    <p:extLst>
      <p:ext uri="{BB962C8B-B14F-4D97-AF65-F5344CB8AC3E}">
        <p14:creationId xmlns:p14="http://schemas.microsoft.com/office/powerpoint/2010/main" val="358724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794328" y="692727"/>
            <a:ext cx="5506059" cy="830997"/>
          </a:xfrm>
          <a:prstGeom prst="rect">
            <a:avLst/>
          </a:prstGeom>
          <a:noFill/>
        </p:spPr>
        <p:txBody>
          <a:bodyPr wrap="none" rtlCol="0">
            <a:spAutoFit/>
          </a:bodyPr>
          <a:lstStyle/>
          <a:p>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四、</a:t>
            </a:r>
            <a:r>
              <a:rPr lang="en-US" altLang="zh-CN" sz="2400" dirty="0" smtClean="0">
                <a:solidFill>
                  <a:schemeClr val="bg1"/>
                </a:solidFill>
                <a:latin typeface="Microsoft JhengHei UI Light" panose="020B0304030504040204" pitchFamily="34" charset="-120"/>
                <a:ea typeface="Microsoft JhengHei UI Light" panose="020B0304030504040204" pitchFamily="34" charset="-120"/>
              </a:rPr>
              <a:t>TestNG</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特性 </a:t>
            </a:r>
            <a:r>
              <a:rPr lang="en-US" altLang="zh-CN" sz="2400" dirty="0" smtClean="0">
                <a:solidFill>
                  <a:schemeClr val="bg1"/>
                </a:solidFill>
                <a:latin typeface="Microsoft JhengHei UI Light" panose="020B0304030504040204" pitchFamily="34" charset="-120"/>
                <a:ea typeface="Microsoft JhengHei UI Light" panose="020B0304030504040204" pitchFamily="34" charset="-120"/>
              </a:rPr>
              <a:t>- Annotation</a:t>
            </a:r>
            <a:r>
              <a:rPr lang="zh-CN" altLang="en-US" sz="2400" dirty="0">
                <a:solidFill>
                  <a:schemeClr val="bg1"/>
                </a:solidFill>
                <a:latin typeface="Microsoft JhengHei UI Light" panose="020B0304030504040204" pitchFamily="34" charset="-120"/>
                <a:ea typeface="Microsoft JhengHei UI Light" panose="020B0304030504040204" pitchFamily="34" charset="-120"/>
              </a:rPr>
              <a:t>（注解）</a:t>
            </a:r>
          </a:p>
          <a:p>
            <a:r>
              <a:rPr lang="en-US" altLang="zh-CN" sz="2400" dirty="0" smtClean="0">
                <a:solidFill>
                  <a:schemeClr val="bg1"/>
                </a:solidFill>
                <a:latin typeface="Microsoft JhengHei UI Light" panose="020B0304030504040204" pitchFamily="34" charset="-120"/>
                <a:ea typeface="Microsoft JhengHei UI Light" panose="020B0304030504040204" pitchFamily="34" charset="-120"/>
              </a:rPr>
              <a:t> </a:t>
            </a:r>
            <a:endParaRPr lang="zh-CN" altLang="en-US" sz="2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6" name="文本框 5"/>
          <p:cNvSpPr txBox="1"/>
          <p:nvPr/>
        </p:nvSpPr>
        <p:spPr>
          <a:xfrm>
            <a:off x="796076" y="1154392"/>
            <a:ext cx="1276375" cy="307777"/>
          </a:xfrm>
          <a:prstGeom prst="rect">
            <a:avLst/>
          </a:prstGeom>
          <a:noFill/>
        </p:spPr>
        <p:txBody>
          <a:bodyPr wrap="none" rtlCol="0">
            <a:spAutoFit/>
          </a:bodyPr>
          <a:lstStyle/>
          <a:p>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@Parameters</a:t>
            </a:r>
            <a:endParaRPr lang="zh-CN" altLang="en-US" sz="1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4" name="文本框 3"/>
          <p:cNvSpPr txBox="1"/>
          <p:nvPr/>
        </p:nvSpPr>
        <p:spPr>
          <a:xfrm>
            <a:off x="794328" y="1523724"/>
            <a:ext cx="9669570" cy="834139"/>
          </a:xfrm>
          <a:prstGeom prst="rect">
            <a:avLst/>
          </a:prstGeom>
          <a:noFill/>
        </p:spPr>
        <p:txBody>
          <a:bodyPr wrap="none" rtlCol="0">
            <a:spAutoFit/>
          </a:bodyPr>
          <a:lstStyle/>
          <a:p>
            <a:pPr>
              <a:lnSpc>
                <a:spcPct val="150000"/>
              </a:lnSpc>
            </a:pP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@Test</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标注在方法或类上，被标注的内容将被纳入为测试的组成部分。如果标注在方法上，测此方法将</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作为测试方法，如果标注在类上，则此类下的公共方法都将成为测试方法。</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3" name="文本框 2"/>
          <p:cNvSpPr txBox="1"/>
          <p:nvPr/>
        </p:nvSpPr>
        <p:spPr>
          <a:xfrm>
            <a:off x="794328" y="2419418"/>
            <a:ext cx="10962809" cy="4154984"/>
          </a:xfrm>
          <a:prstGeom prst="rect">
            <a:avLst/>
          </a:prstGeom>
          <a:noFill/>
        </p:spPr>
        <p:txBody>
          <a:bodyPr wrap="none" rtlCol="0">
            <a:spAutoFit/>
          </a:bodyPr>
          <a:lstStyle/>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属性：</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alwaysRun</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true/false</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。设为</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true</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后，此方法一定会执行，无论它依赖的方法是否执行成功。</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dataProvider</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String</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。此值对应依赖的</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@DataProvider</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的</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name</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属性值。</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dataProviderClass</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Class</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。数据提供方法所在的类。未设值时，</a:t>
            </a:r>
            <a:r>
              <a:rPr lang="en-US" altLang="zh-CN" sz="1600" dirty="0">
                <a:solidFill>
                  <a:schemeClr val="bg1"/>
                </a:solidFill>
                <a:latin typeface="Microsoft JhengHei UI Light" panose="020B0304030504040204" pitchFamily="34" charset="-120"/>
                <a:ea typeface="Microsoft JhengHei UI Light" panose="020B0304030504040204" pitchFamily="34" charset="-120"/>
              </a:rPr>
              <a:t>T</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estNG</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会在当前方法所在的类或基类中查找数据</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提供方法。设值时，不再查找，且数据提供方法在其所在的类中必须是静态的。</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dependsOnGroups</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String[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。测试方法依赖的</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groups</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dependsOnMethods</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String[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。测试方法依赖的</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methods</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description</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String</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。测试方法的描述信息。</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enabled</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true/false</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。标识测试方法是否被启用。默认是</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true</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dirty="0" smtClean="0">
                <a:solidFill>
                  <a:schemeClr val="bg1"/>
                </a:solidFill>
                <a:latin typeface="+mj-ea"/>
                <a:ea typeface="+mj-ea"/>
              </a:rPr>
              <a:t>… … </a:t>
            </a: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接下一页</a:t>
            </a: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a:t>
            </a:r>
            <a:endParaRPr lang="zh-CN" altLang="en-US" dirty="0">
              <a:solidFill>
                <a:schemeClr val="bg1"/>
              </a:solidFill>
              <a:latin typeface="Microsoft JhengHei UI Light" panose="020B0304030504040204" pitchFamily="34" charset="-120"/>
              <a:ea typeface="Microsoft JhengHei UI Light" panose="020B0304030504040204" pitchFamily="34" charset="-120"/>
            </a:endParaRPr>
          </a:p>
        </p:txBody>
      </p:sp>
    </p:spTree>
    <p:extLst>
      <p:ext uri="{BB962C8B-B14F-4D97-AF65-F5344CB8AC3E}">
        <p14:creationId xmlns:p14="http://schemas.microsoft.com/office/powerpoint/2010/main" val="29694190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794328" y="692727"/>
            <a:ext cx="5506059" cy="830997"/>
          </a:xfrm>
          <a:prstGeom prst="rect">
            <a:avLst/>
          </a:prstGeom>
          <a:noFill/>
        </p:spPr>
        <p:txBody>
          <a:bodyPr wrap="none" rtlCol="0">
            <a:spAutoFit/>
          </a:bodyPr>
          <a:lstStyle/>
          <a:p>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四、</a:t>
            </a:r>
            <a:r>
              <a:rPr lang="en-US" altLang="zh-CN" sz="2400" dirty="0" smtClean="0">
                <a:solidFill>
                  <a:schemeClr val="bg1"/>
                </a:solidFill>
                <a:latin typeface="Microsoft JhengHei UI Light" panose="020B0304030504040204" pitchFamily="34" charset="-120"/>
                <a:ea typeface="Microsoft JhengHei UI Light" panose="020B0304030504040204" pitchFamily="34" charset="-120"/>
              </a:rPr>
              <a:t>TestNG</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特性 </a:t>
            </a:r>
            <a:r>
              <a:rPr lang="en-US" altLang="zh-CN" sz="2400" dirty="0" smtClean="0">
                <a:solidFill>
                  <a:schemeClr val="bg1"/>
                </a:solidFill>
                <a:latin typeface="Microsoft JhengHei UI Light" panose="020B0304030504040204" pitchFamily="34" charset="-120"/>
                <a:ea typeface="Microsoft JhengHei UI Light" panose="020B0304030504040204" pitchFamily="34" charset="-120"/>
              </a:rPr>
              <a:t>- Annotation</a:t>
            </a:r>
            <a:r>
              <a:rPr lang="zh-CN" altLang="en-US" sz="2400" dirty="0">
                <a:solidFill>
                  <a:schemeClr val="bg1"/>
                </a:solidFill>
                <a:latin typeface="Microsoft JhengHei UI Light" panose="020B0304030504040204" pitchFamily="34" charset="-120"/>
                <a:ea typeface="Microsoft JhengHei UI Light" panose="020B0304030504040204" pitchFamily="34" charset="-120"/>
              </a:rPr>
              <a:t>（注解）</a:t>
            </a:r>
          </a:p>
          <a:p>
            <a:r>
              <a:rPr lang="en-US" altLang="zh-CN" sz="2400" dirty="0" smtClean="0">
                <a:solidFill>
                  <a:schemeClr val="bg1"/>
                </a:solidFill>
                <a:latin typeface="Microsoft JhengHei UI Light" panose="020B0304030504040204" pitchFamily="34" charset="-120"/>
                <a:ea typeface="Microsoft JhengHei UI Light" panose="020B0304030504040204" pitchFamily="34" charset="-120"/>
              </a:rPr>
              <a:t> </a:t>
            </a:r>
            <a:endParaRPr lang="zh-CN" altLang="en-US" sz="2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6" name="文本框 5"/>
          <p:cNvSpPr txBox="1"/>
          <p:nvPr/>
        </p:nvSpPr>
        <p:spPr>
          <a:xfrm>
            <a:off x="796076" y="1154392"/>
            <a:ext cx="1276375" cy="307777"/>
          </a:xfrm>
          <a:prstGeom prst="rect">
            <a:avLst/>
          </a:prstGeom>
          <a:noFill/>
        </p:spPr>
        <p:txBody>
          <a:bodyPr wrap="none" rtlCol="0">
            <a:spAutoFit/>
          </a:bodyPr>
          <a:lstStyle/>
          <a:p>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@Parameters</a:t>
            </a:r>
            <a:endParaRPr lang="zh-CN" altLang="en-US" sz="1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3" name="文本框 2"/>
          <p:cNvSpPr txBox="1"/>
          <p:nvPr/>
        </p:nvSpPr>
        <p:spPr>
          <a:xfrm>
            <a:off x="794328" y="1611550"/>
            <a:ext cx="10682091" cy="1615827"/>
          </a:xfrm>
          <a:prstGeom prst="rect">
            <a:avLst/>
          </a:prstGeom>
          <a:noFill/>
        </p:spPr>
        <p:txBody>
          <a:bodyPr wrap="none" rtlCol="0">
            <a:spAutoFit/>
          </a:bodyPr>
          <a:lstStyle/>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属性：</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expectedExceptions</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Class[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。预期会抛出的异常列表。如果没有异常或者一个或多个未列入预期的异常被抛出，</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则测试将被标记为</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Failed</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groups</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String[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p:txBody>
      </p:sp>
    </p:spTree>
    <p:extLst>
      <p:ext uri="{BB962C8B-B14F-4D97-AF65-F5344CB8AC3E}">
        <p14:creationId xmlns:p14="http://schemas.microsoft.com/office/powerpoint/2010/main" val="16365938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794328" y="692727"/>
            <a:ext cx="2334422" cy="461665"/>
          </a:xfrm>
          <a:prstGeom prst="rect">
            <a:avLst/>
          </a:prstGeom>
          <a:noFill/>
        </p:spPr>
        <p:txBody>
          <a:bodyPr wrap="none" rtlCol="0">
            <a:spAutoFit/>
          </a:bodyPr>
          <a:lstStyle/>
          <a:p>
            <a:r>
              <a:rPr lang="zh-CN" altLang="en-US" sz="2400" dirty="0" smtClean="0">
                <a:solidFill>
                  <a:schemeClr val="bg1"/>
                </a:solidFill>
                <a:latin typeface="Microsoft YaHei UI Light" panose="020B0502040204020203" pitchFamily="34" charset="-122"/>
                <a:ea typeface="Microsoft YaHei UI Light" panose="020B0502040204020203" pitchFamily="34" charset="-122"/>
              </a:rPr>
              <a:t>二、</a:t>
            </a:r>
            <a:r>
              <a:rPr lang="en-US" altLang="zh-CN" sz="2400" dirty="0" smtClean="0">
                <a:solidFill>
                  <a:schemeClr val="bg1"/>
                </a:solidFill>
                <a:latin typeface="Microsoft YaHei UI Light" panose="020B0502040204020203" pitchFamily="34" charset="-122"/>
                <a:ea typeface="Microsoft YaHei UI Light" panose="020B0502040204020203" pitchFamily="34" charset="-122"/>
              </a:rPr>
              <a:t>Quick Start</a:t>
            </a:r>
            <a:endParaRPr lang="zh-CN" altLang="en-US" sz="2400" dirty="0">
              <a:solidFill>
                <a:schemeClr val="bg1"/>
              </a:solidFill>
              <a:latin typeface="Microsoft YaHei UI Light" panose="020B0502040204020203" pitchFamily="34" charset="-122"/>
              <a:ea typeface="Microsoft YaHei UI Light" panose="020B0502040204020203" pitchFamily="34" charset="-122"/>
            </a:endParaRPr>
          </a:p>
        </p:txBody>
      </p:sp>
    </p:spTree>
    <p:extLst>
      <p:ext uri="{BB962C8B-B14F-4D97-AF65-F5344CB8AC3E}">
        <p14:creationId xmlns:p14="http://schemas.microsoft.com/office/powerpoint/2010/main" val="25196110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794328" y="692727"/>
            <a:ext cx="1507144" cy="461665"/>
          </a:xfrm>
          <a:prstGeom prst="rect">
            <a:avLst/>
          </a:prstGeom>
          <a:noFill/>
        </p:spPr>
        <p:txBody>
          <a:bodyPr wrap="none" rtlCol="0">
            <a:spAutoFit/>
          </a:bodyPr>
          <a:lstStyle/>
          <a:p>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一、概 述</a:t>
            </a:r>
            <a:endParaRPr lang="zh-CN" altLang="en-US" sz="2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3" name="文本框 2"/>
          <p:cNvSpPr txBox="1"/>
          <p:nvPr/>
        </p:nvSpPr>
        <p:spPr>
          <a:xfrm>
            <a:off x="794328" y="1514678"/>
            <a:ext cx="10703571" cy="1105816"/>
          </a:xfrm>
          <a:prstGeom prst="rect">
            <a:avLst/>
          </a:prstGeom>
          <a:noFill/>
        </p:spPr>
        <p:txBody>
          <a:bodyPr wrap="none" rtlCol="0">
            <a:spAutoFit/>
          </a:bodyPr>
          <a:lstStyle/>
          <a:p>
            <a:pPr>
              <a:lnSpc>
                <a:spcPct val="150000"/>
              </a:lnSpc>
            </a:pPr>
            <a:r>
              <a:rPr lang="zh-CN" altLang="en-US" sz="2800" dirty="0" smtClean="0">
                <a:solidFill>
                  <a:schemeClr val="bg1"/>
                </a:solidFill>
                <a:latin typeface="Microsoft JhengHei UI Light" panose="020B0304030504040204" pitchFamily="34" charset="-120"/>
                <a:ea typeface="Microsoft JhengHei UI Light" panose="020B0304030504040204" pitchFamily="34" charset="-120"/>
              </a:rPr>
              <a:t>测试 </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是检查程序是否按</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预期设计工作</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的行为，在开发和测试环节都需要对程序进行不同等级的测试，</a:t>
            </a:r>
            <a:endParaRPr lang="en-US" altLang="zh-CN"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以保证最终输出的产品符合设计要求。</a:t>
            </a:r>
            <a:endParaRPr lang="zh-CN" altLang="en-US"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4" name="文本框 3"/>
          <p:cNvSpPr txBox="1"/>
          <p:nvPr/>
        </p:nvSpPr>
        <p:spPr>
          <a:xfrm>
            <a:off x="794328" y="3544255"/>
            <a:ext cx="11067966" cy="523220"/>
          </a:xfrm>
          <a:prstGeom prst="rect">
            <a:avLst/>
          </a:prstGeom>
          <a:noFill/>
        </p:spPr>
        <p:txBody>
          <a:bodyPr wrap="none" rtlCol="0">
            <a:spAutoFit/>
          </a:bodyPr>
          <a:lstStyle/>
          <a:p>
            <a:r>
              <a:rPr lang="zh-CN" altLang="en-US" sz="2800" dirty="0" smtClean="0">
                <a:solidFill>
                  <a:schemeClr val="bg1"/>
                </a:solidFill>
                <a:latin typeface="Microsoft JhengHei UI Light" panose="020B0304030504040204" pitchFamily="34" charset="-120"/>
                <a:ea typeface="Microsoft JhengHei UI Light" panose="020B0304030504040204" pitchFamily="34" charset="-120"/>
              </a:rPr>
              <a:t>测试框架 </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是用来简化测试代码编写，提高测试效率的工具库。</a:t>
            </a: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JAVA</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开发中常用的有</a:t>
            </a: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JUnit</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和</a:t>
            </a: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TestNG</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等。</a:t>
            </a:r>
            <a:endParaRPr lang="zh-CN" altLang="en-US" dirty="0">
              <a:solidFill>
                <a:schemeClr val="bg1"/>
              </a:solidFill>
              <a:latin typeface="Microsoft JhengHei UI Light" panose="020B0304030504040204" pitchFamily="34" charset="-120"/>
              <a:ea typeface="Microsoft JhengHei UI Light" panose="020B0304030504040204" pitchFamily="34" charset="-120"/>
            </a:endParaRPr>
          </a:p>
        </p:txBody>
      </p:sp>
    </p:spTree>
    <p:extLst>
      <p:ext uri="{BB962C8B-B14F-4D97-AF65-F5344CB8AC3E}">
        <p14:creationId xmlns:p14="http://schemas.microsoft.com/office/powerpoint/2010/main" val="42000389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696674" y="734874"/>
            <a:ext cx="4972708" cy="523220"/>
          </a:xfrm>
          <a:prstGeom prst="rect">
            <a:avLst/>
          </a:prstGeom>
          <a:noFill/>
        </p:spPr>
        <p:txBody>
          <a:bodyPr wrap="none" rtlCol="0">
            <a:spAutoFit/>
          </a:bodyPr>
          <a:lstStyle/>
          <a:p>
            <a:r>
              <a:rPr lang="zh-CN" altLang="en-US" sz="2800" dirty="0" smtClean="0">
                <a:solidFill>
                  <a:schemeClr val="bg1"/>
                </a:solidFill>
                <a:latin typeface="Microsoft JhengHei UI Light" panose="020B0304030504040204" pitchFamily="34" charset="-120"/>
                <a:ea typeface="Microsoft JhengHei UI Light" panose="020B0304030504040204" pitchFamily="34" charset="-120"/>
              </a:rPr>
              <a:t>为什么选择</a:t>
            </a:r>
            <a:r>
              <a:rPr lang="en-US" altLang="zh-CN" sz="2800" dirty="0" smtClean="0">
                <a:solidFill>
                  <a:schemeClr val="bg1"/>
                </a:solidFill>
                <a:latin typeface="Microsoft JhengHei UI Light" panose="020B0304030504040204" pitchFamily="34" charset="-120"/>
                <a:ea typeface="Microsoft JhengHei UI Light" panose="020B0304030504040204" pitchFamily="34" charset="-120"/>
              </a:rPr>
              <a:t>TestNG</a:t>
            </a:r>
            <a:r>
              <a:rPr lang="zh-CN" altLang="en-US" sz="2800" dirty="0" smtClean="0">
                <a:solidFill>
                  <a:schemeClr val="bg1"/>
                </a:solidFill>
                <a:latin typeface="Microsoft JhengHei UI Light" panose="020B0304030504040204" pitchFamily="34" charset="-120"/>
                <a:ea typeface="Microsoft JhengHei UI Light" panose="020B0304030504040204" pitchFamily="34" charset="-120"/>
              </a:rPr>
              <a:t>而非</a:t>
            </a:r>
            <a:r>
              <a:rPr lang="en-US" altLang="zh-CN" sz="2800" dirty="0" smtClean="0">
                <a:solidFill>
                  <a:schemeClr val="bg1"/>
                </a:solidFill>
                <a:latin typeface="Microsoft JhengHei UI Light" panose="020B0304030504040204" pitchFamily="34" charset="-120"/>
                <a:ea typeface="Microsoft JhengHei UI Light" panose="020B0304030504040204" pitchFamily="34" charset="-120"/>
              </a:rPr>
              <a:t>JUnit</a:t>
            </a:r>
            <a:r>
              <a:rPr lang="zh-CN" altLang="en-US" sz="2800" dirty="0" smtClean="0">
                <a:solidFill>
                  <a:schemeClr val="bg1"/>
                </a:solidFill>
                <a:latin typeface="Microsoft JhengHei UI Light" panose="020B0304030504040204" pitchFamily="34" charset="-120"/>
                <a:ea typeface="Microsoft JhengHei UI Light" panose="020B0304030504040204" pitchFamily="34" charset="-120"/>
              </a:rPr>
              <a:t>？</a:t>
            </a:r>
            <a:endParaRPr lang="zh-CN" altLang="en-US" sz="28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3" name="文本框 2"/>
          <p:cNvSpPr txBox="1"/>
          <p:nvPr/>
        </p:nvSpPr>
        <p:spPr>
          <a:xfrm>
            <a:off x="696674" y="1639540"/>
            <a:ext cx="5779146" cy="2954655"/>
          </a:xfrm>
          <a:prstGeom prst="rect">
            <a:avLst/>
          </a:prstGeom>
          <a:noFill/>
        </p:spPr>
        <p:txBody>
          <a:bodyPr wrap="none" rtlCol="0">
            <a:spAutoFit/>
          </a:bodyPr>
          <a:lstStyle/>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JUnit</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1.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最初</a:t>
            </a:r>
            <a:r>
              <a:rPr lang="zh-CN" altLang="en-US" sz="1600" dirty="0">
                <a:solidFill>
                  <a:schemeClr val="bg1"/>
                </a:solidFill>
                <a:latin typeface="Microsoft JhengHei UI Light" panose="020B0304030504040204" pitchFamily="34" charset="-120"/>
                <a:ea typeface="Microsoft JhengHei UI Light" panose="020B0304030504040204" pitchFamily="34" charset="-120"/>
              </a:rPr>
              <a:t>的设计，使用于</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单元测试。</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2.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不能进行依赖测试。</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3.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配置控制</a:t>
            </a:r>
            <a:r>
              <a:rPr lang="zh-CN" altLang="en-US" sz="1600" dirty="0">
                <a:solidFill>
                  <a:schemeClr val="bg1"/>
                </a:solidFill>
                <a:latin typeface="Microsoft JhengHei UI Light" panose="020B0304030504040204" pitchFamily="34" charset="-120"/>
                <a:ea typeface="Microsoft JhengHei UI Light" panose="020B0304030504040204" pitchFamily="34" charset="-120"/>
              </a:rPr>
              <a:t>欠佳</a:t>
            </a:r>
            <a:r>
              <a:rPr lang="en-US" altLang="zh-CN" sz="1600" dirty="0">
                <a:solidFill>
                  <a:schemeClr val="bg1"/>
                </a:solidFill>
                <a:latin typeface="Microsoft JhengHei UI Light" panose="020B0304030504040204" pitchFamily="34" charset="-120"/>
                <a:ea typeface="Microsoft JhengHei UI Light" panose="020B0304030504040204" pitchFamily="34" charset="-120"/>
              </a:rPr>
              <a:t>(</a:t>
            </a:r>
            <a:r>
              <a:rPr lang="zh-CN" altLang="en-US" sz="1600" dirty="0">
                <a:solidFill>
                  <a:schemeClr val="bg1"/>
                </a:solidFill>
                <a:latin typeface="Microsoft JhengHei UI Light" panose="020B0304030504040204" pitchFamily="34" charset="-120"/>
                <a:ea typeface="Microsoft JhengHei UI Light" panose="020B0304030504040204" pitchFamily="34" charset="-120"/>
              </a:rPr>
              <a:t>安装</a:t>
            </a:r>
            <a:r>
              <a:rPr lang="en-US" altLang="zh-CN" sz="1600" dirty="0">
                <a:solidFill>
                  <a:schemeClr val="bg1"/>
                </a:solidFill>
                <a:latin typeface="Microsoft JhengHei UI Light" panose="020B0304030504040204" pitchFamily="34" charset="-120"/>
                <a:ea typeface="Microsoft JhengHei UI Light" panose="020B0304030504040204" pitchFamily="34" charset="-120"/>
              </a:rPr>
              <a:t>/</a:t>
            </a:r>
            <a:r>
              <a:rPr lang="zh-CN" altLang="en-US" sz="1600" dirty="0">
                <a:solidFill>
                  <a:schemeClr val="bg1"/>
                </a:solidFill>
                <a:latin typeface="Microsoft JhengHei UI Light" panose="020B0304030504040204" pitchFamily="34" charset="-120"/>
                <a:ea typeface="Microsoft JhengHei UI Light" panose="020B0304030504040204" pitchFamily="34" charset="-120"/>
              </a:rPr>
              <a:t>拆卸</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endParaRPr lang="en-US" altLang="zh-CN" sz="1600" dirty="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4.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侵入性</a:t>
            </a:r>
            <a:r>
              <a:rPr lang="en-US" altLang="zh-CN" sz="1600" dirty="0">
                <a:solidFill>
                  <a:schemeClr val="bg1"/>
                </a:solidFill>
                <a:latin typeface="Microsoft JhengHei UI Light" panose="020B0304030504040204" pitchFamily="34" charset="-120"/>
                <a:ea typeface="Microsoft JhengHei UI Light" panose="020B0304030504040204" pitchFamily="34" charset="-120"/>
              </a:rPr>
              <a:t>(</a:t>
            </a:r>
            <a:r>
              <a:rPr lang="zh-CN" altLang="en-US" sz="1600" dirty="0">
                <a:solidFill>
                  <a:schemeClr val="bg1"/>
                </a:solidFill>
                <a:latin typeface="Microsoft JhengHei UI Light" panose="020B0304030504040204" pitchFamily="34" charset="-120"/>
                <a:ea typeface="Microsoft JhengHei UI Light" panose="020B0304030504040204" pitchFamily="34" charset="-120"/>
              </a:rPr>
              <a:t>强制扩展类，并以某种方式命名方法</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endParaRPr lang="en-US" altLang="zh-CN" sz="1600" dirty="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5.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静态</a:t>
            </a:r>
            <a:r>
              <a:rPr lang="zh-CN" altLang="en-US" sz="1600" dirty="0">
                <a:solidFill>
                  <a:schemeClr val="bg1"/>
                </a:solidFill>
                <a:latin typeface="Microsoft JhengHei UI Light" panose="020B0304030504040204" pitchFamily="34" charset="-120"/>
                <a:ea typeface="Microsoft JhengHei UI Light" panose="020B0304030504040204" pitchFamily="34" charset="-120"/>
              </a:rPr>
              <a:t>编程模型</a:t>
            </a:r>
            <a:r>
              <a:rPr lang="en-US" altLang="zh-CN" sz="1600" dirty="0">
                <a:solidFill>
                  <a:schemeClr val="bg1"/>
                </a:solidFill>
                <a:latin typeface="Microsoft JhengHei UI Light" panose="020B0304030504040204" pitchFamily="34" charset="-120"/>
                <a:ea typeface="Microsoft JhengHei UI Light" panose="020B0304030504040204" pitchFamily="34" charset="-120"/>
              </a:rPr>
              <a:t>(</a:t>
            </a:r>
            <a:r>
              <a:rPr lang="zh-CN" altLang="en-US" sz="1600" dirty="0">
                <a:solidFill>
                  <a:schemeClr val="bg1"/>
                </a:solidFill>
                <a:latin typeface="Microsoft JhengHei UI Light" panose="020B0304030504040204" pitchFamily="34" charset="-120"/>
                <a:ea typeface="Microsoft JhengHei UI Light" panose="020B0304030504040204" pitchFamily="34" charset="-120"/>
              </a:rPr>
              <a:t>不必要的重新编译</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endParaRPr lang="en-US" altLang="zh-CN" sz="1600" dirty="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6.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不</a:t>
            </a:r>
            <a:r>
              <a:rPr lang="zh-CN" altLang="en-US" sz="1600" dirty="0">
                <a:solidFill>
                  <a:schemeClr val="bg1"/>
                </a:solidFill>
                <a:latin typeface="Microsoft JhengHei UI Light" panose="020B0304030504040204" pitchFamily="34" charset="-120"/>
                <a:ea typeface="Microsoft JhengHei UI Light" panose="020B0304030504040204" pitchFamily="34" charset="-120"/>
              </a:rPr>
              <a:t>适合管理复杂项目应用，</a:t>
            </a:r>
            <a:r>
              <a:rPr lang="en-US" altLang="zh-CN" sz="1600" dirty="0">
                <a:solidFill>
                  <a:schemeClr val="bg1"/>
                </a:solidFill>
                <a:latin typeface="Microsoft JhengHei UI Light" panose="020B0304030504040204" pitchFamily="34" charset="-120"/>
                <a:ea typeface="Microsoft JhengHei UI Light" panose="020B0304030504040204" pitchFamily="34" charset="-120"/>
              </a:rPr>
              <a:t>JUnit</a:t>
            </a:r>
            <a:r>
              <a:rPr lang="zh-CN" altLang="en-US" sz="1600" dirty="0">
                <a:solidFill>
                  <a:schemeClr val="bg1"/>
                </a:solidFill>
                <a:latin typeface="Microsoft JhengHei UI Light" panose="020B0304030504040204" pitchFamily="34" charset="-120"/>
                <a:ea typeface="Microsoft JhengHei UI Light" panose="020B0304030504040204" pitchFamily="34" charset="-120"/>
              </a:rPr>
              <a:t>复杂项目中测试非常棘手。</a:t>
            </a:r>
          </a:p>
          <a:p>
            <a:endParaRPr lang="en-US" altLang="zh-CN" dirty="0" smtClean="0"/>
          </a:p>
        </p:txBody>
      </p:sp>
      <p:sp>
        <p:nvSpPr>
          <p:cNvPr id="4" name="文本框 3"/>
          <p:cNvSpPr txBox="1"/>
          <p:nvPr/>
        </p:nvSpPr>
        <p:spPr>
          <a:xfrm>
            <a:off x="6644495" y="1639540"/>
            <a:ext cx="5333511" cy="4339650"/>
          </a:xfrm>
          <a:prstGeom prst="rect">
            <a:avLst/>
          </a:prstGeom>
          <a:noFill/>
        </p:spPr>
        <p:txBody>
          <a:bodyPr wrap="none" rtlCol="0">
            <a:spAutoFit/>
          </a:bodyPr>
          <a:lstStyle/>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TestNG</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1.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使用注解，灵活方便。</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2. TestNG</a:t>
            </a:r>
            <a:r>
              <a:rPr lang="zh-CN" altLang="en-US" sz="1600" dirty="0">
                <a:solidFill>
                  <a:schemeClr val="bg1"/>
                </a:solidFill>
                <a:latin typeface="Microsoft JhengHei UI Light" panose="020B0304030504040204" pitchFamily="34" charset="-120"/>
                <a:ea typeface="Microsoft JhengHei UI Light" panose="020B0304030504040204" pitchFamily="34" charset="-120"/>
              </a:rPr>
              <a:t>使用</a:t>
            </a:r>
            <a:r>
              <a:rPr lang="en-US" altLang="zh-CN" sz="1600" dirty="0">
                <a:solidFill>
                  <a:schemeClr val="bg1"/>
                </a:solidFill>
                <a:latin typeface="Microsoft JhengHei UI Light" panose="020B0304030504040204" pitchFamily="34" charset="-120"/>
                <a:ea typeface="Microsoft JhengHei UI Light" panose="020B0304030504040204" pitchFamily="34" charset="-120"/>
              </a:rPr>
              <a:t>Java</a:t>
            </a:r>
            <a:r>
              <a:rPr lang="zh-CN" altLang="en-US" sz="1600" dirty="0">
                <a:solidFill>
                  <a:schemeClr val="bg1"/>
                </a:solidFill>
                <a:latin typeface="Microsoft JhengHei UI Light" panose="020B0304030504040204" pitchFamily="34" charset="-120"/>
                <a:ea typeface="Microsoft JhengHei UI Light" panose="020B0304030504040204" pitchFamily="34" charset="-120"/>
              </a:rPr>
              <a:t>和面向对象的</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功能。</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3.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支持</a:t>
            </a:r>
            <a:r>
              <a:rPr lang="zh-CN" altLang="en-US" sz="1600" dirty="0">
                <a:solidFill>
                  <a:schemeClr val="bg1"/>
                </a:solidFill>
                <a:latin typeface="Microsoft JhengHei UI Light" panose="020B0304030504040204" pitchFamily="34" charset="-120"/>
                <a:ea typeface="Microsoft JhengHei UI Light" panose="020B0304030504040204" pitchFamily="34" charset="-120"/>
              </a:rPr>
              <a:t>综合类</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测试。</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4.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独立的</a:t>
            </a:r>
            <a:r>
              <a:rPr lang="zh-CN" altLang="en-US" sz="1600" dirty="0">
                <a:solidFill>
                  <a:schemeClr val="bg1"/>
                </a:solidFill>
                <a:latin typeface="Microsoft JhengHei UI Light" panose="020B0304030504040204" pitchFamily="34" charset="-120"/>
                <a:ea typeface="Microsoft JhengHei UI Light" panose="020B0304030504040204" pitchFamily="34" charset="-120"/>
              </a:rPr>
              <a:t>编译时测试代码和运行时配置</a:t>
            </a:r>
            <a:r>
              <a:rPr lang="en-US" altLang="zh-CN" sz="1600" dirty="0">
                <a:solidFill>
                  <a:schemeClr val="bg1"/>
                </a:solidFill>
                <a:latin typeface="Microsoft JhengHei UI Light" panose="020B0304030504040204" pitchFamily="34" charset="-120"/>
                <a:ea typeface="Microsoft JhengHei UI Light" panose="020B0304030504040204" pitchFamily="34" charset="-120"/>
              </a:rPr>
              <a:t>/</a:t>
            </a:r>
            <a:r>
              <a:rPr lang="zh-CN" altLang="en-US" sz="1600" dirty="0">
                <a:solidFill>
                  <a:schemeClr val="bg1"/>
                </a:solidFill>
                <a:latin typeface="Microsoft JhengHei UI Light" panose="020B0304030504040204" pitchFamily="34" charset="-120"/>
                <a:ea typeface="Microsoft JhengHei UI Light" panose="020B0304030504040204" pitchFamily="34" charset="-120"/>
              </a:rPr>
              <a:t>数据</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信息。</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5.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灵活</a:t>
            </a:r>
            <a:r>
              <a:rPr lang="zh-CN" altLang="en-US" sz="1600" dirty="0">
                <a:solidFill>
                  <a:schemeClr val="bg1"/>
                </a:solidFill>
                <a:latin typeface="Microsoft JhengHei UI Light" panose="020B0304030504040204" pitchFamily="34" charset="-120"/>
                <a:ea typeface="Microsoft JhengHei UI Light" panose="020B0304030504040204" pitchFamily="34" charset="-120"/>
              </a:rPr>
              <a:t>的运行时</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配置。</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6.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支持</a:t>
            </a:r>
            <a:r>
              <a:rPr lang="zh-CN" altLang="en-US" sz="1600" dirty="0">
                <a:solidFill>
                  <a:schemeClr val="bg1"/>
                </a:solidFill>
                <a:latin typeface="Microsoft JhengHei UI Light" panose="020B0304030504040204" pitchFamily="34" charset="-120"/>
                <a:ea typeface="Microsoft JhengHei UI Light" panose="020B0304030504040204" pitchFamily="34" charset="-120"/>
              </a:rPr>
              <a:t>依赖测试方法，并行测试，负载测试，</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局部故障。</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7.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灵活</a:t>
            </a:r>
            <a:r>
              <a:rPr lang="zh-CN" altLang="en-US" sz="1600" dirty="0">
                <a:solidFill>
                  <a:schemeClr val="bg1"/>
                </a:solidFill>
                <a:latin typeface="Microsoft JhengHei UI Light" panose="020B0304030504040204" pitchFamily="34" charset="-120"/>
                <a:ea typeface="Microsoft JhengHei UI Light" panose="020B0304030504040204" pitchFamily="34" charset="-120"/>
              </a:rPr>
              <a:t>的插件</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API</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endParaRPr lang="en-US" altLang="zh-CN" sz="1600" dirty="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8.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支持</a:t>
            </a:r>
            <a:r>
              <a:rPr lang="zh-CN" altLang="en-US" sz="1600" dirty="0">
                <a:solidFill>
                  <a:schemeClr val="bg1"/>
                </a:solidFill>
                <a:latin typeface="Microsoft JhengHei UI Light" panose="020B0304030504040204" pitchFamily="34" charset="-120"/>
                <a:ea typeface="Microsoft JhengHei UI Light" panose="020B0304030504040204" pitchFamily="34" charset="-120"/>
              </a:rPr>
              <a:t>多线程</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测试。</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9.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使用“测试组”概念，根据测试组执行特定测试。</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a:p>
            <a:pPr marL="342900" indent="-342900">
              <a:buAutoNum type="arabicPeriod"/>
            </a:pPr>
            <a:endParaRPr lang="zh-CN" altLang="en-US" dirty="0">
              <a:latin typeface="Microsoft YaHei UI Light" panose="020B0502040204020203" pitchFamily="34" charset="-122"/>
              <a:ea typeface="Microsoft YaHei UI Light" panose="020B0502040204020203" pitchFamily="34" charset="-122"/>
            </a:endParaRPr>
          </a:p>
          <a:p>
            <a:endParaRPr lang="zh-CN" altLang="en-US" dirty="0">
              <a:latin typeface="Microsoft YaHei UI Light" panose="020B0502040204020203" pitchFamily="34" charset="-122"/>
              <a:ea typeface="Microsoft YaHei UI Light" panose="020B0502040204020203" pitchFamily="34" charset="-122"/>
            </a:endParaRPr>
          </a:p>
        </p:txBody>
      </p:sp>
    </p:spTree>
    <p:extLst>
      <p:ext uri="{BB962C8B-B14F-4D97-AF65-F5344CB8AC3E}">
        <p14:creationId xmlns:p14="http://schemas.microsoft.com/office/powerpoint/2010/main" val="39821790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6" name="文本框 5"/>
          <p:cNvSpPr txBox="1"/>
          <p:nvPr/>
        </p:nvSpPr>
        <p:spPr>
          <a:xfrm>
            <a:off x="794328" y="692727"/>
            <a:ext cx="2334422" cy="461665"/>
          </a:xfrm>
          <a:prstGeom prst="rect">
            <a:avLst/>
          </a:prstGeom>
          <a:noFill/>
        </p:spPr>
        <p:txBody>
          <a:bodyPr wrap="none" rtlCol="0">
            <a:spAutoFit/>
          </a:bodyPr>
          <a:lstStyle/>
          <a:p>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二、</a:t>
            </a:r>
            <a:r>
              <a:rPr lang="en-US" altLang="zh-CN" sz="2400" dirty="0" smtClean="0">
                <a:solidFill>
                  <a:schemeClr val="bg1"/>
                </a:solidFill>
                <a:latin typeface="Microsoft JhengHei UI Light" panose="020B0304030504040204" pitchFamily="34" charset="-120"/>
                <a:ea typeface="Microsoft JhengHei UI Light" panose="020B0304030504040204" pitchFamily="34" charset="-120"/>
              </a:rPr>
              <a:t>Quick Start</a:t>
            </a:r>
            <a:endParaRPr lang="zh-CN" altLang="en-US" sz="2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2" name="文本框 1"/>
          <p:cNvSpPr txBox="1"/>
          <p:nvPr/>
        </p:nvSpPr>
        <p:spPr>
          <a:xfrm>
            <a:off x="3652938" y="754282"/>
            <a:ext cx="7597914" cy="338554"/>
          </a:xfrm>
          <a:prstGeom prst="rect">
            <a:avLst/>
          </a:prstGeom>
          <a:noFill/>
        </p:spPr>
        <p:txBody>
          <a:bodyPr wrap="none" rtlCol="0">
            <a:spAutoFit/>
          </a:bodyPr>
          <a:lstStyle/>
          <a:p>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环境：</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IntelliJ IDEA 2017.2 / maven-3.3.9 / TestNG-J</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插件 </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 org.testng.testng-6.8.7</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p:txBody>
      </p:sp>
      <p:grpSp>
        <p:nvGrpSpPr>
          <p:cNvPr id="9" name="组合 8"/>
          <p:cNvGrpSpPr/>
          <p:nvPr/>
        </p:nvGrpSpPr>
        <p:grpSpPr>
          <a:xfrm>
            <a:off x="794328" y="1318715"/>
            <a:ext cx="3428571" cy="3959808"/>
            <a:chOff x="794328" y="1948011"/>
            <a:chExt cx="3428571" cy="3959808"/>
          </a:xfrm>
        </p:grpSpPr>
        <p:pic>
          <p:nvPicPr>
            <p:cNvPr id="4" name="图片 3"/>
            <p:cNvPicPr>
              <a:picLocks noChangeAspect="1"/>
            </p:cNvPicPr>
            <p:nvPr/>
          </p:nvPicPr>
          <p:blipFill>
            <a:blip r:embed="rId2"/>
            <a:stretch>
              <a:fillRect/>
            </a:stretch>
          </p:blipFill>
          <p:spPr>
            <a:xfrm>
              <a:off x="794328" y="2317343"/>
              <a:ext cx="3428571" cy="3590476"/>
            </a:xfrm>
            <a:prstGeom prst="rect">
              <a:avLst/>
            </a:prstGeom>
          </p:spPr>
        </p:pic>
        <p:sp>
          <p:nvSpPr>
            <p:cNvPr id="7" name="文本框 6"/>
            <p:cNvSpPr txBox="1"/>
            <p:nvPr/>
          </p:nvSpPr>
          <p:spPr>
            <a:xfrm>
              <a:off x="794328" y="1948011"/>
              <a:ext cx="800219" cy="338554"/>
            </a:xfrm>
            <a:prstGeom prst="rect">
              <a:avLst/>
            </a:prstGeom>
            <a:noFill/>
          </p:spPr>
          <p:txBody>
            <a:bodyPr wrap="none" rtlCol="0">
              <a:spAutoFit/>
            </a:bodyPr>
            <a:lstStyle/>
            <a:p>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代码：</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p:txBody>
        </p:sp>
      </p:grpSp>
      <p:grpSp>
        <p:nvGrpSpPr>
          <p:cNvPr id="13" name="组合 12"/>
          <p:cNvGrpSpPr/>
          <p:nvPr/>
        </p:nvGrpSpPr>
        <p:grpSpPr>
          <a:xfrm>
            <a:off x="5035995" y="2328938"/>
            <a:ext cx="5861287" cy="2811233"/>
            <a:chOff x="5035995" y="2960065"/>
            <a:chExt cx="6647619" cy="3188380"/>
          </a:xfrm>
        </p:grpSpPr>
        <p:pic>
          <p:nvPicPr>
            <p:cNvPr id="5" name="图片 4"/>
            <p:cNvPicPr>
              <a:picLocks noChangeAspect="1"/>
            </p:cNvPicPr>
            <p:nvPr/>
          </p:nvPicPr>
          <p:blipFill>
            <a:blip r:embed="rId3"/>
            <a:stretch>
              <a:fillRect/>
            </a:stretch>
          </p:blipFill>
          <p:spPr>
            <a:xfrm>
              <a:off x="5035995" y="3329397"/>
              <a:ext cx="6647619" cy="2819048"/>
            </a:xfrm>
            <a:prstGeom prst="rect">
              <a:avLst/>
            </a:prstGeom>
          </p:spPr>
        </p:pic>
        <p:sp>
          <p:nvSpPr>
            <p:cNvPr id="8" name="文本框 7"/>
            <p:cNvSpPr txBox="1"/>
            <p:nvPr/>
          </p:nvSpPr>
          <p:spPr>
            <a:xfrm>
              <a:off x="5035995" y="2960065"/>
              <a:ext cx="907574" cy="383973"/>
            </a:xfrm>
            <a:prstGeom prst="rect">
              <a:avLst/>
            </a:prstGeom>
            <a:noFill/>
          </p:spPr>
          <p:txBody>
            <a:bodyPr wrap="none" rtlCol="0">
              <a:spAutoFit/>
            </a:bodyPr>
            <a:lstStyle/>
            <a:p>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输出：</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p:txBody>
        </p:sp>
      </p:grpSp>
      <p:grpSp>
        <p:nvGrpSpPr>
          <p:cNvPr id="12" name="组合 11"/>
          <p:cNvGrpSpPr/>
          <p:nvPr/>
        </p:nvGrpSpPr>
        <p:grpSpPr>
          <a:xfrm>
            <a:off x="5035995" y="1318715"/>
            <a:ext cx="5719047" cy="1166052"/>
            <a:chOff x="5035995" y="2003804"/>
            <a:chExt cx="5719047" cy="1166052"/>
          </a:xfrm>
        </p:grpSpPr>
        <p:sp>
          <p:nvSpPr>
            <p:cNvPr id="10" name="文本框 9"/>
            <p:cNvSpPr txBox="1"/>
            <p:nvPr/>
          </p:nvSpPr>
          <p:spPr>
            <a:xfrm>
              <a:off x="5035995" y="2003804"/>
              <a:ext cx="800219" cy="338554"/>
            </a:xfrm>
            <a:prstGeom prst="rect">
              <a:avLst/>
            </a:prstGeom>
            <a:noFill/>
          </p:spPr>
          <p:txBody>
            <a:bodyPr wrap="none" rtlCol="0">
              <a:spAutoFit/>
            </a:bodyPr>
            <a:lstStyle/>
            <a:p>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执行：</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p:txBody>
        </p:sp>
        <p:pic>
          <p:nvPicPr>
            <p:cNvPr id="11" name="图片 10"/>
            <p:cNvPicPr>
              <a:picLocks noChangeAspect="1"/>
            </p:cNvPicPr>
            <p:nvPr/>
          </p:nvPicPr>
          <p:blipFill>
            <a:blip r:embed="rId4"/>
            <a:stretch>
              <a:fillRect/>
            </a:stretch>
          </p:blipFill>
          <p:spPr>
            <a:xfrm>
              <a:off x="5964566" y="2007951"/>
              <a:ext cx="4790476" cy="1161905"/>
            </a:xfrm>
            <a:prstGeom prst="rect">
              <a:avLst/>
            </a:prstGeom>
          </p:spPr>
        </p:pic>
      </p:grpSp>
      <p:grpSp>
        <p:nvGrpSpPr>
          <p:cNvPr id="16" name="组合 15"/>
          <p:cNvGrpSpPr/>
          <p:nvPr/>
        </p:nvGrpSpPr>
        <p:grpSpPr>
          <a:xfrm>
            <a:off x="3128750" y="5305660"/>
            <a:ext cx="7151270" cy="1323810"/>
            <a:chOff x="2370439" y="5378107"/>
            <a:chExt cx="7151270" cy="1323810"/>
          </a:xfrm>
        </p:grpSpPr>
        <p:pic>
          <p:nvPicPr>
            <p:cNvPr id="14" name="图片 13"/>
            <p:cNvPicPr>
              <a:picLocks noChangeAspect="1"/>
            </p:cNvPicPr>
            <p:nvPr/>
          </p:nvPicPr>
          <p:blipFill>
            <a:blip r:embed="rId5"/>
            <a:stretch>
              <a:fillRect/>
            </a:stretch>
          </p:blipFill>
          <p:spPr>
            <a:xfrm>
              <a:off x="5035995" y="5378107"/>
              <a:ext cx="4485714" cy="1323810"/>
            </a:xfrm>
            <a:prstGeom prst="rect">
              <a:avLst/>
            </a:prstGeom>
          </p:spPr>
        </p:pic>
        <p:sp>
          <p:nvSpPr>
            <p:cNvPr id="15" name="文本框 14"/>
            <p:cNvSpPr txBox="1"/>
            <p:nvPr/>
          </p:nvSpPr>
          <p:spPr>
            <a:xfrm>
              <a:off x="2370439" y="5873734"/>
              <a:ext cx="2564998" cy="338554"/>
            </a:xfrm>
            <a:prstGeom prst="rect">
              <a:avLst/>
            </a:prstGeom>
            <a:noFill/>
          </p:spPr>
          <p:txBody>
            <a:bodyPr wrap="none" rtlCol="0">
              <a:spAutoFit/>
            </a:bodyPr>
            <a:lstStyle/>
            <a:p>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自动生成的</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testng.xml</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文件</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p:txBody>
        </p:sp>
      </p:grpSp>
    </p:spTree>
    <p:extLst>
      <p:ext uri="{BB962C8B-B14F-4D97-AF65-F5344CB8AC3E}">
        <p14:creationId xmlns:p14="http://schemas.microsoft.com/office/powerpoint/2010/main" val="39945040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794328" y="692727"/>
            <a:ext cx="2497800" cy="461665"/>
          </a:xfrm>
          <a:prstGeom prst="rect">
            <a:avLst/>
          </a:prstGeom>
          <a:noFill/>
        </p:spPr>
        <p:txBody>
          <a:bodyPr wrap="none" rtlCol="0">
            <a:spAutoFit/>
          </a:bodyPr>
          <a:lstStyle/>
          <a:p>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三、</a:t>
            </a:r>
            <a:r>
              <a:rPr lang="en-US" altLang="zh-CN" sz="2400" dirty="0" smtClean="0">
                <a:solidFill>
                  <a:schemeClr val="bg1"/>
                </a:solidFill>
                <a:latin typeface="Microsoft JhengHei UI Light" panose="020B0304030504040204" pitchFamily="34" charset="-120"/>
                <a:ea typeface="Microsoft JhengHei UI Light" panose="020B0304030504040204" pitchFamily="34" charset="-120"/>
              </a:rPr>
              <a:t>IDE</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插件安装</a:t>
            </a:r>
            <a:endParaRPr lang="zh-CN" altLang="en-US" sz="2400" dirty="0">
              <a:solidFill>
                <a:schemeClr val="bg1"/>
              </a:solidFill>
              <a:latin typeface="Microsoft JhengHei UI Light" panose="020B0304030504040204" pitchFamily="34" charset="-120"/>
              <a:ea typeface="Microsoft JhengHei UI Light" panose="020B0304030504040204" pitchFamily="34" charset="-120"/>
            </a:endParaRPr>
          </a:p>
        </p:txBody>
      </p:sp>
      <p:pic>
        <p:nvPicPr>
          <p:cNvPr id="3" name="图片 2"/>
          <p:cNvPicPr>
            <a:picLocks noChangeAspect="1"/>
          </p:cNvPicPr>
          <p:nvPr/>
        </p:nvPicPr>
        <p:blipFill>
          <a:blip r:embed="rId2"/>
          <a:stretch>
            <a:fillRect/>
          </a:stretch>
        </p:blipFill>
        <p:spPr>
          <a:xfrm>
            <a:off x="3937023" y="1900728"/>
            <a:ext cx="7606596" cy="4634438"/>
          </a:xfrm>
          <a:prstGeom prst="rect">
            <a:avLst/>
          </a:prstGeom>
        </p:spPr>
      </p:pic>
      <p:sp>
        <p:nvSpPr>
          <p:cNvPr id="4" name="文本框 3"/>
          <p:cNvSpPr txBox="1"/>
          <p:nvPr/>
        </p:nvSpPr>
        <p:spPr>
          <a:xfrm>
            <a:off x="794328" y="1358283"/>
            <a:ext cx="10749291" cy="338554"/>
          </a:xfrm>
          <a:prstGeom prst="rect">
            <a:avLst/>
          </a:prstGeom>
          <a:noFill/>
        </p:spPr>
        <p:txBody>
          <a:bodyPr wrap="square" rtlCol="0">
            <a:spAutoFit/>
          </a:bodyPr>
          <a:lstStyle/>
          <a:p>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IntelliJ IDEA 2017.2    Settings -&gt; Plugins -&gt;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搜索</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TestNG-J -&gt;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安装并勾选插件 </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-&gt;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点击</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OK</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后重启</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IDE</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生效</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p:txBody>
      </p:sp>
    </p:spTree>
    <p:extLst>
      <p:ext uri="{BB962C8B-B14F-4D97-AF65-F5344CB8AC3E}">
        <p14:creationId xmlns:p14="http://schemas.microsoft.com/office/powerpoint/2010/main" val="41603243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794328" y="692727"/>
            <a:ext cx="2497800" cy="461665"/>
          </a:xfrm>
          <a:prstGeom prst="rect">
            <a:avLst/>
          </a:prstGeom>
          <a:noFill/>
        </p:spPr>
        <p:txBody>
          <a:bodyPr wrap="none" rtlCol="0">
            <a:spAutoFit/>
          </a:bodyPr>
          <a:lstStyle/>
          <a:p>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三、</a:t>
            </a:r>
            <a:r>
              <a:rPr lang="en-US" altLang="zh-CN" sz="2400" dirty="0" smtClean="0">
                <a:solidFill>
                  <a:schemeClr val="bg1"/>
                </a:solidFill>
                <a:latin typeface="Microsoft JhengHei UI Light" panose="020B0304030504040204" pitchFamily="34" charset="-120"/>
                <a:ea typeface="Microsoft JhengHei UI Light" panose="020B0304030504040204" pitchFamily="34" charset="-120"/>
              </a:rPr>
              <a:t>IDE</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插件安装</a:t>
            </a:r>
            <a:endParaRPr lang="zh-CN" altLang="en-US" sz="2400" dirty="0">
              <a:solidFill>
                <a:schemeClr val="bg1"/>
              </a:solidFill>
              <a:latin typeface="Microsoft JhengHei UI Light" panose="020B0304030504040204" pitchFamily="34" charset="-120"/>
              <a:ea typeface="Microsoft JhengHei UI Light" panose="020B0304030504040204" pitchFamily="34" charset="-120"/>
            </a:endParaRPr>
          </a:p>
        </p:txBody>
      </p:sp>
      <p:pic>
        <p:nvPicPr>
          <p:cNvPr id="3" name="图片 2"/>
          <p:cNvPicPr>
            <a:picLocks noChangeAspect="1"/>
          </p:cNvPicPr>
          <p:nvPr/>
        </p:nvPicPr>
        <p:blipFill>
          <a:blip r:embed="rId2"/>
          <a:stretch>
            <a:fillRect/>
          </a:stretch>
        </p:blipFill>
        <p:spPr>
          <a:xfrm>
            <a:off x="3937023" y="1900728"/>
            <a:ext cx="7606596" cy="4634438"/>
          </a:xfrm>
          <a:prstGeom prst="rect">
            <a:avLst/>
          </a:prstGeom>
        </p:spPr>
      </p:pic>
      <p:sp>
        <p:nvSpPr>
          <p:cNvPr id="4" name="文本框 3"/>
          <p:cNvSpPr txBox="1"/>
          <p:nvPr/>
        </p:nvSpPr>
        <p:spPr>
          <a:xfrm>
            <a:off x="794328" y="1358283"/>
            <a:ext cx="10749291" cy="338554"/>
          </a:xfrm>
          <a:prstGeom prst="rect">
            <a:avLst/>
          </a:prstGeom>
          <a:noFill/>
        </p:spPr>
        <p:txBody>
          <a:bodyPr wrap="square" rtlCol="0">
            <a:spAutoFit/>
          </a:bodyPr>
          <a:lstStyle/>
          <a:p>
            <a:r>
              <a:rPr lang="en-US" altLang="zh-CN" sz="1600" dirty="0" smtClean="0">
                <a:solidFill>
                  <a:schemeClr val="bg1"/>
                </a:solidFill>
                <a:latin typeface="Microsoft JhengHei Light" panose="020B0304030504040204" pitchFamily="34" charset="-120"/>
                <a:ea typeface="Microsoft JhengHei Light" panose="020B0304030504040204" pitchFamily="34" charset="-120"/>
              </a:rPr>
              <a:t>Eclipse</a:t>
            </a:r>
          </a:p>
        </p:txBody>
      </p:sp>
    </p:spTree>
    <p:extLst>
      <p:ext uri="{BB962C8B-B14F-4D97-AF65-F5344CB8AC3E}">
        <p14:creationId xmlns:p14="http://schemas.microsoft.com/office/powerpoint/2010/main" val="28673358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794328" y="692727"/>
            <a:ext cx="5539722" cy="461665"/>
          </a:xfrm>
          <a:prstGeom prst="rect">
            <a:avLst/>
          </a:prstGeom>
          <a:noFill/>
        </p:spPr>
        <p:txBody>
          <a:bodyPr wrap="none" rtlCol="0">
            <a:spAutoFit/>
          </a:bodyPr>
          <a:lstStyle/>
          <a:p>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四、</a:t>
            </a:r>
            <a:r>
              <a:rPr lang="en-US" altLang="zh-CN" sz="2400" dirty="0" smtClean="0">
                <a:solidFill>
                  <a:schemeClr val="bg1"/>
                </a:solidFill>
                <a:latin typeface="Microsoft JhengHei UI Light" panose="020B0304030504040204" pitchFamily="34" charset="-120"/>
                <a:ea typeface="Microsoft JhengHei UI Light" panose="020B0304030504040204" pitchFamily="34" charset="-120"/>
              </a:rPr>
              <a:t>TestNG</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特性 </a:t>
            </a:r>
            <a:r>
              <a:rPr lang="en-US" altLang="zh-CN" sz="2400" dirty="0" smtClean="0">
                <a:solidFill>
                  <a:schemeClr val="bg1"/>
                </a:solidFill>
                <a:latin typeface="Microsoft JhengHei UI Light" panose="020B0304030504040204" pitchFamily="34" charset="-120"/>
                <a:ea typeface="Microsoft JhengHei UI Light" panose="020B0304030504040204" pitchFamily="34" charset="-120"/>
              </a:rPr>
              <a:t>– Annotation</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（注解）</a:t>
            </a:r>
            <a:endParaRPr lang="zh-CN" altLang="en-US" sz="2400" dirty="0">
              <a:solidFill>
                <a:schemeClr val="bg1"/>
              </a:solidFill>
              <a:latin typeface="Microsoft JhengHei UI Light" panose="020B0304030504040204" pitchFamily="34" charset="-120"/>
              <a:ea typeface="Microsoft JhengHei UI Light" panose="020B0304030504040204" pitchFamily="34" charset="-120"/>
            </a:endParaRPr>
          </a:p>
        </p:txBody>
      </p:sp>
      <p:pic>
        <p:nvPicPr>
          <p:cNvPr id="3" name="图片 2"/>
          <p:cNvPicPr>
            <a:picLocks noChangeAspect="1"/>
          </p:cNvPicPr>
          <p:nvPr/>
        </p:nvPicPr>
        <p:blipFill>
          <a:blip r:embed="rId2"/>
          <a:stretch>
            <a:fillRect/>
          </a:stretch>
        </p:blipFill>
        <p:spPr>
          <a:xfrm>
            <a:off x="2228293" y="1953870"/>
            <a:ext cx="9537767" cy="4447612"/>
          </a:xfrm>
          <a:prstGeom prst="rect">
            <a:avLst/>
          </a:prstGeom>
        </p:spPr>
      </p:pic>
      <p:sp>
        <p:nvSpPr>
          <p:cNvPr id="4" name="文本框 3"/>
          <p:cNvSpPr txBox="1"/>
          <p:nvPr/>
        </p:nvSpPr>
        <p:spPr>
          <a:xfrm>
            <a:off x="794328" y="1313231"/>
            <a:ext cx="3467616" cy="338554"/>
          </a:xfrm>
          <a:prstGeom prst="rect">
            <a:avLst/>
          </a:prstGeom>
          <a:noFill/>
        </p:spPr>
        <p:txBody>
          <a:bodyPr wrap="none" rtlCol="0">
            <a:spAutoFit/>
          </a:bodyPr>
          <a:lstStyle/>
          <a:p>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官方文档页提供的注解及其属性介绍</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p:txBody>
      </p:sp>
    </p:spTree>
    <p:extLst>
      <p:ext uri="{BB962C8B-B14F-4D97-AF65-F5344CB8AC3E}">
        <p14:creationId xmlns:p14="http://schemas.microsoft.com/office/powerpoint/2010/main" val="33320508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794328" y="692727"/>
            <a:ext cx="5506059" cy="830997"/>
          </a:xfrm>
          <a:prstGeom prst="rect">
            <a:avLst/>
          </a:prstGeom>
          <a:noFill/>
        </p:spPr>
        <p:txBody>
          <a:bodyPr wrap="none" rtlCol="0">
            <a:spAutoFit/>
          </a:bodyPr>
          <a:lstStyle/>
          <a:p>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四、</a:t>
            </a:r>
            <a:r>
              <a:rPr lang="en-US" altLang="zh-CN" sz="2400" dirty="0" smtClean="0">
                <a:solidFill>
                  <a:schemeClr val="bg1"/>
                </a:solidFill>
                <a:latin typeface="Microsoft JhengHei UI Light" panose="020B0304030504040204" pitchFamily="34" charset="-120"/>
                <a:ea typeface="Microsoft JhengHei UI Light" panose="020B0304030504040204" pitchFamily="34" charset="-120"/>
              </a:rPr>
              <a:t>TestNG</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特性 </a:t>
            </a:r>
            <a:r>
              <a:rPr lang="en-US" altLang="zh-CN" sz="2400" dirty="0" smtClean="0">
                <a:solidFill>
                  <a:schemeClr val="bg1"/>
                </a:solidFill>
                <a:latin typeface="Microsoft JhengHei UI Light" panose="020B0304030504040204" pitchFamily="34" charset="-120"/>
                <a:ea typeface="Microsoft JhengHei UI Light" panose="020B0304030504040204" pitchFamily="34" charset="-120"/>
              </a:rPr>
              <a:t>- Annotation</a:t>
            </a:r>
            <a:r>
              <a:rPr lang="zh-CN" altLang="en-US" sz="2400" dirty="0">
                <a:solidFill>
                  <a:schemeClr val="bg1"/>
                </a:solidFill>
                <a:latin typeface="Microsoft JhengHei UI Light" panose="020B0304030504040204" pitchFamily="34" charset="-120"/>
                <a:ea typeface="Microsoft JhengHei UI Light" panose="020B0304030504040204" pitchFamily="34" charset="-120"/>
              </a:rPr>
              <a:t>（注解）</a:t>
            </a:r>
          </a:p>
          <a:p>
            <a:r>
              <a:rPr lang="en-US" altLang="zh-CN" sz="2400" dirty="0" smtClean="0">
                <a:solidFill>
                  <a:schemeClr val="bg1"/>
                </a:solidFill>
                <a:latin typeface="Microsoft JhengHei UI Light" panose="020B0304030504040204" pitchFamily="34" charset="-120"/>
                <a:ea typeface="Microsoft JhengHei UI Light" panose="020B0304030504040204" pitchFamily="34" charset="-120"/>
              </a:rPr>
              <a:t> </a:t>
            </a:r>
            <a:endParaRPr lang="zh-CN" altLang="en-US" sz="2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5" name="文本框 4"/>
          <p:cNvSpPr txBox="1"/>
          <p:nvPr/>
        </p:nvSpPr>
        <p:spPr>
          <a:xfrm>
            <a:off x="794328" y="1923834"/>
            <a:ext cx="8827929" cy="4247317"/>
          </a:xfrm>
          <a:prstGeom prst="rect">
            <a:avLst/>
          </a:prstGeom>
          <a:noFill/>
        </p:spPr>
        <p:txBody>
          <a:bodyPr wrap="none" rtlCol="0">
            <a:spAutoFit/>
          </a:bodyPr>
          <a:lstStyle/>
          <a:p>
            <a:pPr>
              <a:lnSpc>
                <a:spcPct val="150000"/>
              </a:lnSpc>
            </a:pP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@BeforeSuite </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被标注的方法将在</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suite</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包含的所有即将执行的</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test</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之前执行。</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@AfterSuire</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r>
              <a:rPr lang="zh-CN" altLang="en-US" sz="1600" dirty="0">
                <a:solidFill>
                  <a:schemeClr val="bg1"/>
                </a:solidFill>
                <a:latin typeface="Microsoft JhengHei UI Light" panose="020B0304030504040204" pitchFamily="34" charset="-120"/>
                <a:ea typeface="Microsoft JhengHei UI Light" panose="020B0304030504040204" pitchFamily="34" charset="-120"/>
              </a:rPr>
              <a:t>被标注的方法</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将在</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suite</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包含的所有执行过的</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test</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之后执行。</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@BeforeTest</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：被标注的方法将在</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&lt;test&gt;</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标签内包含的所有测试方法执行之前执行。</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@AfterTest</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：被标注的方法将在</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&lt;test&gt;</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标签内包含的所有测试方法执行完成后执行。</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@BeforeGroups</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：被标注的方法会确保自己在配置的测试组列表中的任何方法被调用前执行。</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@AfterGroups</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：被标注的方法将在配置的测试组列表中的最后一个方法被调用后执行。</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@BeforeClass</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：被标注的方法将在测试类中第一个方法被调用前执行。</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@AfterClass</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：被标注的方法将在测试类中所有测试方法执行过后执行。</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@BeforeMethod</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：被标注的方法会在每个测试方法被调用前执行。</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@AfterMethod</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：被标注的方法会在每个测试方法执行过后执行。</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6" name="文本框 5"/>
          <p:cNvSpPr txBox="1"/>
          <p:nvPr/>
        </p:nvSpPr>
        <p:spPr>
          <a:xfrm>
            <a:off x="796076" y="1154392"/>
            <a:ext cx="2369046" cy="307777"/>
          </a:xfrm>
          <a:prstGeom prst="rect">
            <a:avLst/>
          </a:prstGeom>
          <a:noFill/>
        </p:spPr>
        <p:txBody>
          <a:bodyPr wrap="none" rtlCol="0">
            <a:spAutoFit/>
          </a:bodyPr>
          <a:lstStyle/>
          <a:p>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@BeforeXXX &amp; @AfterXXX</a:t>
            </a:r>
            <a:endParaRPr lang="zh-CN" altLang="en-US" sz="1400" dirty="0">
              <a:solidFill>
                <a:schemeClr val="bg1"/>
              </a:solidFill>
              <a:latin typeface="Microsoft JhengHei UI Light" panose="020B0304030504040204" pitchFamily="34" charset="-120"/>
              <a:ea typeface="Microsoft JhengHei UI Light" panose="020B0304030504040204" pitchFamily="34" charset="-120"/>
            </a:endParaRPr>
          </a:p>
        </p:txBody>
      </p:sp>
    </p:spTree>
    <p:extLst>
      <p:ext uri="{BB962C8B-B14F-4D97-AF65-F5344CB8AC3E}">
        <p14:creationId xmlns:p14="http://schemas.microsoft.com/office/powerpoint/2010/main" val="27565876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794328" y="692727"/>
            <a:ext cx="5506059" cy="830997"/>
          </a:xfrm>
          <a:prstGeom prst="rect">
            <a:avLst/>
          </a:prstGeom>
          <a:noFill/>
        </p:spPr>
        <p:txBody>
          <a:bodyPr wrap="none" rtlCol="0">
            <a:spAutoFit/>
          </a:bodyPr>
          <a:lstStyle/>
          <a:p>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四、</a:t>
            </a:r>
            <a:r>
              <a:rPr lang="en-US" altLang="zh-CN" sz="2400" dirty="0" smtClean="0">
                <a:solidFill>
                  <a:schemeClr val="bg1"/>
                </a:solidFill>
                <a:latin typeface="Microsoft JhengHei UI Light" panose="020B0304030504040204" pitchFamily="34" charset="-120"/>
                <a:ea typeface="Microsoft JhengHei UI Light" panose="020B0304030504040204" pitchFamily="34" charset="-120"/>
              </a:rPr>
              <a:t>TestNG</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特性 </a:t>
            </a:r>
            <a:r>
              <a:rPr lang="en-US" altLang="zh-CN" sz="2400" dirty="0" smtClean="0">
                <a:solidFill>
                  <a:schemeClr val="bg1"/>
                </a:solidFill>
                <a:latin typeface="Microsoft JhengHei UI Light" panose="020B0304030504040204" pitchFamily="34" charset="-120"/>
                <a:ea typeface="Microsoft JhengHei UI Light" panose="020B0304030504040204" pitchFamily="34" charset="-120"/>
              </a:rPr>
              <a:t>- Annotation</a:t>
            </a:r>
            <a:r>
              <a:rPr lang="zh-CN" altLang="en-US" sz="2400" dirty="0">
                <a:solidFill>
                  <a:schemeClr val="bg1"/>
                </a:solidFill>
                <a:latin typeface="Microsoft JhengHei UI Light" panose="020B0304030504040204" pitchFamily="34" charset="-120"/>
                <a:ea typeface="Microsoft JhengHei UI Light" panose="020B0304030504040204" pitchFamily="34" charset="-120"/>
              </a:rPr>
              <a:t>（注解）</a:t>
            </a:r>
          </a:p>
          <a:p>
            <a:r>
              <a:rPr lang="en-US" altLang="zh-CN" sz="2400" dirty="0" smtClean="0">
                <a:solidFill>
                  <a:schemeClr val="bg1"/>
                </a:solidFill>
                <a:latin typeface="Microsoft JhengHei UI Light" panose="020B0304030504040204" pitchFamily="34" charset="-120"/>
                <a:ea typeface="Microsoft JhengHei UI Light" panose="020B0304030504040204" pitchFamily="34" charset="-120"/>
              </a:rPr>
              <a:t> </a:t>
            </a:r>
            <a:endParaRPr lang="zh-CN" altLang="en-US" sz="2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6" name="文本框 5"/>
          <p:cNvSpPr txBox="1"/>
          <p:nvPr/>
        </p:nvSpPr>
        <p:spPr>
          <a:xfrm>
            <a:off x="796076" y="1154392"/>
            <a:ext cx="2781018" cy="307777"/>
          </a:xfrm>
          <a:prstGeom prst="rect">
            <a:avLst/>
          </a:prstGeom>
          <a:noFill/>
        </p:spPr>
        <p:txBody>
          <a:bodyPr wrap="none" rtlCol="0">
            <a:spAutoFit/>
          </a:bodyPr>
          <a:lstStyle/>
          <a:p>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@BeforeXXX &amp; @AfterXXX </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属性</a:t>
            </a:r>
            <a:endParaRPr lang="zh-CN" altLang="en-US" sz="1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3" name="文本框 2"/>
          <p:cNvSpPr txBox="1"/>
          <p:nvPr/>
        </p:nvSpPr>
        <p:spPr>
          <a:xfrm>
            <a:off x="794328" y="1710770"/>
            <a:ext cx="10675166" cy="4847481"/>
          </a:xfrm>
          <a:prstGeom prst="rect">
            <a:avLst/>
          </a:prstGeom>
          <a:noFill/>
        </p:spPr>
        <p:txBody>
          <a:bodyPr wrap="none" rtlCol="0">
            <a:spAutoFit/>
          </a:bodyPr>
          <a:lstStyle/>
          <a:p>
            <a:pPr>
              <a:lnSpc>
                <a:spcPct val="150000"/>
              </a:lnSpc>
            </a:pP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alwaysRun</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true/false</a:t>
            </a:r>
            <a:r>
              <a:rPr lang="zh-CN" altLang="en-US" sz="1600" dirty="0">
                <a:solidFill>
                  <a:schemeClr val="bg1"/>
                </a:solidFill>
                <a:latin typeface="Microsoft JhengHei UI Light" panose="020B0304030504040204" pitchFamily="34" charset="-120"/>
                <a:ea typeface="Microsoft JhengHei UI Light" panose="020B0304030504040204" pitchFamily="34" charset="-120"/>
              </a:rPr>
              <a:t>。</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举例来说，</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TestNG</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原本会确保</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@Before</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型的方法会按照继承的顺序执行，最高从基类</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开始，然后按继承顺序向下。而</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@After</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型的方法则是相反的顺序。</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对</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@Before</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型方法来说（除了</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@BeforeGroups</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），此值设为</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true</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后，被标注的方法一定会执行，无论它属于哪</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个测试组。</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对</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@After</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型方法来说，此值设为</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true</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后，被标注的方法一定会执行，无论之前执行的方法是否</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Failed</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或</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Skipped</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dependsOnGroups</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String[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。此方法执行依赖的</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groups</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（测试组列表）。</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dependsOnMethods</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String[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。此方法执行依赖的</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methods</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（测试方法列表）。</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enabled</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true/false</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。是否启用此方法，设为</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false</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则此方法将被测试忽略。</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groups</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String[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。此方法归属于的测试组列表。</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inheritGroups</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true/false</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。如果设为</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true</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，则此方法将归属于标记在测试类上的</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@Test</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所指向的</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groups</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onlyForGroups</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String[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。此属性仅对</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@BeforeMethod</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和</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@AfterMethod</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有效。如果设值，则这个</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setup/teardown</a:t>
            </a:r>
          </a:p>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方法仅对归属于配置的</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groups</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内的测试方法生效。</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p:txBody>
      </p:sp>
    </p:spTree>
    <p:extLst>
      <p:ext uri="{BB962C8B-B14F-4D97-AF65-F5344CB8AC3E}">
        <p14:creationId xmlns:p14="http://schemas.microsoft.com/office/powerpoint/2010/main" val="234534509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206</TotalTime>
  <Words>1474</Words>
  <Application>Microsoft Office PowerPoint</Application>
  <PresentationFormat>宽屏</PresentationFormat>
  <Paragraphs>118</Paragraphs>
  <Slides>16</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16</vt:i4>
      </vt:variant>
    </vt:vector>
  </HeadingPairs>
  <TitlesOfParts>
    <vt:vector size="23" baseType="lpstr">
      <vt:lpstr>Microsoft JhengHei Light</vt:lpstr>
      <vt:lpstr>Microsoft JhengHei UI Light</vt:lpstr>
      <vt:lpstr>Microsoft YaHei UI Light</vt:lpstr>
      <vt:lpstr>等线</vt:lpstr>
      <vt:lpstr>等线 Light</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xt许韬</dc:creator>
  <cp:lastModifiedBy>xt许韬</cp:lastModifiedBy>
  <cp:revision>27</cp:revision>
  <dcterms:created xsi:type="dcterms:W3CDTF">2019-01-15T09:23:18Z</dcterms:created>
  <dcterms:modified xsi:type="dcterms:W3CDTF">2019-01-15T12:53:11Z</dcterms:modified>
</cp:coreProperties>
</file>