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4" r:id="rId9"/>
    <p:sldId id="265" r:id="rId10"/>
    <p:sldId id="266" r:id="rId11"/>
    <p:sldId id="267" r:id="rId12"/>
    <p:sldId id="268" r:id="rId13"/>
    <p:sldId id="269" r:id="rId14"/>
    <p:sldId id="270" r:id="rId15"/>
    <p:sldId id="271" r:id="rId16"/>
    <p:sldId id="262" r:id="rId17"/>
    <p:sldId id="276" r:id="rId18"/>
    <p:sldId id="278" r:id="rId19"/>
    <p:sldId id="279" r:id="rId20"/>
    <p:sldId id="280" r:id="rId21"/>
    <p:sldId id="274" r:id="rId22"/>
    <p:sldId id="275" r:id="rId23"/>
    <p:sldId id="277" r:id="rId24"/>
    <p:sldId id="281" r:id="rId25"/>
    <p:sldId id="282" r:id="rId26"/>
    <p:sldId id="285" r:id="rId27"/>
    <p:sldId id="286" r:id="rId28"/>
    <p:sldId id="287" r:id="rId29"/>
    <p:sldId id="288" r:id="rId30"/>
    <p:sldId id="289" r:id="rId31"/>
    <p:sldId id="291" r:id="rId32"/>
    <p:sldId id="290" r:id="rId33"/>
    <p:sldId id="283" r:id="rId34"/>
    <p:sldId id="284"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60C8ECF-4F28-4344-B7ED-FEF513CED6F6}" type="datetimeFigureOut">
              <a:rPr lang="zh-CN" altLang="en-US" smtClean="0"/>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412474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0C8ECF-4F28-4344-B7ED-FEF513CED6F6}" type="datetimeFigureOut">
              <a:rPr lang="zh-CN" altLang="en-US" smtClean="0"/>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321939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0C8ECF-4F28-4344-B7ED-FEF513CED6F6}" type="datetimeFigureOut">
              <a:rPr lang="zh-CN" altLang="en-US" smtClean="0"/>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968960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60C8ECF-4F28-4344-B7ED-FEF513CED6F6}" type="datetimeFigureOut">
              <a:rPr lang="zh-CN" altLang="en-US" smtClean="0"/>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315855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60C8ECF-4F28-4344-B7ED-FEF513CED6F6}" type="datetimeFigureOut">
              <a:rPr lang="zh-CN" altLang="en-US" smtClean="0"/>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264547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60C8ECF-4F28-4344-B7ED-FEF513CED6F6}" type="datetimeFigureOut">
              <a:rPr lang="zh-CN" altLang="en-US" smtClean="0"/>
              <a:t>2019/1/16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1129883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60C8ECF-4F28-4344-B7ED-FEF513CED6F6}" type="datetimeFigureOut">
              <a:rPr lang="zh-CN" altLang="en-US" smtClean="0"/>
              <a:t>2019/1/16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39398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60C8ECF-4F28-4344-B7ED-FEF513CED6F6}" type="datetimeFigureOut">
              <a:rPr lang="zh-CN" altLang="en-US" smtClean="0"/>
              <a:t>2019/1/16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1952217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0C8ECF-4F28-4344-B7ED-FEF513CED6F6}" type="datetimeFigureOut">
              <a:rPr lang="zh-CN" altLang="en-US" smtClean="0"/>
              <a:t>2019/1/16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245961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60C8ECF-4F28-4344-B7ED-FEF513CED6F6}" type="datetimeFigureOut">
              <a:rPr lang="zh-CN" altLang="en-US" smtClean="0"/>
              <a:t>2019/1/16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217108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60C8ECF-4F28-4344-B7ED-FEF513CED6F6}" type="datetimeFigureOut">
              <a:rPr lang="zh-CN" altLang="en-US" smtClean="0"/>
              <a:t>2019/1/16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2600390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C8ECF-4F28-4344-B7ED-FEF513CED6F6}" type="datetimeFigureOut">
              <a:rPr lang="zh-CN" altLang="en-US" smtClean="0"/>
              <a:t>2019/1/16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FAE50C-7CC1-4415-A966-768CD1F32EA3}" type="slidenum">
              <a:rPr lang="zh-CN" altLang="en-US" smtClean="0"/>
              <a:t>‹#›</a:t>
            </a:fld>
            <a:endParaRPr lang="zh-CN" altLang="en-US"/>
          </a:p>
        </p:txBody>
      </p:sp>
    </p:spTree>
    <p:extLst>
      <p:ext uri="{BB962C8B-B14F-4D97-AF65-F5344CB8AC3E}">
        <p14:creationId xmlns:p14="http://schemas.microsoft.com/office/powerpoint/2010/main" val="3506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2170158" y="2549236"/>
            <a:ext cx="7447295" cy="707886"/>
          </a:xfrm>
          <a:prstGeom prst="rect">
            <a:avLst/>
          </a:prstGeom>
          <a:noFill/>
        </p:spPr>
        <p:txBody>
          <a:bodyPr wrap="none" rtlCol="0">
            <a:spAutoFit/>
          </a:bodyPr>
          <a:lstStyle/>
          <a:p>
            <a:r>
              <a:rPr lang="en-US" altLang="zh-CN" sz="40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4000" dirty="0" smtClean="0">
                <a:solidFill>
                  <a:schemeClr val="bg1"/>
                </a:solidFill>
                <a:latin typeface="Microsoft JhengHei UI Light" panose="020B0304030504040204" pitchFamily="34" charset="-120"/>
                <a:ea typeface="Microsoft JhengHei UI Light" panose="020B0304030504040204" pitchFamily="34" charset="-120"/>
              </a:rPr>
              <a:t>功能介绍及简单案例分享</a:t>
            </a:r>
            <a:endParaRPr lang="zh-CN" altLang="en-US" sz="40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8530902" y="3087845"/>
            <a:ext cx="1427378"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shared by txu</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588131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1424429"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@DataProvider</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985389"/>
            <a:ext cx="9972538" cy="1246495"/>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标记一个方法作为其他测试方法的数据提供者。被标注的方法需要返回一个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 ][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其中每个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作为数据接收方法的参数列表。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标注的测试方法想要接收这些数据，需要设置一个</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属性值相同的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属性值。</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5264191"/>
            <a:ext cx="9064148" cy="877163"/>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P.S.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还可以返回</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Iterator&lt;Object[ ]&gt;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迭代器对象。它和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 ][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的区别在于，前者</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仅</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在测试方法执行前才创建作为数据返回的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实例。因此也称为“延迟数据提供”。</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7" name="文本框 6"/>
          <p:cNvSpPr txBox="1"/>
          <p:nvPr/>
        </p:nvSpPr>
        <p:spPr>
          <a:xfrm>
            <a:off x="794328" y="3427220"/>
            <a:ext cx="8714502" cy="1338828"/>
          </a:xfrm>
          <a:prstGeom prst="rect">
            <a:avLst/>
          </a:prstGeom>
          <a:noFill/>
        </p:spPr>
        <p:txBody>
          <a:bodyPr wrap="none" rtlCol="0">
            <a:spAutoFit/>
          </a:bodyPr>
          <a:lstStyle/>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。数据提供方法的名字。</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parallel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标注的方法将由另一个线程并行执行。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5223151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958083"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@Factory</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2340142"/>
            <a:ext cx="10277237" cy="877163"/>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@Factory</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标记一个方法作为测试类实例的工厂方法。它生产出的对象实例将被</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作为测试类实例使用。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这个方法必须返回</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Object[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3695169"/>
            <a:ext cx="1826141"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此注解无属性值。</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064189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1067793"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@Listeners</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2340142"/>
            <a:ext cx="6067430" cy="459485"/>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@Listeners</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标注在测试类上，定义这个测试类持有的监听器。</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3270404"/>
            <a:ext cx="7583936" cy="877163"/>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value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。每个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都是实现了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ITestNGListener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接口或其子接口的实现类。</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597579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1276375"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@Parameters</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2340142"/>
            <a:ext cx="9441624" cy="834139"/>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@Parameters</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标注在方法上。将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中定义的常量值，通过</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值映射到被标注测试方法的</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参数列表中。</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3522335"/>
            <a:ext cx="10562572" cy="124649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value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。每个值对应一个在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&lt;parameter&gt;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标签配置的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值，常量值通过此值作为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key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传递到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测试方法的参数列表中。因此此字符数组的长度应该与测试方法的参数列表长度一致。</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5872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677621"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523724"/>
            <a:ext cx="9669570" cy="834139"/>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标注在方法或类上，被标注的内容将被纳入为测试的组成部分。如果标注在方法上，测此方法将</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作为测试方法，如果标注在类上，则此类下的公共方法都将成为测试方法。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2419418"/>
            <a:ext cx="10962809" cy="4154984"/>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alwaysRun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后，此方法一定会执行，无论它依赖的方法是否执行成功。</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。此值对应依赖的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@DataProvider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属性值。</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dataProviderClass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。数据提供方法所在的类。未设值时，</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会在当前方法所在的类或基类中查找数据</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提供方法。设值时，不再查找，且数据提供方法在其所在的类中必须是静态的。</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dependsOnGroups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。测试方法依赖的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dependsOnMethods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。测试方法依赖的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description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。测试方法的描述信息。</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enabled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。标识测试方法是否被启用。默认是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j-ea"/>
                <a:ea typeface="+mj-ea"/>
              </a:rPr>
              <a:t>… … </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接下一页</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9694190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677621"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573552"/>
            <a:ext cx="10736594" cy="4850623"/>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expectedExceptions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Class[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。预期会抛出的异常列表。如果没有异常或者一个或多个未列入预期的异常被抛出，</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则测试将被标记为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Failed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。测试类或测试方法归属于的测试组列表。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invocationCount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。测试方法被执行的次数。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invocationTimeOut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long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invocationCount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次测试方法的总耗时，毫秒值。如果没有明确指定</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invocationCount</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值，则此注解会被忽略。</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priority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。测试方法的执行优先级，数值低的方法被优先执行。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successPercentage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。此测试方法执行成功的次数占总执行次数的百分比。</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singleThreaded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。此属性只对测试类生效，设置在测试方法上会被忽略。如果设置为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，则测试类中的</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所有方法都将被同一个线程执行</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即使测试的执行模式是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parallel=“method”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。此属性就是已过期的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sequential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timeOut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long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。整个测试执行完成的总耗时，毫秒值。</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threadPoolSize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。执行测试方法使用的线程池大小。如果设置了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invocationCount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属性，则此方法将在多线程环境</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运行。如果没有设置</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invocationCount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属性，则此属性将被忽略。</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6365938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431391"/>
            <a:ext cx="11158824" cy="5239896"/>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&lt;suite&gt;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顶级标签，一个</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中只能包含一个</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&lt;suite&gt;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a:solidFill>
                  <a:schemeClr val="bg1"/>
                </a:solidFill>
                <a:latin typeface="Microsoft JhengHei UI Light" panose="020B0304030504040204" pitchFamily="34" charset="-120"/>
                <a:ea typeface="Microsoft JhengHei UI Light" panose="020B0304030504040204" pitchFamily="34" charset="-120"/>
              </a:rPr>
              <a:t>n</a:t>
            </a: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ame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名称。测试报告</a:t>
            </a:r>
            <a:r>
              <a:rPr lang="zh-CN" altLang="en-US" sz="1100" dirty="0">
                <a:solidFill>
                  <a:schemeClr val="bg1"/>
                </a:solidFill>
                <a:latin typeface="Microsoft JhengHei UI Light" panose="020B0304030504040204" pitchFamily="34" charset="-120"/>
                <a:ea typeface="Microsoft JhengHei UI Light" panose="020B0304030504040204" pitchFamily="34" charset="-120"/>
              </a:rPr>
              <a:t>中</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展现。</a:t>
            </a:r>
            <a:endParaRPr lang="en-US" altLang="zh-CN" sz="11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v</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erbose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在</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控制台</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中</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的输出级别，数值越大越详细。</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该</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设置不影响</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测试报告</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allow-return-values</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：测试方法默认是没有返回值的。带有返回值的方法会被忽略。</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如果</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设置</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为</a:t>
            </a: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，则允许测试方法带有返回值。</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a</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nnotations</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如果为</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“javadoc”, </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则使用</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javadoc</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注解，否则使用</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jdk</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注解</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c</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onfigfailurepolicy</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continue , skip</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，如果</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@Before*</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方法失败，</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是否应该继续执行套件中的其余测试，默认为</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skip</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de-DE" altLang="zh-CN"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data-provider-thread-count</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并发</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执行</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data-provider</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的线程数，默认大小为</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10</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de-DE" altLang="zh-CN"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group-by-instances</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默认</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情况</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下</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依赖</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方法按类分组。</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例如</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如果方法</a:t>
            </a: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signOut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依赖于</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方法</a:t>
            </a: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signIn</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并且</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测试持有多</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个</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包含这些方法的类</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实例</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（使用实例工厂）。</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de-DE" sz="1100" dirty="0">
                <a:solidFill>
                  <a:schemeClr val="bg1"/>
                </a:solidFill>
                <a:latin typeface="Microsoft JhengHei UI Light" panose="020B0304030504040204" pitchFamily="34" charset="-120"/>
                <a:ea typeface="Microsoft JhengHei UI Light" panose="020B0304030504040204" pitchFamily="34" charset="-120"/>
              </a:rPr>
              <a:t>那么调用</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顺序</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默认</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为</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signIn</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("us"),</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signIn</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("uk"),</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signOut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("us"),signOut("uk")</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group-by-instances</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设置为</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调用</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顺序为</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signIn</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("us"),</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signOut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("us"),</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signIn</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("uk"),</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signOut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("uk")</a:t>
            </a:r>
            <a:endParaRPr lang="de-DE" altLang="zh-CN"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guice-stage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创建</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父注入器的</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stage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de-DE" altLang="zh-CN"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j</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unit</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是否</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以</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junit</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模式</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运行</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object-factory</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用于</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实现</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IObjectFactory</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的类，实例化测试</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对象</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p</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arallel</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是否</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多线程并发运行测试，默认为</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false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，可选值</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classes,methods,instances,tests,true,false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de-DE" altLang="zh-CN"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parent-module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用于</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创建所有</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guice</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注入器的父注入器的</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模块</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preserve-order</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默认</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情况下，</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将按照在</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XML</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文件配置的顺序运行测试。如果希望以不可预知的顺序运行文件中列出的类和方法，可将</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preserve-order</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属性设置为</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false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de-DE" altLang="zh-CN"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s</a:t>
            </a: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kipfailedinvocationcounts</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1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是否</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跳过失败的</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调用</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de-DE" sz="11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thread-count</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使用</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并行</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模式</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时</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要</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使用的线程池的大小。</a:t>
            </a:r>
          </a:p>
          <a:p>
            <a:pPr>
              <a:lnSpc>
                <a:spcPct val="150000"/>
              </a:lnSpc>
            </a:pPr>
            <a:r>
              <a:rPr lang="de-DE" altLang="zh-CN" sz="1100" dirty="0" smtClean="0">
                <a:solidFill>
                  <a:schemeClr val="bg1"/>
                </a:solidFill>
                <a:latin typeface="Microsoft JhengHei UI Light" panose="020B0304030504040204" pitchFamily="34" charset="-120"/>
                <a:ea typeface="Microsoft JhengHei UI Light" panose="020B0304030504040204" pitchFamily="34" charset="-120"/>
              </a:rPr>
              <a:t>time-out</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为</a:t>
            </a:r>
            <a:r>
              <a:rPr lang="zh-CN" altLang="de-DE" sz="1100" dirty="0">
                <a:solidFill>
                  <a:schemeClr val="bg1"/>
                </a:solidFill>
                <a:latin typeface="Microsoft JhengHei UI Light" panose="020B0304030504040204" pitchFamily="34" charset="-120"/>
                <a:ea typeface="Microsoft JhengHei UI Light" panose="020B0304030504040204" pitchFamily="34" charset="-120"/>
              </a:rPr>
              <a:t>具体执行单元设定一个超时时间，</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方法</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parallel=“methods”</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de-DE" sz="1100" dirty="0" smtClean="0">
                <a:solidFill>
                  <a:schemeClr val="bg1"/>
                </a:solidFill>
                <a:latin typeface="Microsoft JhengHei UI Light" panose="020B0304030504040204" pitchFamily="34" charset="-120"/>
                <a:ea typeface="Microsoft JhengHei UI Light" panose="020B0304030504040204" pitchFamily="34" charset="-120"/>
              </a:rPr>
              <a:t>或测试</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r>
              <a:rPr lang="de-DE" altLang="zh-CN" sz="1100" dirty="0">
                <a:solidFill>
                  <a:schemeClr val="bg1"/>
                </a:solidFill>
                <a:latin typeface="Microsoft JhengHei UI Light" panose="020B0304030504040204" pitchFamily="34" charset="-120"/>
                <a:ea typeface="Microsoft JhengHei UI Light" panose="020B0304030504040204" pitchFamily="34" charset="-120"/>
              </a:rPr>
              <a:t>parallel=“tests”</a:t>
            </a:r>
            <a:r>
              <a:rPr lang="zh-CN" altLang="en-US" sz="11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100" dirty="0" smtClean="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519611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6" name="图片 5"/>
          <p:cNvPicPr>
            <a:picLocks noChangeAspect="1"/>
          </p:cNvPicPr>
          <p:nvPr/>
        </p:nvPicPr>
        <p:blipFill>
          <a:blip r:embed="rId2"/>
          <a:stretch>
            <a:fillRect/>
          </a:stretch>
        </p:blipFill>
        <p:spPr>
          <a:xfrm>
            <a:off x="794328" y="1893056"/>
            <a:ext cx="6342857" cy="1142857"/>
          </a:xfrm>
          <a:prstGeom prst="rect">
            <a:avLst/>
          </a:prstGeom>
        </p:spPr>
      </p:pic>
      <p:sp>
        <p:nvSpPr>
          <p:cNvPr id="7" name="文本框 6"/>
          <p:cNvSpPr txBox="1"/>
          <p:nvPr/>
        </p:nvSpPr>
        <p:spPr>
          <a:xfrm>
            <a:off x="794328" y="3497578"/>
            <a:ext cx="9118843" cy="1338828"/>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&lt;suite-files&gt;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标签，管理</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&lt;suite-file&gt;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，引入外部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通过</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&lt;suite-files&gt;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，可以引入多个测试集，突破</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中只能有一个</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&lt;suite&gt;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的限制。</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允许我们把各测试子模块合并为一个整体进行测试。</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9143059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7" name="文本框 6"/>
          <p:cNvSpPr txBox="1"/>
          <p:nvPr/>
        </p:nvSpPr>
        <p:spPr>
          <a:xfrm>
            <a:off x="770873" y="2900362"/>
            <a:ext cx="9191555" cy="923330"/>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&lt;parameter&gt;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标签通过</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name/value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，定义一个可被</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@Parameter</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注入到测试中的常量值。</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以</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属性为</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key</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770873" y="2368602"/>
            <a:ext cx="6885714" cy="304762"/>
          </a:xfrm>
          <a:prstGeom prst="rect">
            <a:avLst/>
          </a:prstGeom>
        </p:spPr>
      </p:pic>
    </p:spTree>
    <p:extLst>
      <p:ext uri="{BB962C8B-B14F-4D97-AF65-F5344CB8AC3E}">
        <p14:creationId xmlns:p14="http://schemas.microsoft.com/office/powerpoint/2010/main" val="2618376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4328" y="1616057"/>
            <a:ext cx="9085501" cy="1338828"/>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&lt;method-selectors&gt;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方法选择器。</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&lt;selector-class&gt;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定义了实现</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org.testng.IMethodSelector</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接口的实现类，这些类通过实现</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includeMethod</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setTestMethod</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方法来选择执行哪些测试方法。</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p:txBody>
      </p:sp>
      <p:pic>
        <p:nvPicPr>
          <p:cNvPr id="9" name="图片 8"/>
          <p:cNvPicPr>
            <a:picLocks noChangeAspect="1"/>
          </p:cNvPicPr>
          <p:nvPr/>
        </p:nvPicPr>
        <p:blipFill>
          <a:blip r:embed="rId2"/>
          <a:stretch>
            <a:fillRect/>
          </a:stretch>
        </p:blipFill>
        <p:spPr>
          <a:xfrm>
            <a:off x="794328" y="3048342"/>
            <a:ext cx="9390476" cy="1247619"/>
          </a:xfrm>
          <a:prstGeom prst="rect">
            <a:avLst/>
          </a:prstGeom>
        </p:spPr>
      </p:pic>
      <p:pic>
        <p:nvPicPr>
          <p:cNvPr id="10" name="图片 9"/>
          <p:cNvPicPr>
            <a:picLocks noChangeAspect="1"/>
          </p:cNvPicPr>
          <p:nvPr/>
        </p:nvPicPr>
        <p:blipFill>
          <a:blip r:embed="rId3"/>
          <a:stretch>
            <a:fillRect/>
          </a:stretch>
        </p:blipFill>
        <p:spPr>
          <a:xfrm>
            <a:off x="794328" y="4389418"/>
            <a:ext cx="9390476" cy="2171429"/>
          </a:xfrm>
          <a:prstGeom prst="rect">
            <a:avLst/>
          </a:prstGeom>
        </p:spPr>
      </p:pic>
    </p:spTree>
    <p:extLst>
      <p:ext uri="{BB962C8B-B14F-4D97-AF65-F5344CB8AC3E}">
        <p14:creationId xmlns:p14="http://schemas.microsoft.com/office/powerpoint/2010/main" val="1602716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1507144"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一、概 述</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514678"/>
            <a:ext cx="10703571" cy="1105816"/>
          </a:xfrm>
          <a:prstGeom prst="rect">
            <a:avLst/>
          </a:prstGeom>
          <a:noFill/>
        </p:spPr>
        <p:txBody>
          <a:bodyPr wrap="none" rtlCol="0">
            <a:spAutoFit/>
          </a:bodyPr>
          <a:lstStyle/>
          <a:p>
            <a:pPr>
              <a:lnSpc>
                <a:spcPct val="150000"/>
              </a:lnSpc>
            </a:pPr>
            <a:r>
              <a:rPr lang="zh-CN" altLang="en-US" sz="2800" dirty="0" smtClean="0">
                <a:solidFill>
                  <a:schemeClr val="bg1"/>
                </a:solidFill>
                <a:latin typeface="Microsoft JhengHei UI Light" panose="020B0304030504040204" pitchFamily="34" charset="-120"/>
                <a:ea typeface="Microsoft JhengHei UI Light" panose="020B0304030504040204" pitchFamily="34" charset="-120"/>
              </a:rPr>
              <a:t>测试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是检查程序是否按预期设计工作的行为，在开发和测试环节都需要对程序进行不同等级的测试，</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以保证最终输出的产品符合设计要求。</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3544255"/>
            <a:ext cx="11067966" cy="523220"/>
          </a:xfrm>
          <a:prstGeom prst="rect">
            <a:avLst/>
          </a:prstGeom>
          <a:noFill/>
        </p:spPr>
        <p:txBody>
          <a:bodyPr wrap="none" rtlCol="0">
            <a:spAutoFit/>
          </a:bodyPr>
          <a:lstStyle/>
          <a:p>
            <a:r>
              <a:rPr lang="zh-CN" altLang="en-US" sz="2800" dirty="0" smtClean="0">
                <a:solidFill>
                  <a:schemeClr val="bg1"/>
                </a:solidFill>
                <a:latin typeface="Microsoft JhengHei UI Light" panose="020B0304030504040204" pitchFamily="34" charset="-120"/>
                <a:ea typeface="Microsoft JhengHei UI Light" panose="020B0304030504040204" pitchFamily="34" charset="-120"/>
              </a:rPr>
              <a:t>测试框架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是用来简化测试代码编写，提高测试效率的工具库。</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JAVA</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开发中常用的有</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等。</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4776186"/>
            <a:ext cx="11264622" cy="1154162"/>
          </a:xfrm>
          <a:prstGeom prst="rect">
            <a:avLst/>
          </a:prstGeom>
          <a:noFill/>
        </p:spPr>
        <p:txBody>
          <a:bodyPr wrap="none" rtlCol="0">
            <a:spAutoFit/>
          </a:bodyPr>
          <a:lstStyle/>
          <a:p>
            <a:pPr>
              <a:lnSpc>
                <a:spcPct val="150000"/>
              </a:lnSpc>
            </a:pPr>
            <a:r>
              <a:rPr lang="en-US" altLang="zh-CN" sz="28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是一个为简化大范围测试需求而设计的测试框架。可以满足从单元测试（测试一个独立</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的类）到集成测试（测试由几个类、几个包甚至几个外部框架组成的系统，例如一个应用服务）的测试需求。</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2000389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4328" y="3283466"/>
            <a:ext cx="8400056" cy="3093154"/>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&lt;script&gt;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定义了筛选测试方法的脚本代码。</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l</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anguage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属性指定了脚本的语言类型。可以使用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Java</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beanshell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，脚本返回值必须是布尔值。</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当使用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&lt;script&gt;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时，所在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中的所有</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&lt;include&gt;&lt;exclude&gt;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都将失效。</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定义了以下变量，方便脚本内使用。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java.lang.reflect.Method </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method</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：当前测试方法。</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en-US" altLang="zh-CN" sz="1600" dirty="0">
                <a:solidFill>
                  <a:schemeClr val="bg1"/>
                </a:solidFill>
                <a:latin typeface="Microsoft JhengHei UI Light" panose="020B0304030504040204" pitchFamily="34" charset="-120"/>
                <a:ea typeface="Microsoft JhengHei UI Light" panose="020B0304030504040204" pitchFamily="34" charset="-120"/>
              </a:rPr>
              <a:t>org.testng.ITestNGMethod </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testngMethod</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测试方法的</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信息。</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marL="342900" indent="-342900">
              <a:lnSpc>
                <a:spcPct val="150000"/>
              </a:lnSpc>
              <a:buAutoNum type="arabicPeriod"/>
            </a:pPr>
            <a:r>
              <a:rPr lang="en-US" altLang="zh-CN" sz="1600" dirty="0">
                <a:solidFill>
                  <a:schemeClr val="bg1"/>
                </a:solidFill>
                <a:latin typeface="Microsoft JhengHei UI Light" panose="020B0304030504040204" pitchFamily="34" charset="-120"/>
                <a:ea typeface="Microsoft JhengHei UI Light" panose="020B0304030504040204" pitchFamily="34" charset="-120"/>
              </a:rPr>
              <a:t>java.util.Map&lt;String, String&gt; </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：当前测试方法所属的测试组信息。</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5" name="图片 4"/>
          <p:cNvPicPr>
            <a:picLocks noChangeAspect="1"/>
          </p:cNvPicPr>
          <p:nvPr/>
        </p:nvPicPr>
        <p:blipFill>
          <a:blip r:embed="rId2"/>
          <a:stretch>
            <a:fillRect/>
          </a:stretch>
        </p:blipFill>
        <p:spPr>
          <a:xfrm>
            <a:off x="794328" y="1616057"/>
            <a:ext cx="8219048" cy="1438095"/>
          </a:xfrm>
          <a:prstGeom prst="rect">
            <a:avLst/>
          </a:prstGeom>
        </p:spPr>
      </p:pic>
      <p:sp>
        <p:nvSpPr>
          <p:cNvPr id="7" name="文本框 6"/>
          <p:cNvSpPr txBox="1"/>
          <p:nvPr/>
        </p:nvSpPr>
        <p:spPr>
          <a:xfrm>
            <a:off x="6464056" y="692727"/>
            <a:ext cx="5098640" cy="830997"/>
          </a:xfrm>
          <a:prstGeom prst="rect">
            <a:avLst/>
          </a:prstGeom>
          <a:noFill/>
        </p:spPr>
        <p:txBody>
          <a:bodyPr wrap="none" rtlCol="0">
            <a:spAutoFit/>
          </a:bodyPr>
          <a:lstStyle/>
          <a:p>
            <a:pPr>
              <a:lnSpc>
                <a:spcPct val="150000"/>
              </a:lnSpc>
            </a:pPr>
            <a:r>
              <a:rPr lang="en-US" altLang="zh-CN" sz="1200" dirty="0">
                <a:solidFill>
                  <a:schemeClr val="bg1"/>
                </a:solidFill>
                <a:latin typeface="Microsoft JhengHei UI Light" panose="020B0304030504040204" pitchFamily="34" charset="-120"/>
                <a:ea typeface="Microsoft JhengHei UI Light" panose="020B0304030504040204" pitchFamily="34" charset="-120"/>
              </a:rPr>
              <a:t>P.S. BeanShell</a:t>
            </a:r>
            <a:r>
              <a:rPr lang="zh-CN" altLang="en-US" sz="1200" dirty="0">
                <a:solidFill>
                  <a:schemeClr val="bg1"/>
                </a:solidFill>
                <a:latin typeface="Microsoft JhengHei UI Light" panose="020B0304030504040204" pitchFamily="34" charset="-120"/>
                <a:ea typeface="Microsoft JhengHei UI Light" panose="020B0304030504040204" pitchFamily="34" charset="-120"/>
              </a:rPr>
              <a:t>是一种松散的脚本语言，类似</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js</a:t>
            </a:r>
            <a:r>
              <a:rPr lang="zh-CN" altLang="en-US" sz="1200" dirty="0">
                <a:solidFill>
                  <a:schemeClr val="bg1"/>
                </a:solidFill>
                <a:latin typeface="Microsoft JhengHei UI Light" panose="020B0304030504040204" pitchFamily="34" charset="-120"/>
                <a:ea typeface="Microsoft JhengHei UI Light" panose="020B0304030504040204" pitchFamily="34" charset="-120"/>
              </a:rPr>
              <a:t>。它完全符合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Java</a:t>
            </a:r>
            <a:r>
              <a:rPr lang="zh-CN" altLang="en-US" sz="1200" dirty="0">
                <a:solidFill>
                  <a:schemeClr val="bg1"/>
                </a:solidFill>
                <a:latin typeface="Microsoft JhengHei UI Light" panose="020B0304030504040204" pitchFamily="34" charset="-120"/>
                <a:ea typeface="Microsoft JhengHei UI Light" panose="020B0304030504040204" pitchFamily="34" charset="-120"/>
              </a:rPr>
              <a:t>的语法。</a:t>
            </a:r>
            <a:endParaRPr lang="en-US" altLang="zh-CN" sz="12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200" dirty="0">
                <a:solidFill>
                  <a:schemeClr val="bg1"/>
                </a:solidFill>
                <a:latin typeface="Microsoft JhengHei UI Light" panose="020B0304030504040204" pitchFamily="34" charset="-120"/>
                <a:ea typeface="Microsoft JhengHei UI Light" panose="020B0304030504040204" pitchFamily="34" charset="-120"/>
              </a:rPr>
              <a:t>BeanShell</a:t>
            </a:r>
            <a:r>
              <a:rPr lang="zh-CN" altLang="en-US" sz="1200" dirty="0">
                <a:solidFill>
                  <a:schemeClr val="bg1"/>
                </a:solidFill>
                <a:latin typeface="Microsoft JhengHei UI Light" panose="020B0304030504040204" pitchFamily="34" charset="-120"/>
                <a:ea typeface="Microsoft JhengHei UI Light" panose="020B0304030504040204" pitchFamily="34" charset="-120"/>
              </a:rPr>
              <a:t>文档介绍：</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http://www.beanshell.org/manual/bshmanual.html</a:t>
            </a:r>
          </a:p>
          <a:p>
            <a:endParaRPr lang="zh-CN" altLang="en-US" sz="1200" dirty="0"/>
          </a:p>
        </p:txBody>
      </p:sp>
    </p:spTree>
    <p:extLst>
      <p:ext uri="{BB962C8B-B14F-4D97-AF65-F5344CB8AC3E}">
        <p14:creationId xmlns:p14="http://schemas.microsoft.com/office/powerpoint/2010/main" val="3196462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431391"/>
            <a:ext cx="7478970" cy="4801314"/>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标签，定义一个测试，一个</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可以定义多个</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：这个</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测试的</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名称，将</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出现</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在测试报告中。</a:t>
            </a: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annotations</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allow-return-values</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verbose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enabled</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：启用</a:t>
            </a:r>
            <a:r>
              <a:rPr lang="en-US" altLang="zh-CN" sz="14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400" dirty="0">
                <a:solidFill>
                  <a:schemeClr val="bg1"/>
                </a:solidFill>
                <a:latin typeface="Microsoft JhengHei UI Light" panose="020B0304030504040204" pitchFamily="34" charset="-120"/>
                <a:ea typeface="Microsoft JhengHei UI Light" panose="020B0304030504040204" pitchFamily="34" charset="-120"/>
              </a:rPr>
              <a:t>禁用当前</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测试。默认为</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group-by-instances</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parallel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preserve-order</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skipfailedinvocationcounts</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thread-count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time-out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：同</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16071583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186250" y="1358604"/>
            <a:ext cx="4521431" cy="4939814"/>
          </a:xfrm>
          <a:prstGeom prst="rect">
            <a:avLst/>
          </a:prstGeom>
          <a:noFill/>
        </p:spPr>
        <p:txBody>
          <a:bodyPr wrap="none" rtlCol="0">
            <a:spAutoFit/>
          </a:bodyPr>
          <a:lstStyle/>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&lt;groups&gt;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标签，定义测试组。</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&lt;define&gt;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标签，重新定义一个组，将多个组合并为</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a:solidFill>
                  <a:schemeClr val="bg1"/>
                </a:solidFill>
                <a:latin typeface="Microsoft JhengHei UI Light" panose="020B0304030504040204" pitchFamily="34" charset="-120"/>
                <a:ea typeface="Microsoft JhengHei UI Light" panose="020B0304030504040204" pitchFamily="34" charset="-120"/>
              </a:rPr>
              <a:t>一</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个新组。</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&lt;include&gt;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标签，引入。 </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&lt;exclude&gt;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标签，排除。</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&lt;run&gt;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标签，指定要运行的组。</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&lt;dependencies&gt;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标签，管理依赖关系。</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&lt;group&gt;</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标签，指定依赖关系，多个依赖用空格隔开。</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4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：组名，支持正则表达式，例如</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login.*</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，将执行</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所有</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name</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带有</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login.</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前缀的测试组。</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p:txBody>
      </p:sp>
      <p:pic>
        <p:nvPicPr>
          <p:cNvPr id="9" name="图片 8"/>
          <p:cNvPicPr>
            <a:picLocks noChangeAspect="1"/>
          </p:cNvPicPr>
          <p:nvPr/>
        </p:nvPicPr>
        <p:blipFill>
          <a:blip r:embed="rId2"/>
          <a:stretch>
            <a:fillRect/>
          </a:stretch>
        </p:blipFill>
        <p:spPr>
          <a:xfrm>
            <a:off x="794328" y="2180023"/>
            <a:ext cx="5681186" cy="3296976"/>
          </a:xfrm>
          <a:prstGeom prst="rect">
            <a:avLst/>
          </a:prstGeom>
        </p:spPr>
      </p:pic>
    </p:spTree>
    <p:extLst>
      <p:ext uri="{BB962C8B-B14F-4D97-AF65-F5344CB8AC3E}">
        <p14:creationId xmlns:p14="http://schemas.microsoft.com/office/powerpoint/2010/main" val="3244486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8" name="组合 7"/>
          <p:cNvGrpSpPr/>
          <p:nvPr/>
        </p:nvGrpSpPr>
        <p:grpSpPr>
          <a:xfrm>
            <a:off x="794328" y="3878470"/>
            <a:ext cx="8534644" cy="2429173"/>
            <a:chOff x="794328" y="1521736"/>
            <a:chExt cx="8534644" cy="2429173"/>
          </a:xfrm>
        </p:grpSpPr>
        <p:pic>
          <p:nvPicPr>
            <p:cNvPr id="4" name="图片 3"/>
            <p:cNvPicPr>
              <a:picLocks noChangeAspect="1"/>
            </p:cNvPicPr>
            <p:nvPr/>
          </p:nvPicPr>
          <p:blipFill>
            <a:blip r:embed="rId2"/>
            <a:stretch>
              <a:fillRect/>
            </a:stretch>
          </p:blipFill>
          <p:spPr>
            <a:xfrm>
              <a:off x="794328" y="1521736"/>
              <a:ext cx="5342857" cy="1000000"/>
            </a:xfrm>
            <a:prstGeom prst="rect">
              <a:avLst/>
            </a:prstGeom>
          </p:spPr>
        </p:pic>
        <p:sp>
          <p:nvSpPr>
            <p:cNvPr id="5" name="文本框 4"/>
            <p:cNvSpPr txBox="1"/>
            <p:nvPr/>
          </p:nvSpPr>
          <p:spPr>
            <a:xfrm>
              <a:off x="794328" y="2612081"/>
              <a:ext cx="8534644" cy="1338828"/>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&lt;package&gt;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标签定义测试方法所在的包，包内所有测试方法都会被纳入测试范围，</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默认按照他们在类中的顺序执行。</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a:solidFill>
                    <a:schemeClr val="bg1"/>
                  </a:solidFill>
                  <a:latin typeface="Microsoft JhengHei UI Light" panose="020B0304030504040204" pitchFamily="34" charset="-120"/>
                  <a:ea typeface="Microsoft JhengHei UI Light" panose="020B0304030504040204" pitchFamily="34" charset="-120"/>
                </a:rPr>
                <a:t>包</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名使用 </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xxx.* </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的格式，则</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xxx</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的子包内的测试方法都会被</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grpSp>
      <p:pic>
        <p:nvPicPr>
          <p:cNvPr id="7" name="图片 6"/>
          <p:cNvPicPr>
            <a:picLocks noChangeAspect="1"/>
          </p:cNvPicPr>
          <p:nvPr/>
        </p:nvPicPr>
        <p:blipFill>
          <a:blip r:embed="rId3"/>
          <a:stretch>
            <a:fillRect/>
          </a:stretch>
        </p:blipFill>
        <p:spPr>
          <a:xfrm>
            <a:off x="794328" y="1521736"/>
            <a:ext cx="6733333" cy="1009524"/>
          </a:xfrm>
          <a:prstGeom prst="rect">
            <a:avLst/>
          </a:prstGeom>
        </p:spPr>
      </p:pic>
      <p:sp>
        <p:nvSpPr>
          <p:cNvPr id="10" name="文本框 9"/>
          <p:cNvSpPr txBox="1"/>
          <p:nvPr/>
        </p:nvSpPr>
        <p:spPr>
          <a:xfrm>
            <a:off x="794328" y="2743200"/>
            <a:ext cx="10703571" cy="923330"/>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&lt;class&gt;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标签定义一个测试类，类中的测试方法将被</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。可以在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&lt;class&gt;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标签下使用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&lt;methods&gt;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，对</a:t>
            </a:r>
            <a:endParaRPr lang="en-US" altLang="zh-CN"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测试方法进行</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exclude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2617391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0" name="文本框 9"/>
          <p:cNvSpPr txBox="1"/>
          <p:nvPr/>
        </p:nvSpPr>
        <p:spPr>
          <a:xfrm>
            <a:off x="794328" y="3434163"/>
            <a:ext cx="9630009" cy="923330"/>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&lt;listener&gt;</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标签定义将被</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使用的监听器，它的作用范围是整个</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将实现</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ITestNGListener</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或其子接口的实现类都称为监听器。例如</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IMethodInterceptor</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6" name="图片 5"/>
          <p:cNvPicPr>
            <a:picLocks noChangeAspect="1"/>
          </p:cNvPicPr>
          <p:nvPr/>
        </p:nvPicPr>
        <p:blipFill>
          <a:blip r:embed="rId2"/>
          <a:stretch>
            <a:fillRect/>
          </a:stretch>
        </p:blipFill>
        <p:spPr>
          <a:xfrm>
            <a:off x="794328" y="2674567"/>
            <a:ext cx="5190476" cy="619048"/>
          </a:xfrm>
          <a:prstGeom prst="rect">
            <a:avLst/>
          </a:prstGeom>
        </p:spPr>
      </p:pic>
    </p:spTree>
    <p:extLst>
      <p:ext uri="{BB962C8B-B14F-4D97-AF65-F5344CB8AC3E}">
        <p14:creationId xmlns:p14="http://schemas.microsoft.com/office/powerpoint/2010/main" val="24531550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152675"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testng.xml</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2694712" cy="276999"/>
          </a:xfrm>
          <a:prstGeom prst="rect">
            <a:avLst/>
          </a:prstGeom>
          <a:noFill/>
        </p:spPr>
        <p:txBody>
          <a:bodyPr wrap="none" rtlCol="0">
            <a:spAutoFit/>
          </a:bodyPr>
          <a:lstStyle/>
          <a:p>
            <a:r>
              <a:rPr lang="en-US" altLang="zh-CN" sz="1200" dirty="0" smtClean="0">
                <a:solidFill>
                  <a:schemeClr val="bg1"/>
                </a:solidFill>
                <a:latin typeface="Microsoft JhengHei UI Light" panose="020B0304030504040204" pitchFamily="34" charset="-120"/>
                <a:ea typeface="Microsoft JhengHei UI Light" panose="020B0304030504040204" pitchFamily="34" charset="-120"/>
              </a:rPr>
              <a:t>DTD</a:t>
            </a:r>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在线浏览：</a:t>
            </a:r>
            <a:r>
              <a:rPr lang="en-US" altLang="zh-CN" sz="1200" dirty="0">
                <a:solidFill>
                  <a:schemeClr val="bg1"/>
                </a:solidFill>
                <a:latin typeface="Microsoft JhengHei UI Light" panose="020B0304030504040204" pitchFamily="34" charset="-120"/>
                <a:ea typeface="Microsoft JhengHei UI Light" panose="020B0304030504040204" pitchFamily="34" charset="-120"/>
              </a:rPr>
              <a:t>http://testng.org/dtd</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523724"/>
            <a:ext cx="9739718" cy="369332"/>
          </a:xfrm>
          <a:prstGeom prst="rect">
            <a:avLst/>
          </a:prstGeom>
          <a:noFill/>
        </p:spPr>
        <p:txBody>
          <a:bodyPr wrap="none" rtlCol="0">
            <a:spAutoFit/>
          </a:bodyPr>
          <a:lstStyle/>
          <a:p>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在支持</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进行配置的同时，也支持使用</a:t>
            </a: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YAML</a:t>
            </a:r>
            <a:r>
              <a:rPr lang="zh-CN" altLang="en-US" dirty="0" smtClean="0">
                <a:solidFill>
                  <a:schemeClr val="bg1"/>
                </a:solidFill>
                <a:latin typeface="Microsoft JhengHei UI Light" panose="020B0304030504040204" pitchFamily="34" charset="-120"/>
                <a:ea typeface="Microsoft JhengHei UI Light" panose="020B0304030504040204" pitchFamily="34" charset="-120"/>
              </a:rPr>
              <a:t>文件进行配置。下面是官方示例。</a:t>
            </a:r>
            <a:endParaRPr lang="zh-CN" altLang="en-US"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5460155"/>
            <a:ext cx="8010654" cy="830997"/>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博</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文</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YAML –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被遗忘的格式化战争炮灰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http</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://beust.com/weblog/2010/08/15/yaml-the-forgotten-victim-of-the-format-wars/</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11" name="组合 10"/>
          <p:cNvGrpSpPr/>
          <p:nvPr/>
        </p:nvGrpSpPr>
        <p:grpSpPr>
          <a:xfrm>
            <a:off x="794328" y="2004375"/>
            <a:ext cx="10436352" cy="2058495"/>
            <a:chOff x="794328" y="2004375"/>
            <a:chExt cx="10436352" cy="2058495"/>
          </a:xfrm>
        </p:grpSpPr>
        <p:pic>
          <p:nvPicPr>
            <p:cNvPr id="7" name="图片 6"/>
            <p:cNvPicPr>
              <a:picLocks noChangeAspect="1"/>
            </p:cNvPicPr>
            <p:nvPr/>
          </p:nvPicPr>
          <p:blipFill>
            <a:blip r:embed="rId2"/>
            <a:stretch>
              <a:fillRect/>
            </a:stretch>
          </p:blipFill>
          <p:spPr>
            <a:xfrm>
              <a:off x="794328" y="2004375"/>
              <a:ext cx="4638806" cy="1750718"/>
            </a:xfrm>
            <a:prstGeom prst="rect">
              <a:avLst/>
            </a:prstGeom>
          </p:spPr>
        </p:pic>
        <p:pic>
          <p:nvPicPr>
            <p:cNvPr id="8" name="图片 7"/>
            <p:cNvPicPr>
              <a:picLocks noChangeAspect="1"/>
            </p:cNvPicPr>
            <p:nvPr/>
          </p:nvPicPr>
          <p:blipFill>
            <a:blip r:embed="rId3"/>
            <a:stretch>
              <a:fillRect/>
            </a:stretch>
          </p:blipFill>
          <p:spPr>
            <a:xfrm>
              <a:off x="5575410" y="2361240"/>
              <a:ext cx="5655270" cy="1393853"/>
            </a:xfrm>
            <a:prstGeom prst="rect">
              <a:avLst/>
            </a:prstGeom>
          </p:spPr>
        </p:pic>
        <p:sp>
          <p:nvSpPr>
            <p:cNvPr id="9" name="文本框 8"/>
            <p:cNvSpPr txBox="1"/>
            <p:nvPr/>
          </p:nvSpPr>
          <p:spPr>
            <a:xfrm>
              <a:off x="794328" y="3755093"/>
              <a:ext cx="5746510"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Xml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版本                                                                              </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YAML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版本</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grpSp>
      <p:pic>
        <p:nvPicPr>
          <p:cNvPr id="13" name="图片 12"/>
          <p:cNvPicPr>
            <a:picLocks noChangeAspect="1"/>
          </p:cNvPicPr>
          <p:nvPr/>
        </p:nvPicPr>
        <p:blipFill>
          <a:blip r:embed="rId4"/>
          <a:stretch>
            <a:fillRect/>
          </a:stretch>
        </p:blipFill>
        <p:spPr>
          <a:xfrm>
            <a:off x="794328" y="4223277"/>
            <a:ext cx="7400000" cy="514286"/>
          </a:xfrm>
          <a:prstGeom prst="rect">
            <a:avLst/>
          </a:prstGeom>
        </p:spPr>
      </p:pic>
      <p:sp>
        <p:nvSpPr>
          <p:cNvPr id="14" name="文本框 13"/>
          <p:cNvSpPr txBox="1"/>
          <p:nvPr/>
        </p:nvSpPr>
        <p:spPr>
          <a:xfrm>
            <a:off x="794328" y="4755216"/>
            <a:ext cx="6889450"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YAML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体积更小，且可读性、可维护性更高。</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插件同样支持</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YAML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配置。</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1807787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注解使用详解（依赖测试）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依赖测试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523724"/>
            <a:ext cx="3672800"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下面是一个对比测试，展示依赖效果。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5" name="图片 4"/>
          <p:cNvPicPr>
            <a:picLocks noChangeAspect="1"/>
          </p:cNvPicPr>
          <p:nvPr/>
        </p:nvPicPr>
        <p:blipFill>
          <a:blip r:embed="rId2"/>
          <a:stretch>
            <a:fillRect/>
          </a:stretch>
        </p:blipFill>
        <p:spPr>
          <a:xfrm>
            <a:off x="3509880" y="2016813"/>
            <a:ext cx="2507130" cy="4014739"/>
          </a:xfrm>
          <a:prstGeom prst="rect">
            <a:avLst/>
          </a:prstGeom>
        </p:spPr>
      </p:pic>
      <p:pic>
        <p:nvPicPr>
          <p:cNvPr id="6" name="图片 5"/>
          <p:cNvPicPr>
            <a:picLocks noChangeAspect="1"/>
          </p:cNvPicPr>
          <p:nvPr/>
        </p:nvPicPr>
        <p:blipFill>
          <a:blip r:embed="rId3"/>
          <a:stretch>
            <a:fillRect/>
          </a:stretch>
        </p:blipFill>
        <p:spPr>
          <a:xfrm>
            <a:off x="6116715" y="2041801"/>
            <a:ext cx="5104762" cy="2161905"/>
          </a:xfrm>
          <a:prstGeom prst="rect">
            <a:avLst/>
          </a:prstGeom>
        </p:spPr>
      </p:pic>
      <p:pic>
        <p:nvPicPr>
          <p:cNvPr id="7" name="图片 6"/>
          <p:cNvPicPr>
            <a:picLocks noChangeAspect="1"/>
          </p:cNvPicPr>
          <p:nvPr/>
        </p:nvPicPr>
        <p:blipFill>
          <a:blip r:embed="rId4"/>
          <a:stretch>
            <a:fillRect/>
          </a:stretch>
        </p:blipFill>
        <p:spPr>
          <a:xfrm>
            <a:off x="6116715" y="4319351"/>
            <a:ext cx="5877030" cy="1232807"/>
          </a:xfrm>
          <a:prstGeom prst="rect">
            <a:avLst/>
          </a:prstGeom>
        </p:spPr>
      </p:pic>
      <p:sp>
        <p:nvSpPr>
          <p:cNvPr id="8" name="文本框 7"/>
          <p:cNvSpPr txBox="1"/>
          <p:nvPr/>
        </p:nvSpPr>
        <p:spPr>
          <a:xfrm>
            <a:off x="794328" y="2359435"/>
            <a:ext cx="2715552" cy="1569660"/>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仅</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执行后发现，</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仅</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test4</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方法被调用。</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9077104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注解使用详解（依赖测试）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依赖测试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523724"/>
            <a:ext cx="3672800"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下面是一个对比测试，展示依赖效果。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8" name="文本框 7"/>
          <p:cNvSpPr txBox="1"/>
          <p:nvPr/>
        </p:nvSpPr>
        <p:spPr>
          <a:xfrm>
            <a:off x="794328" y="1954271"/>
            <a:ext cx="11312199" cy="46166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修改代码，加入依赖属性。运行时同样仅</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”，执行后发现</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test1 test2 test3 test4</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方法都被调用了。</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0" name="图片 9"/>
          <p:cNvPicPr>
            <a:picLocks noChangeAspect="1"/>
          </p:cNvPicPr>
          <p:nvPr/>
        </p:nvPicPr>
        <p:blipFill>
          <a:blip r:embed="rId2"/>
          <a:stretch>
            <a:fillRect/>
          </a:stretch>
        </p:blipFill>
        <p:spPr>
          <a:xfrm>
            <a:off x="794328" y="2507929"/>
            <a:ext cx="3696697" cy="3856382"/>
          </a:xfrm>
          <a:prstGeom prst="rect">
            <a:avLst/>
          </a:prstGeom>
        </p:spPr>
      </p:pic>
      <p:pic>
        <p:nvPicPr>
          <p:cNvPr id="11" name="图片 10"/>
          <p:cNvPicPr>
            <a:picLocks noChangeAspect="1"/>
          </p:cNvPicPr>
          <p:nvPr/>
        </p:nvPicPr>
        <p:blipFill>
          <a:blip r:embed="rId3"/>
          <a:stretch>
            <a:fillRect/>
          </a:stretch>
        </p:blipFill>
        <p:spPr>
          <a:xfrm>
            <a:off x="4706360" y="2662157"/>
            <a:ext cx="7070751" cy="1955082"/>
          </a:xfrm>
          <a:prstGeom prst="rect">
            <a:avLst/>
          </a:prstGeom>
        </p:spPr>
      </p:pic>
      <p:sp>
        <p:nvSpPr>
          <p:cNvPr id="12" name="文本框 11"/>
          <p:cNvSpPr txBox="1"/>
          <p:nvPr/>
        </p:nvSpPr>
        <p:spPr>
          <a:xfrm>
            <a:off x="4706360" y="4863460"/>
            <a:ext cx="6079998" cy="1157305"/>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分析：实际</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include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的仍然是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test4</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test3</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依赖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test4</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依赖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，所以最终四个方法都被调用。且被依赖的方法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先被执行。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0036502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6450227"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注解使用详解（依赖测试）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依赖测试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616057"/>
            <a:ext cx="11448968" cy="4154984"/>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总结和引申：</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通过</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dependsOnMethods</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dependsOnGroups</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属性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可以使测试方法依赖于另一个或一组测试</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依赖的方法总在之前</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 dependsOnMethods</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的</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弊端：属性值</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为方法名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如果对测试方法重命名 </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则依赖关系</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失效。</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新增了被依赖的测试方法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则很可能</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需要在多处添加新的方法</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名。使用</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dependsOnGroups</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可以</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避免此问题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伸缩性</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更好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不违反</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DRY</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原则。</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依赖</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分为强依赖和弱依赖 </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此案例中为</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强依赖 </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如果被依赖的方法执行失败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依赖它的方法将被标记为</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SKIP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不会</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通过</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设置</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的属性 </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alwaysRun = true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将依赖变为弱</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依赖。即使被</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依赖方法执行失败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此测试方法依然会</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p>
        </p:txBody>
      </p:sp>
    </p:spTree>
    <p:extLst>
      <p:ext uri="{BB962C8B-B14F-4D97-AF65-F5344CB8AC3E}">
        <p14:creationId xmlns:p14="http://schemas.microsoft.com/office/powerpoint/2010/main" val="17108082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7065780"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注解使用详解（预期异常测试）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预期异常测试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11" name="组合 10"/>
          <p:cNvGrpSpPr/>
          <p:nvPr/>
        </p:nvGrpSpPr>
        <p:grpSpPr>
          <a:xfrm>
            <a:off x="5489534" y="1890258"/>
            <a:ext cx="6134414" cy="2021962"/>
            <a:chOff x="793248" y="1564211"/>
            <a:chExt cx="7591556" cy="2502250"/>
          </a:xfrm>
        </p:grpSpPr>
        <p:pic>
          <p:nvPicPr>
            <p:cNvPr id="5" name="图片 4"/>
            <p:cNvPicPr>
              <a:picLocks noChangeAspect="1"/>
            </p:cNvPicPr>
            <p:nvPr/>
          </p:nvPicPr>
          <p:blipFill>
            <a:blip r:embed="rId2"/>
            <a:stretch>
              <a:fillRect/>
            </a:stretch>
          </p:blipFill>
          <p:spPr>
            <a:xfrm>
              <a:off x="794328" y="1885509"/>
              <a:ext cx="7590476" cy="2180952"/>
            </a:xfrm>
            <a:prstGeom prst="rect">
              <a:avLst/>
            </a:prstGeom>
          </p:spPr>
        </p:pic>
        <p:sp>
          <p:nvSpPr>
            <p:cNvPr id="8" name="文本框 7"/>
            <p:cNvSpPr txBox="1"/>
            <p:nvPr/>
          </p:nvSpPr>
          <p:spPr>
            <a:xfrm>
              <a:off x="793248" y="1564211"/>
              <a:ext cx="723275" cy="307777"/>
            </a:xfrm>
            <a:prstGeom prst="rect">
              <a:avLst/>
            </a:prstGeom>
            <a:noFill/>
          </p:spPr>
          <p:txBody>
            <a:bodyPr wrap="none" rtlCol="0">
              <a:spAutoFit/>
            </a:bodyPr>
            <a:lstStyle/>
            <a:p>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12" name="组合 11"/>
          <p:cNvGrpSpPr/>
          <p:nvPr/>
        </p:nvGrpSpPr>
        <p:grpSpPr>
          <a:xfrm>
            <a:off x="5489970" y="4188496"/>
            <a:ext cx="6134414" cy="2155396"/>
            <a:chOff x="793247" y="4212802"/>
            <a:chExt cx="6134414" cy="2155396"/>
          </a:xfrm>
        </p:grpSpPr>
        <p:pic>
          <p:nvPicPr>
            <p:cNvPr id="7" name="图片 6"/>
            <p:cNvPicPr>
              <a:picLocks noChangeAspect="1"/>
            </p:cNvPicPr>
            <p:nvPr/>
          </p:nvPicPr>
          <p:blipFill>
            <a:blip r:embed="rId3"/>
            <a:stretch>
              <a:fillRect/>
            </a:stretch>
          </p:blipFill>
          <p:spPr>
            <a:xfrm>
              <a:off x="794328" y="4520579"/>
              <a:ext cx="6133333" cy="1847619"/>
            </a:xfrm>
            <a:prstGeom prst="rect">
              <a:avLst/>
            </a:prstGeom>
          </p:spPr>
        </p:pic>
        <p:sp>
          <p:nvSpPr>
            <p:cNvPr id="9" name="文本框 8"/>
            <p:cNvSpPr txBox="1"/>
            <p:nvPr/>
          </p:nvSpPr>
          <p:spPr>
            <a:xfrm>
              <a:off x="793247" y="4212802"/>
              <a:ext cx="1082348" cy="307777"/>
            </a:xfrm>
            <a:prstGeom prst="rect">
              <a:avLst/>
            </a:prstGeom>
            <a:noFill/>
          </p:spPr>
          <p:txBody>
            <a:bodyPr wrap="none" rtlCol="0">
              <a:spAutoFit/>
            </a:bodyPr>
            <a:lstStyle/>
            <a:p>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执行结果：</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grpSp>
      <p:sp>
        <p:nvSpPr>
          <p:cNvPr id="13" name="文本框 12"/>
          <p:cNvSpPr txBox="1"/>
          <p:nvPr/>
        </p:nvSpPr>
        <p:spPr>
          <a:xfrm>
            <a:off x="794328" y="2138960"/>
            <a:ext cx="4150534" cy="2677656"/>
          </a:xfrm>
          <a:prstGeom prst="rect">
            <a:avLst/>
          </a:prstGeom>
          <a:noFill/>
        </p:spPr>
        <p:txBody>
          <a:bodyPr wrap="squar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a:t>
            </a: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预期发生</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RuntimeException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，在方法体中抛出此异常。</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预期发生</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RuntimeException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，且预期抛出的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errorMessage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内容为“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error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”。在方法体中确实抛出此异常，异常信息为“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error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757826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696674" y="734874"/>
            <a:ext cx="4972708" cy="523220"/>
          </a:xfrm>
          <a:prstGeom prst="rect">
            <a:avLst/>
          </a:prstGeom>
          <a:noFill/>
        </p:spPr>
        <p:txBody>
          <a:bodyPr wrap="none" rtlCol="0">
            <a:spAutoFit/>
          </a:bodyPr>
          <a:lstStyle/>
          <a:p>
            <a:r>
              <a:rPr lang="zh-CN" altLang="en-US" sz="2800" dirty="0" smtClean="0">
                <a:solidFill>
                  <a:schemeClr val="bg1"/>
                </a:solidFill>
                <a:latin typeface="Microsoft JhengHei UI Light" panose="020B0304030504040204" pitchFamily="34" charset="-120"/>
                <a:ea typeface="Microsoft JhengHei UI Light" panose="020B0304030504040204" pitchFamily="34" charset="-120"/>
              </a:rPr>
              <a:t>为什么选择</a:t>
            </a:r>
            <a:r>
              <a:rPr lang="en-US" altLang="zh-CN" sz="28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800" dirty="0" smtClean="0">
                <a:solidFill>
                  <a:schemeClr val="bg1"/>
                </a:solidFill>
                <a:latin typeface="Microsoft JhengHei UI Light" panose="020B0304030504040204" pitchFamily="34" charset="-120"/>
                <a:ea typeface="Microsoft JhengHei UI Light" panose="020B0304030504040204" pitchFamily="34" charset="-120"/>
              </a:rPr>
              <a:t>而非</a:t>
            </a:r>
            <a:r>
              <a:rPr lang="en-US" altLang="zh-CN" sz="28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28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28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696674" y="1639540"/>
            <a:ext cx="5779146" cy="2954655"/>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JUnit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最初</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的设计，使用于</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单元测试。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不能进行依赖测试。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配置控制</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欠佳</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安装</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拆卸</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侵入性</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强制扩展类，并以某种方式命名方法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5.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静态</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编程模型</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不必要的重新编译</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6.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不</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适合管理复杂项目应用，</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JUnit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复杂项目中测试非常棘手。</a:t>
            </a:r>
          </a:p>
          <a:p>
            <a:endParaRPr lang="en-US" altLang="zh-CN" dirty="0" smtClean="0"/>
          </a:p>
        </p:txBody>
      </p:sp>
      <p:sp>
        <p:nvSpPr>
          <p:cNvPr id="4" name="文本框 3"/>
          <p:cNvSpPr txBox="1"/>
          <p:nvPr/>
        </p:nvSpPr>
        <p:spPr>
          <a:xfrm>
            <a:off x="6644495" y="1639540"/>
            <a:ext cx="5333511" cy="4339650"/>
          </a:xfrm>
          <a:prstGeom prst="rect">
            <a:avLst/>
          </a:prstGeom>
          <a:noFill/>
        </p:spPr>
        <p:txBody>
          <a:bodyPr wrap="none" rtlCol="0">
            <a:spAutoFit/>
          </a:bodyPr>
          <a:lstStyle/>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使用注解，灵活方便。</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TestNG</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使用</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Java</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和面向对象的</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功能。</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支持</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综合类</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4.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独立的</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编译时测试代码和运行时配置</a:t>
            </a:r>
            <a:r>
              <a:rPr lang="en-US" altLang="zh-CN"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数据</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信息。</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5.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灵活</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的运行时</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配置。</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6.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支持</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依赖测试方法，并行测试，负载测试，</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局部故障。</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7.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灵活</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的插件</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API</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8.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支持</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多线程</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9.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使用“测试组”概念，根据测试组执行特定测试。</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a:p>
            <a:pPr marL="342900" indent="-342900">
              <a:buAutoNum type="arabicPeriod"/>
            </a:pPr>
            <a:endParaRPr lang="zh-CN" altLang="en-US" dirty="0">
              <a:latin typeface="Microsoft YaHei UI Light" panose="020B0502040204020203" pitchFamily="34" charset="-122"/>
              <a:ea typeface="Microsoft YaHei UI Light" panose="020B0502040204020203" pitchFamily="34" charset="-122"/>
            </a:endParaRPr>
          </a:p>
          <a:p>
            <a:endParaRPr lang="zh-CN" altLang="en-US"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982179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7065780"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注解使用详解（预期异常测试）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预期异常测试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9" name="文本框 8"/>
          <p:cNvSpPr txBox="1"/>
          <p:nvPr/>
        </p:nvSpPr>
        <p:spPr>
          <a:xfrm>
            <a:off x="5489971" y="3896046"/>
            <a:ext cx="1082348" cy="307777"/>
          </a:xfrm>
          <a:prstGeom prst="rect">
            <a:avLst/>
          </a:prstGeom>
          <a:noFill/>
        </p:spPr>
        <p:txBody>
          <a:bodyPr wrap="none" rtlCol="0">
            <a:spAutoFit/>
          </a:bodyPr>
          <a:lstStyle/>
          <a:p>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执行结果：</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3" name="文本框 12"/>
          <p:cNvSpPr txBox="1"/>
          <p:nvPr/>
        </p:nvSpPr>
        <p:spPr>
          <a:xfrm>
            <a:off x="794328" y="2138960"/>
            <a:ext cx="4150534" cy="2677656"/>
          </a:xfrm>
          <a:prstGeom prst="rect">
            <a:avLst/>
          </a:prstGeom>
          <a:noFill/>
        </p:spPr>
        <p:txBody>
          <a:bodyPr wrap="squar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a:t>
            </a: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test1</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预期发生</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RuntimeException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，在方法体中未抛出此异常。</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预期发生</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RuntimeException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，且预期抛出的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errorMessage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内容为“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error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”。但实际抛出的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errorMessage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内容为“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6" name="组合 5"/>
          <p:cNvGrpSpPr/>
          <p:nvPr/>
        </p:nvGrpSpPr>
        <p:grpSpPr>
          <a:xfrm>
            <a:off x="5489534" y="1347243"/>
            <a:ext cx="6134851" cy="2504843"/>
            <a:chOff x="5489534" y="1890258"/>
            <a:chExt cx="6134851" cy="2504843"/>
          </a:xfrm>
        </p:grpSpPr>
        <p:sp>
          <p:nvSpPr>
            <p:cNvPr id="8" name="文本框 7"/>
            <p:cNvSpPr txBox="1"/>
            <p:nvPr/>
          </p:nvSpPr>
          <p:spPr>
            <a:xfrm>
              <a:off x="5489534" y="1890258"/>
              <a:ext cx="584448" cy="248702"/>
            </a:xfrm>
            <a:prstGeom prst="rect">
              <a:avLst/>
            </a:prstGeom>
            <a:noFill/>
          </p:spPr>
          <p:txBody>
            <a:bodyPr wrap="none" rtlCol="0">
              <a:spAutoFit/>
            </a:bodyPr>
            <a:lstStyle/>
            <a:p>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4" name="图片 3"/>
            <p:cNvPicPr>
              <a:picLocks noChangeAspect="1"/>
            </p:cNvPicPr>
            <p:nvPr/>
          </p:nvPicPr>
          <p:blipFill>
            <a:blip r:embed="rId2"/>
            <a:stretch>
              <a:fillRect/>
            </a:stretch>
          </p:blipFill>
          <p:spPr>
            <a:xfrm>
              <a:off x="5489534" y="2138960"/>
              <a:ext cx="6134851" cy="2256141"/>
            </a:xfrm>
            <a:prstGeom prst="rect">
              <a:avLst/>
            </a:prstGeom>
          </p:spPr>
        </p:pic>
      </p:grpSp>
      <p:pic>
        <p:nvPicPr>
          <p:cNvPr id="10" name="图片 9"/>
          <p:cNvPicPr>
            <a:picLocks noChangeAspect="1"/>
          </p:cNvPicPr>
          <p:nvPr/>
        </p:nvPicPr>
        <p:blipFill>
          <a:blip r:embed="rId3"/>
          <a:stretch>
            <a:fillRect/>
          </a:stretch>
        </p:blipFill>
        <p:spPr>
          <a:xfrm>
            <a:off x="5489533" y="4203823"/>
            <a:ext cx="6134851" cy="2513771"/>
          </a:xfrm>
          <a:prstGeom prst="rect">
            <a:avLst/>
          </a:prstGeom>
        </p:spPr>
      </p:pic>
    </p:spTree>
    <p:extLst>
      <p:ext uri="{BB962C8B-B14F-4D97-AF65-F5344CB8AC3E}">
        <p14:creationId xmlns:p14="http://schemas.microsoft.com/office/powerpoint/2010/main" val="21974504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7065780"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注解使用详解（预期异常测试）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预期异常测试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13" name="文本框 12"/>
          <p:cNvSpPr txBox="1"/>
          <p:nvPr/>
        </p:nvSpPr>
        <p:spPr>
          <a:xfrm>
            <a:off x="794328" y="1595945"/>
            <a:ext cx="10670352" cy="1200329"/>
          </a:xfrm>
          <a:prstGeom prst="rect">
            <a:avLst/>
          </a:prstGeom>
          <a:noFill/>
        </p:spPr>
        <p:txBody>
          <a:bodyPr wrap="squar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3.</a:t>
            </a:r>
            <a:endParaRPr lang="en-US" altLang="zh-CN" sz="1600" dirty="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将测试</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中的异常从</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RuntimeException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修改为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CustomerCheckedException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区别在于前者是运行时异常，后者是受检异常。</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15" name="组合 14"/>
          <p:cNvGrpSpPr/>
          <p:nvPr/>
        </p:nvGrpSpPr>
        <p:grpSpPr>
          <a:xfrm>
            <a:off x="794328" y="3237827"/>
            <a:ext cx="4457143" cy="3264149"/>
            <a:chOff x="794328" y="3335525"/>
            <a:chExt cx="4457143" cy="3264149"/>
          </a:xfrm>
        </p:grpSpPr>
        <p:sp>
          <p:nvSpPr>
            <p:cNvPr id="8" name="文本框 7"/>
            <p:cNvSpPr txBox="1"/>
            <p:nvPr/>
          </p:nvSpPr>
          <p:spPr>
            <a:xfrm>
              <a:off x="794328" y="3335525"/>
              <a:ext cx="584448" cy="248702"/>
            </a:xfrm>
            <a:prstGeom prst="rect">
              <a:avLst/>
            </a:prstGeom>
            <a:noFill/>
          </p:spPr>
          <p:txBody>
            <a:bodyPr wrap="none" rtlCol="0">
              <a:spAutoFit/>
            </a:bodyPr>
            <a:lstStyle/>
            <a:p>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12" name="组合 11"/>
            <p:cNvGrpSpPr/>
            <p:nvPr/>
          </p:nvGrpSpPr>
          <p:grpSpPr>
            <a:xfrm>
              <a:off x="794328" y="3665625"/>
              <a:ext cx="4457143" cy="2934049"/>
              <a:chOff x="6572319" y="1154392"/>
              <a:chExt cx="4457143" cy="2934049"/>
            </a:xfrm>
          </p:grpSpPr>
          <p:pic>
            <p:nvPicPr>
              <p:cNvPr id="5" name="图片 4"/>
              <p:cNvPicPr>
                <a:picLocks noChangeAspect="1"/>
              </p:cNvPicPr>
              <p:nvPr/>
            </p:nvPicPr>
            <p:blipFill>
              <a:blip r:embed="rId2"/>
              <a:stretch>
                <a:fillRect/>
              </a:stretch>
            </p:blipFill>
            <p:spPr>
              <a:xfrm>
                <a:off x="6572319" y="1154392"/>
                <a:ext cx="4457143" cy="1028571"/>
              </a:xfrm>
              <a:prstGeom prst="rect">
                <a:avLst/>
              </a:prstGeom>
            </p:spPr>
          </p:pic>
          <p:pic>
            <p:nvPicPr>
              <p:cNvPr id="7" name="图片 6"/>
              <p:cNvPicPr>
                <a:picLocks noChangeAspect="1"/>
              </p:cNvPicPr>
              <p:nvPr/>
            </p:nvPicPr>
            <p:blipFill>
              <a:blip r:embed="rId3"/>
              <a:stretch>
                <a:fillRect/>
              </a:stretch>
            </p:blipFill>
            <p:spPr>
              <a:xfrm>
                <a:off x="6572319" y="2264361"/>
                <a:ext cx="4457143" cy="1824080"/>
              </a:xfrm>
              <a:prstGeom prst="rect">
                <a:avLst/>
              </a:prstGeom>
            </p:spPr>
          </p:pic>
        </p:grpSp>
      </p:grpSp>
      <p:grpSp>
        <p:nvGrpSpPr>
          <p:cNvPr id="14" name="组合 13"/>
          <p:cNvGrpSpPr/>
          <p:nvPr/>
        </p:nvGrpSpPr>
        <p:grpSpPr>
          <a:xfrm>
            <a:off x="5489534" y="3237827"/>
            <a:ext cx="5975146" cy="2703628"/>
            <a:chOff x="5489534" y="3896046"/>
            <a:chExt cx="5975146" cy="2703628"/>
          </a:xfrm>
        </p:grpSpPr>
        <p:sp>
          <p:nvSpPr>
            <p:cNvPr id="9" name="文本框 8"/>
            <p:cNvSpPr txBox="1"/>
            <p:nvPr/>
          </p:nvSpPr>
          <p:spPr>
            <a:xfrm>
              <a:off x="5489971" y="3896046"/>
              <a:ext cx="1082348" cy="307777"/>
            </a:xfrm>
            <a:prstGeom prst="rect">
              <a:avLst/>
            </a:prstGeom>
            <a:noFill/>
          </p:spPr>
          <p:txBody>
            <a:bodyPr wrap="none" rtlCol="0">
              <a:spAutoFit/>
            </a:bodyPr>
            <a:lstStyle/>
            <a:p>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执行结果：</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1" name="图片 10"/>
            <p:cNvPicPr>
              <a:picLocks noChangeAspect="1"/>
            </p:cNvPicPr>
            <p:nvPr/>
          </p:nvPicPr>
          <p:blipFill>
            <a:blip r:embed="rId4"/>
            <a:stretch>
              <a:fillRect/>
            </a:stretch>
          </p:blipFill>
          <p:spPr>
            <a:xfrm>
              <a:off x="5489534" y="4169839"/>
              <a:ext cx="5975146" cy="2429835"/>
            </a:xfrm>
            <a:prstGeom prst="rect">
              <a:avLst/>
            </a:prstGeom>
          </p:spPr>
        </p:pic>
      </p:grpSp>
    </p:spTree>
    <p:extLst>
      <p:ext uri="{BB962C8B-B14F-4D97-AF65-F5344CB8AC3E}">
        <p14:creationId xmlns:p14="http://schemas.microsoft.com/office/powerpoint/2010/main" val="23258661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7065780"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注解使用详解（预期异常测试）</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1107996"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预期异常测试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914400" y="1722268"/>
            <a:ext cx="10913372" cy="1569660"/>
          </a:xfrm>
          <a:prstGeom prst="rect">
            <a:avLst/>
          </a:prstGeom>
          <a:noFill/>
        </p:spPr>
        <p:txBody>
          <a:bodyPr wrap="none" rtlCol="0">
            <a:spAutoFit/>
          </a:bodyPr>
          <a:lstStyle/>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总结和引申：</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当一个测试方法设置了预期异常，如果实际执行没有抛出此异常，测试会被标记为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Failed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。如果同时设置了抛出异常</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信息的规则，而实际抛出的异常信息不符合，测试也会被标记为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Failed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2. </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7354587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603568"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依赖测试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1763730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4603568" cy="461665"/>
          </a:xfrm>
          <a:prstGeom prst="rect">
            <a:avLst/>
          </a:prstGeom>
          <a:noFill/>
        </p:spPr>
        <p:txBody>
          <a:bodyPr wrap="none" rtlCol="0">
            <a:spAutoFit/>
          </a:bodyPr>
          <a:lstStyle/>
          <a:p>
            <a:r>
              <a:rPr lang="zh-CN" altLang="en-US" sz="2400" dirty="0">
                <a:solidFill>
                  <a:schemeClr val="bg1"/>
                </a:solidFill>
                <a:latin typeface="Microsoft JhengHei UI Light" panose="020B0304030504040204" pitchFamily="34" charset="-120"/>
                <a:ea typeface="Microsoft JhengHei UI Light" panose="020B0304030504040204" pitchFamily="34" charset="-120"/>
              </a:rPr>
              <a:t>四</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a:solidFill>
                  <a:schemeClr val="bg1"/>
                </a:solidFill>
                <a:latin typeface="Microsoft JhengHei UI Light" panose="020B0304030504040204" pitchFamily="34" charset="-120"/>
                <a:ea typeface="Microsoft JhengHei UI Light" panose="020B0304030504040204" pitchFamily="34" charset="-120"/>
              </a:rPr>
              <a:t>– </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注解使用详解</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154392"/>
            <a:ext cx="800219" cy="276999"/>
          </a:xfrm>
          <a:prstGeom prst="rect">
            <a:avLst/>
          </a:prstGeom>
          <a:noFill/>
        </p:spPr>
        <p:txBody>
          <a:bodyPr wrap="none" rtlCol="0">
            <a:spAutoFit/>
          </a:bodyPr>
          <a:lstStyle/>
          <a:p>
            <a:r>
              <a:rPr lang="zh-CN" altLang="en-US" sz="1200" dirty="0" smtClean="0">
                <a:solidFill>
                  <a:schemeClr val="bg1"/>
                </a:solidFill>
                <a:latin typeface="Microsoft JhengHei UI Light" panose="020B0304030504040204" pitchFamily="34" charset="-120"/>
                <a:ea typeface="Microsoft JhengHei UI Light" panose="020B0304030504040204" pitchFamily="34" charset="-120"/>
              </a:rPr>
              <a:t>依赖测试</a:t>
            </a:r>
            <a:endParaRPr lang="zh-CN" altLang="en-US" sz="12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786352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文本框 5"/>
          <p:cNvSpPr txBox="1"/>
          <p:nvPr/>
        </p:nvSpPr>
        <p:spPr>
          <a:xfrm>
            <a:off x="794328" y="692727"/>
            <a:ext cx="2334422"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二、</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Quick Start</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2" name="文本框 1"/>
          <p:cNvSpPr txBox="1"/>
          <p:nvPr/>
        </p:nvSpPr>
        <p:spPr>
          <a:xfrm>
            <a:off x="3652938" y="754282"/>
            <a:ext cx="7597914"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环境：</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IntelliJ IDEA 2017.2 / maven-3.3.9 / TestNG-J</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插件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org.testng.testng-6.8.7</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nvGrpSpPr>
          <p:cNvPr id="9" name="组合 8"/>
          <p:cNvGrpSpPr/>
          <p:nvPr/>
        </p:nvGrpSpPr>
        <p:grpSpPr>
          <a:xfrm>
            <a:off x="794328" y="2740672"/>
            <a:ext cx="3428571" cy="3959808"/>
            <a:chOff x="794328" y="1948011"/>
            <a:chExt cx="3428571" cy="3959808"/>
          </a:xfrm>
        </p:grpSpPr>
        <p:pic>
          <p:nvPicPr>
            <p:cNvPr id="4" name="图片 3"/>
            <p:cNvPicPr>
              <a:picLocks noChangeAspect="1"/>
            </p:cNvPicPr>
            <p:nvPr/>
          </p:nvPicPr>
          <p:blipFill>
            <a:blip r:embed="rId2"/>
            <a:stretch>
              <a:fillRect/>
            </a:stretch>
          </p:blipFill>
          <p:spPr>
            <a:xfrm>
              <a:off x="794328" y="2317343"/>
              <a:ext cx="3428571" cy="3590476"/>
            </a:xfrm>
            <a:prstGeom prst="rect">
              <a:avLst/>
            </a:prstGeom>
          </p:spPr>
        </p:pic>
        <p:sp>
          <p:nvSpPr>
            <p:cNvPr id="7" name="文本框 6"/>
            <p:cNvSpPr txBox="1"/>
            <p:nvPr/>
          </p:nvSpPr>
          <p:spPr>
            <a:xfrm>
              <a:off x="794328" y="1948011"/>
              <a:ext cx="800219"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代码：</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13" name="组合 12"/>
          <p:cNvGrpSpPr/>
          <p:nvPr/>
        </p:nvGrpSpPr>
        <p:grpSpPr>
          <a:xfrm>
            <a:off x="5241507" y="3889247"/>
            <a:ext cx="5861287" cy="2811233"/>
            <a:chOff x="5035995" y="2960065"/>
            <a:chExt cx="6647619" cy="3188380"/>
          </a:xfrm>
        </p:grpSpPr>
        <p:pic>
          <p:nvPicPr>
            <p:cNvPr id="5" name="图片 4"/>
            <p:cNvPicPr>
              <a:picLocks noChangeAspect="1"/>
            </p:cNvPicPr>
            <p:nvPr/>
          </p:nvPicPr>
          <p:blipFill>
            <a:blip r:embed="rId3"/>
            <a:stretch>
              <a:fillRect/>
            </a:stretch>
          </p:blipFill>
          <p:spPr>
            <a:xfrm>
              <a:off x="5035995" y="3329397"/>
              <a:ext cx="6647619" cy="2819048"/>
            </a:xfrm>
            <a:prstGeom prst="rect">
              <a:avLst/>
            </a:prstGeom>
          </p:spPr>
        </p:pic>
        <p:sp>
          <p:nvSpPr>
            <p:cNvPr id="8" name="文本框 7"/>
            <p:cNvSpPr txBox="1"/>
            <p:nvPr/>
          </p:nvSpPr>
          <p:spPr>
            <a:xfrm>
              <a:off x="5035995" y="2960065"/>
              <a:ext cx="907574" cy="383973"/>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输出：</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grpSp>
        <p:nvGrpSpPr>
          <p:cNvPr id="20" name="组合 19"/>
          <p:cNvGrpSpPr/>
          <p:nvPr/>
        </p:nvGrpSpPr>
        <p:grpSpPr>
          <a:xfrm>
            <a:off x="5241506" y="1335056"/>
            <a:ext cx="5861288" cy="1527896"/>
            <a:chOff x="5186916" y="1578978"/>
            <a:chExt cx="5861288" cy="1527896"/>
          </a:xfrm>
        </p:grpSpPr>
        <p:sp>
          <p:nvSpPr>
            <p:cNvPr id="10" name="文本框 9"/>
            <p:cNvSpPr txBox="1"/>
            <p:nvPr/>
          </p:nvSpPr>
          <p:spPr>
            <a:xfrm>
              <a:off x="5186916" y="1578978"/>
              <a:ext cx="1333891" cy="338554"/>
            </a:xfrm>
            <a:prstGeom prst="rect">
              <a:avLst/>
            </a:prstGeom>
            <a:noFill/>
          </p:spPr>
          <p:txBody>
            <a:bodyPr wrap="non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18" name="图片 17"/>
            <p:cNvPicPr>
              <a:picLocks noChangeAspect="1"/>
            </p:cNvPicPr>
            <p:nvPr/>
          </p:nvPicPr>
          <p:blipFill>
            <a:blip r:embed="rId4"/>
            <a:stretch>
              <a:fillRect/>
            </a:stretch>
          </p:blipFill>
          <p:spPr>
            <a:xfrm>
              <a:off x="6520808" y="1578978"/>
              <a:ext cx="4527396" cy="1527896"/>
            </a:xfrm>
            <a:prstGeom prst="rect">
              <a:avLst/>
            </a:prstGeom>
          </p:spPr>
        </p:pic>
      </p:grpSp>
      <p:grpSp>
        <p:nvGrpSpPr>
          <p:cNvPr id="23" name="组合 22"/>
          <p:cNvGrpSpPr/>
          <p:nvPr/>
        </p:nvGrpSpPr>
        <p:grpSpPr>
          <a:xfrm>
            <a:off x="5241507" y="3025548"/>
            <a:ext cx="5861287" cy="876153"/>
            <a:chOff x="4929464" y="3025548"/>
            <a:chExt cx="5861287" cy="876153"/>
          </a:xfrm>
        </p:grpSpPr>
        <p:pic>
          <p:nvPicPr>
            <p:cNvPr id="21" name="图片 20"/>
            <p:cNvPicPr>
              <a:picLocks noChangeAspect="1"/>
            </p:cNvPicPr>
            <p:nvPr/>
          </p:nvPicPr>
          <p:blipFill>
            <a:blip r:embed="rId5"/>
            <a:stretch>
              <a:fillRect/>
            </a:stretch>
          </p:blipFill>
          <p:spPr>
            <a:xfrm>
              <a:off x="5729683" y="3025548"/>
              <a:ext cx="5061068" cy="876153"/>
            </a:xfrm>
            <a:prstGeom prst="rect">
              <a:avLst/>
            </a:prstGeom>
          </p:spPr>
        </p:pic>
        <p:sp>
          <p:nvSpPr>
            <p:cNvPr id="22" name="文本框 21"/>
            <p:cNvSpPr txBox="1"/>
            <p:nvPr/>
          </p:nvSpPr>
          <p:spPr>
            <a:xfrm>
              <a:off x="4929464" y="3025549"/>
              <a:ext cx="800219"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执行：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grpSp>
      <p:sp>
        <p:nvSpPr>
          <p:cNvPr id="24" name="文本框 23"/>
          <p:cNvSpPr txBox="1"/>
          <p:nvPr/>
        </p:nvSpPr>
        <p:spPr>
          <a:xfrm>
            <a:off x="794328" y="1230493"/>
            <a:ext cx="4447179" cy="1347357"/>
          </a:xfrm>
          <a:prstGeom prst="rect">
            <a:avLst/>
          </a:prstGeom>
          <a:noFill/>
        </p:spPr>
        <p:txBody>
          <a:bodyPr wrap="none" rtlCol="0">
            <a:spAutoFit/>
          </a:bodyPr>
          <a:lstStyle/>
          <a:p>
            <a:pPr>
              <a:lnSpc>
                <a:spcPct val="150000"/>
              </a:lnSpc>
            </a:pP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步骤：</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1. </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编写业务逻辑在你的代码中，并添加</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注解。</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2. </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在</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testng.xml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build.xml</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中编写你期望的执行内容。</a:t>
            </a:r>
            <a:endParaRPr lang="en-US" altLang="zh-CN" sz="14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3. </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执行。</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994504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2497800"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插件安装</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3" name="图片 2"/>
          <p:cNvPicPr>
            <a:picLocks noChangeAspect="1"/>
          </p:cNvPicPr>
          <p:nvPr/>
        </p:nvPicPr>
        <p:blipFill>
          <a:blip r:embed="rId2"/>
          <a:stretch>
            <a:fillRect/>
          </a:stretch>
        </p:blipFill>
        <p:spPr>
          <a:xfrm>
            <a:off x="3937023" y="1900728"/>
            <a:ext cx="7606596" cy="4634438"/>
          </a:xfrm>
          <a:prstGeom prst="rect">
            <a:avLst/>
          </a:prstGeom>
        </p:spPr>
      </p:pic>
      <p:sp>
        <p:nvSpPr>
          <p:cNvPr id="4" name="文本框 3"/>
          <p:cNvSpPr txBox="1"/>
          <p:nvPr/>
        </p:nvSpPr>
        <p:spPr>
          <a:xfrm>
            <a:off x="794328" y="1358283"/>
            <a:ext cx="10749291" cy="338554"/>
          </a:xfrm>
          <a:prstGeom prst="rect">
            <a:avLst/>
          </a:prstGeom>
          <a:noFill/>
        </p:spPr>
        <p:txBody>
          <a:bodyPr wrap="square" rtlCol="0">
            <a:spAutoFit/>
          </a:bodyPr>
          <a:lstStyle/>
          <a:p>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IntelliJ IDEA 2017.2    Settings -&gt; Plugins -&gt;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搜索</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TestNG-J -&gt;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安装并勾选插件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点击</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OK</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后重启</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生效</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4160324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2497800"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三、</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IDE</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插件安装</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4" name="文本框 3"/>
          <p:cNvSpPr txBox="1"/>
          <p:nvPr/>
        </p:nvSpPr>
        <p:spPr>
          <a:xfrm>
            <a:off x="794328" y="1361474"/>
            <a:ext cx="10749291" cy="338554"/>
          </a:xfrm>
          <a:prstGeom prst="rect">
            <a:avLst/>
          </a:prstGeom>
          <a:noFill/>
        </p:spPr>
        <p:txBody>
          <a:bodyPr wrap="square" rtlCol="0">
            <a:spAutoFit/>
          </a:bodyPr>
          <a:lstStyle/>
          <a:p>
            <a:r>
              <a:rPr lang="en-US" altLang="zh-CN" sz="1600" dirty="0" smtClean="0">
                <a:solidFill>
                  <a:schemeClr val="bg1"/>
                </a:solidFill>
                <a:latin typeface="Microsoft JhengHei Light" panose="020B0304030504040204" pitchFamily="34" charset="-120"/>
                <a:ea typeface="Microsoft JhengHei Light" panose="020B0304030504040204" pitchFamily="34" charset="-120"/>
              </a:rPr>
              <a:t>Eclipse 2018-12</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en-US" altLang="zh-CN" sz="1600" dirty="0" smtClean="0">
                <a:solidFill>
                  <a:schemeClr val="bg1"/>
                </a:solidFill>
                <a:latin typeface="Microsoft JhengHei Light" panose="020B0304030504040204" pitchFamily="34" charset="-120"/>
                <a:ea typeface="Microsoft JhengHei Light" panose="020B0304030504040204" pitchFamily="34" charset="-120"/>
              </a:rPr>
              <a:t>Help -&gt; Install New Software -&gt; </a:t>
            </a:r>
            <a:r>
              <a:rPr lang="zh-CN" altLang="en-US" sz="1600" dirty="0" smtClean="0">
                <a:solidFill>
                  <a:schemeClr val="bg1"/>
                </a:solidFill>
                <a:latin typeface="Microsoft JhengHei Light" panose="020B0304030504040204" pitchFamily="34" charset="-120"/>
                <a:ea typeface="Microsoft JhengHei Light" panose="020B0304030504040204" pitchFamily="34" charset="-120"/>
              </a:rPr>
              <a:t>点击</a:t>
            </a:r>
            <a:r>
              <a:rPr lang="en-US" altLang="zh-CN" sz="1600" dirty="0" smtClean="0">
                <a:solidFill>
                  <a:schemeClr val="bg1"/>
                </a:solidFill>
                <a:latin typeface="Microsoft JhengHei Light" panose="020B0304030504040204" pitchFamily="34" charset="-120"/>
                <a:ea typeface="Microsoft JhengHei Light" panose="020B0304030504040204" pitchFamily="34" charset="-120"/>
              </a:rPr>
              <a:t>Add</a:t>
            </a:r>
            <a:r>
              <a:rPr lang="zh-CN" altLang="en-US" sz="1600" dirty="0" smtClean="0">
                <a:solidFill>
                  <a:schemeClr val="bg1"/>
                </a:solidFill>
                <a:latin typeface="Microsoft JhengHei Light" panose="020B0304030504040204" pitchFamily="34" charset="-120"/>
                <a:ea typeface="Microsoft JhengHei Light" panose="020B0304030504040204" pitchFamily="34" charset="-120"/>
              </a:rPr>
              <a:t>，输入地址 </a:t>
            </a:r>
            <a:r>
              <a:rPr lang="en-US" altLang="zh-CN" sz="1600" dirty="0" smtClean="0">
                <a:solidFill>
                  <a:schemeClr val="bg1"/>
                </a:solidFill>
                <a:latin typeface="Microsoft JhengHei Light" panose="020B0304030504040204" pitchFamily="34" charset="-120"/>
                <a:ea typeface="Microsoft JhengHei Light" panose="020B0304030504040204" pitchFamily="34" charset="-120"/>
              </a:rPr>
              <a:t>-&gt; pending</a:t>
            </a:r>
            <a:r>
              <a:rPr lang="zh-CN" altLang="en-US" sz="1600" dirty="0" smtClean="0">
                <a:solidFill>
                  <a:schemeClr val="bg1"/>
                </a:solidFill>
                <a:latin typeface="Microsoft JhengHei Light" panose="020B0304030504040204" pitchFamily="34" charset="-120"/>
                <a:ea typeface="Microsoft JhengHei Light" panose="020B0304030504040204" pitchFamily="34" charset="-120"/>
              </a:rPr>
              <a:t>完成后勾选安装</a:t>
            </a:r>
            <a:endParaRPr lang="en-US" altLang="zh-CN" sz="1600" dirty="0" smtClean="0">
              <a:solidFill>
                <a:schemeClr val="bg1"/>
              </a:solidFill>
              <a:latin typeface="Microsoft JhengHei Light" panose="020B0304030504040204" pitchFamily="34" charset="-120"/>
              <a:ea typeface="Microsoft JhengHei Light" panose="020B0304030504040204" pitchFamily="34" charset="-120"/>
            </a:endParaRPr>
          </a:p>
        </p:txBody>
      </p:sp>
      <p:pic>
        <p:nvPicPr>
          <p:cNvPr id="5" name="图片 4"/>
          <p:cNvPicPr>
            <a:picLocks noChangeAspect="1"/>
          </p:cNvPicPr>
          <p:nvPr/>
        </p:nvPicPr>
        <p:blipFill>
          <a:blip r:embed="rId2"/>
          <a:stretch>
            <a:fillRect/>
          </a:stretch>
        </p:blipFill>
        <p:spPr>
          <a:xfrm>
            <a:off x="5721435" y="1874079"/>
            <a:ext cx="6023723" cy="4651619"/>
          </a:xfrm>
          <a:prstGeom prst="rect">
            <a:avLst/>
          </a:prstGeom>
        </p:spPr>
      </p:pic>
      <p:pic>
        <p:nvPicPr>
          <p:cNvPr id="7" name="图片 6"/>
          <p:cNvPicPr>
            <a:picLocks noChangeAspect="1"/>
          </p:cNvPicPr>
          <p:nvPr/>
        </p:nvPicPr>
        <p:blipFill>
          <a:blip r:embed="rId3"/>
          <a:stretch>
            <a:fillRect/>
          </a:stretch>
        </p:blipFill>
        <p:spPr>
          <a:xfrm>
            <a:off x="794328" y="1874079"/>
            <a:ext cx="4523809" cy="1809524"/>
          </a:xfrm>
          <a:prstGeom prst="rect">
            <a:avLst/>
          </a:prstGeom>
        </p:spPr>
      </p:pic>
      <p:sp>
        <p:nvSpPr>
          <p:cNvPr id="8" name="文本框 7"/>
          <p:cNvSpPr txBox="1"/>
          <p:nvPr/>
        </p:nvSpPr>
        <p:spPr>
          <a:xfrm>
            <a:off x="794328" y="4191760"/>
            <a:ext cx="3204723" cy="1938992"/>
          </a:xfrm>
          <a:prstGeom prst="rect">
            <a:avLst/>
          </a:prstGeom>
          <a:noFill/>
        </p:spPr>
        <p:txBody>
          <a:bodyPr wrap="none" rtlCol="0">
            <a:spAutoFit/>
          </a:bodyPr>
          <a:lstStyle/>
          <a:p>
            <a:pPr>
              <a:lnSpc>
                <a:spcPct val="150000"/>
              </a:lnSpc>
            </a:pP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对于</a:t>
            </a:r>
            <a:r>
              <a:rPr lang="en-US" altLang="zh-CN" sz="1600" b="1" dirty="0">
                <a:solidFill>
                  <a:schemeClr val="bg1"/>
                </a:solidFill>
                <a:latin typeface="Microsoft JhengHei UI Light" panose="020B0304030504040204" pitchFamily="34" charset="-120"/>
                <a:ea typeface="Microsoft JhengHei UI Light" panose="020B0304030504040204" pitchFamily="34" charset="-120"/>
              </a:rPr>
              <a:t>Eclipse 3.4</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及更高版本</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请</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输入 </a:t>
            </a:r>
            <a:r>
              <a:rPr lang="en-US" altLang="zh-CN" sz="1600" u="sng" dirty="0">
                <a:solidFill>
                  <a:schemeClr val="bg1"/>
                </a:solidFill>
                <a:latin typeface="Microsoft JhengHei UI Light" panose="020B0304030504040204" pitchFamily="34" charset="-120"/>
                <a:ea typeface="Microsoft JhengHei UI Light" panose="020B0304030504040204" pitchFamily="34" charset="-120"/>
              </a:rPr>
              <a:t>http://</a:t>
            </a:r>
            <a:r>
              <a:rPr lang="en-US" altLang="zh-CN" sz="1600" u="sng" dirty="0" smtClean="0">
                <a:solidFill>
                  <a:schemeClr val="bg1"/>
                </a:solidFill>
                <a:latin typeface="Microsoft JhengHei UI Light" panose="020B0304030504040204" pitchFamily="34" charset="-120"/>
                <a:ea typeface="Microsoft JhengHei UI Light" panose="020B0304030504040204" pitchFamily="34" charset="-120"/>
              </a:rPr>
              <a:t>beust.com/eclipse</a:t>
            </a:r>
          </a:p>
          <a:p>
            <a:pPr>
              <a:lnSpc>
                <a:spcPct val="150000"/>
              </a:lnSpc>
            </a:pPr>
            <a:r>
              <a:rPr lang="en-US" altLang="zh-CN" sz="1600" dirty="0">
                <a:solidFill>
                  <a:schemeClr val="bg1"/>
                </a:solidFill>
                <a:latin typeface="Microsoft JhengHei UI Light" panose="020B0304030504040204" pitchFamily="34" charset="-120"/>
                <a:ea typeface="Microsoft JhengHei UI Light" panose="020B0304030504040204" pitchFamily="34" charset="-120"/>
              </a:rPr>
              <a:t/>
            </a:r>
            <a:br>
              <a:rPr lang="en-US" altLang="zh-CN" sz="1600" dirty="0">
                <a:solidFill>
                  <a:schemeClr val="bg1"/>
                </a:solidFill>
                <a:latin typeface="Microsoft JhengHei UI Light" panose="020B0304030504040204" pitchFamily="34" charset="-120"/>
                <a:ea typeface="Microsoft JhengHei UI Light" panose="020B0304030504040204" pitchFamily="34" charset="-120"/>
              </a:rPr>
            </a:b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对于</a:t>
            </a:r>
            <a:r>
              <a:rPr lang="en-US" altLang="zh-CN" sz="1600" b="1" dirty="0">
                <a:solidFill>
                  <a:schemeClr val="bg1"/>
                </a:solidFill>
                <a:latin typeface="Microsoft JhengHei UI Light" panose="020B0304030504040204" pitchFamily="34" charset="-120"/>
                <a:ea typeface="Microsoft JhengHei UI Light" panose="020B0304030504040204" pitchFamily="34" charset="-120"/>
              </a:rPr>
              <a:t>Eclipse 3.3</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及更低版本</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请</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输入 </a:t>
            </a:r>
            <a:r>
              <a:rPr lang="en-US" altLang="zh-CN" sz="1600" u="sng" dirty="0">
                <a:solidFill>
                  <a:schemeClr val="bg1"/>
                </a:solidFill>
                <a:latin typeface="Microsoft JhengHei UI Light" panose="020B0304030504040204" pitchFamily="34" charset="-120"/>
                <a:ea typeface="Microsoft JhengHei UI Light" panose="020B0304030504040204" pitchFamily="34" charset="-120"/>
              </a:rPr>
              <a:t>http://beust.com/eclipse1</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867335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39722" cy="461665"/>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（注解）</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pic>
        <p:nvPicPr>
          <p:cNvPr id="3" name="图片 2"/>
          <p:cNvPicPr>
            <a:picLocks noChangeAspect="1"/>
          </p:cNvPicPr>
          <p:nvPr/>
        </p:nvPicPr>
        <p:blipFill>
          <a:blip r:embed="rId2"/>
          <a:stretch>
            <a:fillRect/>
          </a:stretch>
        </p:blipFill>
        <p:spPr>
          <a:xfrm>
            <a:off x="2228293" y="1953870"/>
            <a:ext cx="9537767" cy="4447612"/>
          </a:xfrm>
          <a:prstGeom prst="rect">
            <a:avLst/>
          </a:prstGeom>
        </p:spPr>
      </p:pic>
      <p:sp>
        <p:nvSpPr>
          <p:cNvPr id="4" name="文本框 3"/>
          <p:cNvSpPr txBox="1"/>
          <p:nvPr/>
        </p:nvSpPr>
        <p:spPr>
          <a:xfrm>
            <a:off x="794328" y="1313231"/>
            <a:ext cx="3467616" cy="338554"/>
          </a:xfrm>
          <a:prstGeom prst="rect">
            <a:avLst/>
          </a:prstGeom>
          <a:noFill/>
        </p:spPr>
        <p:txBody>
          <a:bodyPr wrap="none" rtlCol="0">
            <a:spAutoFit/>
          </a:bodyPr>
          <a:lstStyle/>
          <a:p>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官方文档页提供的注解及其属性介绍</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33320508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5" name="文本框 4"/>
          <p:cNvSpPr txBox="1"/>
          <p:nvPr/>
        </p:nvSpPr>
        <p:spPr>
          <a:xfrm>
            <a:off x="794328" y="1923834"/>
            <a:ext cx="8827929" cy="4247317"/>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@BeforeSuite </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包含的所有即将执行的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之前执行。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@AfterSuire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被标注的方法</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将在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suite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包含的所有执行过的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之后执行。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@BeforeTest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标签内包含的所有测试方法执行之前执行。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@AfterTest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&lt;test&gt;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标签内包含的所有测试方法执行完成后执行。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@BeforeGroups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：被标注的方法会确保自己在配置的测试组列表中的任何方法被调用前执行。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@AfterGroups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：被标注的方法将在配置的测试组列表中的最后一个方法被调用后执行。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@BeforeClass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：被标注的方法将在测试类中第一个方法被调用前执行。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@AfterClass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：被标注的方法将在测试类中所有测试方法执行过后执行。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@BeforeMethod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：被标注的方法会在每个测试方法被调用前执行。</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@AfterMethod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：被标注的方法会在每个测试方法执行过后执行。</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2369046"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@BeforeXXX &amp; @AfterXXX</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756587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文本框 1"/>
          <p:cNvSpPr txBox="1"/>
          <p:nvPr/>
        </p:nvSpPr>
        <p:spPr>
          <a:xfrm>
            <a:off x="794328" y="692727"/>
            <a:ext cx="5506059" cy="830997"/>
          </a:xfrm>
          <a:prstGeom prst="rect">
            <a:avLst/>
          </a:prstGeom>
          <a:noFill/>
        </p:spPr>
        <p:txBody>
          <a:bodyPr wrap="none" rtlCol="0">
            <a:spAutoFit/>
          </a:bodyPr>
          <a:lstStyle/>
          <a:p>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四、</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2400" dirty="0" smtClean="0">
                <a:solidFill>
                  <a:schemeClr val="bg1"/>
                </a:solidFill>
                <a:latin typeface="Microsoft JhengHei UI Light" panose="020B0304030504040204" pitchFamily="34" charset="-120"/>
                <a:ea typeface="Microsoft JhengHei UI Light" panose="020B0304030504040204" pitchFamily="34" charset="-120"/>
              </a:rPr>
              <a:t>特性 </a:t>
            </a:r>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Annotation</a:t>
            </a:r>
            <a:r>
              <a:rPr lang="zh-CN" altLang="en-US" sz="2400" dirty="0">
                <a:solidFill>
                  <a:schemeClr val="bg1"/>
                </a:solidFill>
                <a:latin typeface="Microsoft JhengHei UI Light" panose="020B0304030504040204" pitchFamily="34" charset="-120"/>
                <a:ea typeface="Microsoft JhengHei UI Light" panose="020B0304030504040204" pitchFamily="34" charset="-120"/>
              </a:rPr>
              <a:t>（注解）</a:t>
            </a:r>
          </a:p>
          <a:p>
            <a:r>
              <a:rPr lang="en-US" altLang="zh-CN" sz="2400" dirty="0" smtClean="0">
                <a:solidFill>
                  <a:schemeClr val="bg1"/>
                </a:solidFill>
                <a:latin typeface="Microsoft JhengHei UI Light" panose="020B0304030504040204" pitchFamily="34" charset="-120"/>
                <a:ea typeface="Microsoft JhengHei UI Light" panose="020B0304030504040204" pitchFamily="34" charset="-120"/>
              </a:rPr>
              <a:t> </a:t>
            </a:r>
            <a:endParaRPr lang="zh-CN" altLang="en-US" sz="2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6" name="文本框 5"/>
          <p:cNvSpPr txBox="1"/>
          <p:nvPr/>
        </p:nvSpPr>
        <p:spPr>
          <a:xfrm>
            <a:off x="796076" y="1154392"/>
            <a:ext cx="2781018" cy="307777"/>
          </a:xfrm>
          <a:prstGeom prst="rect">
            <a:avLst/>
          </a:prstGeom>
          <a:noFill/>
        </p:spPr>
        <p:txBody>
          <a:bodyPr wrap="none" rtlCol="0">
            <a:spAutoFit/>
          </a:bodyPr>
          <a:lstStyle/>
          <a:p>
            <a:r>
              <a:rPr lang="en-US" altLang="zh-CN" sz="1400" dirty="0" smtClean="0">
                <a:solidFill>
                  <a:schemeClr val="bg1"/>
                </a:solidFill>
                <a:latin typeface="Microsoft JhengHei UI Light" panose="020B0304030504040204" pitchFamily="34" charset="-120"/>
                <a:ea typeface="Microsoft JhengHei UI Light" panose="020B0304030504040204" pitchFamily="34" charset="-120"/>
              </a:rPr>
              <a:t>@BeforeXXX &amp; @AfterXXX </a:t>
            </a:r>
            <a:r>
              <a:rPr lang="zh-CN" altLang="en-US" sz="1400" dirty="0" smtClean="0">
                <a:solidFill>
                  <a:schemeClr val="bg1"/>
                </a:solidFill>
                <a:latin typeface="Microsoft JhengHei UI Light" panose="020B0304030504040204" pitchFamily="34" charset="-120"/>
                <a:ea typeface="Microsoft JhengHei UI Light" panose="020B0304030504040204" pitchFamily="34" charset="-120"/>
              </a:rPr>
              <a:t>属性</a:t>
            </a:r>
            <a:endParaRPr lang="zh-CN" altLang="en-US" sz="1400" dirty="0">
              <a:solidFill>
                <a:schemeClr val="bg1"/>
              </a:solidFill>
              <a:latin typeface="Microsoft JhengHei UI Light" panose="020B0304030504040204" pitchFamily="34" charset="-120"/>
              <a:ea typeface="Microsoft JhengHei UI Light" panose="020B0304030504040204" pitchFamily="34" charset="-120"/>
            </a:endParaRPr>
          </a:p>
        </p:txBody>
      </p:sp>
      <p:sp>
        <p:nvSpPr>
          <p:cNvPr id="3" name="文本框 2"/>
          <p:cNvSpPr txBox="1"/>
          <p:nvPr/>
        </p:nvSpPr>
        <p:spPr>
          <a:xfrm>
            <a:off x="794328" y="1710770"/>
            <a:ext cx="10675166" cy="4847481"/>
          </a:xfrm>
          <a:prstGeom prst="rect">
            <a:avLst/>
          </a:prstGeom>
          <a:noFill/>
        </p:spPr>
        <p:txBody>
          <a:bodyPr wrap="none" rtlCol="0">
            <a:spAutoFit/>
          </a:bodyPr>
          <a:lstStyle/>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alwaysRun</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a:solidFill>
                  <a:schemeClr val="bg1"/>
                </a:solidFill>
                <a:latin typeface="Microsoft JhengHei UI Light" panose="020B0304030504040204" pitchFamily="34" charset="-120"/>
                <a:ea typeface="Microsoft JhengHei UI Light" panose="020B0304030504040204" pitchFamily="34" charset="-120"/>
              </a:rPr>
              <a: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举例来说，</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TestNG</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原本会确保</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@Before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型的方法会按照继承的顺序执行，最高从基类</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开始，然后按继承顺序向下。而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@After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型的方法则是相反的顺序。</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@Before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型方法来说（除了</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@BeforeGroups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），此值设为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后，被标注的方法一定会执行，无论它属于哪</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个测试组。</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@After</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型方法来说，此值设为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后，被标注的方法一定会执行，无论之前执行的方法是否</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Failed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或</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Skipped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dependsOnGroups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。此方法执行依赖的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（测试组列表）。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dependsOnMethods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。此方法执行依赖的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methods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（测试方法列表）。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enabled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。是否启用此方法，设为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则此方法将被测试忽略。</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。此方法归属于的测试组列表。</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inheritGroups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true/false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。如果设为</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true</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，则此方法将归属于标记在测试类上的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@Test</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所指向的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endParaRPr lang="en-US" altLang="zh-CN" sz="1600" dirty="0" smtClean="0">
              <a:solidFill>
                <a:schemeClr val="bg1"/>
              </a:solidFill>
              <a:latin typeface="Microsoft JhengHei UI Light" panose="020B0304030504040204" pitchFamily="34" charset="-120"/>
              <a:ea typeface="Microsoft JhengHei UI Light" panose="020B0304030504040204" pitchFamily="34" charset="-120"/>
            </a:endParaRPr>
          </a:p>
          <a:p>
            <a:pPr>
              <a:lnSpc>
                <a:spcPct val="150000"/>
              </a:lnSpc>
            </a:pPr>
            <a:r>
              <a:rPr lang="en-US" altLang="zh-CN" dirty="0" smtClean="0">
                <a:solidFill>
                  <a:schemeClr val="bg1"/>
                </a:solidFill>
                <a:latin typeface="Microsoft JhengHei UI Light" panose="020B0304030504040204" pitchFamily="34" charset="-120"/>
                <a:ea typeface="Microsoft JhengHei UI Light" panose="020B0304030504040204" pitchFamily="34" charset="-120"/>
              </a:rPr>
              <a:t>onlyForGroups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String[ ]</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。此属性仅对</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@BeforeMethod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和</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@AfterMethod</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有效。如果设值，则这个</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setup/teardown</a:t>
            </a:r>
          </a:p>
          <a:p>
            <a:pPr>
              <a:lnSpc>
                <a:spcPct val="150000"/>
              </a:lnSpc>
            </a:pP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方法仅对归属于配置的</a:t>
            </a:r>
            <a:r>
              <a:rPr lang="en-US" altLang="zh-CN" sz="1600" dirty="0" smtClean="0">
                <a:solidFill>
                  <a:schemeClr val="bg1"/>
                </a:solidFill>
                <a:latin typeface="Microsoft JhengHei UI Light" panose="020B0304030504040204" pitchFamily="34" charset="-120"/>
                <a:ea typeface="Microsoft JhengHei UI Light" panose="020B0304030504040204" pitchFamily="34" charset="-120"/>
              </a:rPr>
              <a:t>groups</a:t>
            </a:r>
            <a:r>
              <a:rPr lang="zh-CN" altLang="en-US" sz="1600" dirty="0" smtClean="0">
                <a:solidFill>
                  <a:schemeClr val="bg1"/>
                </a:solidFill>
                <a:latin typeface="Microsoft JhengHei UI Light" panose="020B0304030504040204" pitchFamily="34" charset="-120"/>
                <a:ea typeface="Microsoft JhengHei UI Light" panose="020B0304030504040204" pitchFamily="34" charset="-120"/>
              </a:rPr>
              <a:t>内的测试方法生效。</a:t>
            </a:r>
            <a:endParaRPr lang="zh-CN" altLang="en-US" sz="1600" dirty="0">
              <a:solidFill>
                <a:schemeClr val="bg1"/>
              </a:solidFill>
              <a:latin typeface="Microsoft JhengHei UI Light" panose="020B0304030504040204" pitchFamily="34" charset="-120"/>
              <a:ea typeface="Microsoft JhengHei UI Light" panose="020B0304030504040204" pitchFamily="34" charset="-120"/>
            </a:endParaRPr>
          </a:p>
        </p:txBody>
      </p:sp>
    </p:spTree>
    <p:extLst>
      <p:ext uri="{BB962C8B-B14F-4D97-AF65-F5344CB8AC3E}">
        <p14:creationId xmlns:p14="http://schemas.microsoft.com/office/powerpoint/2010/main" val="2345345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TotalTime>
  <Words>3575</Words>
  <Application>Microsoft Office PowerPoint</Application>
  <PresentationFormat>宽屏</PresentationFormat>
  <Paragraphs>294</Paragraphs>
  <Slides>34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Microsoft JhengHei Light</vt:lpstr>
      <vt:lpstr>Microsoft JhengHei UI Light</vt:lpstr>
      <vt:lpstr>Microsoft YaHei UI Light</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xt许韬</dc:creator>
  <cp:lastModifiedBy>xt许韬</cp:lastModifiedBy>
  <cp:revision>62</cp:revision>
  <dcterms:created xsi:type="dcterms:W3CDTF">2019-01-15T09:23:18Z</dcterms:created>
  <dcterms:modified xsi:type="dcterms:W3CDTF">2019-01-16T12:37:19Z</dcterms:modified>
</cp:coreProperties>
</file>