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59" r:id="rId5"/>
    <p:sldId id="301" r:id="rId6"/>
    <p:sldId id="302" r:id="rId7"/>
    <p:sldId id="260" r:id="rId8"/>
    <p:sldId id="263" r:id="rId9"/>
    <p:sldId id="303" r:id="rId10"/>
    <p:sldId id="304" r:id="rId11"/>
    <p:sldId id="306" r:id="rId12"/>
    <p:sldId id="305" r:id="rId13"/>
    <p:sldId id="262" r:id="rId14"/>
    <p:sldId id="276" r:id="rId15"/>
    <p:sldId id="278" r:id="rId16"/>
    <p:sldId id="279" r:id="rId17"/>
    <p:sldId id="280" r:id="rId18"/>
    <p:sldId id="274" r:id="rId19"/>
    <p:sldId id="275" r:id="rId20"/>
    <p:sldId id="277" r:id="rId21"/>
    <p:sldId id="281" r:id="rId22"/>
    <p:sldId id="282" r:id="rId23"/>
    <p:sldId id="261" r:id="rId24"/>
    <p:sldId id="264" r:id="rId25"/>
    <p:sldId id="265" r:id="rId26"/>
    <p:sldId id="266" r:id="rId27"/>
    <p:sldId id="267" r:id="rId28"/>
    <p:sldId id="268" r:id="rId29"/>
    <p:sldId id="269" r:id="rId30"/>
    <p:sldId id="270" r:id="rId31"/>
    <p:sldId id="271" r:id="rId32"/>
    <p:sldId id="285" r:id="rId33"/>
    <p:sldId id="286" r:id="rId34"/>
    <p:sldId id="287" r:id="rId35"/>
    <p:sldId id="288" r:id="rId36"/>
    <p:sldId id="289" r:id="rId37"/>
    <p:sldId id="291" r:id="rId38"/>
    <p:sldId id="290" r:id="rId39"/>
    <p:sldId id="283" r:id="rId40"/>
    <p:sldId id="292" r:id="rId41"/>
    <p:sldId id="295" r:id="rId42"/>
    <p:sldId id="293" r:id="rId43"/>
    <p:sldId id="284" r:id="rId44"/>
    <p:sldId id="296" r:id="rId45"/>
    <p:sldId id="298" r:id="rId46"/>
    <p:sldId id="299" r:id="rId47"/>
    <p:sldId id="300" r:id="rId48"/>
    <p:sldId id="311" r:id="rId49"/>
    <p:sldId id="297" r:id="rId50"/>
    <p:sldId id="294" r:id="rId51"/>
    <p:sldId id="308" r:id="rId52"/>
    <p:sldId id="309" r:id="rId53"/>
    <p:sldId id="310" r:id="rId54"/>
    <p:sldId id="307" r:id="rId55"/>
    <p:sldId id="313" r:id="rId56"/>
    <p:sldId id="312" r:id="rId57"/>
    <p:sldId id="315" r:id="rId58"/>
    <p:sldId id="314" r:id="rId59"/>
    <p:sldId id="316" r:id="rId60"/>
    <p:sldId id="317" r:id="rId61"/>
    <p:sldId id="319" r:id="rId62"/>
    <p:sldId id="320" r:id="rId63"/>
    <p:sldId id="318" r:id="rId64"/>
    <p:sldId id="321" r:id="rId65"/>
    <p:sldId id="322" r:id="rId66"/>
    <p:sldId id="323" r:id="rId67"/>
    <p:sldId id="324" r:id="rId68"/>
    <p:sldId id="325" r:id="rId69"/>
    <p:sldId id="341" r:id="rId70"/>
    <p:sldId id="342" r:id="rId71"/>
    <p:sldId id="326" r:id="rId72"/>
    <p:sldId id="328" r:id="rId73"/>
    <p:sldId id="329" r:id="rId74"/>
    <p:sldId id="330" r:id="rId75"/>
    <p:sldId id="331" r:id="rId76"/>
    <p:sldId id="332" r:id="rId77"/>
    <p:sldId id="333" r:id="rId78"/>
    <p:sldId id="335" r:id="rId79"/>
    <p:sldId id="336" r:id="rId80"/>
    <p:sldId id="337" r:id="rId81"/>
    <p:sldId id="338" r:id="rId82"/>
    <p:sldId id="339" r:id="rId83"/>
    <p:sldId id="340"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933C-2CA6-41DF-87CF-9A050EB31CE2}"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84923-787E-4F75-8E70-ADF50700E10F}" type="slidenum">
              <a:rPr lang="zh-CN" altLang="en-US" smtClean="0"/>
              <a:t>‹#›</a:t>
            </a:fld>
            <a:endParaRPr lang="zh-CN" altLang="en-US"/>
          </a:p>
        </p:txBody>
      </p:sp>
    </p:spTree>
    <p:extLst>
      <p:ext uri="{BB962C8B-B14F-4D97-AF65-F5344CB8AC3E}">
        <p14:creationId xmlns:p14="http://schemas.microsoft.com/office/powerpoint/2010/main" val="305754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84923-787E-4F75-8E70-ADF50700E10F}" type="slidenum">
              <a:rPr lang="zh-CN" altLang="en-US" smtClean="0"/>
              <a:t>31</a:t>
            </a:fld>
            <a:endParaRPr lang="zh-CN" altLang="en-US"/>
          </a:p>
        </p:txBody>
      </p:sp>
    </p:spTree>
    <p:extLst>
      <p:ext uri="{BB962C8B-B14F-4D97-AF65-F5344CB8AC3E}">
        <p14:creationId xmlns:p14="http://schemas.microsoft.com/office/powerpoint/2010/main" val="27078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412474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2193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96896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1585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454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12988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9398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9522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45961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171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003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C8ECF-4F28-4344-B7ED-FEF513CED6F6}" type="datetimeFigureOut">
              <a:rPr lang="zh-CN" altLang="en-US" smtClean="0"/>
              <a:t>2019/1/23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50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9.png"/><Relationship Id="rId1" Type="http://schemas.openxmlformats.org/officeDocument/2006/relationships/slideLayout" Target="../slideLayouts/slideLayout1.xml"/><Relationship Id="rId4" Type="http://schemas.openxmlformats.org/officeDocument/2006/relationships/image" Target="../media/image94.png"/></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xml"/><Relationship Id="rId4" Type="http://schemas.openxmlformats.org/officeDocument/2006/relationships/image" Target="../media/image97.png"/></Relationships>
</file>

<file path=ppt/slides/_rels/slide7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2170158" y="2549236"/>
            <a:ext cx="7447295" cy="707886"/>
          </a:xfrm>
          <a:prstGeom prst="rect">
            <a:avLst/>
          </a:prstGeom>
          <a:noFill/>
        </p:spPr>
        <p:txBody>
          <a:bodyPr wrap="none" rtlCol="0">
            <a:spAutoFit/>
          </a:bodyPr>
          <a:lstStyle/>
          <a:p>
            <a:r>
              <a:rPr lang="en-US" altLang="zh-CN" sz="40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4000" dirty="0" smtClean="0">
                <a:solidFill>
                  <a:schemeClr val="bg1"/>
                </a:solidFill>
                <a:latin typeface="Microsoft JhengHei UI Light" panose="020B0304030504040204" pitchFamily="34" charset="-120"/>
                <a:ea typeface="Microsoft JhengHei UI Light" panose="020B0304030504040204" pitchFamily="34" charset="-120"/>
              </a:rPr>
              <a:t>功能介绍及简单案例分享</a:t>
            </a:r>
            <a:endParaRPr lang="zh-CN" altLang="en-US" sz="40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8530902" y="3087845"/>
            <a:ext cx="1427378"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shared by txu</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8813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340442"/>
            <a:ext cx="10595786" cy="161582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创建测试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Run/Debug Configurations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处新建一个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测试配置，可以自定义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VM</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参数（默认启用断言）、运行参数等。</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实际上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根据配置执行了命令行。因此可以添加</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官方提供的参数。（直接右键运行会生成默认的测试配置）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详见：</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https://testng.org/doc/documentation-main.html#running-testng</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956269"/>
            <a:ext cx="4825237" cy="3764401"/>
          </a:xfrm>
          <a:prstGeom prst="rect">
            <a:avLst/>
          </a:prstGeom>
        </p:spPr>
      </p:pic>
      <p:pic>
        <p:nvPicPr>
          <p:cNvPr id="10" name="图片 9"/>
          <p:cNvPicPr>
            <a:picLocks noChangeAspect="1"/>
          </p:cNvPicPr>
          <p:nvPr/>
        </p:nvPicPr>
        <p:blipFill>
          <a:blip r:embed="rId3"/>
          <a:stretch>
            <a:fillRect/>
          </a:stretch>
        </p:blipFill>
        <p:spPr>
          <a:xfrm>
            <a:off x="5929537" y="2956269"/>
            <a:ext cx="4825237" cy="3764401"/>
          </a:xfrm>
          <a:prstGeom prst="rect">
            <a:avLst/>
          </a:prstGeom>
        </p:spPr>
      </p:pic>
    </p:spTree>
    <p:extLst>
      <p:ext uri="{BB962C8B-B14F-4D97-AF65-F5344CB8AC3E}">
        <p14:creationId xmlns:p14="http://schemas.microsoft.com/office/powerpoint/2010/main" val="362334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322687"/>
            <a:ext cx="2852063"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可以使用编码方式执行测试。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QuickStartTest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794328" y="2661566"/>
            <a:ext cx="9396634" cy="2152812"/>
            <a:chOff x="794328" y="2270949"/>
            <a:chExt cx="9396634" cy="2152812"/>
          </a:xfrm>
        </p:grpSpPr>
        <p:pic>
          <p:nvPicPr>
            <p:cNvPr id="4" name="图片 3"/>
            <p:cNvPicPr>
              <a:picLocks noChangeAspect="1"/>
            </p:cNvPicPr>
            <p:nvPr/>
          </p:nvPicPr>
          <p:blipFill>
            <a:blip r:embed="rId2"/>
            <a:stretch>
              <a:fillRect/>
            </a:stretch>
          </p:blipFill>
          <p:spPr>
            <a:xfrm>
              <a:off x="794328" y="2614237"/>
              <a:ext cx="4971429" cy="1380952"/>
            </a:xfrm>
            <a:prstGeom prst="rect">
              <a:avLst/>
            </a:prstGeom>
          </p:spPr>
        </p:pic>
        <p:pic>
          <p:nvPicPr>
            <p:cNvPr id="5" name="图片 4"/>
            <p:cNvPicPr>
              <a:picLocks noChangeAspect="1"/>
            </p:cNvPicPr>
            <p:nvPr/>
          </p:nvPicPr>
          <p:blipFill>
            <a:blip r:embed="rId3"/>
            <a:stretch>
              <a:fillRect/>
            </a:stretch>
          </p:blipFill>
          <p:spPr>
            <a:xfrm>
              <a:off x="6457629" y="2614237"/>
              <a:ext cx="3733333" cy="1809524"/>
            </a:xfrm>
            <a:prstGeom prst="rect">
              <a:avLst/>
            </a:prstGeom>
          </p:spPr>
        </p:pic>
        <p:sp>
          <p:nvSpPr>
            <p:cNvPr id="7" name="文本框 6"/>
            <p:cNvSpPr txBox="1"/>
            <p:nvPr/>
          </p:nvSpPr>
          <p:spPr>
            <a:xfrm>
              <a:off x="794328" y="2270949"/>
              <a:ext cx="141577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启动类编码：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6457629" y="2270949"/>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1226725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481838"/>
            <a:ext cx="4483535"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除此之外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还支持生成</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虚拟的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a:t>
            </a:r>
            <a:endParaRPr lang="en-US" altLang="zh-CN" sz="1600" dirty="0"/>
          </a:p>
        </p:txBody>
      </p:sp>
      <p:sp>
        <p:nvSpPr>
          <p:cNvPr id="7" name="文本框 6"/>
          <p:cNvSpPr txBox="1"/>
          <p:nvPr/>
        </p:nvSpPr>
        <p:spPr>
          <a:xfrm>
            <a:off x="794328" y="2270949"/>
            <a:ext cx="141577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启动类编码：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6457629" y="2270949"/>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图片 11"/>
          <p:cNvPicPr>
            <a:picLocks noChangeAspect="1"/>
          </p:cNvPicPr>
          <p:nvPr/>
        </p:nvPicPr>
        <p:blipFill>
          <a:blip r:embed="rId2"/>
          <a:stretch>
            <a:fillRect/>
          </a:stretch>
        </p:blipFill>
        <p:spPr>
          <a:xfrm>
            <a:off x="794328" y="2609503"/>
            <a:ext cx="3946348" cy="3667577"/>
          </a:xfrm>
          <a:prstGeom prst="rect">
            <a:avLst/>
          </a:prstGeom>
        </p:spPr>
      </p:pic>
      <p:pic>
        <p:nvPicPr>
          <p:cNvPr id="13" name="图片 12"/>
          <p:cNvPicPr>
            <a:picLocks noChangeAspect="1"/>
          </p:cNvPicPr>
          <p:nvPr/>
        </p:nvPicPr>
        <p:blipFill>
          <a:blip r:embed="rId3"/>
          <a:stretch>
            <a:fillRect/>
          </a:stretch>
        </p:blipFill>
        <p:spPr>
          <a:xfrm>
            <a:off x="6457629" y="2609503"/>
            <a:ext cx="4057143" cy="1780952"/>
          </a:xfrm>
          <a:prstGeom prst="rect">
            <a:avLst/>
          </a:prstGeom>
        </p:spPr>
      </p:pic>
    </p:spTree>
    <p:extLst>
      <p:ext uri="{BB962C8B-B14F-4D97-AF65-F5344CB8AC3E}">
        <p14:creationId xmlns:p14="http://schemas.microsoft.com/office/powerpoint/2010/main" val="2378358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11158824" cy="523989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顶级标签，一个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中只能包含一个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a:solidFill>
                  <a:schemeClr val="bg1"/>
                </a:solidFill>
                <a:latin typeface="Microsoft JhengHei UI Light" panose="020B0304030504040204" pitchFamily="34" charset="-120"/>
                <a:ea typeface="Microsoft JhengHei UI Light" panose="020B0304030504040204" pitchFamily="34" charset="-120"/>
              </a:rPr>
              <a:t>n</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ame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名称。测试报告</a:t>
            </a:r>
            <a:r>
              <a:rPr lang="zh-CN" altLang="en-US" sz="1100" dirty="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展现。</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v</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erbose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控制台</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的输出级别，数值越大越详细。</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该</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设置不影响</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测试报告</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：测试方法默认是没有返回值的。带有返回值的方法会被忽略。</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，则允许测试方法带有返回值。</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nnotations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“javadoc”, </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javadoc</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注解，否则使用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jdk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注解</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onfigfailurepolicy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continue , skip</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，如果</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@Before*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方法失败，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是否应该继续执行套件中的其余测试，默认为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skip</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data-provider-thread-count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并发</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执行</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data-provider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的线程数，默认大小为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10</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方法按类分组。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依赖于</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并且</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测试持有多</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个</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包含这些方法的类</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实例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（使用实例工厂）。</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de-DE" sz="1100" dirty="0">
                <a:solidFill>
                  <a:schemeClr val="bg1"/>
                </a:solidFill>
                <a:latin typeface="Microsoft JhengHei UI Light" panose="020B0304030504040204" pitchFamily="34" charset="-120"/>
                <a:ea typeface="Microsoft JhengHei UI Light" panose="020B0304030504040204" pitchFamily="34" charset="-120"/>
              </a:rPr>
              <a:t>那么调用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("us"),signOut("uk")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guice-stage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创建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父注入器的</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j</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unit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junit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模式</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object-factory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实现</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IObjectFactory</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的类，实例化测试</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对象</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p</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arallel</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多线程并发运行测试，默认为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，可选值</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classes,methods,instances,tests,true,false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parent-module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创建所有</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guice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注入器的父注入器的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模块</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情况下，</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将按照在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XML</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文件配置的顺序运行测试。如果希望以不可预知的顺序运行文件中列出的类和方法，可将</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preserve-order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属性设置为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kipfailedinvocationcounts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跳过失败的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调用</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使用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时</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要</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使用的线程池的大小。</a:t>
            </a: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具体执行单元设定一个超时时间，</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parallel=“methods”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或测试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parallel=“tests”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519611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1893056"/>
            <a:ext cx="6342857" cy="1142857"/>
          </a:xfrm>
          <a:prstGeom prst="rect">
            <a:avLst/>
          </a:prstGeom>
        </p:spPr>
      </p:pic>
      <p:sp>
        <p:nvSpPr>
          <p:cNvPr id="7" name="文本框 6"/>
          <p:cNvSpPr txBox="1"/>
          <p:nvPr/>
        </p:nvSpPr>
        <p:spPr>
          <a:xfrm>
            <a:off x="794328" y="3497578"/>
            <a:ext cx="9118843"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标签，管理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，引入外部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，可以引入多个测试集，突破</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中只能有一个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的限制。</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允许我们把各测试子模块合并为一个整体进行测试。</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14305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70873" y="2900362"/>
            <a:ext cx="9291005"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name/value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，定义一个可被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注入到测试中的常量值。</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70873" y="2368602"/>
            <a:ext cx="6885714" cy="304762"/>
          </a:xfrm>
          <a:prstGeom prst="rect">
            <a:avLst/>
          </a:prstGeom>
        </p:spPr>
      </p:pic>
    </p:spTree>
    <p:extLst>
      <p:ext uri="{BB962C8B-B14F-4D97-AF65-F5344CB8AC3E}">
        <p14:creationId xmlns:p14="http://schemas.microsoft.com/office/powerpoint/2010/main" val="2618376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616057"/>
            <a:ext cx="908550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&lt;method-selectors&gt;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方法选择器。</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&lt;selector-class&gt;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org.testng.IMethodSelector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接口的实现类，这些类通过实现</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setTestMethod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方法来选择执行哪些测试方法。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3048342"/>
            <a:ext cx="9390476" cy="1247619"/>
          </a:xfrm>
          <a:prstGeom prst="rect">
            <a:avLst/>
          </a:prstGeom>
        </p:spPr>
      </p:pic>
      <p:pic>
        <p:nvPicPr>
          <p:cNvPr id="10" name="图片 9"/>
          <p:cNvPicPr>
            <a:picLocks noChangeAspect="1"/>
          </p:cNvPicPr>
          <p:nvPr/>
        </p:nvPicPr>
        <p:blipFill>
          <a:blip r:embed="rId3"/>
          <a:stretch>
            <a:fillRect/>
          </a:stretch>
        </p:blipFill>
        <p:spPr>
          <a:xfrm>
            <a:off x="794328" y="4389418"/>
            <a:ext cx="9390476" cy="2171429"/>
          </a:xfrm>
          <a:prstGeom prst="rect">
            <a:avLst/>
          </a:prstGeom>
        </p:spPr>
      </p:pic>
    </p:spTree>
    <p:extLst>
      <p:ext uri="{BB962C8B-B14F-4D97-AF65-F5344CB8AC3E}">
        <p14:creationId xmlns:p14="http://schemas.microsoft.com/office/powerpoint/2010/main" val="1602716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283466"/>
            <a:ext cx="8400056" cy="3093154"/>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定义了筛选测试方法的脚本代码。</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anguage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属性指定了脚本的语言类型。可以使用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，脚本返回值必须是布尔值。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时，所在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&lt;include&gt;&lt;exclude&gt;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都将失效。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定义了以下变量，方便脚本内使用。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java.lang.reflect.Method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：当前测试方法。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org.testng.ITestNGMethod testngMethod</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测试方法的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java.util.Map&lt;String, String&gt; 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：当前测试方法所属的测试组信息。</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616057"/>
            <a:ext cx="8219048" cy="1438095"/>
          </a:xfrm>
          <a:prstGeom prst="rect">
            <a:avLst/>
          </a:prstGeom>
        </p:spPr>
      </p:pic>
      <p:sp>
        <p:nvSpPr>
          <p:cNvPr id="7" name="文本框 6"/>
          <p:cNvSpPr txBox="1"/>
          <p:nvPr/>
        </p:nvSpPr>
        <p:spPr>
          <a:xfrm>
            <a:off x="6464056" y="692727"/>
            <a:ext cx="5098640" cy="830997"/>
          </a:xfrm>
          <a:prstGeom prst="rect">
            <a:avLst/>
          </a:prstGeom>
          <a:noFill/>
        </p:spPr>
        <p:txBody>
          <a:bodyPr wrap="none" rtlCol="0">
            <a:spAutoFit/>
          </a:bodyPr>
          <a:lstStyle/>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P.S. 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是一种松散的脚本语言，类似</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js</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。它完全符合</a:t>
            </a:r>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语法</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a:t>
            </a:r>
            <a:endParaRPr lang="en-US" altLang="zh-CN" sz="12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文档介绍：</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http://www.beanshell.org/manual/bshmanual.html</a:t>
            </a:r>
          </a:p>
          <a:p>
            <a:endParaRPr lang="zh-CN" altLang="en-US" sz="1200" dirty="0"/>
          </a:p>
        </p:txBody>
      </p:sp>
    </p:spTree>
    <p:extLst>
      <p:ext uri="{BB962C8B-B14F-4D97-AF65-F5344CB8AC3E}">
        <p14:creationId xmlns:p14="http://schemas.microsoft.com/office/powerpoint/2010/main" val="31964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7478970" cy="4801314"/>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可以定义多个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：这个</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测试的</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名称，将</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出现</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在测试报告中。</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annotations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verbose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：启用</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禁用当前</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测试。默认为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skipfailedinvocationcounts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0715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186250" y="1358604"/>
            <a:ext cx="4521431" cy="4939814"/>
          </a:xfrm>
          <a:prstGeom prst="rect">
            <a:avLst/>
          </a:prstGeom>
          <a:noFill/>
        </p:spPr>
        <p:txBody>
          <a:bodyPr wrap="none" rtlCol="0">
            <a:spAutoFit/>
          </a:bodyPr>
          <a:lstStyle/>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标签，定义测试组。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&lt;define&gt;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标签，重新定义一个组，将多个组合并为</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一</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个新组。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&lt;include&gt;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标签，引入。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&lt;exclude&gt;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标签，排除。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&lt;run&gt;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标签，指定要运行的组。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&lt;dependencies&gt;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标签，管理依赖关系。</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标签，指定依赖关系，多个依赖用空格隔开。</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：组名，支持正则表达式，例如</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所有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带有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前缀的测试组。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80023"/>
            <a:ext cx="5681186" cy="3296976"/>
          </a:xfrm>
          <a:prstGeom prst="rect">
            <a:avLst/>
          </a:prstGeom>
        </p:spPr>
      </p:pic>
    </p:spTree>
    <p:extLst>
      <p:ext uri="{BB962C8B-B14F-4D97-AF65-F5344CB8AC3E}">
        <p14:creationId xmlns:p14="http://schemas.microsoft.com/office/powerpoint/2010/main" val="32444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1507144"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一、概 述</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4678"/>
            <a:ext cx="10703571" cy="1105816"/>
          </a:xfrm>
          <a:prstGeom prst="rect">
            <a:avLst/>
          </a:prstGeom>
          <a:noFill/>
        </p:spPr>
        <p:txBody>
          <a:bodyPr wrap="none" rtlCol="0">
            <a:spAutoFit/>
          </a:bodyPr>
          <a:lstStyle/>
          <a:p>
            <a:pPr>
              <a:lnSpc>
                <a:spcPct val="150000"/>
              </a:lnSpc>
            </a:pP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是检查程序是否按预期设计工作的行为，在开发和测试环节都需要对程序进行不同等级的测试，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以保证最终输出的产品符合设计要求。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544255"/>
            <a:ext cx="11067966"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测试框架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是用来简化测试代码编写，提高测试效率的工具库。</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开发中常用的有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等。</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4776186"/>
            <a:ext cx="11264622" cy="1154162"/>
          </a:xfrm>
          <a:prstGeom prst="rect">
            <a:avLst/>
          </a:prstGeom>
          <a:noFill/>
        </p:spPr>
        <p:txBody>
          <a:bodyPr wrap="none" rtlCol="0">
            <a:spAutoFit/>
          </a:bodyPr>
          <a:lstStyle/>
          <a:p>
            <a:pPr>
              <a:lnSpc>
                <a:spcPct val="150000"/>
              </a:lnSpc>
            </a:pP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是一个为简化大范围测试需求而设计的测试框架。可以满足从单元测试（测试一个独立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的类）到集成测试（测试由几个类、几个包甚至几个外部框架组成的系统，例如一个应用服务）的测试需求。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00038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8" name="组合 7"/>
          <p:cNvGrpSpPr/>
          <p:nvPr/>
        </p:nvGrpSpPr>
        <p:grpSpPr>
          <a:xfrm>
            <a:off x="794328" y="3878470"/>
            <a:ext cx="8534644" cy="2429173"/>
            <a:chOff x="794328" y="1521736"/>
            <a:chExt cx="8534644" cy="2429173"/>
          </a:xfrm>
        </p:grpSpPr>
        <p:pic>
          <p:nvPicPr>
            <p:cNvPr id="4" name="图片 3"/>
            <p:cNvPicPr>
              <a:picLocks noChangeAspect="1"/>
            </p:cNvPicPr>
            <p:nvPr/>
          </p:nvPicPr>
          <p:blipFill>
            <a:blip r:embed="rId2"/>
            <a:stretch>
              <a:fillRect/>
            </a:stretch>
          </p:blipFill>
          <p:spPr>
            <a:xfrm>
              <a:off x="794328" y="1521736"/>
              <a:ext cx="5342857" cy="1000000"/>
            </a:xfrm>
            <a:prstGeom prst="rect">
              <a:avLst/>
            </a:prstGeom>
          </p:spPr>
        </p:pic>
        <p:sp>
          <p:nvSpPr>
            <p:cNvPr id="5" name="文本框 4"/>
            <p:cNvSpPr txBox="1"/>
            <p:nvPr/>
          </p:nvSpPr>
          <p:spPr>
            <a:xfrm>
              <a:off x="794328" y="2612081"/>
              <a:ext cx="8534644"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&lt;package&gt;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标签定义测试方法所在的包，包内所有测试方法都会被纳入测试范围，</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默认按照他们在类中的顺序执行。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包</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名使用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的格式，则</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的子包内的测试方法都会被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7" name="图片 6"/>
          <p:cNvPicPr>
            <a:picLocks noChangeAspect="1"/>
          </p:cNvPicPr>
          <p:nvPr/>
        </p:nvPicPr>
        <p:blipFill>
          <a:blip r:embed="rId3"/>
          <a:stretch>
            <a:fillRect/>
          </a:stretch>
        </p:blipFill>
        <p:spPr>
          <a:xfrm>
            <a:off x="794328" y="1521736"/>
            <a:ext cx="6733333" cy="1009524"/>
          </a:xfrm>
          <a:prstGeom prst="rect">
            <a:avLst/>
          </a:prstGeom>
        </p:spPr>
      </p:pic>
      <p:sp>
        <p:nvSpPr>
          <p:cNvPr id="10" name="文本框 9"/>
          <p:cNvSpPr txBox="1"/>
          <p:nvPr/>
        </p:nvSpPr>
        <p:spPr>
          <a:xfrm>
            <a:off x="794328" y="2743200"/>
            <a:ext cx="10703571"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标签定义一个测试类，类中的测试方法将被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标签下使用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测试方法进行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6173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0" name="文本框 9"/>
          <p:cNvSpPr txBox="1"/>
          <p:nvPr/>
        </p:nvSpPr>
        <p:spPr>
          <a:xfrm>
            <a:off x="794328" y="3434163"/>
            <a:ext cx="9630009"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&lt;listener&gt;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使用的监听器，它的作用范围是整个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或其子接口的实现类都称为监听器。例如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674567"/>
            <a:ext cx="5190476" cy="619048"/>
          </a:xfrm>
          <a:prstGeom prst="rect">
            <a:avLst/>
          </a:prstGeom>
        </p:spPr>
      </p:pic>
    </p:spTree>
    <p:extLst>
      <p:ext uri="{BB962C8B-B14F-4D97-AF65-F5344CB8AC3E}">
        <p14:creationId xmlns:p14="http://schemas.microsoft.com/office/powerpoint/2010/main" val="2453155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739718"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在支持</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进行配置的同时，也支持使用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文件进行配置。下面是官方示例。</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460155"/>
            <a:ext cx="8010654"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博</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文</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被遗忘的格式化战争炮灰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://beust.com/weblog/2010/08/15/yaml-the-forgotten-victim-of-the-format-wars/</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794328" y="2004375"/>
            <a:ext cx="10436352" cy="2058495"/>
            <a:chOff x="794328" y="2004375"/>
            <a:chExt cx="10436352" cy="2058495"/>
          </a:xfrm>
        </p:grpSpPr>
        <p:pic>
          <p:nvPicPr>
            <p:cNvPr id="7" name="图片 6"/>
            <p:cNvPicPr>
              <a:picLocks noChangeAspect="1"/>
            </p:cNvPicPr>
            <p:nvPr/>
          </p:nvPicPr>
          <p:blipFill>
            <a:blip r:embed="rId2"/>
            <a:stretch>
              <a:fillRect/>
            </a:stretch>
          </p:blipFill>
          <p:spPr>
            <a:xfrm>
              <a:off x="794328" y="2004375"/>
              <a:ext cx="4638806" cy="1750718"/>
            </a:xfrm>
            <a:prstGeom prst="rect">
              <a:avLst/>
            </a:prstGeom>
          </p:spPr>
        </p:pic>
        <p:pic>
          <p:nvPicPr>
            <p:cNvPr id="8" name="图片 7"/>
            <p:cNvPicPr>
              <a:picLocks noChangeAspect="1"/>
            </p:cNvPicPr>
            <p:nvPr/>
          </p:nvPicPr>
          <p:blipFill>
            <a:blip r:embed="rId3"/>
            <a:stretch>
              <a:fillRect/>
            </a:stretch>
          </p:blipFill>
          <p:spPr>
            <a:xfrm>
              <a:off x="5575410" y="2361240"/>
              <a:ext cx="5655270" cy="1393853"/>
            </a:xfrm>
            <a:prstGeom prst="rect">
              <a:avLst/>
            </a:prstGeom>
          </p:spPr>
        </p:pic>
        <p:sp>
          <p:nvSpPr>
            <p:cNvPr id="9" name="文本框 8"/>
            <p:cNvSpPr txBox="1"/>
            <p:nvPr/>
          </p:nvSpPr>
          <p:spPr>
            <a:xfrm>
              <a:off x="794328" y="3755093"/>
              <a:ext cx="5746510"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13" name="图片 12"/>
          <p:cNvPicPr>
            <a:picLocks noChangeAspect="1"/>
          </p:cNvPicPr>
          <p:nvPr/>
        </p:nvPicPr>
        <p:blipFill>
          <a:blip r:embed="rId4"/>
          <a:stretch>
            <a:fillRect/>
          </a:stretch>
        </p:blipFill>
        <p:spPr>
          <a:xfrm>
            <a:off x="794328" y="4223277"/>
            <a:ext cx="7400000" cy="514286"/>
          </a:xfrm>
          <a:prstGeom prst="rect">
            <a:avLst/>
          </a:prstGeom>
        </p:spPr>
      </p:pic>
      <p:sp>
        <p:nvSpPr>
          <p:cNvPr id="14" name="文本框 13"/>
          <p:cNvSpPr txBox="1"/>
          <p:nvPr/>
        </p:nvSpPr>
        <p:spPr>
          <a:xfrm>
            <a:off x="794328" y="4755216"/>
            <a:ext cx="688945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体积更小，且可读性、可维护性更高。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插件同样支持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80778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397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2228293" y="1953870"/>
            <a:ext cx="9537767" cy="4447612"/>
          </a:xfrm>
          <a:prstGeom prst="rect">
            <a:avLst/>
          </a:prstGeom>
        </p:spPr>
      </p:pic>
      <p:sp>
        <p:nvSpPr>
          <p:cNvPr id="4" name="文本框 3"/>
          <p:cNvSpPr txBox="1"/>
          <p:nvPr/>
        </p:nvSpPr>
        <p:spPr>
          <a:xfrm>
            <a:off x="794328" y="1313231"/>
            <a:ext cx="10033516"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官方文档页提供的注解及其属性介绍（</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：官网文档内属性不全，最新版本的注解支持的属性未完全列入）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332050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923834"/>
            <a:ext cx="8827929" cy="424731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@BeforeSuite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包含的所有即将执行的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@AfterSuire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被标注的方法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标签内包含的所有测试方法执行完成后执行。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：被标注的方法会确保自己在配置的测试组列表中的任何方法被调用前执行。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：被标注的方法将在配置的测试组列表中的最后一个方法被调用后执行。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：被标注的方法将在测试类中第一个方法被调用前执行。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：被标注的方法将在测试类中所有测试方法执行过后执行。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：被标注的方法会在每个测试方法执行过后执行。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369046"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6587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78101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0770"/>
            <a:ext cx="10675166" cy="484748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举例来说，</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原本会确保</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型的方法会按照继承的顺序执行，最高从基类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开始，然后按继承顺序向下。而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型的方法则是相反的顺序。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型方法来说（除了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后，被标注的方法一定会执行，无论它属于哪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个测试组。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后，被标注的方法一定会执行，无论之前执行的方法是否</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Skipped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。是否启用此方法，设为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则此方法将被测试忽略。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inheritGroups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，则此方法将归属于标记在测试类上的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所指向的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onlyForGroups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。此属性仅对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有效。如果设值，则这个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setup/teardown</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方法仅对归属于配置的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内的测试方法生效。</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345345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424429"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985389"/>
            <a:ext cx="9972538" cy="124649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标记一个方法作为其他测试方法的数据提供者。被标注的方法需要返回一个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其中每个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作为数据接收方法的参数列表。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标注的测试方法想要接收这些数据，需要设置一个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属性值相同的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264191"/>
            <a:ext cx="9064148"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P.S.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还可以返回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迭代器对象。它和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的区别在于，前者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仅</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在测试方法执行前才创建作为数据返回的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实例。因此也称为“延迟数据提供”。</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3427220"/>
            <a:ext cx="8714502"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。数据提供方法的名字。</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标注的方法将由另一个线程并行执行。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22315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95808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10277237"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标记一个方法作为测试类实例的工厂方法。它生产出的对象实例将被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作为测试类实例使用。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这个方法必须返回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695169"/>
            <a:ext cx="1826141"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此注解无属性值。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64189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06779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@Listeners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6067430" cy="45948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标注在测试类上，定义这个测试类持有的监听器。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270404"/>
            <a:ext cx="7583936" cy="87716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都是实现了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接口或其子接口的实现类。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97579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9441624"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标注在方法上。将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中定义的常量值，通过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值映射到被标注测试方法的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参数列表中。</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522335"/>
            <a:ext cx="10562572" cy="124649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。每个值对应一个在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值，常量值通过此值作为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传递到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测试方法的参数列表中。因此此字符数组的长度应该与测试方法的参数列表长度一致。</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87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696674" y="734874"/>
            <a:ext cx="4972708"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为什么选择</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28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696674" y="1639540"/>
            <a:ext cx="5779146" cy="295465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最初</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的设计，使用于</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单元测试。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不能进行依赖测试。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配置控制</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欠佳</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安装</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拆卸</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侵入性</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强制扩展类，并以某种方式命名方法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静态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编程模型</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不必要的重新编译</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适合管理复杂项目应用，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复杂项目中测试非常棘手。</a:t>
            </a:r>
          </a:p>
          <a:p>
            <a:endParaRPr lang="en-US" altLang="zh-CN" dirty="0" smtClean="0"/>
          </a:p>
        </p:txBody>
      </p:sp>
      <p:sp>
        <p:nvSpPr>
          <p:cNvPr id="4" name="文本框 3"/>
          <p:cNvSpPr txBox="1"/>
          <p:nvPr/>
        </p:nvSpPr>
        <p:spPr>
          <a:xfrm>
            <a:off x="6644495" y="1639540"/>
            <a:ext cx="5333511" cy="433965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使用注解，灵活方便。</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和面向对象的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综合类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独立的</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编译时测试代码和运行时配置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的运行时</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依赖测试方法，并行测试，负载测试，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局部故障。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7.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的插件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8.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多线程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9.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使用“测试组”概念，根据测试组执行特定测试。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endParaRPr lang="zh-CN" altLang="en-US" dirty="0">
              <a:latin typeface="Microsoft YaHei UI Light" panose="020B0502040204020203" pitchFamily="34" charset="-122"/>
              <a:ea typeface="Microsoft YaHei UI Light" panose="020B0502040204020203" pitchFamily="34" charset="-122"/>
            </a:endParaRP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82179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669570"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标注在方法或类上，被标注的内容将被纳入为测试的组成部分。如果标注在方法上，测此方法将</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作为测试方法，如果标注在类上，则此类下的公共方法都将成为测试方法。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2419418"/>
            <a:ext cx="10962809"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后，此方法一定会执行，无论它依赖的方法是否执行成功。</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。此值对应依赖的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。数据提供方法所在的类。未设值时，</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会在当前方法所在的类或基类中查找数据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提供方法。设值时，不再查找，且数据提供方法在其所在的类中必须是静态的。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description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。测试方法的描述信息。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。标识测试方法是否被启用。默认是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j-ea"/>
                <a:ea typeface="+mj-ea"/>
              </a:rPr>
              <a:t>… …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接下一页</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9419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1406"/>
            <a:ext cx="10736594" cy="5262979"/>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expectedExceptions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。预期会抛出的异常列表。如果没有异常或者一个或多个未列入预期的异常被抛出，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则测试将被标记为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。测试类或测试方法归属于的测试组列表。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。测试方法被执行的次数。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次测试方法的总耗时，毫秒值。如果没有明确指定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值，则此注解会被忽略。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priority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。测试方法的执行优先级，数值低的方法被优先执行。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。此测试方法执行成功的次数占总执行次数的百分比。</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singleThreaded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。此属性只对测试类生效，设置在测试方法上会被忽略。如果设置为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，则测试类中的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所有方法都将被同一个线程执行，即使测试的执行模式是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。此属性就是已过期的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sequential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。整个测试执行完成的总耗时，毫秒值。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。执行测试方法使用的线程池大小。如果设置了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属性，则此方法将在多线程环境</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运行。如果没有设置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属性，则此属性将被忽略。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。指定错误重试的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36593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3509880" y="2016813"/>
            <a:ext cx="2507130" cy="4014739"/>
          </a:xfrm>
          <a:prstGeom prst="rect">
            <a:avLst/>
          </a:prstGeom>
        </p:spPr>
      </p:pic>
      <p:pic>
        <p:nvPicPr>
          <p:cNvPr id="6" name="图片 5"/>
          <p:cNvPicPr>
            <a:picLocks noChangeAspect="1"/>
          </p:cNvPicPr>
          <p:nvPr/>
        </p:nvPicPr>
        <p:blipFill>
          <a:blip r:embed="rId3"/>
          <a:stretch>
            <a:fillRect/>
          </a:stretch>
        </p:blipFill>
        <p:spPr>
          <a:xfrm>
            <a:off x="6116715" y="2041801"/>
            <a:ext cx="5104762" cy="2161905"/>
          </a:xfrm>
          <a:prstGeom prst="rect">
            <a:avLst/>
          </a:prstGeom>
        </p:spPr>
      </p:pic>
      <p:pic>
        <p:nvPicPr>
          <p:cNvPr id="7" name="图片 6"/>
          <p:cNvPicPr>
            <a:picLocks noChangeAspect="1"/>
          </p:cNvPicPr>
          <p:nvPr/>
        </p:nvPicPr>
        <p:blipFill>
          <a:blip r:embed="rId4"/>
          <a:stretch>
            <a:fillRect/>
          </a:stretch>
        </p:blipFill>
        <p:spPr>
          <a:xfrm>
            <a:off x="6116715" y="4319351"/>
            <a:ext cx="5877030" cy="1232807"/>
          </a:xfrm>
          <a:prstGeom prst="rect">
            <a:avLst/>
          </a:prstGeom>
        </p:spPr>
      </p:pic>
      <p:sp>
        <p:nvSpPr>
          <p:cNvPr id="8" name="文本框 7"/>
          <p:cNvSpPr txBox="1"/>
          <p:nvPr/>
        </p:nvSpPr>
        <p:spPr>
          <a:xfrm>
            <a:off x="794328" y="2359435"/>
            <a:ext cx="2715552"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方法被调用。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0771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954271"/>
            <a:ext cx="11312199"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修改代码，加入依赖属性。运行时同样仅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 test2 test3 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方法都被调用了。</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07929"/>
            <a:ext cx="3696697" cy="3856382"/>
          </a:xfrm>
          <a:prstGeom prst="rect">
            <a:avLst/>
          </a:prstGeom>
        </p:spPr>
      </p:pic>
      <p:pic>
        <p:nvPicPr>
          <p:cNvPr id="11" name="图片 10"/>
          <p:cNvPicPr>
            <a:picLocks noChangeAspect="1"/>
          </p:cNvPicPr>
          <p:nvPr/>
        </p:nvPicPr>
        <p:blipFill>
          <a:blip r:embed="rId3"/>
          <a:stretch>
            <a:fillRect/>
          </a:stretch>
        </p:blipFill>
        <p:spPr>
          <a:xfrm>
            <a:off x="4706360" y="2662157"/>
            <a:ext cx="7070751" cy="1955082"/>
          </a:xfrm>
          <a:prstGeom prst="rect">
            <a:avLst/>
          </a:prstGeom>
        </p:spPr>
      </p:pic>
      <p:sp>
        <p:nvSpPr>
          <p:cNvPr id="12" name="文本框 11"/>
          <p:cNvSpPr txBox="1"/>
          <p:nvPr/>
        </p:nvSpPr>
        <p:spPr>
          <a:xfrm>
            <a:off x="4706360" y="4863460"/>
            <a:ext cx="6079998"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分析：实际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的仍然是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，所以最终四个方法都被调用。且被依赖的方法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先被执行。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003650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16057"/>
            <a:ext cx="11448968"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属性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可以使测试方法依赖于另一个或一组测试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依赖的方法总在之前</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弊端：属性值</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为方法名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如果对测试方法重命名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则依赖关系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新增了被依赖的测试方法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则很可能</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需要在多处添加新的方法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名。使用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避免此问题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伸缩性</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更好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不违反</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原则。</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分为强依赖和弱依赖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此案例中为</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如果被依赖的方法执行失败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依赖它的方法将被标记为</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SKIP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的属性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alwaysRun = true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将依赖变为弱</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依赖。即使被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此测试方法依然会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p>
        </p:txBody>
      </p:sp>
    </p:spTree>
    <p:extLst>
      <p:ext uri="{BB962C8B-B14F-4D97-AF65-F5344CB8AC3E}">
        <p14:creationId xmlns:p14="http://schemas.microsoft.com/office/powerpoint/2010/main" val="1710808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5489534" y="1890258"/>
            <a:ext cx="6134414" cy="2021962"/>
            <a:chOff x="793248" y="1564211"/>
            <a:chExt cx="7591556" cy="2502250"/>
          </a:xfrm>
        </p:grpSpPr>
        <p:pic>
          <p:nvPicPr>
            <p:cNvPr id="5" name="图片 4"/>
            <p:cNvPicPr>
              <a:picLocks noChangeAspect="1"/>
            </p:cNvPicPr>
            <p:nvPr/>
          </p:nvPicPr>
          <p:blipFill>
            <a:blip r:embed="rId2"/>
            <a:stretch>
              <a:fillRect/>
            </a:stretch>
          </p:blipFill>
          <p:spPr>
            <a:xfrm>
              <a:off x="794328" y="1885509"/>
              <a:ext cx="7590476" cy="2180952"/>
            </a:xfrm>
            <a:prstGeom prst="rect">
              <a:avLst/>
            </a:prstGeom>
          </p:spPr>
        </p:pic>
        <p:sp>
          <p:nvSpPr>
            <p:cNvPr id="8" name="文本框 7"/>
            <p:cNvSpPr txBox="1"/>
            <p:nvPr/>
          </p:nvSpPr>
          <p:spPr>
            <a:xfrm>
              <a:off x="793248" y="1564211"/>
              <a:ext cx="723275"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2" name="组合 11"/>
          <p:cNvGrpSpPr/>
          <p:nvPr/>
        </p:nvGrpSpPr>
        <p:grpSpPr>
          <a:xfrm>
            <a:off x="5489970" y="4188496"/>
            <a:ext cx="6134414" cy="2155396"/>
            <a:chOff x="793247" y="4212802"/>
            <a:chExt cx="6134414" cy="2155396"/>
          </a:xfrm>
        </p:grpSpPr>
        <p:pic>
          <p:nvPicPr>
            <p:cNvPr id="7" name="图片 6"/>
            <p:cNvPicPr>
              <a:picLocks noChangeAspect="1"/>
            </p:cNvPicPr>
            <p:nvPr/>
          </p:nvPicPr>
          <p:blipFill>
            <a:blip r:embed="rId3"/>
            <a:stretch>
              <a:fillRect/>
            </a:stretch>
          </p:blipFill>
          <p:spPr>
            <a:xfrm>
              <a:off x="794328" y="4520579"/>
              <a:ext cx="6133333" cy="1847619"/>
            </a:xfrm>
            <a:prstGeom prst="rect">
              <a:avLst/>
            </a:prstGeom>
          </p:spPr>
        </p:pic>
        <p:sp>
          <p:nvSpPr>
            <p:cNvPr id="9" name="文本框 8"/>
            <p:cNvSpPr txBox="1"/>
            <p:nvPr/>
          </p:nvSpPr>
          <p:spPr>
            <a:xfrm>
              <a:off x="793247" y="4212802"/>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”。在方法体中确实抛出此异常，异常信息为“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7826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，在方法体中未抛出此异常。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”。但实际抛出的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5489534" y="1347243"/>
            <a:ext cx="6134851" cy="2504843"/>
            <a:chOff x="5489534" y="1890258"/>
            <a:chExt cx="6134851" cy="2504843"/>
          </a:xfrm>
        </p:grpSpPr>
        <p:sp>
          <p:nvSpPr>
            <p:cNvPr id="8" name="文本框 7"/>
            <p:cNvSpPr txBox="1"/>
            <p:nvPr/>
          </p:nvSpPr>
          <p:spPr>
            <a:xfrm>
              <a:off x="5489534" y="1890258"/>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5489534" y="2138960"/>
              <a:ext cx="6134851" cy="2256141"/>
            </a:xfrm>
            <a:prstGeom prst="rect">
              <a:avLst/>
            </a:prstGeom>
          </p:spPr>
        </p:pic>
      </p:grpSp>
      <p:pic>
        <p:nvPicPr>
          <p:cNvPr id="10" name="图片 9"/>
          <p:cNvPicPr>
            <a:picLocks noChangeAspect="1"/>
          </p:cNvPicPr>
          <p:nvPr/>
        </p:nvPicPr>
        <p:blipFill>
          <a:blip r:embed="rId3"/>
          <a:stretch>
            <a:fillRect/>
          </a:stretch>
        </p:blipFill>
        <p:spPr>
          <a:xfrm>
            <a:off x="5489533" y="4203823"/>
            <a:ext cx="6134851" cy="2513771"/>
          </a:xfrm>
          <a:prstGeom prst="rect">
            <a:avLst/>
          </a:prstGeom>
        </p:spPr>
      </p:pic>
    </p:spTree>
    <p:extLst>
      <p:ext uri="{BB962C8B-B14F-4D97-AF65-F5344CB8AC3E}">
        <p14:creationId xmlns:p14="http://schemas.microsoft.com/office/powerpoint/2010/main" val="2197450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1595945"/>
            <a:ext cx="10670352" cy="1200329"/>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中的异常从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CustomerCheckedException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区别在于前者是运行时异常，后者是受检异常。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5" name="组合 14"/>
          <p:cNvGrpSpPr/>
          <p:nvPr/>
        </p:nvGrpSpPr>
        <p:grpSpPr>
          <a:xfrm>
            <a:off x="794328" y="3237827"/>
            <a:ext cx="4457143" cy="3264149"/>
            <a:chOff x="794328" y="3335525"/>
            <a:chExt cx="4457143" cy="3264149"/>
          </a:xfrm>
        </p:grpSpPr>
        <p:sp>
          <p:nvSpPr>
            <p:cNvPr id="8" name="文本框 7"/>
            <p:cNvSpPr txBox="1"/>
            <p:nvPr/>
          </p:nvSpPr>
          <p:spPr>
            <a:xfrm>
              <a:off x="794328" y="3335525"/>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794328" y="3665625"/>
              <a:ext cx="4457143" cy="2934049"/>
              <a:chOff x="6572319" y="1154392"/>
              <a:chExt cx="4457143" cy="2934049"/>
            </a:xfrm>
          </p:grpSpPr>
          <p:pic>
            <p:nvPicPr>
              <p:cNvPr id="5" name="图片 4"/>
              <p:cNvPicPr>
                <a:picLocks noChangeAspect="1"/>
              </p:cNvPicPr>
              <p:nvPr/>
            </p:nvPicPr>
            <p:blipFill>
              <a:blip r:embed="rId2"/>
              <a:stretch>
                <a:fillRect/>
              </a:stretch>
            </p:blipFill>
            <p:spPr>
              <a:xfrm>
                <a:off x="6572319" y="1154392"/>
                <a:ext cx="4457143" cy="1028571"/>
              </a:xfrm>
              <a:prstGeom prst="rect">
                <a:avLst/>
              </a:prstGeom>
            </p:spPr>
          </p:pic>
          <p:pic>
            <p:nvPicPr>
              <p:cNvPr id="7" name="图片 6"/>
              <p:cNvPicPr>
                <a:picLocks noChangeAspect="1"/>
              </p:cNvPicPr>
              <p:nvPr/>
            </p:nvPicPr>
            <p:blipFill>
              <a:blip r:embed="rId3"/>
              <a:stretch>
                <a:fillRect/>
              </a:stretch>
            </p:blipFill>
            <p:spPr>
              <a:xfrm>
                <a:off x="6572319" y="2264361"/>
                <a:ext cx="4457143" cy="1824080"/>
              </a:xfrm>
              <a:prstGeom prst="rect">
                <a:avLst/>
              </a:prstGeom>
            </p:spPr>
          </p:pic>
        </p:grpSp>
      </p:grpSp>
      <p:grpSp>
        <p:nvGrpSpPr>
          <p:cNvPr id="14" name="组合 13"/>
          <p:cNvGrpSpPr/>
          <p:nvPr/>
        </p:nvGrpSpPr>
        <p:grpSpPr>
          <a:xfrm>
            <a:off x="5489534" y="3237827"/>
            <a:ext cx="5975146" cy="2703628"/>
            <a:chOff x="5489534" y="3896046"/>
            <a:chExt cx="5975146" cy="2703628"/>
          </a:xfrm>
        </p:grpSpPr>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1" name="图片 10"/>
            <p:cNvPicPr>
              <a:picLocks noChangeAspect="1"/>
            </p:cNvPicPr>
            <p:nvPr/>
          </p:nvPicPr>
          <p:blipFill>
            <a:blip r:embed="rId4"/>
            <a:stretch>
              <a:fillRect/>
            </a:stretch>
          </p:blipFill>
          <p:spPr>
            <a:xfrm>
              <a:off x="5489534" y="4169839"/>
              <a:ext cx="5975146" cy="2429835"/>
            </a:xfrm>
            <a:prstGeom prst="rect">
              <a:avLst/>
            </a:prstGeom>
          </p:spPr>
        </p:pic>
      </p:grpSp>
    </p:spTree>
    <p:extLst>
      <p:ext uri="{BB962C8B-B14F-4D97-AF65-F5344CB8AC3E}">
        <p14:creationId xmlns:p14="http://schemas.microsoft.com/office/powerpoint/2010/main" val="2325866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914400" y="1722268"/>
            <a:ext cx="10757881" cy="230832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当一个测试方法设置了预期异常，如果实际执行没有抛出此异常，测试会被标记为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。如果同时设置了抛出异常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信息的规则，而实际抛出的异常信息不符合，测试也会被标记为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时异常和受检异常的效果相同。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35458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730336"/>
            <a:ext cx="35323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用一个测试来演示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2422176"/>
            <a:ext cx="4248189" cy="3323987"/>
          </a:xfrm>
          <a:prstGeom prst="rect">
            <a:avLst/>
          </a:prstGeom>
          <a:noFill/>
        </p:spPr>
        <p:txBody>
          <a:bodyPr wrap="squar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此测试中，</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打印成员变量</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位置在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之前。</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有工厂方法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，接收名为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的数据提供者注入的参数。</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有名为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的数据提供者生成测试参数。</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5717219" y="1431391"/>
            <a:ext cx="5339790" cy="5089243"/>
          </a:xfrm>
          <a:prstGeom prst="rect">
            <a:avLst/>
          </a:prstGeom>
        </p:spPr>
      </p:pic>
    </p:spTree>
    <p:extLst>
      <p:ext uri="{BB962C8B-B14F-4D97-AF65-F5344CB8AC3E}">
        <p14:creationId xmlns:p14="http://schemas.microsoft.com/office/powerpoint/2010/main" val="4176373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794328" y="692727"/>
            <a:ext cx="23344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二、</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Quick Start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 name="文本框 1"/>
          <p:cNvSpPr txBox="1"/>
          <p:nvPr/>
        </p:nvSpPr>
        <p:spPr>
          <a:xfrm>
            <a:off x="3652938" y="754282"/>
            <a:ext cx="75979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环境：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 maven-3.3.9 / TestNG-J</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org.testng.testng-6.8.7</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9" name="组合 8"/>
          <p:cNvGrpSpPr/>
          <p:nvPr/>
        </p:nvGrpSpPr>
        <p:grpSpPr>
          <a:xfrm>
            <a:off x="794328" y="2740672"/>
            <a:ext cx="3428571" cy="3959808"/>
            <a:chOff x="794328" y="1948011"/>
            <a:chExt cx="3428571" cy="3959808"/>
          </a:xfrm>
        </p:grpSpPr>
        <p:pic>
          <p:nvPicPr>
            <p:cNvPr id="4" name="图片 3"/>
            <p:cNvPicPr>
              <a:picLocks noChangeAspect="1"/>
            </p:cNvPicPr>
            <p:nvPr/>
          </p:nvPicPr>
          <p:blipFill>
            <a:blip r:embed="rId2"/>
            <a:stretch>
              <a:fillRect/>
            </a:stretch>
          </p:blipFill>
          <p:spPr>
            <a:xfrm>
              <a:off x="794328" y="2317343"/>
              <a:ext cx="3428571" cy="3590476"/>
            </a:xfrm>
            <a:prstGeom prst="rect">
              <a:avLst/>
            </a:prstGeom>
          </p:spPr>
        </p:pic>
        <p:sp>
          <p:nvSpPr>
            <p:cNvPr id="7" name="文本框 6"/>
            <p:cNvSpPr txBox="1"/>
            <p:nvPr/>
          </p:nvSpPr>
          <p:spPr>
            <a:xfrm>
              <a:off x="794328" y="1948011"/>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5241507" y="3889247"/>
            <a:ext cx="5861287" cy="2811233"/>
            <a:chOff x="5035995" y="2960065"/>
            <a:chExt cx="6647619" cy="3188380"/>
          </a:xfrm>
        </p:grpSpPr>
        <p:pic>
          <p:nvPicPr>
            <p:cNvPr id="5" name="图片 4"/>
            <p:cNvPicPr>
              <a:picLocks noChangeAspect="1"/>
            </p:cNvPicPr>
            <p:nvPr/>
          </p:nvPicPr>
          <p:blipFill>
            <a:blip r:embed="rId3"/>
            <a:stretch>
              <a:fillRect/>
            </a:stretch>
          </p:blipFill>
          <p:spPr>
            <a:xfrm>
              <a:off x="5035995" y="3329397"/>
              <a:ext cx="6647619" cy="2819048"/>
            </a:xfrm>
            <a:prstGeom prst="rect">
              <a:avLst/>
            </a:prstGeom>
          </p:spPr>
        </p:pic>
        <p:sp>
          <p:nvSpPr>
            <p:cNvPr id="8" name="文本框 7"/>
            <p:cNvSpPr txBox="1"/>
            <p:nvPr/>
          </p:nvSpPr>
          <p:spPr>
            <a:xfrm>
              <a:off x="5035995" y="2960065"/>
              <a:ext cx="907574" cy="38397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输出：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20" name="组合 19"/>
          <p:cNvGrpSpPr/>
          <p:nvPr/>
        </p:nvGrpSpPr>
        <p:grpSpPr>
          <a:xfrm>
            <a:off x="5241506" y="1335056"/>
            <a:ext cx="5861288" cy="1527896"/>
            <a:chOff x="5186916" y="1578978"/>
            <a:chExt cx="5861288" cy="1527896"/>
          </a:xfrm>
        </p:grpSpPr>
        <p:sp>
          <p:nvSpPr>
            <p:cNvPr id="10" name="文本框 9"/>
            <p:cNvSpPr txBox="1"/>
            <p:nvPr/>
          </p:nvSpPr>
          <p:spPr>
            <a:xfrm>
              <a:off x="5186916" y="1578978"/>
              <a:ext cx="1333891"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8" name="图片 17"/>
            <p:cNvPicPr>
              <a:picLocks noChangeAspect="1"/>
            </p:cNvPicPr>
            <p:nvPr/>
          </p:nvPicPr>
          <p:blipFill>
            <a:blip r:embed="rId4"/>
            <a:stretch>
              <a:fillRect/>
            </a:stretch>
          </p:blipFill>
          <p:spPr>
            <a:xfrm>
              <a:off x="6520808" y="1578978"/>
              <a:ext cx="4527396" cy="1527896"/>
            </a:xfrm>
            <a:prstGeom prst="rect">
              <a:avLst/>
            </a:prstGeom>
          </p:spPr>
        </p:pic>
      </p:grpSp>
      <p:grpSp>
        <p:nvGrpSpPr>
          <p:cNvPr id="23" name="组合 22"/>
          <p:cNvGrpSpPr/>
          <p:nvPr/>
        </p:nvGrpSpPr>
        <p:grpSpPr>
          <a:xfrm>
            <a:off x="5241507" y="3025548"/>
            <a:ext cx="5861287" cy="876153"/>
            <a:chOff x="4929464" y="3025548"/>
            <a:chExt cx="5861287" cy="876153"/>
          </a:xfrm>
        </p:grpSpPr>
        <p:pic>
          <p:nvPicPr>
            <p:cNvPr id="21" name="图片 20"/>
            <p:cNvPicPr>
              <a:picLocks noChangeAspect="1"/>
            </p:cNvPicPr>
            <p:nvPr/>
          </p:nvPicPr>
          <p:blipFill>
            <a:blip r:embed="rId5"/>
            <a:stretch>
              <a:fillRect/>
            </a:stretch>
          </p:blipFill>
          <p:spPr>
            <a:xfrm>
              <a:off x="5729683" y="3025548"/>
              <a:ext cx="5061068" cy="876153"/>
            </a:xfrm>
            <a:prstGeom prst="rect">
              <a:avLst/>
            </a:prstGeom>
          </p:spPr>
        </p:pic>
        <p:sp>
          <p:nvSpPr>
            <p:cNvPr id="22" name="文本框 21"/>
            <p:cNvSpPr txBox="1"/>
            <p:nvPr/>
          </p:nvSpPr>
          <p:spPr>
            <a:xfrm>
              <a:off x="4929464" y="3025549"/>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24" name="文本框 23"/>
          <p:cNvSpPr txBox="1"/>
          <p:nvPr/>
        </p:nvSpPr>
        <p:spPr>
          <a:xfrm>
            <a:off x="794328" y="1230493"/>
            <a:ext cx="4447179" cy="1347357"/>
          </a:xfrm>
          <a:prstGeom prst="rect">
            <a:avLst/>
          </a:prstGeom>
          <a:noFill/>
        </p:spPr>
        <p:txBody>
          <a:bodyPr wrap="non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步骤：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编写业务逻辑在你的代码中，并添加</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build.xml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中编写你期望的执行内容。</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94504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8086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4380863"/>
            <a:ext cx="10338270" cy="2077492"/>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的第一维度是被提供</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者的执行次数，此测试中，</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方法执行两次。</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的第二维度是被提供</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者的参数列表，此测试中，参数为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方法体的行为是，遍历</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，将数组元素注入到</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属性中，构造一个测试实例。</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此测试中一共要构造</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3*2=6</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个</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FactoryTest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实例，执行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6</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次</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6</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方法，每个实例的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变量值来自</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由于</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方法位置在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之前，所以每个实例的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方法都优先执行。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图片 11"/>
          <p:cNvPicPr>
            <a:picLocks noChangeAspect="1"/>
          </p:cNvPicPr>
          <p:nvPr/>
        </p:nvPicPr>
        <p:blipFill>
          <a:blip r:embed="rId2"/>
          <a:stretch>
            <a:fillRect/>
          </a:stretch>
        </p:blipFill>
        <p:spPr>
          <a:xfrm>
            <a:off x="2004916" y="1580863"/>
            <a:ext cx="6454478" cy="3017770"/>
          </a:xfrm>
          <a:prstGeom prst="rect">
            <a:avLst/>
          </a:prstGeom>
        </p:spPr>
      </p:pic>
    </p:spTree>
    <p:extLst>
      <p:ext uri="{BB962C8B-B14F-4D97-AF65-F5344CB8AC3E}">
        <p14:creationId xmlns:p14="http://schemas.microsoft.com/office/powerpoint/2010/main" val="1708262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73728"/>
            <a:ext cx="10435924" cy="1708160"/>
          </a:xfrm>
          <a:prstGeom prst="rect">
            <a:avLst/>
          </a:prstGeom>
          <a:noFill/>
        </p:spPr>
        <p:txBody>
          <a:bodyPr wrap="squar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上面的测试执行顺序是</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  test  test  test  test  test1  test1  test1  test1  test1  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在一些特定场景下，我们希望执行顺序是</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test1  test  test1  test  test1…</a:t>
            </a: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例如我们需要测试不同日期下单的效果，那么之前的测试中</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提供的参数为日期。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我们不希望同时接收到多个不同日期的订单，而希望完成一个日期的下单和取消过程后再切换到下一个日期。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此时可以使用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3583434"/>
            <a:ext cx="4933333" cy="1371429"/>
          </a:xfrm>
          <a:prstGeom prst="rect">
            <a:avLst/>
          </a:prstGeom>
        </p:spPr>
      </p:pic>
      <p:pic>
        <p:nvPicPr>
          <p:cNvPr id="6" name="图片 5"/>
          <p:cNvPicPr>
            <a:picLocks noChangeAspect="1"/>
          </p:cNvPicPr>
          <p:nvPr/>
        </p:nvPicPr>
        <p:blipFill>
          <a:blip r:embed="rId3"/>
          <a:stretch>
            <a:fillRect/>
          </a:stretch>
        </p:blipFill>
        <p:spPr>
          <a:xfrm>
            <a:off x="5830409" y="3427717"/>
            <a:ext cx="5942608" cy="1682862"/>
          </a:xfrm>
          <a:prstGeom prst="rect">
            <a:avLst/>
          </a:prstGeom>
        </p:spPr>
      </p:pic>
      <p:sp>
        <p:nvSpPr>
          <p:cNvPr id="7" name="文本框 6"/>
          <p:cNvSpPr txBox="1"/>
          <p:nvPr/>
        </p:nvSpPr>
        <p:spPr>
          <a:xfrm>
            <a:off x="794328" y="5412125"/>
            <a:ext cx="8007385"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，我们得到了预期的效果。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0626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733258"/>
            <a:ext cx="10338270" cy="4524315"/>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可动态生成测试类实例。</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生成测试实例时，可通过成员变量或静态变量注入参数。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提供动态参数。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标记的方法必须是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public</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修饰的。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都可以为测试方法动态提供参数。最优的选择是，如果测试类中的测试方法都依赖于成员变量，则使用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更优，如果测试方法的参数列表互不相同，使用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更优。两者也可以结合使用，并不互斥。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如果测试类中有没有执行过的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方法，那么</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将先执行此方法生成测试实例。如果生成的测试实例中存在另一个或多个未执行过的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方法，那么测试将继续下去。但是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会保证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方法仅被执行一次，所以当最后一批测试实例中不存在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方法或所有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方法已被执行过一次，测试将终止。前面的测试没有成为类似递归的死循环就是因为此机制。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29063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034410" y="424486"/>
            <a:ext cx="4371429" cy="2600000"/>
          </a:xfrm>
          <a:prstGeom prst="rect">
            <a:avLst/>
          </a:prstGeom>
        </p:spPr>
      </p:pic>
      <p:sp>
        <p:nvSpPr>
          <p:cNvPr id="6" name="文本框 5"/>
          <p:cNvSpPr txBox="1"/>
          <p:nvPr/>
        </p:nvSpPr>
        <p:spPr>
          <a:xfrm>
            <a:off x="794328" y="2133300"/>
            <a:ext cx="5168659" cy="2677656"/>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通过测试查看分组效果。</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，类上指定组名为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test.group3</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，未指定组名</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每次启用一条</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内配置，执行测试。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3"/>
          <a:stretch>
            <a:fillRect/>
          </a:stretch>
        </p:blipFill>
        <p:spPr>
          <a:xfrm>
            <a:off x="7034410" y="3157657"/>
            <a:ext cx="4374702" cy="3314168"/>
          </a:xfrm>
          <a:prstGeom prst="rect">
            <a:avLst/>
          </a:prstGeom>
        </p:spPr>
      </p:pic>
    </p:spTree>
    <p:extLst>
      <p:ext uri="{BB962C8B-B14F-4D97-AF65-F5344CB8AC3E}">
        <p14:creationId xmlns:p14="http://schemas.microsoft.com/office/powerpoint/2010/main" val="786352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2122080"/>
            <a:ext cx="2523809" cy="257143"/>
          </a:xfrm>
          <a:prstGeom prst="rect">
            <a:avLst/>
          </a:prstGeom>
        </p:spPr>
      </p:pic>
      <p:pic>
        <p:nvPicPr>
          <p:cNvPr id="8" name="图片 7"/>
          <p:cNvPicPr>
            <a:picLocks noChangeAspect="1"/>
          </p:cNvPicPr>
          <p:nvPr/>
        </p:nvPicPr>
        <p:blipFill>
          <a:blip r:embed="rId3"/>
          <a:stretch>
            <a:fillRect/>
          </a:stretch>
        </p:blipFill>
        <p:spPr>
          <a:xfrm>
            <a:off x="794328" y="2563889"/>
            <a:ext cx="8200000" cy="1980952"/>
          </a:xfrm>
          <a:prstGeom prst="rect">
            <a:avLst/>
          </a:prstGeom>
        </p:spPr>
      </p:pic>
      <p:sp>
        <p:nvSpPr>
          <p:cNvPr id="9" name="文本框 8"/>
          <p:cNvSpPr txBox="1"/>
          <p:nvPr/>
        </p:nvSpPr>
        <p:spPr>
          <a:xfrm>
            <a:off x="794328" y="4838325"/>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300801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838325"/>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160881"/>
            <a:ext cx="2333333" cy="219048"/>
          </a:xfrm>
          <a:prstGeom prst="rect">
            <a:avLst/>
          </a:prstGeom>
        </p:spPr>
      </p:pic>
      <p:pic>
        <p:nvPicPr>
          <p:cNvPr id="5" name="图片 4"/>
          <p:cNvPicPr>
            <a:picLocks noChangeAspect="1"/>
          </p:cNvPicPr>
          <p:nvPr/>
        </p:nvPicPr>
        <p:blipFill>
          <a:blip r:embed="rId3"/>
          <a:stretch>
            <a:fillRect/>
          </a:stretch>
        </p:blipFill>
        <p:spPr>
          <a:xfrm>
            <a:off x="794328" y="2609127"/>
            <a:ext cx="8161905" cy="2000000"/>
          </a:xfrm>
          <a:prstGeom prst="rect">
            <a:avLst/>
          </a:prstGeom>
        </p:spPr>
      </p:pic>
    </p:spTree>
    <p:extLst>
      <p:ext uri="{BB962C8B-B14F-4D97-AF65-F5344CB8AC3E}">
        <p14:creationId xmlns:p14="http://schemas.microsoft.com/office/powerpoint/2010/main" val="3013400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625261"/>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132310"/>
            <a:ext cx="2361905" cy="247619"/>
          </a:xfrm>
          <a:prstGeom prst="rect">
            <a:avLst/>
          </a:prstGeom>
        </p:spPr>
      </p:pic>
      <p:pic>
        <p:nvPicPr>
          <p:cNvPr id="7" name="图片 6"/>
          <p:cNvPicPr>
            <a:picLocks noChangeAspect="1"/>
          </p:cNvPicPr>
          <p:nvPr/>
        </p:nvPicPr>
        <p:blipFill>
          <a:blip r:embed="rId3"/>
          <a:stretch>
            <a:fillRect/>
          </a:stretch>
        </p:blipFill>
        <p:spPr>
          <a:xfrm>
            <a:off x="794328" y="2607357"/>
            <a:ext cx="8200000" cy="1790476"/>
          </a:xfrm>
          <a:prstGeom prst="rect">
            <a:avLst/>
          </a:prstGeom>
        </p:spPr>
      </p:pic>
    </p:spTree>
    <p:extLst>
      <p:ext uri="{BB962C8B-B14F-4D97-AF65-F5344CB8AC3E}">
        <p14:creationId xmlns:p14="http://schemas.microsoft.com/office/powerpoint/2010/main" val="2404247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838325"/>
            <a:ext cx="438119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170405"/>
            <a:ext cx="1952381" cy="209524"/>
          </a:xfrm>
          <a:prstGeom prst="rect">
            <a:avLst/>
          </a:prstGeom>
        </p:spPr>
      </p:pic>
      <p:pic>
        <p:nvPicPr>
          <p:cNvPr id="7" name="图片 6"/>
          <p:cNvPicPr>
            <a:picLocks noChangeAspect="1"/>
          </p:cNvPicPr>
          <p:nvPr/>
        </p:nvPicPr>
        <p:blipFill>
          <a:blip r:embed="rId3"/>
          <a:stretch>
            <a:fillRect/>
          </a:stretch>
        </p:blipFill>
        <p:spPr>
          <a:xfrm>
            <a:off x="794328" y="2522312"/>
            <a:ext cx="8180952" cy="2180952"/>
          </a:xfrm>
          <a:prstGeom prst="rect">
            <a:avLst/>
          </a:prstGeom>
        </p:spPr>
      </p:pic>
    </p:spTree>
    <p:extLst>
      <p:ext uri="{BB962C8B-B14F-4D97-AF65-F5344CB8AC3E}">
        <p14:creationId xmlns:p14="http://schemas.microsoft.com/office/powerpoint/2010/main" val="4191134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5603391"/>
            <a:ext cx="264687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1631836"/>
            <a:ext cx="3552381" cy="1980952"/>
          </a:xfrm>
          <a:prstGeom prst="rect">
            <a:avLst/>
          </a:prstGeom>
        </p:spPr>
      </p:pic>
      <p:pic>
        <p:nvPicPr>
          <p:cNvPr id="5" name="图片 4"/>
          <p:cNvPicPr>
            <a:picLocks noChangeAspect="1"/>
          </p:cNvPicPr>
          <p:nvPr/>
        </p:nvPicPr>
        <p:blipFill>
          <a:blip r:embed="rId3"/>
          <a:stretch>
            <a:fillRect/>
          </a:stretch>
        </p:blipFill>
        <p:spPr>
          <a:xfrm>
            <a:off x="794328" y="3813233"/>
            <a:ext cx="7485714" cy="1457143"/>
          </a:xfrm>
          <a:prstGeom prst="rect">
            <a:avLst/>
          </a:prstGeom>
        </p:spPr>
      </p:pic>
    </p:spTree>
    <p:extLst>
      <p:ext uri="{BB962C8B-B14F-4D97-AF65-F5344CB8AC3E}">
        <p14:creationId xmlns:p14="http://schemas.microsoft.com/office/powerpoint/2010/main" val="2953487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751008"/>
            <a:ext cx="8821646" cy="452431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属性，可将测试类或测试方法添加到一个测试或多个测试组中。</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把</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测试类添加到一个或多个测试组时，测试类内的所有测试方法都将自动添加到这些测试组。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合理得规定测试组的名称，可以灵活得控制执行范围。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按照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lvl="1">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测试类型：单元测试</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集成测试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规模：小规模</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大规模</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功能</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描述：数据库</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界面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速度：慢</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测试、快</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过程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描述：冒烟</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测试、发布</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来决定命名。然后通过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这样的正则来匹配一种类型的测试。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如果一个测试方法同时被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生效，测试不会执行。</a:t>
            </a:r>
          </a:p>
        </p:txBody>
      </p:sp>
    </p:spTree>
    <p:extLst>
      <p:ext uri="{BB962C8B-B14F-4D97-AF65-F5344CB8AC3E}">
        <p14:creationId xmlns:p14="http://schemas.microsoft.com/office/powerpoint/2010/main" val="579505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7" y="692727"/>
            <a:ext cx="6334441" cy="461665"/>
          </a:xfrm>
          <a:prstGeom prst="rect">
            <a:avLst/>
          </a:prstGeom>
          <a:noFill/>
        </p:spPr>
        <p:txBody>
          <a:bodyPr wrap="squar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Maven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7" y="1358283"/>
            <a:ext cx="10749291" cy="5262979"/>
          </a:xfrm>
          <a:prstGeom prst="rect">
            <a:avLst/>
          </a:prstGeom>
          <a:noFill/>
        </p:spPr>
        <p:txBody>
          <a:bodyPr wrap="square" rtlCol="0">
            <a:spAutoFit/>
          </a:bodyPr>
          <a:lstStyle/>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JDK</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1.8</a:t>
            </a: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 Maven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&lt;dependency&gt;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groupId&gt;org.testng</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&lt;/groupId&gt;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&lt;artifactId&gt;testng&lt;/artifactId&gt;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version&gt;6.14.3&lt;/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version&gt;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&lt;scope&gt;test&lt;/scope&gt;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&lt;/dependency</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a:t>
            </a:r>
          </a:p>
          <a:p>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后续测试中使用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setter/getter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constructor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等代码。请添加</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依赖并启用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 Maven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&lt;dependency&gt;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&lt;groupId&gt;org.projectlombok&lt;/groupId&gt;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&lt;artifactId&gt;lombok&lt;/artifactId&gt;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&lt;version&gt;RELEASE&lt;/version&gt;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&lt;scope&gt;provided&lt;/scope&gt;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&lt;/dependency&gt;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15151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5301451"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忽略一个测试有多种方式，下面举例演示。</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2262388"/>
            <a:ext cx="5487400"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IgnoreTest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正常状态。</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test.ignore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dirty="0"/>
          </a:p>
        </p:txBody>
      </p:sp>
      <p:pic>
        <p:nvPicPr>
          <p:cNvPr id="6" name="图片 5"/>
          <p:cNvPicPr>
            <a:picLocks noChangeAspect="1"/>
          </p:cNvPicPr>
          <p:nvPr/>
        </p:nvPicPr>
        <p:blipFill>
          <a:blip r:embed="rId2"/>
          <a:stretch>
            <a:fillRect/>
          </a:stretch>
        </p:blipFill>
        <p:spPr>
          <a:xfrm>
            <a:off x="7315577" y="226629"/>
            <a:ext cx="4133333" cy="2409524"/>
          </a:xfrm>
          <a:prstGeom prst="rect">
            <a:avLst/>
          </a:prstGeom>
        </p:spPr>
      </p:pic>
      <p:pic>
        <p:nvPicPr>
          <p:cNvPr id="7" name="图片 6"/>
          <p:cNvPicPr>
            <a:picLocks noChangeAspect="1"/>
          </p:cNvPicPr>
          <p:nvPr/>
        </p:nvPicPr>
        <p:blipFill>
          <a:blip r:embed="rId3"/>
          <a:stretch>
            <a:fillRect/>
          </a:stretch>
        </p:blipFill>
        <p:spPr>
          <a:xfrm>
            <a:off x="3982243" y="5225910"/>
            <a:ext cx="7466667" cy="1419048"/>
          </a:xfrm>
          <a:prstGeom prst="rect">
            <a:avLst/>
          </a:prstGeom>
        </p:spPr>
      </p:pic>
      <p:pic>
        <p:nvPicPr>
          <p:cNvPr id="8" name="图片 7"/>
          <p:cNvPicPr>
            <a:picLocks noChangeAspect="1"/>
          </p:cNvPicPr>
          <p:nvPr/>
        </p:nvPicPr>
        <p:blipFill>
          <a:blip r:embed="rId4"/>
          <a:stretch>
            <a:fillRect/>
          </a:stretch>
        </p:blipFill>
        <p:spPr>
          <a:xfrm>
            <a:off x="7128769" y="2796455"/>
            <a:ext cx="4320141" cy="2257295"/>
          </a:xfrm>
          <a:prstGeom prst="rect">
            <a:avLst/>
          </a:prstGeom>
        </p:spPr>
      </p:pic>
    </p:spTree>
    <p:extLst>
      <p:ext uri="{BB962C8B-B14F-4D97-AF65-F5344CB8AC3E}">
        <p14:creationId xmlns:p14="http://schemas.microsoft.com/office/powerpoint/2010/main" val="1042927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982306"/>
            <a:ext cx="4837991" cy="2169825"/>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IgnoreTest2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，类上有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，正常状态。</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直接运行测试类。</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执行结果如图。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893056"/>
            <a:ext cx="2714286" cy="1809524"/>
          </a:xfrm>
          <a:prstGeom prst="rect">
            <a:avLst/>
          </a:prstGeom>
        </p:spPr>
      </p:pic>
      <p:pic>
        <p:nvPicPr>
          <p:cNvPr id="6" name="图片 5"/>
          <p:cNvPicPr>
            <a:picLocks noChangeAspect="1"/>
          </p:cNvPicPr>
          <p:nvPr/>
        </p:nvPicPr>
        <p:blipFill>
          <a:blip r:embed="rId3"/>
          <a:stretch>
            <a:fillRect/>
          </a:stretch>
        </p:blipFill>
        <p:spPr>
          <a:xfrm>
            <a:off x="4163958" y="2388294"/>
            <a:ext cx="3828571" cy="819048"/>
          </a:xfrm>
          <a:prstGeom prst="rect">
            <a:avLst/>
          </a:prstGeom>
        </p:spPr>
      </p:pic>
    </p:spTree>
    <p:extLst>
      <p:ext uri="{BB962C8B-B14F-4D97-AF65-F5344CB8AC3E}">
        <p14:creationId xmlns:p14="http://schemas.microsoft.com/office/powerpoint/2010/main" val="2534911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085661"/>
            <a:ext cx="6777946"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a:t>
            </a: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所在包内，新建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package-info.java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文件。内容如图。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再次执行测试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，结果如图。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1893056"/>
            <a:ext cx="3038095" cy="838095"/>
          </a:xfrm>
          <a:prstGeom prst="rect">
            <a:avLst/>
          </a:prstGeom>
        </p:spPr>
      </p:pic>
      <p:pic>
        <p:nvPicPr>
          <p:cNvPr id="8" name="图片 7"/>
          <p:cNvPicPr>
            <a:picLocks noChangeAspect="1"/>
          </p:cNvPicPr>
          <p:nvPr/>
        </p:nvPicPr>
        <p:blipFill>
          <a:blip r:embed="rId3"/>
          <a:stretch>
            <a:fillRect/>
          </a:stretch>
        </p:blipFill>
        <p:spPr>
          <a:xfrm>
            <a:off x="4962541" y="1931150"/>
            <a:ext cx="3971429" cy="761905"/>
          </a:xfrm>
          <a:prstGeom prst="rect">
            <a:avLst/>
          </a:prstGeom>
        </p:spPr>
      </p:pic>
    </p:spTree>
    <p:extLst>
      <p:ext uri="{BB962C8B-B14F-4D97-AF65-F5344CB8AC3E}">
        <p14:creationId xmlns:p14="http://schemas.microsoft.com/office/powerpoint/2010/main" val="14449129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893056"/>
            <a:ext cx="11459163"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设置</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，可以忽略一个测试方法执行。如果</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位于测试类上，此属性不生效。</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将测试方法归入测试组，例如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，随后在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这个组，也可以达到忽略测试的目的。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注解可以忽略测试。如果</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位于测试类上，测试类中所有方法都会被忽略。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package-info.java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。在文件内使用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标记一个包名。则此包及其子包内的所有测试都会被忽略。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上述四种方式都能完成测试方法的忽略，推荐忽略范围较大时，使用忽略组的方式实施，这种方式代码侵入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更</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小，重新启用这些测试时，只需要将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去除即可，不需要逐一修改测试方法。</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84773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75800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注解使用详解（参数化测试）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参数化测试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246371"/>
            <a:ext cx="6800836"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为测试方法提供参数共有三种方式：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和成员变量组合实现。此方法已在“工厂”一节介绍过。</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288884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75800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注解使用详解（参数化测试）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参数化测试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62223"/>
            <a:ext cx="4075411"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23887"/>
            <a:ext cx="5985688" cy="4623141"/>
          </a:xfrm>
          <a:prstGeom prst="rect">
            <a:avLst/>
          </a:prstGeom>
        </p:spPr>
      </p:pic>
      <p:pic>
        <p:nvPicPr>
          <p:cNvPr id="10" name="图片 9"/>
          <p:cNvPicPr>
            <a:picLocks noChangeAspect="1"/>
          </p:cNvPicPr>
          <p:nvPr/>
        </p:nvPicPr>
        <p:blipFill>
          <a:blip r:embed="rId3"/>
          <a:stretch>
            <a:fillRect/>
          </a:stretch>
        </p:blipFill>
        <p:spPr>
          <a:xfrm>
            <a:off x="6930338" y="2123888"/>
            <a:ext cx="4876966" cy="1622748"/>
          </a:xfrm>
          <a:prstGeom prst="rect">
            <a:avLst/>
          </a:prstGeom>
        </p:spPr>
      </p:pic>
    </p:spTree>
    <p:extLst>
      <p:ext uri="{BB962C8B-B14F-4D97-AF65-F5344CB8AC3E}">
        <p14:creationId xmlns:p14="http://schemas.microsoft.com/office/powerpoint/2010/main" val="5577680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87733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测试结果：</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794328" y="2215887"/>
            <a:ext cx="10674384" cy="1779064"/>
          </a:xfrm>
          <a:prstGeom prst="rect">
            <a:avLst/>
          </a:prstGeom>
        </p:spPr>
      </p:pic>
    </p:spTree>
    <p:extLst>
      <p:ext uri="{BB962C8B-B14F-4D97-AF65-F5344CB8AC3E}">
        <p14:creationId xmlns:p14="http://schemas.microsoft.com/office/powerpoint/2010/main" val="4268089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985421" y="1811045"/>
            <a:ext cx="9819676" cy="341632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总结及引申：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中配置的参数值注入到测试方法的参数列表中。</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可以结合</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@Optional</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使用，当</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没有提供此值时，使用默认值</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可以通过编码动态提供参数，例如根据当前日期是否是工作日，返回不同的参数。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标记的方法返回值必须是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，后者会延迟实例化参数。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标记的方法可以在参数列表注入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提供的参数，即</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。这两者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都能提供测试当前运行时的信息，可以根据当前运行状态修改参数的返回逻辑。</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标记的方法和测试方法将并行执行。但数据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提供方法一定在测试方法前执行。</a:t>
            </a:r>
          </a:p>
        </p:txBody>
      </p:sp>
    </p:spTree>
    <p:extLst>
      <p:ext uri="{BB962C8B-B14F-4D97-AF65-F5344CB8AC3E}">
        <p14:creationId xmlns:p14="http://schemas.microsoft.com/office/powerpoint/2010/main" val="9411219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注解使用详解（并发测试）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并发</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244555" y="2068871"/>
            <a:ext cx="4567785" cy="2429260"/>
          </a:xfrm>
          <a:prstGeom prst="rect">
            <a:avLst/>
          </a:prstGeom>
        </p:spPr>
      </p:pic>
      <p:sp>
        <p:nvSpPr>
          <p:cNvPr id="8" name="文本框 7"/>
          <p:cNvSpPr txBox="1"/>
          <p:nvPr/>
        </p:nvSpPr>
        <p:spPr>
          <a:xfrm>
            <a:off x="794328" y="1583247"/>
            <a:ext cx="8781635"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同时指定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属性，可以让测试方法在多线程环境执行。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3"/>
          <a:stretch>
            <a:fillRect/>
          </a:stretch>
        </p:blipFill>
        <p:spPr>
          <a:xfrm>
            <a:off x="3678605" y="4645201"/>
            <a:ext cx="8133735" cy="1890370"/>
          </a:xfrm>
          <a:prstGeom prst="rect">
            <a:avLst/>
          </a:prstGeom>
        </p:spPr>
      </p:pic>
      <p:sp>
        <p:nvSpPr>
          <p:cNvPr id="10" name="文本框 9"/>
          <p:cNvSpPr txBox="1"/>
          <p:nvPr/>
        </p:nvSpPr>
        <p:spPr>
          <a:xfrm>
            <a:off x="794328" y="2530136"/>
            <a:ext cx="4903907"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右边示例测试了单例模式的线程安全性。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可以看到不同线程多次调用，返回的内存地址一致，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因此这种形式的单例模式是线程安全的。</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78078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注解使用详解（并行测试）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7" y="2816974"/>
            <a:ext cx="4807482" cy="3650795"/>
          </a:xfrm>
          <a:prstGeom prst="rect">
            <a:avLst/>
          </a:prstGeom>
        </p:spPr>
      </p:pic>
      <p:sp>
        <p:nvSpPr>
          <p:cNvPr id="5" name="文本框 4"/>
          <p:cNvSpPr txBox="1"/>
          <p:nvPr/>
        </p:nvSpPr>
        <p:spPr>
          <a:xfrm>
            <a:off x="794327" y="1478146"/>
            <a:ext cx="10533818" cy="1061829"/>
          </a:xfrm>
          <a:prstGeom prst="rect">
            <a:avLst/>
          </a:prstGeom>
          <a:noFill/>
        </p:spPr>
        <p:txBody>
          <a:bodyPr wrap="square" rtlCol="0">
            <a:spAutoFit/>
          </a:bodyPr>
          <a:lstStyle/>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通过指定</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中</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suite/test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标签的属性</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值，控制测试在何种粒度下采用并行模式</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。可选的值有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400" dirty="0" smtClean="0">
                <a:solidFill>
                  <a:schemeClr val="bg1"/>
                </a:solidFill>
                <a:latin typeface="Microsoft JhengHei UI Light" panose="020B0304030504040204" pitchFamily="34" charset="-120"/>
                <a:ea typeface="Microsoft JhengHei UI Light" panose="020B0304030504040204" pitchFamily="34" charset="-120"/>
              </a:rPr>
              <a:t>lasses,methods,instances,tests,true,false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。下面的测试中设值</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，因此每个测试方法都由独立的线程执行。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此外可以通过命令行</a:t>
            </a:r>
            <a:r>
              <a:rPr lang="en-US" altLang="zh-CN" sz="1400" dirty="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java org.testng.TestNG -suitethreadpoolsize 3 testng1.xml testng2.xml testng3.xml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命令并行执行多个</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3"/>
          <a:stretch>
            <a:fillRect/>
          </a:stretch>
        </p:blipFill>
        <p:spPr>
          <a:xfrm>
            <a:off x="6261478" y="2816974"/>
            <a:ext cx="5066667" cy="1361905"/>
          </a:xfrm>
          <a:prstGeom prst="rect">
            <a:avLst/>
          </a:prstGeom>
        </p:spPr>
      </p:pic>
      <p:pic>
        <p:nvPicPr>
          <p:cNvPr id="8" name="图片 7"/>
          <p:cNvPicPr>
            <a:picLocks noChangeAspect="1"/>
          </p:cNvPicPr>
          <p:nvPr/>
        </p:nvPicPr>
        <p:blipFill>
          <a:blip r:embed="rId4"/>
          <a:stretch>
            <a:fillRect/>
          </a:stretch>
        </p:blipFill>
        <p:spPr>
          <a:xfrm>
            <a:off x="6261478" y="4825505"/>
            <a:ext cx="5066667" cy="991304"/>
          </a:xfrm>
          <a:prstGeom prst="rect">
            <a:avLst/>
          </a:prstGeom>
        </p:spPr>
      </p:pic>
    </p:spTree>
    <p:extLst>
      <p:ext uri="{BB962C8B-B14F-4D97-AF65-F5344CB8AC3E}">
        <p14:creationId xmlns:p14="http://schemas.microsoft.com/office/powerpoint/2010/main" val="202926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177443"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438183"/>
            <a:ext cx="3007490" cy="175432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提供多种执行方式。</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命令行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Ant</a:t>
            </a:r>
          </a:p>
          <a:p>
            <a:pPr marL="342900" indent="-342900">
              <a:lnSpc>
                <a:spcPct val="150000"/>
              </a:lnSpc>
              <a:buAutoNum type="arabicPeriod"/>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执行（插件</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684233"/>
            <a:ext cx="8042586" cy="923330"/>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直接使用命令行和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Ant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执行的方式参考官方文档，不做详细演示。</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主要演示开发中最常用的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执行方式（</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中的插件实际也是执行命令行）。</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402681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注解使用详解（超时测试）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超时测试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4596425" y="4689342"/>
            <a:ext cx="6846713" cy="1848672"/>
          </a:xfrm>
          <a:prstGeom prst="rect">
            <a:avLst/>
          </a:prstGeom>
        </p:spPr>
      </p:pic>
      <p:sp>
        <p:nvSpPr>
          <p:cNvPr id="6" name="文本框 5"/>
          <p:cNvSpPr txBox="1"/>
          <p:nvPr/>
        </p:nvSpPr>
        <p:spPr>
          <a:xfrm>
            <a:off x="794328" y="1713390"/>
            <a:ext cx="5048177" cy="1938992"/>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属性，可以测试一些接口</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/Sql</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查询超时等情况。</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如果方法执行完毕的耗时超过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设置的毫秒值，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则测试被标记为失败。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3"/>
          <a:stretch>
            <a:fillRect/>
          </a:stretch>
        </p:blipFill>
        <p:spPr>
          <a:xfrm>
            <a:off x="6291334" y="1713390"/>
            <a:ext cx="5151803" cy="2764596"/>
          </a:xfrm>
          <a:prstGeom prst="rect">
            <a:avLst/>
          </a:prstGeom>
        </p:spPr>
      </p:pic>
    </p:spTree>
    <p:extLst>
      <p:ext uri="{BB962C8B-B14F-4D97-AF65-F5344CB8AC3E}">
        <p14:creationId xmlns:p14="http://schemas.microsoft.com/office/powerpoint/2010/main" val="41561440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注解使用详解（超时测试）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超时测试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4019441" y="4389950"/>
            <a:ext cx="7608764" cy="1991823"/>
          </a:xfrm>
          <a:prstGeom prst="rect">
            <a:avLst/>
          </a:prstGeom>
        </p:spPr>
      </p:pic>
      <p:sp>
        <p:nvSpPr>
          <p:cNvPr id="8" name="文本框 7"/>
          <p:cNvSpPr txBox="1"/>
          <p:nvPr/>
        </p:nvSpPr>
        <p:spPr>
          <a:xfrm>
            <a:off x="794328" y="1793288"/>
            <a:ext cx="10219914" cy="874983"/>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时，可以配合</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（执行次数）和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（成功次数占比），</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此时即使测试中发生失败，只要最终的成功次数占比符合要求，测试依然是成功的。</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3"/>
          <a:stretch>
            <a:fillRect/>
          </a:stretch>
        </p:blipFill>
        <p:spPr>
          <a:xfrm>
            <a:off x="794328" y="2895777"/>
            <a:ext cx="5190476" cy="1266667"/>
          </a:xfrm>
          <a:prstGeom prst="rect">
            <a:avLst/>
          </a:prstGeom>
        </p:spPr>
      </p:pic>
    </p:spTree>
    <p:extLst>
      <p:ext uri="{BB962C8B-B14F-4D97-AF65-F5344CB8AC3E}">
        <p14:creationId xmlns:p14="http://schemas.microsoft.com/office/powerpoint/2010/main" val="27390330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注解使用详解（继承测试）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继承</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509205"/>
            <a:ext cx="10915319" cy="923330"/>
          </a:xfrm>
          <a:prstGeom prst="rect">
            <a:avLst/>
          </a:prstGeom>
          <a:noFill/>
        </p:spPr>
        <p:txBody>
          <a:bodyPr wrap="squar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由于测试方法都是</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public</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修饰符，所以基类的测试方法可以很自然得被子类全部继承。我们可以利用继承的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特性对测试代码实现复用。下面是一个例子。</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10349"/>
            <a:ext cx="3924477" cy="4187204"/>
          </a:xfrm>
          <a:prstGeom prst="rect">
            <a:avLst/>
          </a:prstGeom>
        </p:spPr>
      </p:pic>
      <p:pic>
        <p:nvPicPr>
          <p:cNvPr id="11" name="图片 10"/>
          <p:cNvPicPr>
            <a:picLocks noChangeAspect="1"/>
          </p:cNvPicPr>
          <p:nvPr/>
        </p:nvPicPr>
        <p:blipFill>
          <a:blip r:embed="rId3"/>
          <a:stretch>
            <a:fillRect/>
          </a:stretch>
        </p:blipFill>
        <p:spPr>
          <a:xfrm>
            <a:off x="5357921" y="3641234"/>
            <a:ext cx="3961905" cy="1847619"/>
          </a:xfrm>
          <a:prstGeom prst="rect">
            <a:avLst/>
          </a:prstGeom>
        </p:spPr>
      </p:pic>
      <p:sp>
        <p:nvSpPr>
          <p:cNvPr id="12" name="文本框 11"/>
          <p:cNvSpPr txBox="1"/>
          <p:nvPr/>
        </p:nvSpPr>
        <p:spPr>
          <a:xfrm>
            <a:off x="5357921" y="2994903"/>
            <a:ext cx="3416320" cy="646331"/>
          </a:xfrm>
          <a:prstGeom prst="rect">
            <a:avLst/>
          </a:prstGeom>
          <a:noFill/>
        </p:spPr>
        <p:txBody>
          <a:bodyPr wrap="none" rtlCol="0">
            <a:spAutoFit/>
          </a:bodyPr>
          <a:lstStyle/>
          <a:p>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执行测试时，不需要暴露父类，</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只需</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子类即可。</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197228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sp>
        <p:nvSpPr>
          <p:cNvPr id="4" name="文本框 3"/>
          <p:cNvSpPr txBox="1"/>
          <p:nvPr/>
        </p:nvSpPr>
        <p:spPr>
          <a:xfrm>
            <a:off x="794328" y="1616057"/>
            <a:ext cx="8739380" cy="156966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执行完测试会生成一份测试报告，如果测试执行失败，还会生成一个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这个配置文件会把失败的测试以及它依赖的所有测试方法都囊括进来。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重新以此文件作为配置文件执行测试，可以快速还原错误现场，而不必重新运行所有测试。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下面是一个简单示例。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3871873"/>
            <a:ext cx="2247619" cy="1600000"/>
          </a:xfrm>
          <a:prstGeom prst="rect">
            <a:avLst/>
          </a:prstGeom>
        </p:spPr>
      </p:pic>
      <p:pic>
        <p:nvPicPr>
          <p:cNvPr id="6" name="图片 5"/>
          <p:cNvPicPr>
            <a:picLocks noChangeAspect="1"/>
          </p:cNvPicPr>
          <p:nvPr/>
        </p:nvPicPr>
        <p:blipFill>
          <a:blip r:embed="rId3"/>
          <a:stretch>
            <a:fillRect/>
          </a:stretch>
        </p:blipFill>
        <p:spPr>
          <a:xfrm>
            <a:off x="3348087" y="3871873"/>
            <a:ext cx="7466667" cy="2819048"/>
          </a:xfrm>
          <a:prstGeom prst="rect">
            <a:avLst/>
          </a:prstGeom>
        </p:spPr>
      </p:pic>
      <p:sp>
        <p:nvSpPr>
          <p:cNvPr id="7" name="文本框 6"/>
          <p:cNvSpPr txBox="1"/>
          <p:nvPr/>
        </p:nvSpPr>
        <p:spPr>
          <a:xfrm>
            <a:off x="794328" y="3502541"/>
            <a:ext cx="358143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测试代码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执行失败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790896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pic>
        <p:nvPicPr>
          <p:cNvPr id="4" name="图片 3"/>
          <p:cNvPicPr>
            <a:picLocks noChangeAspect="1"/>
          </p:cNvPicPr>
          <p:nvPr/>
        </p:nvPicPr>
        <p:blipFill>
          <a:blip r:embed="rId2"/>
          <a:stretch>
            <a:fillRect/>
          </a:stretch>
        </p:blipFill>
        <p:spPr>
          <a:xfrm>
            <a:off x="1619922" y="1893056"/>
            <a:ext cx="1476190" cy="3409524"/>
          </a:xfrm>
          <a:prstGeom prst="rect">
            <a:avLst/>
          </a:prstGeom>
        </p:spPr>
      </p:pic>
      <p:sp>
        <p:nvSpPr>
          <p:cNvPr id="5" name="文本框 4"/>
          <p:cNvSpPr txBox="1"/>
          <p:nvPr/>
        </p:nvSpPr>
        <p:spPr>
          <a:xfrm>
            <a:off x="794328" y="1559413"/>
            <a:ext cx="5386283"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     -&gt;    tastng-failed.xml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3"/>
          <a:stretch>
            <a:fillRect/>
          </a:stretch>
        </p:blipFill>
        <p:spPr>
          <a:xfrm>
            <a:off x="4074651" y="1893056"/>
            <a:ext cx="5676190" cy="2619048"/>
          </a:xfrm>
          <a:prstGeom prst="rect">
            <a:avLst/>
          </a:prstGeom>
        </p:spPr>
      </p:pic>
      <p:pic>
        <p:nvPicPr>
          <p:cNvPr id="7" name="图片 6"/>
          <p:cNvPicPr>
            <a:picLocks noChangeAspect="1"/>
          </p:cNvPicPr>
          <p:nvPr/>
        </p:nvPicPr>
        <p:blipFill>
          <a:blip r:embed="rId4"/>
          <a:stretch>
            <a:fillRect/>
          </a:stretch>
        </p:blipFill>
        <p:spPr>
          <a:xfrm>
            <a:off x="4074651" y="5095848"/>
            <a:ext cx="4208215" cy="1630210"/>
          </a:xfrm>
          <a:prstGeom prst="rect">
            <a:avLst/>
          </a:prstGeom>
        </p:spPr>
      </p:pic>
      <p:sp>
        <p:nvSpPr>
          <p:cNvPr id="8" name="文本框 7"/>
          <p:cNvSpPr txBox="1"/>
          <p:nvPr/>
        </p:nvSpPr>
        <p:spPr>
          <a:xfrm>
            <a:off x="3594001" y="4757293"/>
            <a:ext cx="4921412"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    重新执行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，快速还原错误现场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215712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sp>
        <p:nvSpPr>
          <p:cNvPr id="5" name="文本框 4"/>
          <p:cNvSpPr txBox="1"/>
          <p:nvPr/>
        </p:nvSpPr>
        <p:spPr>
          <a:xfrm>
            <a:off x="794328" y="1559413"/>
            <a:ext cx="6051144"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插件执行没有生成测试报告，请按下图操作：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5772630" y="2025989"/>
            <a:ext cx="5714153" cy="4457887"/>
          </a:xfrm>
          <a:prstGeom prst="rect">
            <a:avLst/>
          </a:prstGeom>
        </p:spPr>
      </p:pic>
      <p:sp>
        <p:nvSpPr>
          <p:cNvPr id="10" name="文本框 9"/>
          <p:cNvSpPr txBox="1"/>
          <p:nvPr/>
        </p:nvSpPr>
        <p:spPr>
          <a:xfrm>
            <a:off x="794328" y="2359926"/>
            <a:ext cx="4172745"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Run/Debug Configurations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标签页内的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Use default reporters</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选项勾选后重试。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0450888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sp>
        <p:nvSpPr>
          <p:cNvPr id="5" name="文本框 4"/>
          <p:cNvSpPr txBox="1"/>
          <p:nvPr/>
        </p:nvSpPr>
        <p:spPr>
          <a:xfrm>
            <a:off x="794328" y="1559413"/>
            <a:ext cx="9526069"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如果希望程序在发生错误时自动重试，可以使用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IRetryAnalyser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retry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方法内编写自定义的重试逻辑。</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868805"/>
            <a:ext cx="4378646" cy="3292298"/>
          </a:xfrm>
          <a:prstGeom prst="rect">
            <a:avLst/>
          </a:prstGeom>
        </p:spPr>
      </p:pic>
      <p:pic>
        <p:nvPicPr>
          <p:cNvPr id="6" name="图片 5"/>
          <p:cNvPicPr>
            <a:picLocks noChangeAspect="1"/>
          </p:cNvPicPr>
          <p:nvPr/>
        </p:nvPicPr>
        <p:blipFill>
          <a:blip r:embed="rId3"/>
          <a:stretch>
            <a:fillRect/>
          </a:stretch>
        </p:blipFill>
        <p:spPr>
          <a:xfrm>
            <a:off x="5625853" y="2868805"/>
            <a:ext cx="4238151" cy="3292298"/>
          </a:xfrm>
          <a:prstGeom prst="rect">
            <a:avLst/>
          </a:prstGeom>
        </p:spPr>
      </p:pic>
      <p:sp>
        <p:nvSpPr>
          <p:cNvPr id="8" name="文本框 7"/>
          <p:cNvSpPr txBox="1"/>
          <p:nvPr/>
        </p:nvSpPr>
        <p:spPr>
          <a:xfrm>
            <a:off x="794328" y="2549209"/>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5625853" y="2549925"/>
            <a:ext cx="2338589"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091054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2404030"/>
            <a:ext cx="8361905" cy="4095238"/>
          </a:xfrm>
          <a:prstGeom prst="rect">
            <a:avLst/>
          </a:prstGeom>
        </p:spPr>
      </p:pic>
      <p:sp>
        <p:nvSpPr>
          <p:cNvPr id="9" name="文本框 8"/>
          <p:cNvSpPr txBox="1"/>
          <p:nvPr/>
        </p:nvSpPr>
        <p:spPr>
          <a:xfrm>
            <a:off x="794328" y="1616057"/>
            <a:ext cx="9605515"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测试方法经过一次正常执行和三次重试，终于在第四次不再执行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Assert.fail()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（模拟测试失败），测试最后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被标记为成功。</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562798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04412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JUnit</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27471"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431391"/>
            <a:ext cx="10182403" cy="452431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编写的测试。只需要将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编写的类或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放置到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classpath</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上，然后在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中指定需要测试的测试类，并且将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将自动根据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版本执行测试。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所有方法名是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开头的方法会被当作测试方法执行。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方法，它将在每个测试方法执行前执行。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tearDown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方法，它将在每个测试方法执行后执行。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的方法，那么它返回的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实例都将被执行。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org.junit.runner.JUnitCore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来执行测试。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2497755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04412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JUnit</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27471"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54502"/>
            <a:ext cx="223651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下面是一个简单例子。</a:t>
            </a:r>
            <a:endParaRPr lang="zh-CN" altLang="en-US" dirty="0"/>
          </a:p>
        </p:txBody>
      </p:sp>
      <p:pic>
        <p:nvPicPr>
          <p:cNvPr id="5" name="图片 4"/>
          <p:cNvPicPr>
            <a:picLocks noChangeAspect="1"/>
          </p:cNvPicPr>
          <p:nvPr/>
        </p:nvPicPr>
        <p:blipFill>
          <a:blip r:embed="rId2"/>
          <a:stretch>
            <a:fillRect/>
          </a:stretch>
        </p:blipFill>
        <p:spPr>
          <a:xfrm>
            <a:off x="794328" y="2293166"/>
            <a:ext cx="3927951" cy="1213514"/>
          </a:xfrm>
          <a:prstGeom prst="rect">
            <a:avLst/>
          </a:prstGeom>
        </p:spPr>
      </p:pic>
      <p:pic>
        <p:nvPicPr>
          <p:cNvPr id="6" name="图片 5"/>
          <p:cNvPicPr>
            <a:picLocks noChangeAspect="1"/>
          </p:cNvPicPr>
          <p:nvPr/>
        </p:nvPicPr>
        <p:blipFill>
          <a:blip r:embed="rId3"/>
          <a:stretch>
            <a:fillRect/>
          </a:stretch>
        </p:blipFill>
        <p:spPr>
          <a:xfrm>
            <a:off x="794328" y="4002835"/>
            <a:ext cx="3666667" cy="2580952"/>
          </a:xfrm>
          <a:prstGeom prst="rect">
            <a:avLst/>
          </a:prstGeom>
        </p:spPr>
      </p:pic>
      <p:pic>
        <p:nvPicPr>
          <p:cNvPr id="7" name="图片 6"/>
          <p:cNvPicPr>
            <a:picLocks noChangeAspect="1"/>
          </p:cNvPicPr>
          <p:nvPr/>
        </p:nvPicPr>
        <p:blipFill>
          <a:blip r:embed="rId4"/>
          <a:stretch>
            <a:fillRect/>
          </a:stretch>
        </p:blipFill>
        <p:spPr>
          <a:xfrm>
            <a:off x="6708084" y="2293166"/>
            <a:ext cx="4619048" cy="1342857"/>
          </a:xfrm>
          <a:prstGeom prst="rect">
            <a:avLst/>
          </a:prstGeom>
        </p:spPr>
      </p:pic>
      <p:pic>
        <p:nvPicPr>
          <p:cNvPr id="8" name="图片 7"/>
          <p:cNvPicPr>
            <a:picLocks noChangeAspect="1"/>
          </p:cNvPicPr>
          <p:nvPr/>
        </p:nvPicPr>
        <p:blipFill>
          <a:blip r:embed="rId5"/>
          <a:stretch>
            <a:fillRect/>
          </a:stretch>
        </p:blipFill>
        <p:spPr>
          <a:xfrm>
            <a:off x="5015884" y="4002835"/>
            <a:ext cx="6311248" cy="2193779"/>
          </a:xfrm>
          <a:prstGeom prst="rect">
            <a:avLst/>
          </a:prstGeom>
        </p:spPr>
      </p:pic>
      <p:sp>
        <p:nvSpPr>
          <p:cNvPr id="10" name="文本框 9"/>
          <p:cNvSpPr txBox="1"/>
          <p:nvPr/>
        </p:nvSpPr>
        <p:spPr>
          <a:xfrm>
            <a:off x="794328" y="1985389"/>
            <a:ext cx="1245854"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组件：</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794328" y="3695058"/>
            <a:ext cx="111440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2" name="文本框 11"/>
          <p:cNvSpPr txBox="1"/>
          <p:nvPr/>
        </p:nvSpPr>
        <p:spPr>
          <a:xfrm>
            <a:off x="6708084" y="1985389"/>
            <a:ext cx="118987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5015884" y="3695057"/>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99265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7" y="692727"/>
            <a:ext cx="6334441" cy="461665"/>
          </a:xfrm>
          <a:prstGeom prst="rect">
            <a:avLst/>
          </a:prstGeom>
          <a:noFill/>
        </p:spPr>
        <p:txBody>
          <a:bodyPr wrap="squar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插件</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3937023" y="1900728"/>
            <a:ext cx="7606596" cy="4634438"/>
          </a:xfrm>
          <a:prstGeom prst="rect">
            <a:avLst/>
          </a:prstGeom>
        </p:spPr>
      </p:pic>
      <p:sp>
        <p:nvSpPr>
          <p:cNvPr id="4" name="文本框 3"/>
          <p:cNvSpPr txBox="1"/>
          <p:nvPr/>
        </p:nvSpPr>
        <p:spPr>
          <a:xfrm>
            <a:off x="794328" y="1358283"/>
            <a:ext cx="10749291" cy="338554"/>
          </a:xfrm>
          <a:prstGeom prst="rect">
            <a:avLst/>
          </a:prstGeom>
          <a:noFill/>
        </p:spPr>
        <p:txBody>
          <a:bodyPr wrap="squar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Settings -&gt; Plugins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搜索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TestNG-J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安装并勾选插件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后重启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603243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57631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与</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集成</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09356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与</a:t>
            </a:r>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集成</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1466879"/>
            <a:ext cx="10702161" cy="830997"/>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可以通过继承</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AbstractTestNGSpringContextTests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完成与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的集成（实际是注入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ApplicationContext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并引入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相关的公共测试流程）。集成后可以在测试类中注入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Spring 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中的组件。</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628253"/>
            <a:ext cx="4685714" cy="1447619"/>
          </a:xfrm>
          <a:prstGeom prst="rect">
            <a:avLst/>
          </a:prstGeom>
        </p:spPr>
      </p:pic>
      <p:pic>
        <p:nvPicPr>
          <p:cNvPr id="11" name="图片 10"/>
          <p:cNvPicPr>
            <a:picLocks noChangeAspect="1"/>
          </p:cNvPicPr>
          <p:nvPr/>
        </p:nvPicPr>
        <p:blipFill>
          <a:blip r:embed="rId3"/>
          <a:stretch>
            <a:fillRect/>
          </a:stretch>
        </p:blipFill>
        <p:spPr>
          <a:xfrm>
            <a:off x="794329" y="4503829"/>
            <a:ext cx="4685714" cy="1971174"/>
          </a:xfrm>
          <a:prstGeom prst="rect">
            <a:avLst/>
          </a:prstGeom>
        </p:spPr>
      </p:pic>
      <p:pic>
        <p:nvPicPr>
          <p:cNvPr id="12" name="图片 11"/>
          <p:cNvPicPr>
            <a:picLocks noChangeAspect="1"/>
          </p:cNvPicPr>
          <p:nvPr/>
        </p:nvPicPr>
        <p:blipFill>
          <a:blip r:embed="rId4"/>
          <a:stretch>
            <a:fillRect/>
          </a:stretch>
        </p:blipFill>
        <p:spPr>
          <a:xfrm>
            <a:off x="5773344" y="4503830"/>
            <a:ext cx="5863491" cy="1971174"/>
          </a:xfrm>
          <a:prstGeom prst="rect">
            <a:avLst/>
          </a:prstGeom>
        </p:spPr>
      </p:pic>
      <p:sp>
        <p:nvSpPr>
          <p:cNvPr id="13" name="文本框 12"/>
          <p:cNvSpPr txBox="1"/>
          <p:nvPr/>
        </p:nvSpPr>
        <p:spPr>
          <a:xfrm>
            <a:off x="5773344" y="2628253"/>
            <a:ext cx="5624745"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在测试类上通过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@SpringBootTest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@ContextConfiguration</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上下文配置。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4" name="文本框 13"/>
          <p:cNvSpPr txBox="1"/>
          <p:nvPr/>
        </p:nvSpPr>
        <p:spPr>
          <a:xfrm>
            <a:off x="794328" y="2289699"/>
            <a:ext cx="1399742"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Spring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组件：</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5" name="文本框 14"/>
          <p:cNvSpPr txBox="1"/>
          <p:nvPr/>
        </p:nvSpPr>
        <p:spPr>
          <a:xfrm>
            <a:off x="794328" y="4165273"/>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6" name="文本框 15"/>
          <p:cNvSpPr txBox="1"/>
          <p:nvPr/>
        </p:nvSpPr>
        <p:spPr>
          <a:xfrm>
            <a:off x="5773344" y="416527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85986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9417963" cy="156966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允许在运行时，动态修改测试方法的注解。</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这对于一些大部分时候注解的配置是正确的，但有些情况下需要修改注解配置的场景，显得非常有用。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功能只需实现</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接口即可</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2828215" y="2818451"/>
            <a:ext cx="3314286" cy="1986173"/>
            <a:chOff x="2189023" y="3209068"/>
            <a:chExt cx="3314286" cy="1986173"/>
          </a:xfrm>
        </p:grpSpPr>
        <p:pic>
          <p:nvPicPr>
            <p:cNvPr id="4" name="图片 3"/>
            <p:cNvPicPr>
              <a:picLocks noChangeAspect="1"/>
            </p:cNvPicPr>
            <p:nvPr/>
          </p:nvPicPr>
          <p:blipFill>
            <a:blip r:embed="rId2"/>
            <a:stretch>
              <a:fillRect/>
            </a:stretch>
          </p:blipFill>
          <p:spPr>
            <a:xfrm>
              <a:off x="2189023" y="3547622"/>
              <a:ext cx="3314286" cy="1647619"/>
            </a:xfrm>
            <a:prstGeom prst="rect">
              <a:avLst/>
            </a:prstGeom>
          </p:spPr>
        </p:pic>
        <p:sp>
          <p:nvSpPr>
            <p:cNvPr id="7" name="文本框 6"/>
            <p:cNvSpPr txBox="1"/>
            <p:nvPr/>
          </p:nvSpPr>
          <p:spPr>
            <a:xfrm>
              <a:off x="2189023" y="3209068"/>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6495086" y="2814222"/>
            <a:ext cx="5005306" cy="1990402"/>
            <a:chOff x="5740993" y="2847163"/>
            <a:chExt cx="5904762" cy="2348078"/>
          </a:xfrm>
        </p:grpSpPr>
        <p:pic>
          <p:nvPicPr>
            <p:cNvPr id="6" name="图片 5"/>
            <p:cNvPicPr>
              <a:picLocks noChangeAspect="1"/>
            </p:cNvPicPr>
            <p:nvPr/>
          </p:nvPicPr>
          <p:blipFill>
            <a:blip r:embed="rId3"/>
            <a:stretch>
              <a:fillRect/>
            </a:stretch>
          </p:blipFill>
          <p:spPr>
            <a:xfrm>
              <a:off x="5740993" y="3185717"/>
              <a:ext cx="5904762" cy="2009524"/>
            </a:xfrm>
            <a:prstGeom prst="rect">
              <a:avLst/>
            </a:prstGeom>
          </p:spPr>
        </p:pic>
        <p:sp>
          <p:nvSpPr>
            <p:cNvPr id="10" name="文本框 9"/>
            <p:cNvSpPr txBox="1"/>
            <p:nvPr/>
          </p:nvSpPr>
          <p:spPr>
            <a:xfrm>
              <a:off x="5740993" y="2847163"/>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8" name="组合 7"/>
          <p:cNvGrpSpPr/>
          <p:nvPr/>
        </p:nvGrpSpPr>
        <p:grpSpPr>
          <a:xfrm>
            <a:off x="2828215" y="4804624"/>
            <a:ext cx="8733333" cy="1557602"/>
            <a:chOff x="2912422" y="5218592"/>
            <a:chExt cx="8733333" cy="1557602"/>
          </a:xfrm>
        </p:grpSpPr>
        <p:pic>
          <p:nvPicPr>
            <p:cNvPr id="5" name="图片 4"/>
            <p:cNvPicPr>
              <a:picLocks noChangeAspect="1"/>
            </p:cNvPicPr>
            <p:nvPr/>
          </p:nvPicPr>
          <p:blipFill>
            <a:blip r:embed="rId4"/>
            <a:stretch>
              <a:fillRect/>
            </a:stretch>
          </p:blipFill>
          <p:spPr>
            <a:xfrm>
              <a:off x="2912422" y="5557146"/>
              <a:ext cx="8733333" cy="1219048"/>
            </a:xfrm>
            <a:prstGeom prst="rect">
              <a:avLst/>
            </a:prstGeom>
          </p:spPr>
        </p:pic>
        <p:sp>
          <p:nvSpPr>
            <p:cNvPr id="11" name="文本框 10"/>
            <p:cNvSpPr txBox="1"/>
            <p:nvPr/>
          </p:nvSpPr>
          <p:spPr>
            <a:xfrm>
              <a:off x="2912422" y="5218592"/>
              <a:ext cx="319953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24503817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5902193"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示例中将原本执行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次。执行结果如图。</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4" name="图片 13"/>
          <p:cNvPicPr>
            <a:picLocks noChangeAspect="1"/>
          </p:cNvPicPr>
          <p:nvPr/>
        </p:nvPicPr>
        <p:blipFill>
          <a:blip r:embed="rId2"/>
          <a:stretch>
            <a:fillRect/>
          </a:stretch>
        </p:blipFill>
        <p:spPr>
          <a:xfrm>
            <a:off x="794328" y="2262388"/>
            <a:ext cx="9638095" cy="1990476"/>
          </a:xfrm>
          <a:prstGeom prst="rect">
            <a:avLst/>
          </a:prstGeom>
        </p:spPr>
      </p:pic>
      <p:sp>
        <p:nvSpPr>
          <p:cNvPr id="15" name="文本框 14"/>
          <p:cNvSpPr txBox="1"/>
          <p:nvPr/>
        </p:nvSpPr>
        <p:spPr>
          <a:xfrm>
            <a:off x="794328" y="4437530"/>
            <a:ext cx="326243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其他用法可自行按业务场景发挥。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81994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10490501"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如果不仅希望能够改变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，还希望修改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，那么需要使用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702741"/>
            <a:ext cx="4221555" cy="4036670"/>
          </a:xfrm>
          <a:prstGeom prst="rect">
            <a:avLst/>
          </a:prstGeom>
        </p:spPr>
      </p:pic>
      <p:pic>
        <p:nvPicPr>
          <p:cNvPr id="5" name="图片 4"/>
          <p:cNvPicPr>
            <a:picLocks noChangeAspect="1"/>
          </p:cNvPicPr>
          <p:nvPr/>
        </p:nvPicPr>
        <p:blipFill>
          <a:blip r:embed="rId3"/>
          <a:stretch>
            <a:fillRect/>
          </a:stretch>
        </p:blipFill>
        <p:spPr>
          <a:xfrm>
            <a:off x="5184559" y="2702741"/>
            <a:ext cx="6524407" cy="2958956"/>
          </a:xfrm>
          <a:prstGeom prst="rect">
            <a:avLst/>
          </a:prstGeom>
        </p:spPr>
      </p:pic>
      <p:sp>
        <p:nvSpPr>
          <p:cNvPr id="10" name="文本框 9"/>
          <p:cNvSpPr txBox="1"/>
          <p:nvPr/>
        </p:nvSpPr>
        <p:spPr>
          <a:xfrm>
            <a:off x="794328" y="2364187"/>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5184559" y="2364187"/>
            <a:ext cx="3313343"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072659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3342582"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执行方式同示例</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。得到结果如图。</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2262388"/>
            <a:ext cx="10441542" cy="1093961"/>
          </a:xfrm>
          <a:prstGeom prst="rect">
            <a:avLst/>
          </a:prstGeom>
        </p:spPr>
      </p:pic>
      <p:sp>
        <p:nvSpPr>
          <p:cNvPr id="6" name="文本框 5"/>
          <p:cNvSpPr txBox="1"/>
          <p:nvPr/>
        </p:nvSpPr>
        <p:spPr>
          <a:xfrm>
            <a:off x="794328" y="3794931"/>
            <a:ext cx="1032757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MyAnnotationTransformer2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属性修改为“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”，并且将名为“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方法修改为并行模式。</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因此最终输出结果为“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 from 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 from dp1</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5572341"/>
            <a:ext cx="10549106"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：注意事项。注解转换器不能用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注解引入测试，仅支持编码设置或在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中引入。</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04615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511290"/>
            <a:ext cx="8986756" cy="4893647"/>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执行测试时，测试按执行顺序维度被分为两类。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有特定执行顺序的方法，例如通过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等组织过顺序。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没有特定执行顺序的方法，执行顺序是随机的，虽然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默认会按类来分组执行。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为了让用户对第二类方法有更多的控制权，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用户覆盖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intercept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方法即</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可对第二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类方法做出调整。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a:solidFill>
                  <a:schemeClr val="accent4">
                    <a:lumMod val="75000"/>
                  </a:schemeClr>
                </a:solidFill>
                <a:latin typeface="Microsoft JhengHei UI Light" panose="020B0304030504040204" pitchFamily="34" charset="-120"/>
                <a:ea typeface="Microsoft JhengHei UI Light" panose="020B0304030504040204" pitchFamily="34" charset="-120"/>
              </a:rPr>
              <a:t>List&lt;IMethodInstance&gt; intercept(List&lt;IMethodInstance&gt; methods, ITestContext context</a:t>
            </a:r>
            <a:r>
              <a:rPr lang="en-US" altLang="zh-CN" sz="1600" dirty="0" smtClean="0">
                <a:solidFill>
                  <a:schemeClr val="accent4">
                    <a:lumMod val="75000"/>
                  </a:schemeClr>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accent4">
                  <a:lumMod val="75000"/>
                </a:schemeClr>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是测试中包含的所有第二类方法，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是测试执行的上下文内容。</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此方法可以返回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相同的方法列表，但是顺序被调整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一个比较小的集合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一个比较大的集合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这意味着，我们可以根据需求对第二类方法的集合做顺序调整，去除或新增一些执行方法。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020281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1723779"/>
            <a:ext cx="862441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自定义方法拦截器中排除了名称不为“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”的测试，因此最终只有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4334317" y="2194418"/>
            <a:ext cx="4712029" cy="2616478"/>
          </a:xfrm>
          <a:prstGeom prst="rect">
            <a:avLst/>
          </a:prstGeom>
        </p:spPr>
      </p:pic>
      <p:pic>
        <p:nvPicPr>
          <p:cNvPr id="9" name="图片 8"/>
          <p:cNvPicPr>
            <a:picLocks noChangeAspect="1"/>
          </p:cNvPicPr>
          <p:nvPr/>
        </p:nvPicPr>
        <p:blipFill>
          <a:blip r:embed="rId3"/>
          <a:stretch>
            <a:fillRect/>
          </a:stretch>
        </p:blipFill>
        <p:spPr>
          <a:xfrm>
            <a:off x="794328" y="2194418"/>
            <a:ext cx="3331345" cy="4260780"/>
          </a:xfrm>
          <a:prstGeom prst="rect">
            <a:avLst/>
          </a:prstGeom>
        </p:spPr>
      </p:pic>
      <p:pic>
        <p:nvPicPr>
          <p:cNvPr id="10" name="图片 9"/>
          <p:cNvPicPr>
            <a:picLocks noChangeAspect="1"/>
          </p:cNvPicPr>
          <p:nvPr/>
        </p:nvPicPr>
        <p:blipFill>
          <a:blip r:embed="rId4"/>
          <a:stretch>
            <a:fillRect/>
          </a:stretch>
        </p:blipFill>
        <p:spPr>
          <a:xfrm>
            <a:off x="4334316" y="5015883"/>
            <a:ext cx="7384967" cy="1439315"/>
          </a:xfrm>
          <a:prstGeom prst="rect">
            <a:avLst/>
          </a:prstGeom>
        </p:spPr>
      </p:pic>
    </p:spTree>
    <p:extLst>
      <p:ext uri="{BB962C8B-B14F-4D97-AF65-F5344CB8AC3E}">
        <p14:creationId xmlns:p14="http://schemas.microsoft.com/office/powerpoint/2010/main" val="28490260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其他监听器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其他监听器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1723779"/>
            <a:ext cx="11073224" cy="452431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所有继承自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的接口都是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监听器。除上面介绍的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还有以下接口，可以方便得改变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的测试行为。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IHookable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：允许用户覆盖或跳过测试方法的执行过程，例如未授权时跳过某些测试。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IInvokedMethodListener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：允许用户监听测试方法的执行前和执行后事件，类似于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@BeforeXXX</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@AfterXXX</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IInvokedMethodListener2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IInvokedMethodListener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，只是参数列表增加了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IReporter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：允许用户自定义测试报告的输出内容。</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ISuiteListener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：允许用户监听</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的执行前和执行后事件。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IAlterSuiteListener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：允许用户在运行时修改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的部分属性配置，注意此监听器不能用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引入。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：允许用户监听测试方法执行时发生事件。例如开始、成功、失败、跳过、测试失败但是符合成功占比、</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执行前和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8921273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监听器的几种引入方式</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72354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监听器的几种引入方式</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2194295"/>
            <a:ext cx="9841797" cy="3046988"/>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&lt;listeners&gt;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标签引入。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在测试类上，使用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注解引入，此方式不使用于一些特殊监听器，例如</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ServiceLoader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方式引入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classpath</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上的监听器。在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META-INF/services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内创建名为监听器全类名的文件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以引入指定监听器。具体步骤参照官网说明。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编码执行时，可在代码中引入。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1238903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方法形参注入</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方法形参注入</a:t>
            </a:r>
          </a:p>
        </p:txBody>
      </p:sp>
      <p:sp>
        <p:nvSpPr>
          <p:cNvPr id="7" name="文本框 6"/>
          <p:cNvSpPr txBox="1"/>
          <p:nvPr/>
        </p:nvSpPr>
        <p:spPr>
          <a:xfrm>
            <a:off x="794328" y="1893056"/>
            <a:ext cx="11203644" cy="830997"/>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允许用户为一些测试方法的形参注入参数。例如前文介绍的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标注的方法可以自动注入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对象。</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下面是官网提供的可用的注入对象的表格。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842755"/>
            <a:ext cx="7111014" cy="3589694"/>
          </a:xfrm>
          <a:prstGeom prst="rect">
            <a:avLst/>
          </a:prstGeom>
        </p:spPr>
      </p:pic>
    </p:spTree>
    <p:extLst>
      <p:ext uri="{BB962C8B-B14F-4D97-AF65-F5344CB8AC3E}">
        <p14:creationId xmlns:p14="http://schemas.microsoft.com/office/powerpoint/2010/main" val="1218566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261073"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插件安装）</a:t>
            </a:r>
          </a:p>
        </p:txBody>
      </p:sp>
      <p:sp>
        <p:nvSpPr>
          <p:cNvPr id="4" name="文本框 3"/>
          <p:cNvSpPr txBox="1"/>
          <p:nvPr/>
        </p:nvSpPr>
        <p:spPr>
          <a:xfrm>
            <a:off x="794328" y="1361474"/>
            <a:ext cx="10749291" cy="338554"/>
          </a:xfrm>
          <a:prstGeom prst="rect">
            <a:avLst/>
          </a:prstGeom>
          <a:noFill/>
        </p:spPr>
        <p:txBody>
          <a:bodyPr wrap="square" rtlCol="0">
            <a:spAutoFit/>
          </a:bodyPr>
          <a:lstStyle/>
          <a:p>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Eclipse 2018-12</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Help -&gt; Install New Software -&gt; </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点击</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Add</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，输入地址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-&gt; pending</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完成后勾选安装</a:t>
            </a:r>
            <a:endParaRPr lang="en-US" altLang="zh-CN" sz="1600" dirty="0" smtClean="0">
              <a:solidFill>
                <a:schemeClr val="bg1"/>
              </a:solidFill>
              <a:latin typeface="Microsoft JhengHei Light" panose="020B0304030504040204" pitchFamily="34" charset="-120"/>
              <a:ea typeface="Microsoft JhengHei Light" panose="020B0304030504040204" pitchFamily="34" charset="-120"/>
            </a:endParaRPr>
          </a:p>
        </p:txBody>
      </p:sp>
      <p:pic>
        <p:nvPicPr>
          <p:cNvPr id="5" name="图片 4"/>
          <p:cNvPicPr>
            <a:picLocks noChangeAspect="1"/>
          </p:cNvPicPr>
          <p:nvPr/>
        </p:nvPicPr>
        <p:blipFill>
          <a:blip r:embed="rId2"/>
          <a:stretch>
            <a:fillRect/>
          </a:stretch>
        </p:blipFill>
        <p:spPr>
          <a:xfrm>
            <a:off x="5721435" y="1874079"/>
            <a:ext cx="6023723" cy="4651619"/>
          </a:xfrm>
          <a:prstGeom prst="rect">
            <a:avLst/>
          </a:prstGeom>
        </p:spPr>
      </p:pic>
      <p:pic>
        <p:nvPicPr>
          <p:cNvPr id="7" name="图片 6"/>
          <p:cNvPicPr>
            <a:picLocks noChangeAspect="1"/>
          </p:cNvPicPr>
          <p:nvPr/>
        </p:nvPicPr>
        <p:blipFill>
          <a:blip r:embed="rId3"/>
          <a:stretch>
            <a:fillRect/>
          </a:stretch>
        </p:blipFill>
        <p:spPr>
          <a:xfrm>
            <a:off x="794328" y="1874079"/>
            <a:ext cx="4523809" cy="1809524"/>
          </a:xfrm>
          <a:prstGeom prst="rect">
            <a:avLst/>
          </a:prstGeom>
        </p:spPr>
      </p:pic>
      <p:sp>
        <p:nvSpPr>
          <p:cNvPr id="8" name="文本框 7"/>
          <p:cNvSpPr txBox="1"/>
          <p:nvPr/>
        </p:nvSpPr>
        <p:spPr>
          <a:xfrm>
            <a:off x="794328" y="4191760"/>
            <a:ext cx="3204723" cy="1938992"/>
          </a:xfrm>
          <a:prstGeom prst="rect">
            <a:avLst/>
          </a:prstGeom>
          <a:noFill/>
        </p:spPr>
        <p:txBody>
          <a:bodyPr wrap="none" rtlCol="0">
            <a:spAutoFit/>
          </a:bodyPr>
          <a:lstStyle/>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3.4</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及更高版本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u="sng" dirty="0" smtClean="0">
                <a:solidFill>
                  <a:schemeClr val="bg1"/>
                </a:solidFill>
                <a:latin typeface="Microsoft JhengHei UI Light" panose="020B0304030504040204" pitchFamily="34" charset="-120"/>
                <a:ea typeface="Microsoft JhengHei UI Light" panose="020B0304030504040204" pitchFamily="34" charset="-120"/>
              </a:rPr>
              <a:t>beust.com/eclipse</a:t>
            </a:r>
          </a:p>
          <a:p>
            <a:pPr>
              <a:lnSpc>
                <a:spcPct val="150000"/>
              </a:lnSpc>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r>
            <a:br>
              <a:rPr lang="en-US" altLang="zh-CN" sz="1600" dirty="0">
                <a:solidFill>
                  <a:schemeClr val="bg1"/>
                </a:solidFill>
                <a:latin typeface="Microsoft JhengHei UI Light" panose="020B0304030504040204" pitchFamily="34" charset="-120"/>
                <a:ea typeface="Microsoft JhengHei UI Light" panose="020B0304030504040204" pitchFamily="34" charset="-120"/>
              </a:rPr>
            </a:b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3.3</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及更低版本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http://beust.com/eclipse1</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8673358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398801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其他特性</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其他特性</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893056"/>
            <a:ext cx="10129696" cy="300082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中一些开发过程中不常用的特性，此处笼统介绍一下。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Guice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依赖注入：允许用户使用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Guice Module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方便得在测试类中注入</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Guice Module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绑定的实例。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测试结果：测试方法执行完成，未抛出异常或抛出预期异常被认为是执行成功。在代码中可以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使用断言来控制测试结果。例如返回值不符合预期时，可以用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Assert.fail()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来指定测试是失败的。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 JUnitReports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XMLReporter..</a:t>
            </a: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4. 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退出码。</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 …</a:t>
            </a:r>
          </a:p>
        </p:txBody>
      </p:sp>
    </p:spTree>
    <p:extLst>
      <p:ext uri="{BB962C8B-B14F-4D97-AF65-F5344CB8AC3E}">
        <p14:creationId xmlns:p14="http://schemas.microsoft.com/office/powerpoint/2010/main" val="34829556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326243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五、开发中的应用建议</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24052"/>
            <a:ext cx="9995044"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对于开发过程中的测试要求，提供以下建议：</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依赖外部系统的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，例如数据库查询、消息队列、外部接口等，</a:t>
            </a:r>
            <a:r>
              <a:rPr lang="zh-CN" altLang="en-US" dirty="0" smtClean="0">
                <a:solidFill>
                  <a:srgbClr val="FF0000"/>
                </a:solidFill>
                <a:latin typeface="Microsoft JhengHei UI Light" panose="020B0304030504040204" pitchFamily="34" charset="-120"/>
                <a:ea typeface="Microsoft JhengHei UI Light" panose="020B0304030504040204" pitchFamily="34" charset="-120"/>
              </a:rPr>
              <a:t>必须</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进行超时和并发测试。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类</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Restful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风格的服务端，每个服务接口</a:t>
            </a:r>
            <a:r>
              <a:rPr lang="zh-CN" altLang="en-US" dirty="0" smtClean="0">
                <a:solidFill>
                  <a:srgbClr val="FF0000"/>
                </a:solidFill>
                <a:latin typeface="Microsoft JhengHei UI Light" panose="020B0304030504040204" pitchFamily="34" charset="-120"/>
                <a:ea typeface="Microsoft JhengHei UI Light" panose="020B0304030504040204" pitchFamily="34" charset="-120"/>
              </a:rPr>
              <a:t>必须</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进行白盒、超时和并发测试。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比较核心的业务方法，</a:t>
            </a:r>
            <a:r>
              <a:rPr lang="zh-CN" altLang="en-US" dirty="0" smtClean="0">
                <a:solidFill>
                  <a:srgbClr val="FFC000"/>
                </a:solidFill>
                <a:latin typeface="Microsoft JhengHei UI Light" panose="020B0304030504040204" pitchFamily="34" charset="-120"/>
                <a:ea typeface="Microsoft JhengHei UI Light" panose="020B0304030504040204" pitchFamily="34" charset="-120"/>
              </a:rPr>
              <a:t>建议</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执行白盒测试。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a:solidFill>
                  <a:schemeClr val="bg1"/>
                </a:solidFill>
                <a:latin typeface="Microsoft JhengHei UI Light" panose="020B0304030504040204" pitchFamily="34" charset="-120"/>
                <a:ea typeface="Microsoft JhengHei UI Light" panose="020B0304030504040204" pitchFamily="34" charset="-120"/>
              </a:rPr>
              <a:t>完成某</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功能</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模块时</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rgbClr val="FFC000"/>
                </a:solidFill>
                <a:latin typeface="Microsoft JhengHei UI Light" panose="020B0304030504040204" pitchFamily="34" charset="-120"/>
                <a:ea typeface="Microsoft JhengHei UI Light" panose="020B0304030504040204" pitchFamily="34" charset="-120"/>
              </a:rPr>
              <a:t>建议</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编写独立的功能测试代码并组合为整体，</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对功能进行整体测试。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所有开发中的功能，其单元测试应</a:t>
            </a:r>
            <a:r>
              <a:rPr lang="zh-CN" altLang="en-US" dirty="0" smtClean="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随时</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执行，验证结果。其功能测试应</a:t>
            </a:r>
            <a:r>
              <a:rPr lang="zh-CN" altLang="en-US" dirty="0" smtClean="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至少</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在本日工作结束</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前执行一次，验证整体功能无误。</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4694533"/>
            <a:ext cx="10169594" cy="1708160"/>
          </a:xfrm>
          <a:prstGeom prst="rect">
            <a:avLst/>
          </a:prstGeom>
          <a:noFill/>
        </p:spPr>
        <p:txBody>
          <a:bodyPr wrap="square" rtlCol="0">
            <a:spAutoFit/>
          </a:bodyPr>
          <a:lstStyle/>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P.S.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超时测试的超时时间，按业务宽容度的不同酌情设置。例如简单的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SQL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查询超时时间设为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30ms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，可结合成功占比来保证</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SQL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的查询效率大概率符合要求。</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       并发测试的并发线程数按开发环境性能的不同酌情设置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。最低不</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应低于</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30</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。并发测试应尽量将较明显的性能短板在开发过程中暴露</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       白</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盒测试时，应通过动态设置参数、修改测试依赖等方式，尽量覆盖所有逻辑链路，完成逻辑闭环，避免片面的测试。</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458741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8576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六</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、开发测试工作的后期展望</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3390"/>
            <a:ext cx="10347148" cy="4154984"/>
          </a:xfrm>
          <a:prstGeom prst="rect">
            <a:avLst/>
          </a:prstGeom>
          <a:noFill/>
        </p:spPr>
        <p:txBody>
          <a:bodyPr wrap="squar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推广基于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的测试，每周反馈测试结果和修改建议。通过不断调整，制定更符合现状的测试规范及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基于第</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点形成的测试规范，抽象测试环节。将常规化的测试环节封装成可复用、可扩展的模块</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，提高测试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代码</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的编写效率和自动化程度，不要让编写测试代码变成开发的累赘。</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引入其他测试工具的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完善基础测试能力。</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优化、持久化测试报告，将测试事件、测试数据、测试结果等现场数据统一收集存储，再进行分析展示。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例如将其与开发计划关联，能看到功能开发过程中各个功能的测试历史，这样有利于一些问题的回溯。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其他欢迎补充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463760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552760" y="2903266"/>
            <a:ext cx="1415772" cy="830997"/>
          </a:xfrm>
          <a:prstGeom prst="rect">
            <a:avLst/>
          </a:prstGeom>
          <a:noFill/>
        </p:spPr>
        <p:txBody>
          <a:bodyPr wrap="none" rtlCol="0">
            <a:spAutoFit/>
          </a:bodyPr>
          <a:lstStyle/>
          <a:p>
            <a:r>
              <a:rPr lang="zh-CN" altLang="en-US" sz="4800" dirty="0" smtClean="0">
                <a:solidFill>
                  <a:schemeClr val="bg1"/>
                </a:solidFill>
                <a:latin typeface="Microsoft JhengHei UI Light" panose="020B0304030504040204" pitchFamily="34" charset="-120"/>
                <a:ea typeface="Microsoft JhengHei UI Light" panose="020B0304030504040204" pitchFamily="34" charset="-120"/>
              </a:rPr>
              <a:t>完。</a:t>
            </a:r>
            <a:endParaRPr lang="zh-CN" altLang="en-US" sz="48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39041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283847"/>
            <a:ext cx="1782860" cy="50783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直接右键执行</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1937136"/>
            <a:ext cx="8609524" cy="657143"/>
          </a:xfrm>
          <a:prstGeom prst="rect">
            <a:avLst/>
          </a:prstGeom>
        </p:spPr>
      </p:pic>
      <p:sp>
        <p:nvSpPr>
          <p:cNvPr id="5" name="文本框 4"/>
          <p:cNvSpPr txBox="1"/>
          <p:nvPr/>
        </p:nvSpPr>
        <p:spPr>
          <a:xfrm>
            <a:off x="794328" y="2654964"/>
            <a:ext cx="8801192" cy="1846659"/>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完成插件安装后，可以在测试类或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上直接右键，使用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debug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方式执行测试。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如果是右键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，则将按照此</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中的配置执行测试。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如果是右键测试类，则将生成默认的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文件作为配置文件，例如直接右键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QuickStartTest</a:t>
            </a: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，则生成如下配置文件。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dirty="0"/>
          </a:p>
        </p:txBody>
      </p:sp>
      <p:pic>
        <p:nvPicPr>
          <p:cNvPr id="7" name="图片 6"/>
          <p:cNvPicPr>
            <a:picLocks noChangeAspect="1"/>
          </p:cNvPicPr>
          <p:nvPr/>
        </p:nvPicPr>
        <p:blipFill>
          <a:blip r:embed="rId3"/>
          <a:stretch>
            <a:fillRect/>
          </a:stretch>
        </p:blipFill>
        <p:spPr>
          <a:xfrm>
            <a:off x="6441947" y="4275172"/>
            <a:ext cx="4361905" cy="1295238"/>
          </a:xfrm>
          <a:prstGeom prst="rect">
            <a:avLst/>
          </a:prstGeom>
        </p:spPr>
      </p:pic>
      <p:pic>
        <p:nvPicPr>
          <p:cNvPr id="8" name="图片 7"/>
          <p:cNvPicPr>
            <a:picLocks noChangeAspect="1"/>
          </p:cNvPicPr>
          <p:nvPr/>
        </p:nvPicPr>
        <p:blipFill>
          <a:blip r:embed="rId4"/>
          <a:stretch>
            <a:fillRect/>
          </a:stretch>
        </p:blipFill>
        <p:spPr>
          <a:xfrm>
            <a:off x="794328" y="6056790"/>
            <a:ext cx="5647619" cy="628571"/>
          </a:xfrm>
          <a:prstGeom prst="rect">
            <a:avLst/>
          </a:prstGeom>
        </p:spPr>
      </p:pic>
      <p:pic>
        <p:nvPicPr>
          <p:cNvPr id="9" name="图片 8"/>
          <p:cNvPicPr>
            <a:picLocks noChangeAspect="1"/>
          </p:cNvPicPr>
          <p:nvPr/>
        </p:nvPicPr>
        <p:blipFill>
          <a:blip r:embed="rId5"/>
          <a:stretch>
            <a:fillRect/>
          </a:stretch>
        </p:blipFill>
        <p:spPr>
          <a:xfrm>
            <a:off x="794328" y="4275172"/>
            <a:ext cx="5068290" cy="1636160"/>
          </a:xfrm>
          <a:prstGeom prst="rect">
            <a:avLst/>
          </a:prstGeom>
        </p:spPr>
      </p:pic>
    </p:spTree>
    <p:extLst>
      <p:ext uri="{BB962C8B-B14F-4D97-AF65-F5344CB8AC3E}">
        <p14:creationId xmlns:p14="http://schemas.microsoft.com/office/powerpoint/2010/main" val="2374200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4315</TotalTime>
  <Words>7782</Words>
  <Application>Microsoft Office PowerPoint</Application>
  <PresentationFormat>宽屏</PresentationFormat>
  <Paragraphs>660</Paragraphs>
  <Slides>83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83</vt:i4>
      </vt:variant>
    </vt:vector>
  </HeadingPairs>
  <TitlesOfParts>
    <vt:vector size="90" baseType="lpstr">
      <vt:lpstr>Microsoft JhengHei Light</vt:lpstr>
      <vt:lpstr>Microsoft JhengHei UI Light</vt:lpstr>
      <vt:lpstr>Microsoft YaHei UI Light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xt许韬</dc:creator>
  <cp:lastModifiedBy>xt许韬</cp:lastModifiedBy>
  <cp:revision>193</cp:revision>
  <dcterms:created xsi:type="dcterms:W3CDTF">2019-01-15T09:23:18Z</dcterms:created>
  <dcterms:modified xsi:type="dcterms:W3CDTF">2019-01-25T07:43:08Z</dcterms:modified>
</cp:coreProperties>
</file>