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71450" marL="2857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localhost:8080/newPerson" Type="http://schemas.openxmlformats.org/officeDocument/2006/relationships/hyperlink" TargetMode="External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perty/wicket-kurs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Introduction to Wicket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Exercise 4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Go to the PersonEditPage by using the direct URL </a:t>
            </a:r>
            <a:r>
              <a:rPr u="sng" lang="en-GB">
                <a:solidFill>
                  <a:schemeClr val="hlink"/>
                </a:solidFill>
                <a:hlinkClick r:id="rId3"/>
              </a:rPr>
              <a:t>http://localhost:8080/newPerson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How does the page work?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What happens when the form is submitted?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Add fields for last name, address, zip and city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Observe the idea with a Form as inner class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Input validation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62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Before the model is updated with user input, validation must pass.</a:t>
            </a:r>
          </a:p>
        </p:txBody>
      </p:sp>
      <p:sp>
        <p:nvSpPr>
          <p:cNvPr id="114" name="Shape 114"/>
          <p:cNvSpPr/>
          <p:nvPr/>
        </p:nvSpPr>
        <p:spPr>
          <a:xfrm>
            <a:off y="2693600" x="585300"/>
            <a:ext cy="738825" cx="13337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GB"/>
              <a:t>User press submit button</a:t>
            </a:r>
          </a:p>
        </p:txBody>
      </p:sp>
      <p:sp>
        <p:nvSpPr>
          <p:cNvPr id="115" name="Shape 115"/>
          <p:cNvSpPr/>
          <p:nvPr/>
        </p:nvSpPr>
        <p:spPr>
          <a:xfrm>
            <a:off y="2693587" x="2743050"/>
            <a:ext cy="738825" cx="13337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GB"/>
              <a:t>Validate user input.</a:t>
            </a:r>
          </a:p>
        </p:txBody>
      </p:sp>
      <p:sp>
        <p:nvSpPr>
          <p:cNvPr id="116" name="Shape 116"/>
          <p:cNvSpPr/>
          <p:nvPr/>
        </p:nvSpPr>
        <p:spPr>
          <a:xfrm>
            <a:off y="2840100" x="1919000"/>
            <a:ext cy="412800" cx="824099"/>
          </a:xfrm>
          <a:prstGeom prst="stripedRightArrow">
            <a:avLst>
              <a:gd fmla="val 48420" name="adj1"/>
              <a:gd fmla="val 25308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GB"/>
              <a:t>HTTP</a:t>
            </a:r>
          </a:p>
        </p:txBody>
      </p:sp>
      <p:sp>
        <p:nvSpPr>
          <p:cNvPr id="117" name="Shape 117"/>
          <p:cNvSpPr/>
          <p:nvPr/>
        </p:nvSpPr>
        <p:spPr>
          <a:xfrm>
            <a:off y="2693600" x="4490450"/>
            <a:ext cy="738825" cx="1429650"/>
          </a:xfrm>
          <a:prstGeom prst="flowChartDecision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GB"/>
              <a:t>Valid?</a:t>
            </a:r>
          </a:p>
        </p:txBody>
      </p:sp>
      <p:cxnSp>
        <p:nvCxnSpPr>
          <p:cNvPr id="118" name="Shape 118"/>
          <p:cNvCxnSpPr>
            <a:stCxn id="115" idx="3"/>
            <a:endCxn id="117" idx="1"/>
          </p:cNvCxnSpPr>
          <p:nvPr/>
        </p:nvCxnSpPr>
        <p:spPr>
          <a:xfrm>
            <a:off y="3063000" x="4076750"/>
            <a:ext cy="12" cx="413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19" name="Shape 119"/>
          <p:cNvSpPr/>
          <p:nvPr/>
        </p:nvSpPr>
        <p:spPr>
          <a:xfrm>
            <a:off y="2693600" x="6842325"/>
            <a:ext cy="738825" cx="1585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GB"/>
              <a:t>Update model</a:t>
            </a:r>
          </a:p>
        </p:txBody>
      </p:sp>
      <p:sp>
        <p:nvSpPr>
          <p:cNvPr id="120" name="Shape 120"/>
          <p:cNvSpPr/>
          <p:nvPr/>
        </p:nvSpPr>
        <p:spPr>
          <a:xfrm>
            <a:off y="3760200" x="4412575"/>
            <a:ext cy="738825" cx="1585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GB"/>
              <a:t>Form::onError</a:t>
            </a:r>
          </a:p>
        </p:txBody>
      </p:sp>
      <p:cxnSp>
        <p:nvCxnSpPr>
          <p:cNvPr id="121" name="Shape 121"/>
          <p:cNvCxnSpPr>
            <a:stCxn id="117" idx="2"/>
            <a:endCxn id="120" idx="0"/>
          </p:cNvCxnSpPr>
          <p:nvPr/>
        </p:nvCxnSpPr>
        <p:spPr>
          <a:xfrm>
            <a:off y="3432425" x="5205275"/>
            <a:ext cy="327775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2" name="Shape 122"/>
          <p:cNvCxnSpPr>
            <a:stCxn id="117" idx="3"/>
            <a:endCxn id="119" idx="1"/>
          </p:cNvCxnSpPr>
          <p:nvPr/>
        </p:nvCxnSpPr>
        <p:spPr>
          <a:xfrm>
            <a:off y="3063012" x="5920100"/>
            <a:ext cy="0" cx="9222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23" name="Shape 123"/>
          <p:cNvSpPr txBox="1"/>
          <p:nvPr/>
        </p:nvSpPr>
        <p:spPr>
          <a:xfrm>
            <a:off y="3452912" x="5123700"/>
            <a:ext cy="286800" cx="58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No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y="2782550" x="5996850"/>
            <a:ext cy="286800" cx="690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Yes</a:t>
            </a:r>
          </a:p>
        </p:txBody>
      </p:sp>
      <p:sp>
        <p:nvSpPr>
          <p:cNvPr id="125" name="Shape 125"/>
          <p:cNvSpPr/>
          <p:nvPr/>
        </p:nvSpPr>
        <p:spPr>
          <a:xfrm>
            <a:off y="3760200" x="6842325"/>
            <a:ext cy="738825" cx="1585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GB"/>
              <a:t>Form::onSubmit</a:t>
            </a:r>
          </a:p>
        </p:txBody>
      </p:sp>
      <p:cxnSp>
        <p:nvCxnSpPr>
          <p:cNvPr id="126" name="Shape 126"/>
          <p:cNvCxnSpPr>
            <a:stCxn id="119" idx="2"/>
            <a:endCxn id="125" idx="0"/>
          </p:cNvCxnSpPr>
          <p:nvPr/>
        </p:nvCxnSpPr>
        <p:spPr>
          <a:xfrm>
            <a:off y="3432425" x="7635025"/>
            <a:ext cy="327775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User feedback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When validation fails, users need to know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/>
              <a:t>Wicket updates all feedback panels automatically</a:t>
            </a:r>
          </a:p>
          <a:p>
            <a:r>
              <a:t/>
            </a:r>
          </a:p>
          <a:p>
            <a:pPr lvl="0">
              <a:buNone/>
            </a:pPr>
            <a:r>
              <a:rPr lang="en-GB"/>
              <a:t>If you have no feedback panel, there will be no feedback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Exercise 5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Add a feedback panel to the form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rabicPeriod"/>
            </a:pPr>
            <a:r>
              <a:rPr lang="en-GB"/>
              <a:t>Add it to the HTML </a:t>
            </a: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&lt;div wicket:id=”feedback”&gt;&lt;/div&gt;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rabicPeriod"/>
            </a:pPr>
            <a:r>
              <a:rPr lang="en-GB"/>
              <a:t>Add it to Java </a:t>
            </a: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add(new FeedbackPanel(“feedback”));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Mark a field as required 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AutoNum type="arabicPeriod"/>
            </a:pP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field.setRequired(true)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Try the form without filling in the required field, what happens?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Exercise 6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Add a new attribute to Person, email address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Add an EmailValidator to a field connected to the email address.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Repeaters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A Wicket repeater is for looping over a list</a:t>
            </a:r>
          </a:p>
          <a:p>
            <a:pPr rtl="0" lvl="0" indent="457200">
              <a:buNone/>
            </a:pPr>
            <a:r>
              <a:rPr sz="2400" lang="en-GB"/>
              <a:t>Thus, no loop constructs in HTML </a:t>
            </a:r>
          </a:p>
          <a:p>
            <a:pPr rtl="0" lvl="0">
              <a:buNone/>
            </a:pPr>
            <a:r>
              <a:rPr lang="en-GB"/>
              <a:t>You need two things, where the loop should be and how each looped item should be shown</a:t>
            </a:r>
          </a:p>
          <a:p>
            <a:pPr rtl="0" lvl="0">
              <a:buNone/>
            </a:pP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&lt;tr wicket:id=”row”&gt;</a:t>
            </a:r>
          </a:p>
          <a:p>
            <a:pPr rtl="0" lvl="0">
              <a:buNone/>
            </a:pP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  &lt;td wicket:id=”firstName”&gt;&lt;/td&gt;</a:t>
            </a:r>
          </a:p>
          <a:p>
            <a:pPr rtl="0" lvl="0">
              <a:buNone/>
            </a:pP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  &lt;td wicket:id=”lastName”&gt;&lt;/td&gt;</a:t>
            </a:r>
          </a:p>
          <a:p>
            <a:pPr>
              <a:buNone/>
            </a:pP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The ListView repeater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ListView is a simple to use repeater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add(new ListView(“row”, modelForList()) {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        @Override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        protected void populateItem(ListItem&lt;Person&gt; item) {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           item.setModel(new </a:t>
            </a:r>
            <a:r>
              <a:rPr b="1" sz="1400" lang="en-GB">
                <a:latin typeface="Courier New"/>
                <a:ea typeface="Courier New"/>
                <a:cs typeface="Courier New"/>
                <a:sym typeface="Courier New"/>
              </a:rPr>
              <a:t>CompoundPropertyModel</a:t>
            </a: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&lt;&gt;(item.getModel()));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           item.add(new Label("firstName"));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           item.add(new Label("lastName"));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rtl="0" lvl="0"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    });</a:t>
            </a:r>
          </a:p>
          <a:p>
            <a:pPr rtl="0" lvl="0"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  <p:sp>
        <p:nvSpPr>
          <p:cNvPr id="157" name="Shape 157"/>
          <p:cNvSpPr/>
          <p:nvPr/>
        </p:nvSpPr>
        <p:spPr>
          <a:xfrm>
            <a:off y="3351950" x="5692550"/>
            <a:ext cy="1365299" cx="3294000"/>
          </a:xfrm>
          <a:prstGeom prst="cloudCallout">
            <a:avLst>
              <a:gd fmla="val -58553" name="adj1"/>
              <a:gd fmla="val -78572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GB"/>
              <a:t>Maps wicket:id directly to attributes of Person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Create a loadable model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Use this to save session space. Other models gets serialized with the page. 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private IModel&lt;List&lt;Person&gt;&gt; modelForList() {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        return new LoadableDetachableModel&lt;List&lt;Person&gt;&gt;() {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            @Override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            protected List&lt;Person&gt; load() {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                return personService.findAll();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Exercise 7	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Create a page “PersonListPage”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Use the HTML and Java on previous slides to list all persons in the database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Insert the following in WicketApplication to have a direct link:</a:t>
            </a:r>
          </a:p>
          <a:p>
            <a:pPr lvl="1" indent="-381000" marL="914400">
              <a:buClr>
                <a:schemeClr val="dk1"/>
              </a:buClr>
              <a:buSzPct val="171428"/>
              <a:buFont typeface="Arial"/>
              <a:buAutoNum type="arabicPeriod"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mountPage("listPersons", PersonListPage.class);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Ajax - asynchronous update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Improve user experience with selective update of a page</a:t>
            </a:r>
          </a:p>
          <a:p>
            <a:pPr rtl="0" lvl="0">
              <a:buNone/>
            </a:pPr>
            <a:r>
              <a:rPr lang="en-GB"/>
              <a:t>	No JavaScript needed</a:t>
            </a:r>
          </a:p>
          <a:p>
            <a:r>
              <a:t/>
            </a:r>
          </a:p>
          <a:p>
            <a:pPr>
              <a:buNone/>
            </a:pPr>
            <a:r>
              <a:rPr lang="en-GB"/>
              <a:t>Example: enable a button when a checkbox is checked.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Goals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Create a web app using Wicket and Spring repository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Create a form that saves in the database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Create a table that shows the result of a database query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Use Ajax to update part of a page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Exercise 8: Terms and Conditions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Create page with a long text 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At the end of the page, insert this:</a:t>
            </a:r>
          </a:p>
          <a:p>
            <a:pPr rtl="0" lvl="1" indent="0" marL="0">
              <a:buSzPct val="116666"/>
              <a:buFont typeface="Courier New"/>
              <a:buNone/>
            </a:pPr>
            <a:r>
              <a:rPr sz="1200" lang="en-GB">
                <a:latin typeface="Courier New"/>
                <a:ea typeface="Courier New"/>
                <a:cs typeface="Courier New"/>
                <a:sym typeface="Courier New"/>
              </a:rPr>
              <a:t>&lt;input type="checkbox" wicket:id="haveRead"&gt; I have read the terms and conditions</a:t>
            </a:r>
          </a:p>
          <a:p>
            <a:pPr rtl="0" lvl="1" indent="0" marL="0">
              <a:buSzPct val="116666"/>
              <a:buFont typeface="Courier New"/>
              <a:buNone/>
            </a:pPr>
            <a:r>
              <a:rPr sz="1200" lang="en-GB">
                <a:latin typeface="Courier New"/>
                <a:ea typeface="Courier New"/>
                <a:cs typeface="Courier New"/>
                <a:sym typeface="Courier New"/>
              </a:rPr>
              <a:t>&lt;a href="#" class="btn btn-success" wicket:id="continueLink"&gt;Continue&lt;/a&gt;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112450" x="1965150"/>
            <a:ext cy="409575" cx="32766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Exercise 8: (cont’d)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-GB">
                <a:latin typeface="Courier New"/>
                <a:ea typeface="Courier New"/>
                <a:cs typeface="Courier New"/>
                <a:sym typeface="Courier New"/>
              </a:rPr>
              <a:t>        final Link link = new Link("continueLink") {</a:t>
            </a:r>
          </a:p>
          <a:p>
            <a:pPr rtl="0" lvl="0">
              <a:buNone/>
            </a:pPr>
            <a:r>
              <a:rPr sz="1200" lang="en-GB">
                <a:latin typeface="Courier New"/>
                <a:ea typeface="Courier New"/>
                <a:cs typeface="Courier New"/>
                <a:sym typeface="Courier New"/>
              </a:rPr>
              <a:t>            public void onClick() {</a:t>
            </a:r>
          </a:p>
          <a:p>
            <a:pPr rtl="0" lvl="0">
              <a:buNone/>
            </a:pPr>
            <a:r>
              <a:rPr sz="1200" lang="en-GB">
                <a:latin typeface="Courier New"/>
                <a:ea typeface="Courier New"/>
                <a:cs typeface="Courier New"/>
                <a:sym typeface="Courier New"/>
              </a:rPr>
              <a:t>                setResponsePage(ThankYouPage.class);</a:t>
            </a:r>
          </a:p>
          <a:p>
            <a:pPr rtl="0" lvl="0">
              <a:buNone/>
            </a:pPr>
            <a:r>
              <a:rPr sz="1200" lang="en-GB"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-GB"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-GB">
                <a:latin typeface="Courier New"/>
                <a:ea typeface="Courier New"/>
                <a:cs typeface="Courier New"/>
                <a:sym typeface="Courier New"/>
              </a:rPr>
              <a:t>        link.setEnabled(false);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-GB">
                <a:latin typeface="Courier New"/>
                <a:ea typeface="Courier New"/>
                <a:cs typeface="Courier New"/>
                <a:sym typeface="Courier New"/>
              </a:rPr>
              <a:t>        link.</a:t>
            </a:r>
            <a:r>
              <a:rPr b="1" sz="1200" lang="en-GB">
                <a:latin typeface="Courier New"/>
                <a:ea typeface="Courier New"/>
                <a:cs typeface="Courier New"/>
                <a:sym typeface="Courier New"/>
              </a:rPr>
              <a:t>setOutputMarkupId</a:t>
            </a:r>
            <a:r>
              <a:rPr sz="1200" lang="en-GB">
                <a:latin typeface="Courier New"/>
                <a:ea typeface="Courier New"/>
                <a:cs typeface="Courier New"/>
                <a:sym typeface="Courier New"/>
              </a:rPr>
              <a:t>(true);</a:t>
            </a:r>
          </a:p>
          <a:p>
            <a:pPr rtl="0" lvl="0">
              <a:buNone/>
            </a:pPr>
            <a:r>
              <a:rPr sz="1200" lang="en-GB">
                <a:latin typeface="Courier New"/>
                <a:ea typeface="Courier New"/>
                <a:cs typeface="Courier New"/>
                <a:sym typeface="Courier New"/>
              </a:rPr>
              <a:t>        add(link);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-GB">
                <a:latin typeface="Courier New"/>
                <a:ea typeface="Courier New"/>
                <a:cs typeface="Courier New"/>
                <a:sym typeface="Courier New"/>
              </a:rPr>
              <a:t>        add(new </a:t>
            </a:r>
            <a:r>
              <a:rPr b="1" sz="1200" lang="en-GB">
                <a:latin typeface="Courier New"/>
                <a:ea typeface="Courier New"/>
                <a:cs typeface="Courier New"/>
                <a:sym typeface="Courier New"/>
              </a:rPr>
              <a:t>AjaxCheckBox</a:t>
            </a:r>
            <a:r>
              <a:rPr sz="1200" lang="en-GB">
                <a:latin typeface="Courier New"/>
                <a:ea typeface="Courier New"/>
                <a:cs typeface="Courier New"/>
                <a:sym typeface="Courier New"/>
              </a:rPr>
              <a:t>("haveRead", Model.of(hasRead)) {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-GB">
                <a:latin typeface="Courier New"/>
                <a:ea typeface="Courier New"/>
                <a:cs typeface="Courier New"/>
                <a:sym typeface="Courier New"/>
              </a:rPr>
              <a:t>            protected void onUpdate(AjaxRequestTarget target) {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-GB">
                <a:latin typeface="Courier New"/>
                <a:ea typeface="Courier New"/>
                <a:cs typeface="Courier New"/>
                <a:sym typeface="Courier New"/>
              </a:rPr>
              <a:t>                link.setEnabled(getModelObject());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-GB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sz="1200" lang="en-GB">
                <a:latin typeface="Courier New"/>
                <a:ea typeface="Courier New"/>
                <a:cs typeface="Courier New"/>
                <a:sym typeface="Courier New"/>
              </a:rPr>
              <a:t>target.add(link);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-GB"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pPr rtl="0" lvl="0">
              <a:buNone/>
            </a:pPr>
            <a:r>
              <a:rPr sz="1200" lang="en-GB"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</a:p>
        </p:txBody>
      </p:sp>
      <p:sp>
        <p:nvSpPr>
          <p:cNvPr id="189" name="Shape 189"/>
          <p:cNvSpPr/>
          <p:nvPr/>
        </p:nvSpPr>
        <p:spPr>
          <a:xfrm>
            <a:off y="4118825" x="3717250"/>
            <a:ext cy="401399" cx="28682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GB"/>
              <a:t>Tell Wicket to update the button</a:t>
            </a:r>
          </a:p>
        </p:txBody>
      </p:sp>
      <p:sp>
        <p:nvSpPr>
          <p:cNvPr id="190" name="Shape 190"/>
          <p:cNvSpPr/>
          <p:nvPr/>
        </p:nvSpPr>
        <p:spPr>
          <a:xfrm>
            <a:off y="2816400" x="4087650"/>
            <a:ext cy="401399" cx="28682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GB"/>
              <a:t>Mark the button as updateable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Exercise 8: (cont’d)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
</a:t>
            </a:r>
            <a:r>
              <a:rPr lang="en-GB"/>
              <a:t>The debug tool is found in the lower right corner</a:t>
            </a:r>
          </a:p>
          <a:p>
            <a:pPr>
              <a:buNone/>
            </a:pPr>
            <a:r>
              <a:rPr lang="en-GB"/>
              <a:t>Click on it and observe what happens when you click the checkbox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25900" x="576900"/>
            <a:ext cy="352425" cx="16859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Supplementary studies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GB"/>
              <a:t>Internationalization</a:t>
            </a:r>
          </a:p>
          <a:p>
            <a:pPr rtl="0" lvl="0">
              <a:buNone/>
            </a:pPr>
            <a:r>
              <a:rPr lang="en-GB"/>
              <a:t>Add properties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last.name=Efternamn</a:t>
            </a:r>
          </a:p>
          <a:p>
            <a:pPr rtl="0" lvl="0">
              <a:buNone/>
            </a:pP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first.name=Förnamn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/>
              <a:t>Use in HTML:</a:t>
            </a:r>
          </a:p>
          <a:p>
            <a:pPr>
              <a:buNone/>
            </a:pP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&lt;wicket:message key="first.name"&gt;&lt;/wicket:message&gt;</a:t>
            </a:r>
          </a:p>
        </p:txBody>
      </p:sp>
      <p:sp>
        <p:nvSpPr>
          <p:cNvPr id="204" name="Shape 204"/>
          <p:cNvSpPr/>
          <p:nvPr/>
        </p:nvSpPr>
        <p:spPr>
          <a:xfrm>
            <a:off y="2167200" x="3850400"/>
            <a:ext cy="857400" cx="2145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205" name="Shape 20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09800" x="3916100"/>
            <a:ext cy="723900" cx="19716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Supplementary studies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Explore GenericPanel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Create a panel which you use on a page</a:t>
            </a:r>
          </a:p>
          <a:p>
            <a:pPr rtl="0" lvl="1" indent="-342900" marL="1371600"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800" lang="en-GB"/>
              <a:t>public class PersonPanel extends GenericPanel&lt;Person&gt;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Initially, the panel just hold some static text</a:t>
            </a:r>
          </a:p>
          <a:p>
            <a:pPr rtl="0" lvl="1" indent="-342900" marL="1371600"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800" lang="en-GB"/>
              <a:t>PersonPanel.html: &lt;html&gt;&lt;body&gt;text&lt;/body&gt;&lt;/html&gt;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Attach a model to the panel and use it to display some values</a:t>
            </a:r>
          </a:p>
          <a:p>
            <a:pPr rtl="0" lvl="1" indent="-342900" marL="1371600"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800" lang="en-GB"/>
              <a:t>new PersonPanel(“panel”, Model.of(person));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Wicket philosophy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1873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Separate HTML and Java</a:t>
            </a:r>
          </a:p>
          <a:p>
            <a:pPr rtl="0" lvl="0">
              <a:buNone/>
            </a:pPr>
            <a:r>
              <a:rPr lang="en-GB"/>
              <a:t>	Clean HTML without logic</a:t>
            </a:r>
          </a:p>
          <a:p>
            <a:pPr rtl="0" lvl="0">
              <a:buNone/>
            </a:pPr>
            <a:r>
              <a:rPr lang="en-GB"/>
              <a:t>	All logic in Java</a:t>
            </a:r>
          </a:p>
          <a:p>
            <a:r>
              <a:t/>
            </a:r>
          </a:p>
        </p:txBody>
      </p:sp>
      <p:sp>
        <p:nvSpPr>
          <p:cNvPr id="47" name="Shape 47"/>
          <p:cNvSpPr/>
          <p:nvPr/>
        </p:nvSpPr>
        <p:spPr>
          <a:xfrm>
            <a:off y="1803850" x="5661025"/>
            <a:ext cy="857400" cx="921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GB"/>
              <a:t>HTML/CSS</a:t>
            </a:r>
          </a:p>
        </p:txBody>
      </p:sp>
      <p:sp>
        <p:nvSpPr>
          <p:cNvPr id="48" name="Shape 48"/>
          <p:cNvSpPr/>
          <p:nvPr/>
        </p:nvSpPr>
        <p:spPr>
          <a:xfrm>
            <a:off y="1803850" x="6984000"/>
            <a:ext cy="857400" cx="921000"/>
          </a:xfrm>
          <a:prstGeom prst="verticalScroll">
            <a:avLst>
              <a:gd fmla="val 1007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-GB"/>
              <a:t>Java</a:t>
            </a:r>
          </a:p>
        </p:txBody>
      </p:sp>
      <p:cxnSp>
        <p:nvCxnSpPr>
          <p:cNvPr id="49" name="Shape 49"/>
          <p:cNvCxnSpPr>
            <a:stCxn id="47" idx="3"/>
            <a:endCxn id="48" idx="1"/>
          </p:cNvCxnSpPr>
          <p:nvPr/>
        </p:nvCxnSpPr>
        <p:spPr>
          <a:xfrm>
            <a:off y="2232550" x="6474850"/>
            <a:ext cy="0" cx="59549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0" name="Shape 50"/>
          <p:cNvSpPr/>
          <p:nvPr/>
        </p:nvSpPr>
        <p:spPr>
          <a:xfrm>
            <a:off y="1393787" x="5795375"/>
            <a:ext cy="278099" cx="921000"/>
          </a:xfrm>
          <a:prstGeom prst="wedgeRectCallout">
            <a:avLst>
              <a:gd fmla="val -19791" name="adj1"/>
              <a:gd fmla="val 104355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-GB"/>
              <a:t>Design</a:t>
            </a:r>
          </a:p>
        </p:txBody>
      </p:sp>
      <p:sp>
        <p:nvSpPr>
          <p:cNvPr id="51" name="Shape 51"/>
          <p:cNvSpPr/>
          <p:nvPr/>
        </p:nvSpPr>
        <p:spPr>
          <a:xfrm>
            <a:off y="1393787" x="7204725"/>
            <a:ext cy="278099" cx="921000"/>
          </a:xfrm>
          <a:prstGeom prst="wedgeRectCallout">
            <a:avLst>
              <a:gd fmla="val -19791" name="adj1"/>
              <a:gd fmla="val 104355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-GB"/>
              <a:t>Logic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y="3347600" x="442875"/>
            <a:ext cy="1536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-GB">
                <a:solidFill>
                  <a:schemeClr val="dk1"/>
                </a:solidFill>
              </a:rPr>
              <a:t>Testability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-GB">
                <a:solidFill>
                  <a:schemeClr val="dk1"/>
                </a:solidFill>
              </a:rPr>
              <a:t>	Page logic can be tested with supplied tool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Wicket philosophy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Object oriented</a:t>
            </a:r>
          </a:p>
          <a:p>
            <a:pPr rtl="0" lvl="0">
              <a:buNone/>
            </a:pPr>
            <a:r>
              <a:rPr lang="en-GB"/>
              <a:t>	Pages are instantiated </a:t>
            </a:r>
          </a:p>
          <a:p>
            <a:pPr rtl="0" lvl="0">
              <a:buNone/>
            </a:pPr>
            <a:r>
              <a:rPr lang="en-GB"/>
              <a:t>	Page classes may inherit other page classes</a:t>
            </a:r>
          </a:p>
          <a:p>
            <a:pPr rtl="0" lvl="0">
              <a:buNone/>
            </a:pPr>
            <a:r>
              <a:rPr lang="en-GB"/>
              <a:t>		Good for common layout, e.g. menu</a:t>
            </a:r>
          </a:p>
          <a:p>
            <a:pPr rtl="0" lvl="0">
              <a:buNone/>
            </a:pPr>
            <a:r>
              <a:rPr lang="en-GB"/>
              <a:t>	Pages can aggregate components</a:t>
            </a:r>
          </a:p>
          <a:p>
            <a:pPr>
              <a:buNone/>
            </a:pPr>
            <a:r>
              <a:rPr lang="en-GB"/>
              <a:t>		Reusability and readability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Set up development environment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Source code for you to fork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rabicPeriod"/>
            </a:pPr>
            <a:r>
              <a:rPr u="sng" lang="en-GB">
                <a:solidFill>
                  <a:schemeClr val="hlink"/>
                </a:solidFill>
                <a:hlinkClick r:id="rId3"/>
              </a:rPr>
              <a:t>https://github.com/perty/wicket-kurs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Install IntelliJ plugins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rabicPeriod"/>
            </a:pPr>
            <a:r>
              <a:rPr lang="en-GB"/>
              <a:t>Wicket Forge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rabicPeriod"/>
            </a:pPr>
            <a:r>
              <a:rPr lang="en-GB"/>
              <a:t>Lombok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Read HomePage.html 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Start a webapp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Exercise 1 and 2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Do exercise 1 and 2 found in the source code on HomePage.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Exercise 3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Create a page that shows the trail of pages you’ve visited, also known as “bread crumb”.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Create a link to itself so that you can get a really long trail for testing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What happens when you press the browser back button? 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What happens to the URL?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Form -&gt; Model -&gt; Data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lang="en-GB"/>
              <a:t>A model communicates between form input and underlying data</a:t>
            </a:r>
          </a:p>
        </p:txBody>
      </p:sp>
      <p:sp>
        <p:nvSpPr>
          <p:cNvPr id="83" name="Shape 83"/>
          <p:cNvSpPr/>
          <p:nvPr/>
        </p:nvSpPr>
        <p:spPr>
          <a:xfrm>
            <a:off y="2485100" x="498950"/>
            <a:ext cy="1535099" cx="2014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4" name="Shape 84"/>
          <p:cNvSpPr/>
          <p:nvPr/>
        </p:nvSpPr>
        <p:spPr>
          <a:xfrm>
            <a:off y="2879837" x="1199375"/>
            <a:ext cy="211199" cx="11850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5" name="Shape 85"/>
          <p:cNvSpPr txBox="1"/>
          <p:nvPr/>
        </p:nvSpPr>
        <p:spPr>
          <a:xfrm>
            <a:off y="2793437" x="498950"/>
            <a:ext cy="192000" cx="743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Name</a:t>
            </a:r>
          </a:p>
        </p:txBody>
      </p:sp>
      <p:sp>
        <p:nvSpPr>
          <p:cNvPr id="86" name="Shape 86"/>
          <p:cNvSpPr/>
          <p:nvPr/>
        </p:nvSpPr>
        <p:spPr>
          <a:xfrm>
            <a:off y="3299362" x="1199350"/>
            <a:ext cy="211199" cx="11850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7" name="Shape 87"/>
          <p:cNvSpPr txBox="1"/>
          <p:nvPr/>
        </p:nvSpPr>
        <p:spPr>
          <a:xfrm>
            <a:off y="3225162" x="498950"/>
            <a:ext cy="192000" cx="56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Age</a:t>
            </a:r>
          </a:p>
        </p:txBody>
      </p:sp>
      <p:sp>
        <p:nvSpPr>
          <p:cNvPr id="88" name="Shape 88"/>
          <p:cNvSpPr/>
          <p:nvPr/>
        </p:nvSpPr>
        <p:spPr>
          <a:xfrm>
            <a:off y="3607700" x="1640750"/>
            <a:ext cy="192000" cx="74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GB"/>
              <a:t>Send</a:t>
            </a:r>
          </a:p>
        </p:txBody>
      </p:sp>
      <p:sp>
        <p:nvSpPr>
          <p:cNvPr id="89" name="Shape 89"/>
          <p:cNvSpPr/>
          <p:nvPr/>
        </p:nvSpPr>
        <p:spPr>
          <a:xfrm>
            <a:off y="2485100" x="498950"/>
            <a:ext cy="268500" cx="2014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0" name="Shape 90"/>
          <p:cNvSpPr txBox="1"/>
          <p:nvPr/>
        </p:nvSpPr>
        <p:spPr>
          <a:xfrm>
            <a:off y="2411000" x="913850"/>
            <a:ext cy="192000" cx="1185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Person</a:t>
            </a:r>
          </a:p>
        </p:txBody>
      </p:sp>
      <p:cxnSp>
        <p:nvCxnSpPr>
          <p:cNvPr id="91" name="Shape 91"/>
          <p:cNvCxnSpPr>
            <a:stCxn id="89" idx="3"/>
            <a:endCxn id="92" idx="1"/>
          </p:cNvCxnSpPr>
          <p:nvPr/>
        </p:nvCxnSpPr>
        <p:spPr>
          <a:xfrm>
            <a:off y="2619350" x="2513749"/>
            <a:ext cy="623700" cx="4702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93" name="Shape 93"/>
          <p:cNvSpPr/>
          <p:nvPr/>
        </p:nvSpPr>
        <p:spPr>
          <a:xfrm>
            <a:off y="2823950" x="2984025"/>
            <a:ext cy="857400" cx="21011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-GB"/>
              <a:t>Model</a:t>
            </a:r>
          </a:p>
        </p:txBody>
      </p:sp>
      <p:sp>
        <p:nvSpPr>
          <p:cNvPr id="94" name="Shape 94"/>
          <p:cNvSpPr/>
          <p:nvPr/>
        </p:nvSpPr>
        <p:spPr>
          <a:xfrm>
            <a:off y="2676950" x="5872100"/>
            <a:ext cy="1151399" cx="1410600"/>
          </a:xfrm>
          <a:prstGeom prst="flowChartMagneticTap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-GB"/>
              <a:t>Data</a:t>
            </a:r>
          </a:p>
        </p:txBody>
      </p:sp>
      <p:cxnSp>
        <p:nvCxnSpPr>
          <p:cNvPr id="95" name="Shape 95"/>
          <p:cNvCxnSpPr>
            <a:stCxn id="93" idx="0"/>
            <a:endCxn id="94" idx="1"/>
          </p:cNvCxnSpPr>
          <p:nvPr/>
        </p:nvCxnSpPr>
        <p:spPr>
          <a:xfrm rot="10800000" flipH="1">
            <a:off y="3252649" x="5085224"/>
            <a:ext cy="0" cx="7868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Wicket models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A form component can have a model or it use its parent’s (e.g. a text field in a form)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/>
              <a:t>Different models for different purposes, e.g. a model that loads from database on request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/>
              <a:t>Models can be chained like russian dolls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