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100584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" TargetMode="External" /><Relationship Id="rId2" Type="http://schemas.openxmlformats.org/officeDocument/2006/relationships/hyperlink" Target="http://www.w3c.org/" TargetMode="External" /><Relationship Id="rId1" Type="http://schemas.openxmlformats.org/officeDocument/2006/relationships/slideLayout" Target="../slideLayouts/slideLayout5.xml" /><Relationship Id="rId6" Type="http://schemas.openxmlformats.org/officeDocument/2006/relationships/hyperlink" Target="http://rassp.scra.org/" TargetMode="External" /><Relationship Id="rId5" Type="http://schemas.openxmlformats.org/officeDocument/2006/relationships/hyperlink" Target="http://java.sun.com/docs/books/jsl" TargetMode="External" /><Relationship Id="rId4" Type="http://schemas.openxmlformats.org/officeDocument/2006/relationships/hyperlink" Target="http://engine.ieee.org/society/nmc/pubs/tec/ec_toc.html" TargetMode="Externa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vmspec" TargetMode="External" /><Relationship Id="rId2" Type="http://schemas.openxmlformats.org/officeDocument/2006/relationships/hyperlink" Target="http://java.sun.com/" TargetMode="External" /><Relationship Id="rId1" Type="http://schemas.openxmlformats.org/officeDocument/2006/relationships/slideLayout" Target="../slideLayouts/slideLayout5.xml" /><Relationship Id="rId6" Type="http://schemas.openxmlformats.org/officeDocument/2006/relationships/hyperlink" Target="http://java.sun.com/products/javacard" TargetMode="External" /><Relationship Id="rId5" Type="http://schemas.openxmlformats.org/officeDocument/2006/relationships/hyperlink" Target="http://www.media.mit.edu/mres" TargetMode="External" /><Relationship Id="rId4" Type="http://schemas.openxmlformats.org/officeDocument/2006/relationships/hyperlink" Target="http://java.sun.com/products/javaos" TargetMode="Externa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java.sun.com/products/jdk/1.2/docs" TargetMode="External" /><Relationship Id="rId3" Type="http://schemas.openxmlformats.org/officeDocument/2006/relationships/hyperlink" Target="http://www.sun.com/microelectronics/microJava-701" TargetMode="External" /><Relationship Id="rId7" Type="http://schemas.openxmlformats.org/officeDocument/2006/relationships/hyperlink" Target="http://java.sun.com/products/javacard" TargetMode="External" /><Relationship Id="rId2" Type="http://schemas.openxmlformats.org/officeDocument/2006/relationships/hyperlink" Target="http://www.sun.com/microelectronics/java" TargetMode="External" /><Relationship Id="rId1" Type="http://schemas.openxmlformats.org/officeDocument/2006/relationships/slideLayout" Target="../slideLayouts/slideLayout5.xml" /><Relationship Id="rId6" Type="http://schemas.openxmlformats.org/officeDocument/2006/relationships/hyperlink" Target="http://java.sun.com/products/jdk" TargetMode="External" /><Relationship Id="rId5" Type="http://schemas.openxmlformats.org/officeDocument/2006/relationships/hyperlink" Target="http://java.sun.com/products/jtapi" TargetMode="External" /><Relationship Id="rId4" Type="http://schemas.openxmlformats.org/officeDocument/2006/relationships/hyperlink" Target="http://java.sun.com/products/javaos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407785" cy="7723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b="1" spc="-5" dirty="0">
                <a:latin typeface="Arial"/>
                <a:cs typeface="Arial"/>
              </a:rPr>
              <a:t>Taxonomia Tecnologia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Java</a:t>
            </a:r>
            <a:endParaRPr sz="135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310"/>
              </a:spcBef>
            </a:pPr>
            <a:r>
              <a:rPr sz="1350" b="1" spc="-5" dirty="0">
                <a:latin typeface="Times New Roman"/>
                <a:cs typeface="Times New Roman"/>
              </a:rPr>
              <a:t>Resumo</a:t>
            </a:r>
            <a:endParaRPr sz="135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33020" algn="just">
              <a:lnSpc>
                <a:spcPct val="92300"/>
              </a:lnSpc>
            </a:pPr>
            <a:r>
              <a:rPr sz="1200" i="1" spc="-5" dirty="0">
                <a:latin typeface="Times New Roman"/>
                <a:cs typeface="Times New Roman"/>
              </a:rPr>
              <a:t>As altas taxas </a:t>
            </a:r>
            <a:r>
              <a:rPr sz="1200" i="1" dirty="0">
                <a:latin typeface="Times New Roman"/>
                <a:cs typeface="Times New Roman"/>
              </a:rPr>
              <a:t>de adoção da </a:t>
            </a:r>
            <a:r>
              <a:rPr sz="1200" i="1" spc="-5" dirty="0">
                <a:latin typeface="Times New Roman"/>
                <a:cs typeface="Times New Roman"/>
              </a:rPr>
              <a:t>Internet </a:t>
            </a:r>
            <a:r>
              <a:rPr sz="1200" i="1" dirty="0">
                <a:latin typeface="Times New Roman"/>
                <a:cs typeface="Times New Roman"/>
              </a:rPr>
              <a:t>e </a:t>
            </a:r>
            <a:r>
              <a:rPr sz="1200" i="1" spc="-5" dirty="0">
                <a:latin typeface="Times New Roman"/>
                <a:cs typeface="Times New Roman"/>
              </a:rPr>
              <a:t>Web </a:t>
            </a:r>
            <a:r>
              <a:rPr sz="1200" i="1" dirty="0">
                <a:latin typeface="Times New Roman"/>
                <a:cs typeface="Times New Roman"/>
              </a:rPr>
              <a:t>pela </a:t>
            </a:r>
            <a:r>
              <a:rPr sz="1200" i="1" spc="-5" dirty="0">
                <a:latin typeface="Times New Roman"/>
                <a:cs typeface="Times New Roman"/>
              </a:rPr>
              <a:t>sociedade tem </a:t>
            </a:r>
            <a:r>
              <a:rPr sz="1200" i="1" dirty="0">
                <a:latin typeface="Times New Roman"/>
                <a:cs typeface="Times New Roman"/>
              </a:rPr>
              <a:t>sido acompanhadas por um </a:t>
            </a:r>
            <a:r>
              <a:rPr sz="1200" i="1" spc="-5" dirty="0">
                <a:latin typeface="Times New Roman"/>
                <a:cs typeface="Times New Roman"/>
              </a:rPr>
              <a:t>vigoroso  crescimento </a:t>
            </a:r>
            <a:r>
              <a:rPr sz="1200" i="1" dirty="0">
                <a:latin typeface="Times New Roman"/>
                <a:cs typeface="Times New Roman"/>
              </a:rPr>
              <a:t>da </a:t>
            </a:r>
            <a:r>
              <a:rPr sz="1200" i="1" spc="-5" dirty="0">
                <a:latin typeface="Times New Roman"/>
                <a:cs typeface="Times New Roman"/>
              </a:rPr>
              <a:t>complexidade </a:t>
            </a:r>
            <a:r>
              <a:rPr sz="1200" i="1" dirty="0">
                <a:latin typeface="Times New Roman"/>
                <a:cs typeface="Times New Roman"/>
              </a:rPr>
              <a:t>e abrangência de </a:t>
            </a:r>
            <a:r>
              <a:rPr sz="1200" i="1" spc="-5" dirty="0">
                <a:latin typeface="Times New Roman"/>
                <a:cs typeface="Times New Roman"/>
              </a:rPr>
              <a:t>tecnologia </a:t>
            </a:r>
            <a:r>
              <a:rPr sz="1200" i="1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código </a:t>
            </a:r>
            <a:r>
              <a:rPr sz="1200" i="1" dirty="0">
                <a:latin typeface="Times New Roman"/>
                <a:cs typeface="Times New Roman"/>
              </a:rPr>
              <a:t>móvel, </a:t>
            </a:r>
            <a:r>
              <a:rPr sz="1200" i="1" spc="-5" dirty="0">
                <a:latin typeface="Times New Roman"/>
                <a:cs typeface="Times New Roman"/>
              </a:rPr>
              <a:t>em especial </a:t>
            </a:r>
            <a:r>
              <a:rPr sz="1200" i="1" dirty="0">
                <a:latin typeface="Times New Roman"/>
                <a:cs typeface="Times New Roman"/>
              </a:rPr>
              <a:t>da tecnologia  </a:t>
            </a:r>
            <a:r>
              <a:rPr sz="1200" i="1" spc="-5" dirty="0">
                <a:latin typeface="Times New Roman"/>
                <a:cs typeface="Times New Roman"/>
              </a:rPr>
              <a:t>Java, </a:t>
            </a:r>
            <a:r>
              <a:rPr sz="1200" i="1" dirty="0">
                <a:latin typeface="Times New Roman"/>
                <a:cs typeface="Times New Roman"/>
              </a:rPr>
              <a:t>considerada por </a:t>
            </a:r>
            <a:r>
              <a:rPr sz="1200" i="1" spc="-5" dirty="0">
                <a:latin typeface="Times New Roman"/>
                <a:cs typeface="Times New Roman"/>
              </a:rPr>
              <a:t>muitos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pedra fundamental </a:t>
            </a:r>
            <a:r>
              <a:rPr sz="1200" i="1" dirty="0">
                <a:latin typeface="Times New Roman"/>
                <a:cs typeface="Times New Roman"/>
              </a:rPr>
              <a:t>da </a:t>
            </a:r>
            <a:r>
              <a:rPr sz="1200" i="1" spc="-5" dirty="0">
                <a:latin typeface="Times New Roman"/>
                <a:cs typeface="Times New Roman"/>
              </a:rPr>
              <a:t>construção </a:t>
            </a:r>
            <a:r>
              <a:rPr sz="1200" i="1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aplicações </a:t>
            </a:r>
            <a:r>
              <a:rPr sz="1200" i="1" dirty="0">
                <a:latin typeface="Times New Roman"/>
                <a:cs typeface="Times New Roman"/>
              </a:rPr>
              <a:t>na </a:t>
            </a:r>
            <a:r>
              <a:rPr sz="1200" i="1" spc="-5" dirty="0">
                <a:latin typeface="Times New Roman"/>
                <a:cs typeface="Times New Roman"/>
              </a:rPr>
              <a:t>Internet </a:t>
            </a:r>
            <a:r>
              <a:rPr sz="1200" i="1" dirty="0">
                <a:latin typeface="Times New Roman"/>
                <a:cs typeface="Times New Roman"/>
              </a:rPr>
              <a:t>e Web. O  </a:t>
            </a:r>
            <a:r>
              <a:rPr sz="1200" i="1" spc="-5" dirty="0">
                <a:latin typeface="Times New Roman"/>
                <a:cs typeface="Times New Roman"/>
              </a:rPr>
              <a:t>crescimento </a:t>
            </a:r>
            <a:r>
              <a:rPr sz="1200" i="1" dirty="0">
                <a:latin typeface="Times New Roman"/>
                <a:cs typeface="Times New Roman"/>
              </a:rPr>
              <a:t>do </a:t>
            </a:r>
            <a:r>
              <a:rPr sz="1200" i="1" spc="-5" dirty="0">
                <a:latin typeface="Times New Roman"/>
                <a:cs typeface="Times New Roman"/>
              </a:rPr>
              <a:t>universo </a:t>
            </a:r>
            <a:r>
              <a:rPr sz="1200" i="1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tecnologias </a:t>
            </a:r>
            <a:r>
              <a:rPr sz="1200" i="1" dirty="0">
                <a:latin typeface="Times New Roman"/>
                <a:cs typeface="Times New Roman"/>
              </a:rPr>
              <a:t>Java se </a:t>
            </a:r>
            <a:r>
              <a:rPr sz="1200" i="1" spc="5" dirty="0">
                <a:latin typeface="Times New Roman"/>
                <a:cs typeface="Times New Roman"/>
              </a:rPr>
              <a:t>dá </a:t>
            </a:r>
            <a:r>
              <a:rPr sz="1200" i="1" spc="-5" dirty="0">
                <a:latin typeface="Times New Roman"/>
                <a:cs typeface="Times New Roman"/>
              </a:rPr>
              <a:t>através </a:t>
            </a:r>
            <a:r>
              <a:rPr sz="1200" i="1" dirty="0">
                <a:latin typeface="Times New Roman"/>
                <a:cs typeface="Times New Roman"/>
              </a:rPr>
              <a:t>da criação de </a:t>
            </a:r>
            <a:r>
              <a:rPr sz="1200" i="1" spc="-5" dirty="0">
                <a:latin typeface="Times New Roman"/>
                <a:cs typeface="Times New Roman"/>
              </a:rPr>
              <a:t>uma </a:t>
            </a:r>
            <a:r>
              <a:rPr sz="1200" i="1" dirty="0">
                <a:latin typeface="Times New Roman"/>
                <a:cs typeface="Times New Roman"/>
              </a:rPr>
              <a:t>grande </a:t>
            </a:r>
            <a:r>
              <a:rPr sz="1200" i="1" spc="-5" dirty="0">
                <a:latin typeface="Times New Roman"/>
                <a:cs typeface="Times New Roman"/>
              </a:rPr>
              <a:t>quantidade </a:t>
            </a:r>
            <a:r>
              <a:rPr sz="1200" i="1" dirty="0">
                <a:latin typeface="Times New Roman"/>
                <a:cs typeface="Times New Roman"/>
              </a:rPr>
              <a:t>de  </a:t>
            </a:r>
            <a:r>
              <a:rPr sz="1200" i="1" spc="-5" dirty="0">
                <a:latin typeface="Times New Roman"/>
                <a:cs typeface="Times New Roman"/>
              </a:rPr>
              <a:t>modelos, ferramentas, bibliotecas </a:t>
            </a:r>
            <a:r>
              <a:rPr sz="1200" i="1" dirty="0">
                <a:latin typeface="Times New Roman"/>
                <a:cs typeface="Times New Roman"/>
              </a:rPr>
              <a:t>e </a:t>
            </a:r>
            <a:r>
              <a:rPr sz="1200" i="1" spc="-5" dirty="0">
                <a:latin typeface="Times New Roman"/>
                <a:cs typeface="Times New Roman"/>
              </a:rPr>
              <a:t>frameworks </a:t>
            </a:r>
            <a:r>
              <a:rPr sz="1200" i="1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desenvolvimento, aplicáveis </a:t>
            </a:r>
            <a:r>
              <a:rPr sz="1200" i="1" dirty="0">
                <a:latin typeface="Times New Roman"/>
                <a:cs typeface="Times New Roman"/>
              </a:rPr>
              <a:t>aos </a:t>
            </a:r>
            <a:r>
              <a:rPr sz="1200" i="1" spc="-5" dirty="0">
                <a:latin typeface="Times New Roman"/>
                <a:cs typeface="Times New Roman"/>
              </a:rPr>
              <a:t>mais diversos  domínios </a:t>
            </a:r>
            <a:r>
              <a:rPr sz="1200" i="1" dirty="0">
                <a:latin typeface="Times New Roman"/>
                <a:cs typeface="Times New Roman"/>
              </a:rPr>
              <a:t>da </a:t>
            </a:r>
            <a:r>
              <a:rPr sz="1200" i="1" spc="-5" dirty="0">
                <a:latin typeface="Times New Roman"/>
                <a:cs typeface="Times New Roman"/>
              </a:rPr>
              <a:t>informática </a:t>
            </a:r>
            <a:r>
              <a:rPr sz="1200" i="1" dirty="0">
                <a:latin typeface="Times New Roman"/>
                <a:cs typeface="Times New Roman"/>
              </a:rPr>
              <a:t>e </a:t>
            </a:r>
            <a:r>
              <a:rPr sz="1200" i="1" spc="-5" dirty="0">
                <a:latin typeface="Times New Roman"/>
                <a:cs typeface="Times New Roman"/>
              </a:rPr>
              <a:t>telecomunicações, como hipermídia </a:t>
            </a:r>
            <a:r>
              <a:rPr sz="1200" i="1" dirty="0">
                <a:latin typeface="Times New Roman"/>
                <a:cs typeface="Times New Roman"/>
              </a:rPr>
              <a:t>e </a:t>
            </a:r>
            <a:r>
              <a:rPr sz="1200" i="1" spc="-5" dirty="0">
                <a:latin typeface="Times New Roman"/>
                <a:cs typeface="Times New Roman"/>
              </a:rPr>
              <a:t>multimídia, </a:t>
            </a:r>
            <a:r>
              <a:rPr sz="1200" i="1" dirty="0">
                <a:latin typeface="Times New Roman"/>
                <a:cs typeface="Times New Roman"/>
              </a:rPr>
              <a:t>computação </a:t>
            </a:r>
            <a:r>
              <a:rPr sz="1200" i="1" spc="-5" dirty="0">
                <a:latin typeface="Times New Roman"/>
                <a:cs typeface="Times New Roman"/>
              </a:rPr>
              <a:t>distribuída,  gerenciamento </a:t>
            </a:r>
            <a:r>
              <a:rPr sz="1200" i="1" dirty="0">
                <a:latin typeface="Times New Roman"/>
                <a:cs typeface="Times New Roman"/>
              </a:rPr>
              <a:t>de redes, </a:t>
            </a:r>
            <a:r>
              <a:rPr sz="1200" i="1" spc="-5" dirty="0">
                <a:latin typeface="Times New Roman"/>
                <a:cs typeface="Times New Roman"/>
              </a:rPr>
              <a:t>telefonia </a:t>
            </a:r>
            <a:r>
              <a:rPr sz="1200" i="1" dirty="0">
                <a:latin typeface="Times New Roman"/>
                <a:cs typeface="Times New Roman"/>
              </a:rPr>
              <a:t>convencional e </a:t>
            </a:r>
            <a:r>
              <a:rPr sz="1200" i="1" spc="-5" dirty="0">
                <a:latin typeface="Times New Roman"/>
                <a:cs typeface="Times New Roman"/>
              </a:rPr>
              <a:t>móvel, </a:t>
            </a:r>
            <a:r>
              <a:rPr sz="1200" i="1" dirty="0">
                <a:latin typeface="Times New Roman"/>
                <a:cs typeface="Times New Roman"/>
              </a:rPr>
              <a:t>comércio </a:t>
            </a:r>
            <a:r>
              <a:rPr sz="1200" i="1" spc="-5" dirty="0">
                <a:latin typeface="Times New Roman"/>
                <a:cs typeface="Times New Roman"/>
              </a:rPr>
              <a:t>eletrônico, arquitetura </a:t>
            </a:r>
            <a:r>
              <a:rPr sz="1200" i="1" dirty="0">
                <a:latin typeface="Times New Roman"/>
                <a:cs typeface="Times New Roman"/>
              </a:rPr>
              <a:t>de  </a:t>
            </a:r>
            <a:r>
              <a:rPr sz="1200" i="1" spc="-5" dirty="0">
                <a:latin typeface="Times New Roman"/>
                <a:cs typeface="Times New Roman"/>
              </a:rPr>
              <a:t>computadores, entre </a:t>
            </a:r>
            <a:r>
              <a:rPr sz="1200" i="1" dirty="0">
                <a:latin typeface="Times New Roman"/>
                <a:cs typeface="Times New Roman"/>
              </a:rPr>
              <a:t>outros. </a:t>
            </a:r>
            <a:r>
              <a:rPr sz="1200" i="1" spc="-5" dirty="0">
                <a:latin typeface="Times New Roman"/>
                <a:cs typeface="Times New Roman"/>
              </a:rPr>
              <a:t>Este artigo </a:t>
            </a:r>
            <a:r>
              <a:rPr sz="1200" i="1" dirty="0">
                <a:latin typeface="Times New Roman"/>
                <a:cs typeface="Times New Roman"/>
              </a:rPr>
              <a:t>propõe </a:t>
            </a:r>
            <a:r>
              <a:rPr sz="1200" i="1" spc="-5" dirty="0">
                <a:latin typeface="Times New Roman"/>
                <a:cs typeface="Times New Roman"/>
              </a:rPr>
              <a:t>uma Taxonomia </a:t>
            </a:r>
            <a:r>
              <a:rPr sz="1200" i="1" dirty="0">
                <a:latin typeface="Times New Roman"/>
                <a:cs typeface="Times New Roman"/>
              </a:rPr>
              <a:t>do </a:t>
            </a:r>
            <a:r>
              <a:rPr sz="1200" i="1" spc="-5" dirty="0">
                <a:latin typeface="Times New Roman"/>
                <a:cs typeface="Times New Roman"/>
              </a:rPr>
              <a:t>Ciberespaço, aplicável </a:t>
            </a:r>
            <a:r>
              <a:rPr sz="1200" i="1" dirty="0">
                <a:latin typeface="Times New Roman"/>
                <a:cs typeface="Times New Roman"/>
              </a:rPr>
              <a:t>à  </a:t>
            </a:r>
            <a:r>
              <a:rPr sz="1200" i="1" spc="-5" dirty="0">
                <a:latin typeface="Times New Roman"/>
                <a:cs typeface="Times New Roman"/>
              </a:rPr>
              <a:t>classificação </a:t>
            </a:r>
            <a:r>
              <a:rPr sz="1200" i="1" dirty="0">
                <a:latin typeface="Times New Roman"/>
                <a:cs typeface="Times New Roman"/>
              </a:rPr>
              <a:t>do </a:t>
            </a:r>
            <a:r>
              <a:rPr sz="1200" i="1" spc="-5" dirty="0">
                <a:latin typeface="Times New Roman"/>
                <a:cs typeface="Times New Roman"/>
              </a:rPr>
              <a:t>universo </a:t>
            </a:r>
            <a:r>
              <a:rPr sz="1200" i="1" dirty="0">
                <a:latin typeface="Times New Roman"/>
                <a:cs typeface="Times New Roman"/>
              </a:rPr>
              <a:t>Java, e </a:t>
            </a:r>
            <a:r>
              <a:rPr sz="1200" i="1" spc="-5" dirty="0">
                <a:latin typeface="Times New Roman"/>
                <a:cs typeface="Times New Roman"/>
              </a:rPr>
              <a:t>potencialmente extensível </a:t>
            </a:r>
            <a:r>
              <a:rPr sz="1200" i="1" dirty="0">
                <a:latin typeface="Times New Roman"/>
                <a:cs typeface="Times New Roman"/>
              </a:rPr>
              <a:t>a outros </a:t>
            </a:r>
            <a:r>
              <a:rPr sz="1200" i="1" spc="-5" dirty="0">
                <a:latin typeface="Times New Roman"/>
                <a:cs typeface="Times New Roman"/>
              </a:rPr>
              <a:t>componentes tecnológicos. </a:t>
            </a:r>
            <a:r>
              <a:rPr sz="1200" i="1" dirty="0">
                <a:latin typeface="Times New Roman"/>
                <a:cs typeface="Times New Roman"/>
              </a:rPr>
              <a:t>A  </a:t>
            </a:r>
            <a:r>
              <a:rPr sz="1200" i="1" spc="-5" dirty="0">
                <a:latin typeface="Times New Roman"/>
                <a:cs typeface="Times New Roman"/>
              </a:rPr>
              <a:t>relevância </a:t>
            </a:r>
            <a:r>
              <a:rPr sz="1200" i="1" dirty="0">
                <a:latin typeface="Times New Roman"/>
                <a:cs typeface="Times New Roman"/>
              </a:rPr>
              <a:t>da </a:t>
            </a:r>
            <a:r>
              <a:rPr sz="1200" i="1" spc="-5" dirty="0">
                <a:latin typeface="Times New Roman"/>
                <a:cs typeface="Times New Roman"/>
              </a:rPr>
              <a:t>Taxonomia </a:t>
            </a:r>
            <a:r>
              <a:rPr sz="1200" i="1" dirty="0">
                <a:latin typeface="Times New Roman"/>
                <a:cs typeface="Times New Roman"/>
              </a:rPr>
              <a:t>é </a:t>
            </a:r>
            <a:r>
              <a:rPr sz="1200" i="1" spc="-5" dirty="0">
                <a:latin typeface="Times New Roman"/>
                <a:cs typeface="Times New Roman"/>
              </a:rPr>
              <a:t>mostrada </a:t>
            </a:r>
            <a:r>
              <a:rPr sz="1200" i="1" dirty="0">
                <a:latin typeface="Times New Roman"/>
                <a:cs typeface="Times New Roman"/>
              </a:rPr>
              <a:t>através da </a:t>
            </a:r>
            <a:r>
              <a:rPr sz="1200" i="1" spc="-5" dirty="0">
                <a:latin typeface="Times New Roman"/>
                <a:cs typeface="Times New Roman"/>
              </a:rPr>
              <a:t>discussão sobre </a:t>
            </a:r>
            <a:r>
              <a:rPr sz="1200" i="1" dirty="0">
                <a:latin typeface="Times New Roman"/>
                <a:cs typeface="Times New Roman"/>
              </a:rPr>
              <a:t>os </a:t>
            </a:r>
            <a:r>
              <a:rPr sz="1200" i="1" spc="-5" dirty="0">
                <a:latin typeface="Times New Roman"/>
                <a:cs typeface="Times New Roman"/>
              </a:rPr>
              <a:t>eixos </a:t>
            </a:r>
            <a:r>
              <a:rPr sz="1200" i="1" dirty="0">
                <a:latin typeface="Times New Roman"/>
                <a:cs typeface="Times New Roman"/>
              </a:rPr>
              <a:t>e graus que </a:t>
            </a:r>
            <a:r>
              <a:rPr sz="1200" i="1" spc="-5" dirty="0">
                <a:latin typeface="Times New Roman"/>
                <a:cs typeface="Times New Roman"/>
              </a:rPr>
              <a:t>criam </a:t>
            </a:r>
            <a:r>
              <a:rPr sz="1200" i="1" spc="5" dirty="0">
                <a:latin typeface="Times New Roman"/>
                <a:cs typeface="Times New Roman"/>
              </a:rPr>
              <a:t>um </a:t>
            </a:r>
            <a:r>
              <a:rPr sz="1200" i="1" dirty="0">
                <a:latin typeface="Times New Roman"/>
                <a:cs typeface="Times New Roman"/>
              </a:rPr>
              <a:t>espaço  de </a:t>
            </a:r>
            <a:r>
              <a:rPr sz="1200" i="1" spc="-5" dirty="0">
                <a:latin typeface="Times New Roman"/>
                <a:cs typeface="Times New Roman"/>
              </a:rPr>
              <a:t>classificação, </a:t>
            </a:r>
            <a:r>
              <a:rPr sz="1200" i="1" dirty="0">
                <a:latin typeface="Times New Roman"/>
                <a:cs typeface="Times New Roman"/>
              </a:rPr>
              <a:t>e do </a:t>
            </a:r>
            <a:r>
              <a:rPr sz="1200" i="1" spc="-5" dirty="0">
                <a:latin typeface="Times New Roman"/>
                <a:cs typeface="Times New Roman"/>
              </a:rPr>
              <a:t>posicionamento </a:t>
            </a:r>
            <a:r>
              <a:rPr sz="1200" i="1" spc="5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vários elementos </a:t>
            </a:r>
            <a:r>
              <a:rPr sz="1200" i="1" dirty="0">
                <a:latin typeface="Times New Roman"/>
                <a:cs typeface="Times New Roman"/>
              </a:rPr>
              <a:t>que </a:t>
            </a:r>
            <a:r>
              <a:rPr sz="1200" i="1" spc="-5" dirty="0">
                <a:latin typeface="Times New Roman"/>
                <a:cs typeface="Times New Roman"/>
              </a:rPr>
              <a:t>compõem </a:t>
            </a:r>
            <a:r>
              <a:rPr sz="1200" i="1" dirty="0">
                <a:latin typeface="Times New Roman"/>
                <a:cs typeface="Times New Roman"/>
              </a:rPr>
              <a:t>a </a:t>
            </a:r>
            <a:r>
              <a:rPr sz="1200" i="1" spc="-5" dirty="0">
                <a:latin typeface="Times New Roman"/>
                <a:cs typeface="Times New Roman"/>
              </a:rPr>
              <a:t>tecnologia </a:t>
            </a:r>
            <a:r>
              <a:rPr sz="1200" i="1" dirty="0">
                <a:latin typeface="Times New Roman"/>
                <a:cs typeface="Times New Roman"/>
              </a:rPr>
              <a:t>Java </a:t>
            </a:r>
            <a:r>
              <a:rPr sz="1200" i="1" spc="-5" dirty="0">
                <a:latin typeface="Times New Roman"/>
                <a:cs typeface="Times New Roman"/>
              </a:rPr>
              <a:t>dentro </a:t>
            </a:r>
            <a:r>
              <a:rPr sz="1200" i="1" dirty="0">
                <a:latin typeface="Times New Roman"/>
                <a:cs typeface="Times New Roman"/>
              </a:rPr>
              <a:t>deste  espaço, </a:t>
            </a:r>
            <a:r>
              <a:rPr sz="1200" i="1" spc="-5" dirty="0">
                <a:latin typeface="Times New Roman"/>
                <a:cs typeface="Times New Roman"/>
              </a:rPr>
              <a:t>discutindo-se </a:t>
            </a:r>
            <a:r>
              <a:rPr sz="1200" i="1" dirty="0">
                <a:latin typeface="Times New Roman"/>
                <a:cs typeface="Times New Roman"/>
              </a:rPr>
              <a:t>também </a:t>
            </a:r>
            <a:r>
              <a:rPr sz="1200" i="1" spc="-5" dirty="0">
                <a:latin typeface="Times New Roman"/>
                <a:cs typeface="Times New Roman"/>
              </a:rPr>
              <a:t>algumas relações </a:t>
            </a:r>
            <a:r>
              <a:rPr sz="1200" i="1" dirty="0">
                <a:latin typeface="Times New Roman"/>
                <a:cs typeface="Times New Roman"/>
              </a:rPr>
              <a:t>de dependência e evolução </a:t>
            </a:r>
            <a:r>
              <a:rPr sz="1200" i="1" spc="-5" dirty="0">
                <a:latin typeface="Times New Roman"/>
                <a:cs typeface="Times New Roman"/>
              </a:rPr>
              <a:t>entre </a:t>
            </a:r>
            <a:r>
              <a:rPr sz="1200" i="1" dirty="0">
                <a:latin typeface="Times New Roman"/>
                <a:cs typeface="Times New Roman"/>
              </a:rPr>
              <a:t>estes </a:t>
            </a:r>
            <a:r>
              <a:rPr sz="1200" i="1" spc="-5" dirty="0">
                <a:latin typeface="Times New Roman"/>
                <a:cs typeface="Times New Roman"/>
              </a:rPr>
              <a:t>elementos. </a:t>
            </a:r>
            <a:r>
              <a:rPr sz="1200" i="1" dirty="0">
                <a:latin typeface="Times New Roman"/>
                <a:cs typeface="Times New Roman"/>
              </a:rPr>
              <a:t>O  </a:t>
            </a:r>
            <a:r>
              <a:rPr sz="1200" i="1" spc="-5" dirty="0">
                <a:latin typeface="Times New Roman"/>
                <a:cs typeface="Times New Roman"/>
              </a:rPr>
              <a:t>objetivo </a:t>
            </a:r>
            <a:r>
              <a:rPr sz="1200" i="1" dirty="0">
                <a:latin typeface="Times New Roman"/>
                <a:cs typeface="Times New Roman"/>
              </a:rPr>
              <a:t>da </a:t>
            </a:r>
            <a:r>
              <a:rPr sz="1200" i="1" spc="-5" dirty="0">
                <a:latin typeface="Times New Roman"/>
                <a:cs typeface="Times New Roman"/>
              </a:rPr>
              <a:t>taxonomia </a:t>
            </a:r>
            <a:r>
              <a:rPr sz="1200" i="1" dirty="0">
                <a:latin typeface="Times New Roman"/>
                <a:cs typeface="Times New Roman"/>
              </a:rPr>
              <a:t>é </a:t>
            </a:r>
            <a:r>
              <a:rPr sz="1200" i="1" spc="-5" dirty="0">
                <a:latin typeface="Times New Roman"/>
                <a:cs typeface="Times New Roman"/>
              </a:rPr>
              <a:t>fornecer </a:t>
            </a:r>
            <a:r>
              <a:rPr sz="1200" i="1" dirty="0">
                <a:latin typeface="Times New Roman"/>
                <a:cs typeface="Times New Roman"/>
              </a:rPr>
              <a:t>um </a:t>
            </a:r>
            <a:r>
              <a:rPr sz="1200" i="1" spc="-5" dirty="0">
                <a:latin typeface="Times New Roman"/>
                <a:cs typeface="Times New Roman"/>
              </a:rPr>
              <a:t>panorama </a:t>
            </a:r>
            <a:r>
              <a:rPr sz="1200" i="1" dirty="0">
                <a:latin typeface="Times New Roman"/>
                <a:cs typeface="Times New Roman"/>
              </a:rPr>
              <a:t>global e </a:t>
            </a:r>
            <a:r>
              <a:rPr sz="1200" i="1" spc="-5" dirty="0">
                <a:latin typeface="Times New Roman"/>
                <a:cs typeface="Times New Roman"/>
              </a:rPr>
              <a:t>sintético </a:t>
            </a:r>
            <a:r>
              <a:rPr sz="1200" i="1" dirty="0">
                <a:latin typeface="Times New Roman"/>
                <a:cs typeface="Times New Roman"/>
              </a:rPr>
              <a:t>da </a:t>
            </a:r>
            <a:r>
              <a:rPr sz="1200" i="1" spc="-5" dirty="0">
                <a:latin typeface="Times New Roman"/>
                <a:cs typeface="Times New Roman"/>
              </a:rPr>
              <a:t>tecnologia </a:t>
            </a:r>
            <a:r>
              <a:rPr sz="1200" i="1" dirty="0">
                <a:latin typeface="Times New Roman"/>
                <a:cs typeface="Times New Roman"/>
              </a:rPr>
              <a:t>Java, </a:t>
            </a:r>
            <a:r>
              <a:rPr sz="1200" i="1" spc="-5" dirty="0">
                <a:latin typeface="Times New Roman"/>
                <a:cs typeface="Times New Roman"/>
              </a:rPr>
              <a:t>potencialmente  aplicável em outros contextos </a:t>
            </a:r>
            <a:r>
              <a:rPr sz="1200" i="1" dirty="0">
                <a:latin typeface="Times New Roman"/>
                <a:cs typeface="Times New Roman"/>
              </a:rPr>
              <a:t>do ciberespaço, e que </a:t>
            </a:r>
            <a:r>
              <a:rPr sz="1200" i="1" spc="-5" dirty="0">
                <a:latin typeface="Times New Roman"/>
                <a:cs typeface="Times New Roman"/>
              </a:rPr>
              <a:t>sirva </a:t>
            </a:r>
            <a:r>
              <a:rPr sz="1200" i="1" dirty="0">
                <a:latin typeface="Times New Roman"/>
                <a:cs typeface="Times New Roman"/>
              </a:rPr>
              <a:t>como </a:t>
            </a:r>
            <a:r>
              <a:rPr sz="1200" i="1" spc="-5" dirty="0">
                <a:latin typeface="Times New Roman"/>
                <a:cs typeface="Times New Roman"/>
              </a:rPr>
              <a:t>instrumento </a:t>
            </a:r>
            <a:r>
              <a:rPr sz="1200" i="1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orientação </a:t>
            </a:r>
            <a:r>
              <a:rPr sz="1200" i="1" dirty="0">
                <a:latin typeface="Times New Roman"/>
                <a:cs typeface="Times New Roman"/>
              </a:rPr>
              <a:t>aos que  </a:t>
            </a:r>
            <a:r>
              <a:rPr sz="1200" i="1" spc="-5" dirty="0">
                <a:latin typeface="Times New Roman"/>
                <a:cs typeface="Times New Roman"/>
              </a:rPr>
              <a:t>planejam conhecer </a:t>
            </a:r>
            <a:r>
              <a:rPr sz="1200" i="1" dirty="0">
                <a:latin typeface="Times New Roman"/>
                <a:cs typeface="Times New Roman"/>
              </a:rPr>
              <a:t>ou </a:t>
            </a:r>
            <a:r>
              <a:rPr sz="1200" i="1" spc="-5" dirty="0">
                <a:latin typeface="Times New Roman"/>
                <a:cs typeface="Times New Roman"/>
              </a:rPr>
              <a:t>antever </a:t>
            </a:r>
            <a:r>
              <a:rPr sz="1200" i="1" dirty="0">
                <a:latin typeface="Times New Roman"/>
                <a:cs typeface="Times New Roman"/>
              </a:rPr>
              <a:t>os rumos deste </a:t>
            </a:r>
            <a:r>
              <a:rPr sz="1200" i="1" spc="-5" dirty="0">
                <a:latin typeface="Times New Roman"/>
                <a:cs typeface="Times New Roman"/>
              </a:rPr>
              <a:t>universo </a:t>
            </a:r>
            <a:r>
              <a:rPr sz="1200" i="1" dirty="0">
                <a:latin typeface="Times New Roman"/>
                <a:cs typeface="Times New Roman"/>
              </a:rPr>
              <a:t>em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expansão.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350" b="1" spc="-5" dirty="0">
                <a:latin typeface="Arial"/>
                <a:cs typeface="Arial"/>
              </a:rPr>
              <a:t>1 -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Introdução</a:t>
            </a:r>
            <a:endParaRPr sz="135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Arial"/>
              <a:cs typeface="Arial"/>
            </a:endParaRPr>
          </a:p>
          <a:p>
            <a:pPr marL="12700" marR="5080" algn="just">
              <a:lnSpc>
                <a:spcPct val="92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tecnologia Java[Kramer, </a:t>
            </a:r>
            <a:r>
              <a:rPr sz="1200" dirty="0">
                <a:latin typeface="Times New Roman"/>
                <a:cs typeface="Times New Roman"/>
              </a:rPr>
              <a:t>1996] </a:t>
            </a:r>
            <a:r>
              <a:rPr sz="1200" spc="-5" dirty="0">
                <a:latin typeface="Times New Roman"/>
                <a:cs typeface="Times New Roman"/>
              </a:rPr>
              <a:t>foi lançada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Internet </a:t>
            </a:r>
            <a:r>
              <a:rPr sz="1200" spc="5" dirty="0">
                <a:latin typeface="Times New Roman"/>
                <a:cs typeface="Times New Roman"/>
              </a:rPr>
              <a:t>há </a:t>
            </a:r>
            <a:r>
              <a:rPr sz="1200" spc="-5" dirty="0">
                <a:latin typeface="Times New Roman"/>
                <a:cs typeface="Times New Roman"/>
              </a:rPr>
              <a:t>três </a:t>
            </a:r>
            <a:r>
              <a:rPr sz="1200" dirty="0">
                <a:latin typeface="Times New Roman"/>
                <a:cs typeface="Times New Roman"/>
              </a:rPr>
              <a:t>anos, e após um breve período de  </a:t>
            </a:r>
            <a:r>
              <a:rPr sz="1200" spc="-5" dirty="0">
                <a:latin typeface="Times New Roman"/>
                <a:cs typeface="Times New Roman"/>
              </a:rPr>
              <a:t>frenesi em torno </a:t>
            </a:r>
            <a:r>
              <a:rPr sz="1200" dirty="0">
                <a:latin typeface="Times New Roman"/>
                <a:cs typeface="Times New Roman"/>
              </a:rPr>
              <a:t>de seus </a:t>
            </a:r>
            <a:r>
              <a:rPr sz="1200" spc="-5" dirty="0">
                <a:latin typeface="Times New Roman"/>
                <a:cs typeface="Times New Roman"/>
              </a:rPr>
              <a:t>possíveis impactos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desenvolvimento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computação, esta vem </a:t>
            </a:r>
            <a:r>
              <a:rPr sz="1200" dirty="0">
                <a:latin typeface="Times New Roman"/>
                <a:cs typeface="Times New Roman"/>
              </a:rPr>
              <a:t>sendo  </a:t>
            </a:r>
            <a:r>
              <a:rPr sz="1200" spc="-5" dirty="0">
                <a:latin typeface="Times New Roman"/>
                <a:cs typeface="Times New Roman"/>
              </a:rPr>
              <a:t>refinada </a:t>
            </a:r>
            <a:r>
              <a:rPr sz="1200" dirty="0">
                <a:latin typeface="Times New Roman"/>
                <a:cs typeface="Times New Roman"/>
              </a:rPr>
              <a:t>e adotada </a:t>
            </a:r>
            <a:r>
              <a:rPr sz="1200" spc="-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processo gradual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estável, cujos números reais </a:t>
            </a:r>
            <a:r>
              <a:rPr sz="1200" dirty="0">
                <a:latin typeface="Times New Roman"/>
                <a:cs typeface="Times New Roman"/>
              </a:rPr>
              <a:t>estão </a:t>
            </a:r>
            <a:r>
              <a:rPr sz="1200" spc="-5" dirty="0">
                <a:latin typeface="Times New Roman"/>
                <a:cs typeface="Times New Roman"/>
              </a:rPr>
              <a:t>descritos em estudos  recentes[Byte, </a:t>
            </a:r>
            <a:r>
              <a:rPr sz="1200" dirty="0">
                <a:latin typeface="Times New Roman"/>
                <a:cs typeface="Times New Roman"/>
              </a:rPr>
              <a:t>1998]. O </a:t>
            </a:r>
            <a:r>
              <a:rPr sz="1200" spc="-5" dirty="0">
                <a:latin typeface="Times New Roman"/>
                <a:cs typeface="Times New Roman"/>
              </a:rPr>
              <a:t>crescimento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complexidade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abrangência </a:t>
            </a:r>
            <a:r>
              <a:rPr sz="1200" dirty="0">
                <a:latin typeface="Times New Roman"/>
                <a:cs typeface="Times New Roman"/>
              </a:rPr>
              <a:t>das </a:t>
            </a:r>
            <a:r>
              <a:rPr sz="1200" spc="-5" dirty="0">
                <a:latin typeface="Times New Roman"/>
                <a:cs typeface="Times New Roman"/>
              </a:rPr>
              <a:t>diversas facetas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tecnologia  Java criaram </a:t>
            </a:r>
            <a:r>
              <a:rPr sz="1200" dirty="0">
                <a:latin typeface="Times New Roman"/>
                <a:cs typeface="Times New Roman"/>
              </a:rPr>
              <a:t>o que se pode </a:t>
            </a:r>
            <a:r>
              <a:rPr sz="1200" spc="-5" dirty="0">
                <a:latin typeface="Times New Roman"/>
                <a:cs typeface="Times New Roman"/>
              </a:rPr>
              <a:t>chamar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Universo </a:t>
            </a:r>
            <a:r>
              <a:rPr sz="1200" dirty="0">
                <a:latin typeface="Times New Roman"/>
                <a:cs typeface="Times New Roman"/>
              </a:rPr>
              <a:t>Java, </a:t>
            </a:r>
            <a:r>
              <a:rPr sz="1200" spc="-5" dirty="0">
                <a:latin typeface="Times New Roman"/>
                <a:cs typeface="Times New Roman"/>
              </a:rPr>
              <a:t>cujos elementos incluem </a:t>
            </a:r>
            <a:r>
              <a:rPr sz="1200" dirty="0">
                <a:latin typeface="Times New Roman"/>
                <a:cs typeface="Times New Roman"/>
              </a:rPr>
              <a:t>uma linguagem de  </a:t>
            </a:r>
            <a:r>
              <a:rPr sz="1200" spc="-5" dirty="0">
                <a:latin typeface="Times New Roman"/>
                <a:cs typeface="Times New Roman"/>
              </a:rPr>
              <a:t>programação orientada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objetos, bibliotecas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frameworks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desenvolvimento básicos </a:t>
            </a:r>
            <a:r>
              <a:rPr sz="1200" dirty="0">
                <a:latin typeface="Times New Roman"/>
                <a:cs typeface="Times New Roman"/>
              </a:rPr>
              <a:t>e avançados,  </a:t>
            </a:r>
            <a:r>
              <a:rPr sz="1200" spc="-5" dirty="0">
                <a:latin typeface="Times New Roman"/>
                <a:cs typeface="Times New Roman"/>
              </a:rPr>
              <a:t>protótipos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especificações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aplicações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modelos computacionais, listas </a:t>
            </a:r>
            <a:r>
              <a:rPr sz="1200" dirty="0">
                <a:latin typeface="Times New Roman"/>
                <a:cs typeface="Times New Roman"/>
              </a:rPr>
              <a:t>de discussão na </a:t>
            </a:r>
            <a:r>
              <a:rPr sz="1200" spc="-5" dirty="0">
                <a:latin typeface="Times New Roman"/>
                <a:cs typeface="Times New Roman"/>
              </a:rPr>
              <a:t>Internet,  repositórios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documentos, </a:t>
            </a:r>
            <a:r>
              <a:rPr sz="1200" dirty="0">
                <a:latin typeface="Times New Roman"/>
                <a:cs typeface="Times New Roman"/>
              </a:rPr>
              <a:t>applets e </a:t>
            </a:r>
            <a:r>
              <a:rPr sz="1200" spc="-5" dirty="0">
                <a:latin typeface="Times New Roman"/>
                <a:cs typeface="Times New Roman"/>
              </a:rPr>
              <a:t>aplicações </a:t>
            </a:r>
            <a:r>
              <a:rPr sz="1200" dirty="0">
                <a:latin typeface="Times New Roman"/>
                <a:cs typeface="Times New Roman"/>
              </a:rPr>
              <a:t>na Web, </a:t>
            </a:r>
            <a:r>
              <a:rPr sz="1200" spc="-5" dirty="0">
                <a:latin typeface="Times New Roman"/>
                <a:cs typeface="Times New Roman"/>
              </a:rPr>
              <a:t>livros, </a:t>
            </a:r>
            <a:r>
              <a:rPr sz="1200" dirty="0">
                <a:latin typeface="Times New Roman"/>
                <a:cs typeface="Times New Roman"/>
              </a:rPr>
              <a:t>etc. O </a:t>
            </a:r>
            <a:r>
              <a:rPr sz="1200" spc="-5" dirty="0">
                <a:latin typeface="Times New Roman"/>
                <a:cs typeface="Times New Roman"/>
              </a:rPr>
              <a:t>contato </a:t>
            </a:r>
            <a:r>
              <a:rPr sz="1200" dirty="0">
                <a:latin typeface="Times New Roman"/>
                <a:cs typeface="Times New Roman"/>
              </a:rPr>
              <a:t>não </a:t>
            </a:r>
            <a:r>
              <a:rPr sz="1200" spc="-5" dirty="0">
                <a:latin typeface="Times New Roman"/>
                <a:cs typeface="Times New Roman"/>
              </a:rPr>
              <a:t>estruturado com esta  miríade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elementos dificulta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compreensão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extensão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das </a:t>
            </a:r>
            <a:r>
              <a:rPr sz="1200" dirty="0">
                <a:latin typeface="Times New Roman"/>
                <a:cs typeface="Times New Roman"/>
              </a:rPr>
              <a:t>possíveis </a:t>
            </a:r>
            <a:r>
              <a:rPr sz="1200" spc="-5" dirty="0">
                <a:latin typeface="Times New Roman"/>
                <a:cs typeface="Times New Roman"/>
              </a:rPr>
              <a:t>aplicações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tecnologia,  principalmente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parte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noviço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área. Este artigo </a:t>
            </a:r>
            <a:r>
              <a:rPr sz="1200" dirty="0">
                <a:latin typeface="Times New Roman"/>
                <a:cs typeface="Times New Roman"/>
              </a:rPr>
              <a:t>propõe um </a:t>
            </a:r>
            <a:r>
              <a:rPr sz="1200" spc="-5" dirty="0">
                <a:latin typeface="Times New Roman"/>
                <a:cs typeface="Times New Roman"/>
              </a:rPr>
              <a:t>esquema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classificação, chamado  Taxonomia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Ciberespaço, capaz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categorizar estes </a:t>
            </a:r>
            <a:r>
              <a:rPr sz="1200" dirty="0">
                <a:latin typeface="Times New Roman"/>
                <a:cs typeface="Times New Roman"/>
              </a:rPr>
              <a:t>diversos </a:t>
            </a:r>
            <a:r>
              <a:rPr sz="1200" spc="-5" dirty="0">
                <a:latin typeface="Times New Roman"/>
                <a:cs typeface="Times New Roman"/>
              </a:rPr>
              <a:t>elementos </a:t>
            </a:r>
            <a:r>
              <a:rPr sz="1200" dirty="0">
                <a:latin typeface="Times New Roman"/>
                <a:cs typeface="Times New Roman"/>
              </a:rPr>
              <a:t>e que </a:t>
            </a:r>
            <a:r>
              <a:rPr sz="1200" spc="-5" dirty="0">
                <a:latin typeface="Times New Roman"/>
                <a:cs typeface="Times New Roman"/>
              </a:rPr>
              <a:t>sirva </a:t>
            </a:r>
            <a:r>
              <a:rPr sz="1200" dirty="0">
                <a:latin typeface="Times New Roman"/>
                <a:cs typeface="Times New Roman"/>
              </a:rPr>
              <a:t>como </a:t>
            </a:r>
            <a:r>
              <a:rPr sz="1200" spc="-5" dirty="0">
                <a:latin typeface="Times New Roman"/>
                <a:cs typeface="Times New Roman"/>
              </a:rPr>
              <a:t>guia </a:t>
            </a:r>
            <a:r>
              <a:rPr sz="1200" dirty="0">
                <a:latin typeface="Times New Roman"/>
                <a:cs typeface="Times New Roman"/>
              </a:rPr>
              <a:t>para os  que </a:t>
            </a:r>
            <a:r>
              <a:rPr sz="1200" spc="-5" dirty="0">
                <a:latin typeface="Times New Roman"/>
                <a:cs typeface="Times New Roman"/>
              </a:rPr>
              <a:t>desejam utilizar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antever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rumos </a:t>
            </a:r>
            <a:r>
              <a:rPr sz="1200" dirty="0">
                <a:latin typeface="Times New Roman"/>
                <a:cs typeface="Times New Roman"/>
              </a:rPr>
              <a:t>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tecnologia.</a:t>
            </a:r>
            <a:endParaRPr sz="1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63500" algn="just">
              <a:lnSpc>
                <a:spcPct val="92300"/>
              </a:lnSpc>
            </a:pP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layout deste </a:t>
            </a:r>
            <a:r>
              <a:rPr sz="1200" dirty="0">
                <a:latin typeface="Times New Roman"/>
                <a:cs typeface="Times New Roman"/>
              </a:rPr>
              <a:t>artigo é </a:t>
            </a:r>
            <a:r>
              <a:rPr sz="1200" spc="-5" dirty="0">
                <a:latin typeface="Times New Roman"/>
                <a:cs typeface="Times New Roman"/>
              </a:rPr>
              <a:t>como </a:t>
            </a:r>
            <a:r>
              <a:rPr sz="1200" dirty="0">
                <a:latin typeface="Times New Roman"/>
                <a:cs typeface="Times New Roman"/>
              </a:rPr>
              <a:t>se segue. </a:t>
            </a:r>
            <a:r>
              <a:rPr sz="1200" spc="-5" dirty="0">
                <a:latin typeface="Times New Roman"/>
                <a:cs typeface="Times New Roman"/>
              </a:rPr>
              <a:t>Na </a:t>
            </a:r>
            <a:r>
              <a:rPr sz="1200" dirty="0">
                <a:latin typeface="Times New Roman"/>
                <a:cs typeface="Times New Roman"/>
              </a:rPr>
              <a:t>seção 2 é </a:t>
            </a:r>
            <a:r>
              <a:rPr sz="1200" spc="-5" dirty="0">
                <a:latin typeface="Times New Roman"/>
                <a:cs typeface="Times New Roman"/>
              </a:rPr>
              <a:t>discutida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origem, estrutura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relevância </a:t>
            </a:r>
            <a:r>
              <a:rPr sz="1200" dirty="0">
                <a:latin typeface="Times New Roman"/>
                <a:cs typeface="Times New Roman"/>
              </a:rPr>
              <a:t>no uso de  </a:t>
            </a:r>
            <a:r>
              <a:rPr sz="1200" spc="-5" dirty="0">
                <a:latin typeface="Times New Roman"/>
                <a:cs typeface="Times New Roman"/>
              </a:rPr>
              <a:t>taxonomias naturais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artificiais, </a:t>
            </a:r>
            <a:r>
              <a:rPr sz="1200" dirty="0">
                <a:latin typeface="Times New Roman"/>
                <a:cs typeface="Times New Roman"/>
              </a:rPr>
              <a:t>e são </a:t>
            </a:r>
            <a:r>
              <a:rPr sz="1200" spc="-5" dirty="0">
                <a:latin typeface="Times New Roman"/>
                <a:cs typeface="Times New Roman"/>
              </a:rPr>
              <a:t>propostos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descritos três </a:t>
            </a:r>
            <a:r>
              <a:rPr sz="1200" dirty="0">
                <a:latin typeface="Times New Roman"/>
                <a:cs typeface="Times New Roman"/>
              </a:rPr>
              <a:t>eixos </a:t>
            </a:r>
            <a:r>
              <a:rPr sz="1200" spc="-5" dirty="0">
                <a:latin typeface="Times New Roman"/>
                <a:cs typeface="Times New Roman"/>
              </a:rPr>
              <a:t>taxonômicos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seus </a:t>
            </a:r>
            <a:r>
              <a:rPr sz="1200" dirty="0">
                <a:latin typeface="Times New Roman"/>
                <a:cs typeface="Times New Roman"/>
              </a:rPr>
              <a:t>graus,  </a:t>
            </a:r>
            <a:r>
              <a:rPr sz="1200" spc="-5" dirty="0">
                <a:latin typeface="Times New Roman"/>
                <a:cs typeface="Times New Roman"/>
              </a:rPr>
              <a:t>capazes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enquadrar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diversos elementos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universo Java </a:t>
            </a:r>
            <a:r>
              <a:rPr sz="1200" dirty="0">
                <a:latin typeface="Times New Roman"/>
                <a:cs typeface="Times New Roman"/>
              </a:rPr>
              <a:t>e do </a:t>
            </a:r>
            <a:r>
              <a:rPr sz="1200" spc="-5" dirty="0">
                <a:latin typeface="Times New Roman"/>
                <a:cs typeface="Times New Roman"/>
              </a:rPr>
              <a:t>ciberespaço. Na Seção </a:t>
            </a:r>
            <a:r>
              <a:rPr sz="1200" dirty="0">
                <a:latin typeface="Times New Roman"/>
                <a:cs typeface="Times New Roman"/>
              </a:rPr>
              <a:t>3 </a:t>
            </a:r>
            <a:r>
              <a:rPr sz="1200" spc="-5" dirty="0">
                <a:latin typeface="Times New Roman"/>
                <a:cs typeface="Times New Roman"/>
              </a:rPr>
              <a:t>alguns  elementos </a:t>
            </a:r>
            <a:r>
              <a:rPr sz="1200" dirty="0">
                <a:latin typeface="Times New Roman"/>
                <a:cs typeface="Times New Roman"/>
              </a:rPr>
              <a:t>da tecnologia </a:t>
            </a:r>
            <a:r>
              <a:rPr sz="1200" spc="-5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descritos sucintamente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mapeados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espaço taxonômico proposto.  Na Seção </a:t>
            </a:r>
            <a:r>
              <a:rPr sz="1200" dirty="0">
                <a:latin typeface="Times New Roman"/>
                <a:cs typeface="Times New Roman"/>
              </a:rPr>
              <a:t>4 são </a:t>
            </a:r>
            <a:r>
              <a:rPr sz="1200" spc="-5" dirty="0">
                <a:latin typeface="Times New Roman"/>
                <a:cs typeface="Times New Roman"/>
              </a:rPr>
              <a:t>apresentadas </a:t>
            </a:r>
            <a:r>
              <a:rPr sz="1200" dirty="0">
                <a:latin typeface="Times New Roman"/>
                <a:cs typeface="Times New Roman"/>
              </a:rPr>
              <a:t>algumas </a:t>
            </a:r>
            <a:r>
              <a:rPr sz="1200" spc="-5" dirty="0">
                <a:latin typeface="Times New Roman"/>
                <a:cs typeface="Times New Roman"/>
              </a:rPr>
              <a:t>discussões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demonstram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relevância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taxonomia. Na </a:t>
            </a:r>
            <a:r>
              <a:rPr sz="1200" dirty="0">
                <a:latin typeface="Times New Roman"/>
                <a:cs typeface="Times New Roman"/>
              </a:rPr>
              <a:t>Seção  5 </a:t>
            </a:r>
            <a:r>
              <a:rPr sz="1200" spc="-5" dirty="0">
                <a:latin typeface="Times New Roman"/>
                <a:cs typeface="Times New Roman"/>
              </a:rPr>
              <a:t>são apresentadas </a:t>
            </a:r>
            <a:r>
              <a:rPr sz="1200" dirty="0">
                <a:latin typeface="Times New Roman"/>
                <a:cs typeface="Times New Roman"/>
              </a:rPr>
              <a:t>algumas </a:t>
            </a:r>
            <a:r>
              <a:rPr sz="1200" spc="-5" dirty="0">
                <a:latin typeface="Times New Roman"/>
                <a:cs typeface="Times New Roman"/>
              </a:rPr>
              <a:t>conclusões, </a:t>
            </a:r>
            <a:r>
              <a:rPr sz="1200" dirty="0">
                <a:latin typeface="Times New Roman"/>
                <a:cs typeface="Times New Roman"/>
              </a:rPr>
              <a:t>e ao </a:t>
            </a:r>
            <a:r>
              <a:rPr sz="1200" spc="-5" dirty="0">
                <a:latin typeface="Times New Roman"/>
                <a:cs typeface="Times New Roman"/>
              </a:rPr>
              <a:t>final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artigo </a:t>
            </a:r>
            <a:r>
              <a:rPr sz="1200" dirty="0">
                <a:latin typeface="Times New Roman"/>
                <a:cs typeface="Times New Roman"/>
              </a:rPr>
              <a:t>estão </a:t>
            </a:r>
            <a:r>
              <a:rPr sz="1200" spc="-5" dirty="0">
                <a:latin typeface="Times New Roman"/>
                <a:cs typeface="Times New Roman"/>
              </a:rPr>
              <a:t>as referências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bibliográficas.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8606028"/>
            <a:ext cx="640016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6 – </a:t>
            </a:r>
            <a:r>
              <a:rPr sz="1200" b="1" spc="-5" dirty="0">
                <a:latin typeface="Times New Roman"/>
                <a:cs typeface="Times New Roman"/>
              </a:rPr>
              <a:t>Alguns elementos </a:t>
            </a:r>
            <a:r>
              <a:rPr sz="1200" b="1" dirty="0">
                <a:latin typeface="Times New Roman"/>
                <a:cs typeface="Times New Roman"/>
              </a:rPr>
              <a:t>do </a:t>
            </a:r>
            <a:r>
              <a:rPr sz="1200" b="1" spc="-5" dirty="0">
                <a:latin typeface="Times New Roman"/>
                <a:cs typeface="Times New Roman"/>
              </a:rPr>
              <a:t>Universo </a:t>
            </a:r>
            <a:r>
              <a:rPr sz="1200" b="1" dirty="0">
                <a:latin typeface="Times New Roman"/>
                <a:cs typeface="Times New Roman"/>
              </a:rPr>
              <a:t>Java na </a:t>
            </a:r>
            <a:r>
              <a:rPr sz="1200" b="1" spc="-5" dirty="0">
                <a:latin typeface="Times New Roman"/>
                <a:cs typeface="Times New Roman"/>
              </a:rPr>
              <a:t>Taxonomia </a:t>
            </a:r>
            <a:r>
              <a:rPr sz="1200" b="1" dirty="0">
                <a:latin typeface="Times New Roman"/>
                <a:cs typeface="Times New Roman"/>
              </a:rPr>
              <a:t>do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Ciberespaço.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10"/>
              </a:lnSpc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Applet</a:t>
            </a:r>
            <a:r>
              <a:rPr sz="1200" spc="-5" dirty="0">
                <a:latin typeface="Times New Roman"/>
                <a:cs typeface="Times New Roman"/>
              </a:rPr>
              <a:t>[Campione and Walrath, </a:t>
            </a:r>
            <a:r>
              <a:rPr sz="1200" dirty="0">
                <a:latin typeface="Times New Roman"/>
                <a:cs typeface="Times New Roman"/>
              </a:rPr>
              <a:t>1998] – </a:t>
            </a:r>
            <a:r>
              <a:rPr sz="1200" spc="-5" dirty="0">
                <a:latin typeface="Times New Roman"/>
                <a:cs typeface="Times New Roman"/>
              </a:rPr>
              <a:t>Framework para desenvolvimento </a:t>
            </a:r>
            <a:r>
              <a:rPr sz="1200" dirty="0">
                <a:latin typeface="Times New Roman"/>
                <a:cs typeface="Times New Roman"/>
              </a:rPr>
              <a:t>de pequenas </a:t>
            </a:r>
            <a:r>
              <a:rPr sz="1200" spc="-5" dirty="0">
                <a:latin typeface="Times New Roman"/>
                <a:cs typeface="Times New Roman"/>
              </a:rPr>
              <a:t>aplicações  trasmitidas </a:t>
            </a:r>
            <a:r>
              <a:rPr sz="1200" dirty="0">
                <a:latin typeface="Times New Roman"/>
                <a:cs typeface="Times New Roman"/>
              </a:rPr>
              <a:t>através da Web. </a:t>
            </a:r>
            <a:r>
              <a:rPr sz="1200" spc="-5" dirty="0">
                <a:latin typeface="Times New Roman"/>
                <a:cs typeface="Times New Roman"/>
              </a:rPr>
              <a:t>Suporta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desenvolvimento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aplicações multimídia </a:t>
            </a:r>
            <a:r>
              <a:rPr sz="1200" dirty="0">
                <a:latin typeface="Times New Roman"/>
                <a:cs typeface="Times New Roman"/>
              </a:rPr>
              <a:t>na Web </a:t>
            </a:r>
            <a:r>
              <a:rPr sz="1200" spc="-5" dirty="0">
                <a:latin typeface="Times New Roman"/>
                <a:cs typeface="Times New Roman"/>
              </a:rPr>
              <a:t>(animação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6643" y="695261"/>
            <a:ext cx="5267704" cy="775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895" y="153923"/>
            <a:ext cx="49403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361430" cy="9190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14935">
              <a:lnSpc>
                <a:spcPct val="92200"/>
              </a:lnSpc>
              <a:spcBef>
                <a:spcPts val="1150"/>
              </a:spcBef>
            </a:pPr>
            <a:r>
              <a:rPr sz="1200" spc="-5" dirty="0">
                <a:latin typeface="Times New Roman"/>
                <a:cs typeface="Times New Roman"/>
              </a:rPr>
              <a:t>páginas 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menus, mapas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gráficos atualizados em tempo real, calculadoras, simuladores, instrumentos 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educação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distância, etc). </a:t>
            </a:r>
            <a:r>
              <a:rPr sz="1200" dirty="0">
                <a:latin typeface="Times New Roman"/>
                <a:cs typeface="Times New Roman"/>
              </a:rPr>
              <a:t>O servidor Web </a:t>
            </a:r>
            <a:r>
              <a:rPr sz="1200" spc="-5" dirty="0">
                <a:latin typeface="Times New Roman"/>
                <a:cs typeface="Times New Roman"/>
              </a:rPr>
              <a:t>armazena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programa Java (applet)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normalmente  apresenta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interface gráfica multimídia </a:t>
            </a:r>
            <a:r>
              <a:rPr sz="1200" dirty="0">
                <a:latin typeface="Times New Roman"/>
                <a:cs typeface="Times New Roman"/>
              </a:rPr>
              <a:t>e é </a:t>
            </a:r>
            <a:r>
              <a:rPr sz="1200" spc="-5" dirty="0">
                <a:latin typeface="Times New Roman"/>
                <a:cs typeface="Times New Roman"/>
              </a:rPr>
              <a:t>transmitido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executado </a:t>
            </a:r>
            <a:r>
              <a:rPr sz="1200" dirty="0">
                <a:latin typeface="Times New Roman"/>
                <a:cs typeface="Times New Roman"/>
              </a:rPr>
              <a:t>dentro de páginas da Web, à  </a:t>
            </a:r>
            <a:r>
              <a:rPr sz="1200" spc="-5" dirty="0">
                <a:latin typeface="Times New Roman"/>
                <a:cs typeface="Times New Roman"/>
              </a:rPr>
              <a:t>medida em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estas </a:t>
            </a:r>
            <a:r>
              <a:rPr sz="1200" dirty="0">
                <a:latin typeface="Times New Roman"/>
                <a:cs typeface="Times New Roman"/>
              </a:rPr>
              <a:t>páginas </a:t>
            </a:r>
            <a:r>
              <a:rPr sz="1200" spc="-5" dirty="0">
                <a:latin typeface="Times New Roman"/>
                <a:cs typeface="Times New Roman"/>
              </a:rPr>
              <a:t>nas quais 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hospedam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visitadas </a:t>
            </a:r>
            <a:r>
              <a:rPr sz="1200" dirty="0">
                <a:latin typeface="Times New Roman"/>
                <a:cs typeface="Times New Roman"/>
              </a:rPr>
              <a:t>por usuários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Web.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Abstração: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93700" marR="448945">
              <a:lnSpc>
                <a:spcPts val="1330"/>
              </a:lnSpc>
            </a:pP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Modelo, Projeto, Programação, Empacotamento, Transferência, Instalação,  Execução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Computação: Código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Móvel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Depende/Agrega: </a:t>
            </a:r>
            <a:r>
              <a:rPr sz="1200" b="1" spc="-5" dirty="0">
                <a:latin typeface="Times New Roman"/>
                <a:cs typeface="Times New Roman"/>
              </a:rPr>
              <a:t>Web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Development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Kit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21590">
              <a:lnSpc>
                <a:spcPct val="92300"/>
              </a:lnSpc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Card</a:t>
            </a:r>
            <a:r>
              <a:rPr sz="1200" spc="-5" dirty="0">
                <a:latin typeface="Times New Roman"/>
                <a:cs typeface="Times New Roman"/>
              </a:rPr>
              <a:t>[Zhiqun, </a:t>
            </a:r>
            <a:r>
              <a:rPr sz="1200" dirty="0">
                <a:latin typeface="Times New Roman"/>
                <a:cs typeface="Times New Roman"/>
              </a:rPr>
              <a:t>1998] - </a:t>
            </a:r>
            <a:r>
              <a:rPr sz="1200" spc="-5" dirty="0">
                <a:latin typeface="Times New Roman"/>
                <a:cs typeface="Times New Roman"/>
              </a:rPr>
              <a:t>Plataforma </a:t>
            </a:r>
            <a:r>
              <a:rPr sz="1200" dirty="0">
                <a:latin typeface="Times New Roman"/>
                <a:cs typeface="Times New Roman"/>
              </a:rPr>
              <a:t>para construção de </a:t>
            </a:r>
            <a:r>
              <a:rPr sz="1200" spc="-5" dirty="0">
                <a:latin typeface="Times New Roman"/>
                <a:cs typeface="Times New Roman"/>
              </a:rPr>
              <a:t>(micro) applets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executam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interior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i="1" spc="-5" dirty="0">
                <a:latin typeface="Times New Roman"/>
                <a:cs typeface="Times New Roman"/>
              </a:rPr>
              <a:t>smart </a:t>
            </a:r>
            <a:r>
              <a:rPr sz="1200" i="1" dirty="0">
                <a:latin typeface="Times New Roman"/>
                <a:cs typeface="Times New Roman"/>
              </a:rPr>
              <a:t>cards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Composto pela </a:t>
            </a:r>
            <a:r>
              <a:rPr sz="1200" dirty="0">
                <a:latin typeface="Times New Roman"/>
                <a:cs typeface="Times New Roman"/>
              </a:rPr>
              <a:t>Java Card 2.0 </a:t>
            </a:r>
            <a:r>
              <a:rPr sz="1200" spc="-5" dirty="0">
                <a:latin typeface="Times New Roman"/>
                <a:cs typeface="Times New Roman"/>
              </a:rPr>
              <a:t>API[Sun, 1997], pelo </a:t>
            </a:r>
            <a:r>
              <a:rPr sz="1200" dirty="0">
                <a:latin typeface="Times New Roman"/>
                <a:cs typeface="Times New Roman"/>
              </a:rPr>
              <a:t>Java Card </a:t>
            </a:r>
            <a:r>
              <a:rPr sz="1200" spc="-5" dirty="0">
                <a:latin typeface="Times New Roman"/>
                <a:cs typeface="Times New Roman"/>
              </a:rPr>
              <a:t>Workstation Development  Environment[Sun, 1998f] (JCWDE), </a:t>
            </a:r>
            <a:r>
              <a:rPr sz="1200" dirty="0">
                <a:latin typeface="Times New Roman"/>
                <a:cs typeface="Times New Roman"/>
              </a:rPr>
              <a:t>Java Card </a:t>
            </a:r>
            <a:r>
              <a:rPr sz="1200" spc="-5" dirty="0">
                <a:latin typeface="Times New Roman"/>
                <a:cs typeface="Times New Roman"/>
              </a:rPr>
              <a:t>Checker, para verificação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conformidade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applets </a:t>
            </a:r>
            <a:r>
              <a:rPr sz="1200" dirty="0">
                <a:latin typeface="Times New Roman"/>
                <a:cs typeface="Times New Roman"/>
              </a:rPr>
              <a:t>à  </a:t>
            </a:r>
            <a:r>
              <a:rPr sz="1200" spc="-5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Card 2.0 </a:t>
            </a:r>
            <a:r>
              <a:rPr sz="1200" spc="-5" dirty="0">
                <a:latin typeface="Times New Roman"/>
                <a:cs typeface="Times New Roman"/>
              </a:rPr>
              <a:t>API. Smart cards[Sun, </a:t>
            </a:r>
            <a:r>
              <a:rPr sz="1200" dirty="0">
                <a:latin typeface="Times New Roman"/>
                <a:cs typeface="Times New Roman"/>
              </a:rPr>
              <a:t>1998g] são </a:t>
            </a:r>
            <a:r>
              <a:rPr sz="1200" spc="-5" dirty="0">
                <a:latin typeface="Times New Roman"/>
                <a:cs typeface="Times New Roman"/>
              </a:rPr>
              <a:t>pequenas unidades computacionais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natureza  descartável,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armazenam informações pessoais, como preferências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alimentação, números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contas bancárias, créditos </a:t>
            </a:r>
            <a:r>
              <a:rPr sz="1200" dirty="0">
                <a:latin typeface="Times New Roman"/>
                <a:cs typeface="Times New Roman"/>
              </a:rPr>
              <a:t>bancários e </a:t>
            </a:r>
            <a:r>
              <a:rPr sz="1200" spc="-5" dirty="0">
                <a:latin typeface="Times New Roman"/>
                <a:cs typeface="Times New Roman"/>
              </a:rPr>
              <a:t>virtuais, </a:t>
            </a:r>
            <a:r>
              <a:rPr sz="1200" dirty="0">
                <a:latin typeface="Times New Roman"/>
                <a:cs typeface="Times New Roman"/>
              </a:rPr>
              <a:t>etc. O </a:t>
            </a:r>
            <a:r>
              <a:rPr sz="1200" spc="-5" dirty="0">
                <a:latin typeface="Times New Roman"/>
                <a:cs typeface="Times New Roman"/>
              </a:rPr>
              <a:t>applet carregado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i="1" spc="-5" dirty="0">
                <a:latin typeface="Times New Roman"/>
                <a:cs typeface="Times New Roman"/>
              </a:rPr>
              <a:t>smart </a:t>
            </a:r>
            <a:r>
              <a:rPr sz="1200" i="1" dirty="0">
                <a:latin typeface="Times New Roman"/>
                <a:cs typeface="Times New Roman"/>
              </a:rPr>
              <a:t>card </a:t>
            </a:r>
            <a:r>
              <a:rPr sz="1200" spc="-5" dirty="0">
                <a:latin typeface="Times New Roman"/>
                <a:cs typeface="Times New Roman"/>
              </a:rPr>
              <a:t>Java altera </a:t>
            </a:r>
            <a:r>
              <a:rPr sz="1200" dirty="0">
                <a:latin typeface="Times New Roman"/>
                <a:cs typeface="Times New Roman"/>
              </a:rPr>
              <a:t>os  </a:t>
            </a:r>
            <a:r>
              <a:rPr sz="1200" spc="-5" dirty="0">
                <a:latin typeface="Times New Roman"/>
                <a:cs typeface="Times New Roman"/>
              </a:rPr>
              <a:t>dados contidos </a:t>
            </a:r>
            <a:r>
              <a:rPr sz="1200" dirty="0">
                <a:latin typeface="Times New Roman"/>
                <a:cs typeface="Times New Roman"/>
              </a:rPr>
              <a:t>na pequena </a:t>
            </a:r>
            <a:r>
              <a:rPr sz="1200" spc="-5" dirty="0">
                <a:latin typeface="Times New Roman"/>
                <a:cs typeface="Times New Roman"/>
              </a:rPr>
              <a:t>memória </a:t>
            </a:r>
            <a:r>
              <a:rPr sz="1200" dirty="0">
                <a:latin typeface="Times New Roman"/>
                <a:cs typeface="Times New Roman"/>
              </a:rPr>
              <a:t>do cartão, o que </a:t>
            </a:r>
            <a:r>
              <a:rPr sz="1200" spc="-5" dirty="0">
                <a:latin typeface="Times New Roman"/>
                <a:cs typeface="Times New Roman"/>
              </a:rPr>
              <a:t>corresponde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execução </a:t>
            </a:r>
            <a:r>
              <a:rPr sz="1200" dirty="0">
                <a:latin typeface="Times New Roman"/>
                <a:cs typeface="Times New Roman"/>
              </a:rPr>
              <a:t>de uma </a:t>
            </a:r>
            <a:r>
              <a:rPr sz="1200" spc="-5" dirty="0">
                <a:latin typeface="Times New Roman"/>
                <a:cs typeface="Times New Roman"/>
              </a:rPr>
              <a:t>micro-transação  comercial. Usa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limitada biblioteca </a:t>
            </a:r>
            <a:r>
              <a:rPr sz="1200" dirty="0">
                <a:latin typeface="Times New Roman"/>
                <a:cs typeface="Times New Roman"/>
              </a:rPr>
              <a:t>de applet e tipos </a:t>
            </a:r>
            <a:r>
              <a:rPr sz="1200" spc="-5" dirty="0">
                <a:latin typeface="Times New Roman"/>
                <a:cs typeface="Times New Roman"/>
              </a:rPr>
              <a:t>primitivos </a:t>
            </a:r>
            <a:r>
              <a:rPr sz="1200" dirty="0">
                <a:latin typeface="Times New Roman"/>
                <a:cs typeface="Times New Roman"/>
              </a:rPr>
              <a:t>da linguagem Java. A </a:t>
            </a:r>
            <a:r>
              <a:rPr sz="1200" spc="-5" dirty="0">
                <a:latin typeface="Times New Roman"/>
                <a:cs typeface="Times New Roman"/>
              </a:rPr>
              <a:t>transferência 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de dá </a:t>
            </a:r>
            <a:r>
              <a:rPr sz="1200" spc="-5" dirty="0">
                <a:latin typeface="Times New Roman"/>
                <a:cs typeface="Times New Roman"/>
              </a:rPr>
              <a:t>através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de pinos que </a:t>
            </a:r>
            <a:r>
              <a:rPr sz="1200" spc="5" dirty="0">
                <a:latin typeface="Times New Roman"/>
                <a:cs typeface="Times New Roman"/>
              </a:rPr>
              <a:t>há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cartão, usando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protocolo APDU.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b="1" dirty="0">
                <a:latin typeface="Times New Roman"/>
                <a:cs typeface="Times New Roman"/>
              </a:rPr>
              <a:t>Java  </a:t>
            </a:r>
            <a:r>
              <a:rPr sz="1200" b="1" spc="-5" dirty="0">
                <a:latin typeface="Times New Roman"/>
                <a:cs typeface="Times New Roman"/>
              </a:rPr>
              <a:t>Virtual Machine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smart card </a:t>
            </a:r>
            <a:r>
              <a:rPr sz="1200" spc="5" dirty="0">
                <a:latin typeface="Times New Roman"/>
                <a:cs typeface="Times New Roman"/>
              </a:rPr>
              <a:t>só </a:t>
            </a:r>
            <a:r>
              <a:rPr sz="1200" spc="-5" dirty="0">
                <a:latin typeface="Times New Roman"/>
                <a:cs typeface="Times New Roman"/>
              </a:rPr>
              <a:t>executa </a:t>
            </a:r>
            <a:r>
              <a:rPr sz="1200" dirty="0">
                <a:latin typeface="Times New Roman"/>
                <a:cs typeface="Times New Roman"/>
              </a:rPr>
              <a:t>enquanto o </a:t>
            </a:r>
            <a:r>
              <a:rPr sz="1200" spc="-5" dirty="0">
                <a:latin typeface="Times New Roman"/>
                <a:cs typeface="Times New Roman"/>
              </a:rPr>
              <a:t>cartão estiver </a:t>
            </a:r>
            <a:r>
              <a:rPr sz="1200" dirty="0">
                <a:latin typeface="Times New Roman"/>
                <a:cs typeface="Times New Roman"/>
              </a:rPr>
              <a:t>conectado a uma </a:t>
            </a:r>
            <a:r>
              <a:rPr sz="1200" spc="-5" dirty="0">
                <a:latin typeface="Times New Roman"/>
                <a:cs typeface="Times New Roman"/>
              </a:rPr>
              <a:t>unidade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leitora.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Abstração: Hardware, Sistema Operacional, Linguagem Biblioteca, Framework,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Aplicação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93700" marR="459740">
              <a:lnSpc>
                <a:spcPts val="1330"/>
              </a:lnSpc>
            </a:pP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Execução, Ligação, Transferência, Empacotamento, Programação, Projeto,  Modelo.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Computação: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Agentes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Ancestrais: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Virtual Machine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b="1" spc="-5" dirty="0">
                <a:latin typeface="Times New Roman"/>
                <a:cs typeface="Times New Roman"/>
              </a:rPr>
              <a:t>Smart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Card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ts val="1310"/>
              </a:lnSpc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Servlet</a:t>
            </a:r>
            <a:r>
              <a:rPr sz="1200" spc="-5" dirty="0">
                <a:latin typeface="Times New Roman"/>
                <a:cs typeface="Times New Roman"/>
              </a:rPr>
              <a:t>[Sun, </a:t>
            </a:r>
            <a:r>
              <a:rPr sz="1200" dirty="0">
                <a:latin typeface="Times New Roman"/>
                <a:cs typeface="Times New Roman"/>
              </a:rPr>
              <a:t>1998h] - </a:t>
            </a:r>
            <a:r>
              <a:rPr sz="1200" spc="-5" dirty="0">
                <a:latin typeface="Times New Roman"/>
                <a:cs typeface="Times New Roman"/>
              </a:rPr>
              <a:t>Framework para construção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programas Java </a:t>
            </a:r>
            <a:r>
              <a:rPr sz="1200" dirty="0">
                <a:latin typeface="Times New Roman"/>
                <a:cs typeface="Times New Roman"/>
              </a:rPr>
              <a:t>que executam no </a:t>
            </a:r>
            <a:r>
              <a:rPr sz="1200" spc="-5" dirty="0">
                <a:latin typeface="Times New Roman"/>
                <a:cs typeface="Times New Roman"/>
              </a:rPr>
              <a:t>interior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servidores Web.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aprimoramento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tecnologia CGI (Common Gateway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Interface).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Abstração: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Framework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93700" marR="459740">
              <a:lnSpc>
                <a:spcPts val="1330"/>
              </a:lnSpc>
            </a:pP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Execução, Ligação, Transferência, Empacotamento, Programação, Projeto,  Modelo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Computação: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Cliente/Servidor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Depende/Agrega: </a:t>
            </a:r>
            <a:r>
              <a:rPr sz="1200" b="1" spc="-5" dirty="0">
                <a:latin typeface="Times New Roman"/>
                <a:cs typeface="Times New Roman"/>
              </a:rPr>
              <a:t>Web </a:t>
            </a:r>
            <a:r>
              <a:rPr sz="1200" b="1" dirty="0">
                <a:latin typeface="Times New Roman"/>
                <a:cs typeface="Times New Roman"/>
              </a:rPr>
              <a:t>Server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Virtual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Machine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Ancestrais: </a:t>
            </a:r>
            <a:r>
              <a:rPr sz="1200" b="1" spc="-5" dirty="0">
                <a:latin typeface="Times New Roman"/>
                <a:cs typeface="Times New Roman"/>
              </a:rPr>
              <a:t>CGI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4 –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Discussão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895" y="153923"/>
            <a:ext cx="6025515" cy="563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 marL="375285" marR="17145">
              <a:lnSpc>
                <a:spcPct val="923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Taxonomia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Ciberespaço surgiu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partir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várias perspectivas: </a:t>
            </a:r>
            <a:r>
              <a:rPr sz="1200" dirty="0">
                <a:latin typeface="Times New Roman"/>
                <a:cs typeface="Times New Roman"/>
              </a:rPr>
              <a:t>1 - a </a:t>
            </a:r>
            <a:r>
              <a:rPr sz="1200" spc="-5" dirty="0">
                <a:latin typeface="Times New Roman"/>
                <a:cs typeface="Times New Roman"/>
              </a:rPr>
              <a:t>necessidade </a:t>
            </a:r>
            <a:r>
              <a:rPr sz="1200" dirty="0">
                <a:latin typeface="Times New Roman"/>
                <a:cs typeface="Times New Roman"/>
              </a:rPr>
              <a:t>de um  </a:t>
            </a:r>
            <a:r>
              <a:rPr sz="1200" spc="-5" dirty="0">
                <a:latin typeface="Times New Roman"/>
                <a:cs typeface="Times New Roman"/>
              </a:rPr>
              <a:t>esquema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classificação capaz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enquadrar </a:t>
            </a:r>
            <a:r>
              <a:rPr sz="1200" dirty="0">
                <a:latin typeface="Times New Roman"/>
                <a:cs typeface="Times New Roman"/>
              </a:rPr>
              <a:t>o universo de </a:t>
            </a:r>
            <a:r>
              <a:rPr sz="1200" spc="-5" dirty="0">
                <a:latin typeface="Times New Roman"/>
                <a:cs typeface="Times New Roman"/>
              </a:rPr>
              <a:t>tecnologias </a:t>
            </a:r>
            <a:r>
              <a:rPr sz="1200" dirty="0">
                <a:latin typeface="Times New Roman"/>
                <a:cs typeface="Times New Roman"/>
              </a:rPr>
              <a:t>que se </a:t>
            </a:r>
            <a:r>
              <a:rPr sz="1200" spc="-5" dirty="0">
                <a:latin typeface="Times New Roman"/>
                <a:cs typeface="Times New Roman"/>
              </a:rPr>
              <a:t>criou </a:t>
            </a:r>
            <a:r>
              <a:rPr sz="1200" dirty="0">
                <a:latin typeface="Times New Roman"/>
                <a:cs typeface="Times New Roman"/>
              </a:rPr>
              <a:t>em  </a:t>
            </a:r>
            <a:r>
              <a:rPr sz="1200" spc="-5" dirty="0">
                <a:latin typeface="Times New Roman"/>
                <a:cs typeface="Times New Roman"/>
              </a:rPr>
              <a:t>torno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Internet, especialmente em torno </a:t>
            </a:r>
            <a:r>
              <a:rPr sz="1200" dirty="0">
                <a:latin typeface="Times New Roman"/>
                <a:cs typeface="Times New Roman"/>
              </a:rPr>
              <a:t>da tecnologia Java, buscando </a:t>
            </a:r>
            <a:r>
              <a:rPr sz="1200" spc="-5" dirty="0">
                <a:latin typeface="Times New Roman"/>
                <a:cs typeface="Times New Roman"/>
              </a:rPr>
              <a:t>entender quais </a:t>
            </a:r>
            <a:r>
              <a:rPr sz="1200" dirty="0">
                <a:latin typeface="Times New Roman"/>
                <a:cs typeface="Times New Roman"/>
              </a:rPr>
              <a:t>os  </a:t>
            </a:r>
            <a:r>
              <a:rPr sz="1200" spc="-5" dirty="0">
                <a:latin typeface="Times New Roman"/>
                <a:cs typeface="Times New Roman"/>
              </a:rPr>
              <a:t>princípios aplicados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sua estrutura </a:t>
            </a:r>
            <a:r>
              <a:rPr sz="1200" dirty="0">
                <a:latin typeface="Times New Roman"/>
                <a:cs typeface="Times New Roman"/>
              </a:rPr>
              <a:t>e evolução, 2 – o </a:t>
            </a:r>
            <a:r>
              <a:rPr sz="1200" spc="-5" dirty="0">
                <a:latin typeface="Times New Roman"/>
                <a:cs typeface="Times New Roman"/>
              </a:rPr>
              <a:t>estudo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teorias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modelos naturais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artificiais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são capazes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gerar complexidade, evolutibilidade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auto-sustenibilidade  [Kaneko </a:t>
            </a:r>
            <a:r>
              <a:rPr sz="1200" dirty="0">
                <a:latin typeface="Times New Roman"/>
                <a:cs typeface="Times New Roman"/>
              </a:rPr>
              <a:t>e Tsuda, </a:t>
            </a:r>
            <a:r>
              <a:rPr sz="1200" spc="-5" dirty="0">
                <a:latin typeface="Times New Roman"/>
                <a:cs typeface="Times New Roman"/>
              </a:rPr>
              <a:t>1994], [Lindgren and Nordahl, </a:t>
            </a:r>
            <a:r>
              <a:rPr sz="1200" dirty="0">
                <a:latin typeface="Times New Roman"/>
                <a:cs typeface="Times New Roman"/>
              </a:rPr>
              <a:t>1995], </a:t>
            </a:r>
            <a:r>
              <a:rPr sz="1200" spc="-5" dirty="0">
                <a:latin typeface="Times New Roman"/>
                <a:cs typeface="Times New Roman"/>
              </a:rPr>
              <a:t>[Kelly, </a:t>
            </a:r>
            <a:r>
              <a:rPr sz="1200" dirty="0">
                <a:latin typeface="Times New Roman"/>
                <a:cs typeface="Times New Roman"/>
              </a:rPr>
              <a:t>1994], </a:t>
            </a:r>
            <a:r>
              <a:rPr sz="1200" spc="-5" dirty="0">
                <a:latin typeface="Times New Roman"/>
                <a:cs typeface="Times New Roman"/>
              </a:rPr>
              <a:t>[Rothschild,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1994],</a:t>
            </a:r>
            <a:endParaRPr sz="1200" dirty="0">
              <a:latin typeface="Times New Roman"/>
              <a:cs typeface="Times New Roman"/>
            </a:endParaRPr>
          </a:p>
          <a:p>
            <a:pPr marL="375285">
              <a:lnSpc>
                <a:spcPts val="1270"/>
              </a:lnSpc>
            </a:pPr>
            <a:r>
              <a:rPr sz="1200" spc="-5" dirty="0">
                <a:latin typeface="Times New Roman"/>
                <a:cs typeface="Times New Roman"/>
              </a:rPr>
              <a:t>[Fogel, </a:t>
            </a:r>
            <a:r>
              <a:rPr sz="1200" dirty="0">
                <a:latin typeface="Times New Roman"/>
                <a:cs typeface="Times New Roman"/>
              </a:rPr>
              <a:t>1997] </a:t>
            </a:r>
            <a:r>
              <a:rPr sz="1200" spc="-5" dirty="0">
                <a:latin typeface="Times New Roman"/>
                <a:cs typeface="Times New Roman"/>
              </a:rPr>
              <a:t>como comunicação[Wegner, </a:t>
            </a:r>
            <a:r>
              <a:rPr sz="1200" dirty="0">
                <a:latin typeface="Times New Roman"/>
                <a:cs typeface="Times New Roman"/>
              </a:rPr>
              <a:t>1995], </a:t>
            </a:r>
            <a:r>
              <a:rPr sz="1200" spc="-5" dirty="0">
                <a:latin typeface="Times New Roman"/>
                <a:cs typeface="Times New Roman"/>
              </a:rPr>
              <a:t>[Stryer, </a:t>
            </a:r>
            <a:r>
              <a:rPr sz="1200" dirty="0">
                <a:latin typeface="Times New Roman"/>
                <a:cs typeface="Times New Roman"/>
              </a:rPr>
              <a:t>1995],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distribuição[Berners-Lee,</a:t>
            </a:r>
            <a:endParaRPr sz="1200" dirty="0">
              <a:latin typeface="Times New Roman"/>
              <a:cs typeface="Times New Roman"/>
            </a:endParaRPr>
          </a:p>
          <a:p>
            <a:pPr marL="375285" marR="41275">
              <a:lnSpc>
                <a:spcPts val="1330"/>
              </a:lnSpc>
              <a:spcBef>
                <a:spcPts val="80"/>
              </a:spcBef>
            </a:pPr>
            <a:r>
              <a:rPr sz="1200" spc="-5" dirty="0">
                <a:latin typeface="Times New Roman"/>
                <a:cs typeface="Times New Roman"/>
              </a:rPr>
              <a:t>1998], [Orfali et alli, 1996], controle[Schmauch, </a:t>
            </a:r>
            <a:r>
              <a:rPr sz="1200" dirty="0">
                <a:latin typeface="Times New Roman"/>
                <a:cs typeface="Times New Roman"/>
              </a:rPr>
              <a:t>1994] e </a:t>
            </a:r>
            <a:r>
              <a:rPr sz="1200" i="1" spc="-5" dirty="0">
                <a:latin typeface="Times New Roman"/>
                <a:cs typeface="Times New Roman"/>
              </a:rPr>
              <a:t>out-of-controlness</a:t>
            </a:r>
            <a:r>
              <a:rPr sz="1200" spc="-5" dirty="0">
                <a:latin typeface="Times New Roman"/>
                <a:cs typeface="Times New Roman"/>
              </a:rPr>
              <a:t>[Kelly, 1994],  bem como </a:t>
            </a:r>
            <a:r>
              <a:rPr sz="1200" dirty="0">
                <a:latin typeface="Times New Roman"/>
                <a:cs typeface="Times New Roman"/>
              </a:rPr>
              <a:t>3 – o </a:t>
            </a:r>
            <a:r>
              <a:rPr sz="1200" spc="-5" dirty="0">
                <a:latin typeface="Times New Roman"/>
                <a:cs typeface="Times New Roman"/>
              </a:rPr>
              <a:t>estudo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princípios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guiam </a:t>
            </a:r>
            <a:r>
              <a:rPr sz="1200" dirty="0">
                <a:latin typeface="Times New Roman"/>
                <a:cs typeface="Times New Roman"/>
              </a:rPr>
              <a:t>a construção de </a:t>
            </a:r>
            <a:r>
              <a:rPr sz="1200" spc="-5" dirty="0">
                <a:latin typeface="Times New Roman"/>
                <a:cs typeface="Times New Roman"/>
              </a:rPr>
              <a:t>taxonomias naturais  [Storer, </a:t>
            </a:r>
            <a:r>
              <a:rPr sz="1200" dirty="0">
                <a:latin typeface="Times New Roman"/>
                <a:cs typeface="Times New Roman"/>
              </a:rPr>
              <a:t>1984] e </a:t>
            </a:r>
            <a:r>
              <a:rPr sz="1200" spc="-5" dirty="0">
                <a:latin typeface="Times New Roman"/>
                <a:cs typeface="Times New Roman"/>
              </a:rPr>
              <a:t>artificiais[Hein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" dirty="0">
                <a:latin typeface="Times New Roman"/>
                <a:cs typeface="Times New Roman"/>
              </a:rPr>
              <a:t>alli, </a:t>
            </a:r>
            <a:r>
              <a:rPr sz="1200" dirty="0">
                <a:latin typeface="Times New Roman"/>
                <a:cs typeface="Times New Roman"/>
              </a:rPr>
              <a:t>1998], </a:t>
            </a:r>
            <a:r>
              <a:rPr sz="1200" spc="-5" dirty="0">
                <a:latin typeface="Times New Roman"/>
                <a:cs typeface="Times New Roman"/>
              </a:rPr>
              <a:t>instrumentos fundamentais </a:t>
            </a:r>
            <a:r>
              <a:rPr sz="1200" dirty="0">
                <a:latin typeface="Times New Roman"/>
                <a:cs typeface="Times New Roman"/>
              </a:rPr>
              <a:t>para </a:t>
            </a:r>
            <a:r>
              <a:rPr sz="1200" spc="-5" dirty="0">
                <a:latin typeface="Times New Roman"/>
                <a:cs typeface="Times New Roman"/>
              </a:rPr>
              <a:t>compreensão 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universos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complexos.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75285" marR="5080">
              <a:lnSpc>
                <a:spcPct val="92400"/>
              </a:lnSpc>
            </a:pPr>
            <a:r>
              <a:rPr sz="1200" spc="-5" dirty="0">
                <a:latin typeface="Times New Roman"/>
                <a:cs typeface="Times New Roman"/>
              </a:rPr>
              <a:t>Começamos recentemente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explorar </a:t>
            </a:r>
            <a:r>
              <a:rPr sz="1200" dirty="0">
                <a:latin typeface="Times New Roman"/>
                <a:cs typeface="Times New Roman"/>
              </a:rPr>
              <a:t>o espaço </a:t>
            </a:r>
            <a:r>
              <a:rPr sz="1200" spc="-5" dirty="0">
                <a:latin typeface="Times New Roman"/>
                <a:cs typeface="Times New Roman"/>
              </a:rPr>
              <a:t>gerado pela Taxonomia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Ciberespaço,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resultados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nossos primeiros ensaios </a:t>
            </a:r>
            <a:r>
              <a:rPr sz="1200" dirty="0">
                <a:latin typeface="Times New Roman"/>
                <a:cs typeface="Times New Roman"/>
              </a:rPr>
              <a:t>indicam que, </a:t>
            </a:r>
            <a:r>
              <a:rPr sz="1200" spc="-5" dirty="0">
                <a:latin typeface="Times New Roman"/>
                <a:cs typeface="Times New Roman"/>
              </a:rPr>
              <a:t>em contraste com </a:t>
            </a:r>
            <a:r>
              <a:rPr sz="1200" dirty="0">
                <a:latin typeface="Times New Roman"/>
                <a:cs typeface="Times New Roman"/>
              </a:rPr>
              <a:t>organismos vivos  </a:t>
            </a:r>
            <a:r>
              <a:rPr sz="1200" spc="-5" dirty="0">
                <a:latin typeface="Times New Roman"/>
                <a:cs typeface="Times New Roman"/>
              </a:rPr>
              <a:t>naturais, componentes tecnológicos não ocupam </a:t>
            </a:r>
            <a:r>
              <a:rPr sz="1200" dirty="0">
                <a:latin typeface="Times New Roman"/>
                <a:cs typeface="Times New Roman"/>
              </a:rPr>
              <a:t>porções </a:t>
            </a:r>
            <a:r>
              <a:rPr sz="1200" spc="-5" dirty="0">
                <a:latin typeface="Times New Roman"/>
                <a:cs typeface="Times New Roman"/>
              </a:rPr>
              <a:t>individuais </a:t>
            </a:r>
            <a:r>
              <a:rPr sz="1200" dirty="0">
                <a:latin typeface="Times New Roman"/>
                <a:cs typeface="Times New Roman"/>
              </a:rPr>
              <a:t>e/ou </a:t>
            </a:r>
            <a:r>
              <a:rPr sz="1200" spc="-5" dirty="0">
                <a:latin typeface="Times New Roman"/>
                <a:cs typeface="Times New Roman"/>
              </a:rPr>
              <a:t>contínuas </a:t>
            </a:r>
            <a:r>
              <a:rPr sz="1200" dirty="0">
                <a:latin typeface="Times New Roman"/>
                <a:cs typeface="Times New Roman"/>
              </a:rPr>
              <a:t>do  </a:t>
            </a:r>
            <a:r>
              <a:rPr sz="1200" spc="-5" dirty="0">
                <a:latin typeface="Times New Roman"/>
                <a:cs typeface="Times New Roman"/>
              </a:rPr>
              <a:t>espaço taxonômico.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elemento JavaCard,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exemplo, 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estende sobre seis </a:t>
            </a:r>
            <a:r>
              <a:rPr sz="1200" dirty="0">
                <a:latin typeface="Times New Roman"/>
                <a:cs typeface="Times New Roman"/>
              </a:rPr>
              <a:t>níveis de  </a:t>
            </a:r>
            <a:r>
              <a:rPr sz="1200" spc="-5" dirty="0">
                <a:latin typeface="Times New Roman"/>
                <a:cs typeface="Times New Roman"/>
              </a:rPr>
              <a:t>abstração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tem impacto sobre várias etapas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vida, </a:t>
            </a:r>
            <a:r>
              <a:rPr sz="1200" dirty="0">
                <a:latin typeface="Times New Roman"/>
                <a:cs typeface="Times New Roman"/>
              </a:rPr>
              <a:t>enquanto que o </a:t>
            </a:r>
            <a:r>
              <a:rPr sz="1200" spc="-5" dirty="0">
                <a:latin typeface="Times New Roman"/>
                <a:cs typeface="Times New Roman"/>
              </a:rPr>
              <a:t>framework  Java </a:t>
            </a:r>
            <a:r>
              <a:rPr sz="1200" dirty="0">
                <a:latin typeface="Times New Roman"/>
                <a:cs typeface="Times New Roman"/>
              </a:rPr>
              <a:t>Applet se </a:t>
            </a:r>
            <a:r>
              <a:rPr sz="1200" spc="-5" dirty="0">
                <a:latin typeface="Times New Roman"/>
                <a:cs typeface="Times New Roman"/>
              </a:rPr>
              <a:t>restringe </a:t>
            </a:r>
            <a:r>
              <a:rPr sz="1200" dirty="0">
                <a:latin typeface="Times New Roman"/>
                <a:cs typeface="Times New Roman"/>
              </a:rPr>
              <a:t>a um </a:t>
            </a:r>
            <a:r>
              <a:rPr sz="1200" spc="-5" dirty="0">
                <a:latin typeface="Times New Roman"/>
                <a:cs typeface="Times New Roman"/>
              </a:rPr>
              <a:t>único </a:t>
            </a:r>
            <a:r>
              <a:rPr sz="1200" dirty="0">
                <a:latin typeface="Times New Roman"/>
                <a:cs typeface="Times New Roman"/>
              </a:rPr>
              <a:t>nível de </a:t>
            </a:r>
            <a:r>
              <a:rPr sz="1200" spc="-5" dirty="0">
                <a:latin typeface="Times New Roman"/>
                <a:cs typeface="Times New Roman"/>
              </a:rPr>
              <a:t>abstração. Estamos particularmente  interessados </a:t>
            </a:r>
            <a:r>
              <a:rPr sz="1200" dirty="0">
                <a:latin typeface="Times New Roman"/>
                <a:cs typeface="Times New Roman"/>
              </a:rPr>
              <a:t>em </a:t>
            </a:r>
            <a:r>
              <a:rPr sz="1200" spc="-5" dirty="0">
                <a:latin typeface="Times New Roman"/>
                <a:cs typeface="Times New Roman"/>
              </a:rPr>
              <a:t>explorar possíveis ligações </a:t>
            </a:r>
            <a:r>
              <a:rPr sz="1200" dirty="0">
                <a:latin typeface="Times New Roman"/>
                <a:cs typeface="Times New Roman"/>
              </a:rPr>
              <a:t>de causa e </a:t>
            </a:r>
            <a:r>
              <a:rPr sz="1200" spc="-5" dirty="0">
                <a:latin typeface="Times New Roman"/>
                <a:cs typeface="Times New Roman"/>
              </a:rPr>
              <a:t>efeito </a:t>
            </a:r>
            <a:r>
              <a:rPr sz="1200" dirty="0">
                <a:latin typeface="Times New Roman"/>
                <a:cs typeface="Times New Roman"/>
              </a:rPr>
              <a:t>entre a </a:t>
            </a:r>
            <a:r>
              <a:rPr sz="1200" spc="-5" dirty="0">
                <a:latin typeface="Times New Roman"/>
                <a:cs typeface="Times New Roman"/>
              </a:rPr>
              <a:t>dispersão </a:t>
            </a:r>
            <a:r>
              <a:rPr sz="1200" dirty="0">
                <a:latin typeface="Times New Roman"/>
                <a:cs typeface="Times New Roman"/>
              </a:rPr>
              <a:t>dos  </a:t>
            </a:r>
            <a:r>
              <a:rPr sz="1200" spc="-5" dirty="0">
                <a:latin typeface="Times New Roman"/>
                <a:cs typeface="Times New Roman"/>
              </a:rPr>
              <a:t>componentes </a:t>
            </a:r>
            <a:r>
              <a:rPr sz="1200" dirty="0">
                <a:latin typeface="Times New Roman"/>
                <a:cs typeface="Times New Roman"/>
              </a:rPr>
              <a:t>no espaço, </a:t>
            </a:r>
            <a:r>
              <a:rPr sz="1200" spc="-5" dirty="0">
                <a:latin typeface="Times New Roman"/>
                <a:cs typeface="Times New Roman"/>
              </a:rPr>
              <a:t>suas relações evolutivas </a:t>
            </a:r>
            <a:r>
              <a:rPr sz="1200" dirty="0">
                <a:latin typeface="Times New Roman"/>
                <a:cs typeface="Times New Roman"/>
              </a:rPr>
              <a:t>e de </a:t>
            </a:r>
            <a:r>
              <a:rPr sz="1200" spc="-5" dirty="0">
                <a:latin typeface="Times New Roman"/>
                <a:cs typeface="Times New Roman"/>
              </a:rPr>
              <a:t>dependência </a:t>
            </a:r>
            <a:r>
              <a:rPr sz="1200" dirty="0">
                <a:latin typeface="Times New Roman"/>
                <a:cs typeface="Times New Roman"/>
              </a:rPr>
              <a:t>com </a:t>
            </a:r>
            <a:r>
              <a:rPr sz="1200" spc="-5" dirty="0">
                <a:latin typeface="Times New Roman"/>
                <a:cs typeface="Times New Roman"/>
              </a:rPr>
              <a:t>outros componentes  </a:t>
            </a:r>
            <a:r>
              <a:rPr sz="1200" dirty="0">
                <a:latin typeface="Times New Roman"/>
                <a:cs typeface="Times New Roman"/>
              </a:rPr>
              <a:t>e o sucesso </a:t>
            </a:r>
            <a:r>
              <a:rPr sz="1200" spc="-5" dirty="0">
                <a:latin typeface="Times New Roman"/>
                <a:cs typeface="Times New Roman"/>
              </a:rPr>
              <a:t>atual </a:t>
            </a:r>
            <a:r>
              <a:rPr sz="1200" dirty="0">
                <a:latin typeface="Times New Roman"/>
                <a:cs typeface="Times New Roman"/>
              </a:rPr>
              <a:t>e futuro </a:t>
            </a:r>
            <a:r>
              <a:rPr sz="1200" spc="-5" dirty="0">
                <a:latin typeface="Times New Roman"/>
                <a:cs typeface="Times New Roman"/>
              </a:rPr>
              <a:t>obtido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este elemento </a:t>
            </a:r>
            <a:r>
              <a:rPr sz="1200" dirty="0">
                <a:latin typeface="Times New Roman"/>
                <a:cs typeface="Times New Roman"/>
              </a:rPr>
              <a:t>junto </a:t>
            </a:r>
            <a:r>
              <a:rPr sz="1200" spc="-5" dirty="0">
                <a:latin typeface="Times New Roman"/>
                <a:cs typeface="Times New Roman"/>
              </a:rPr>
              <a:t>aos </a:t>
            </a:r>
            <a:r>
              <a:rPr sz="1200" dirty="0">
                <a:latin typeface="Times New Roman"/>
                <a:cs typeface="Times New Roman"/>
              </a:rPr>
              <a:t>usuários da </a:t>
            </a:r>
            <a:r>
              <a:rPr sz="1200" spc="-5" dirty="0">
                <a:latin typeface="Times New Roman"/>
                <a:cs typeface="Times New Roman"/>
              </a:rPr>
              <a:t>tecnologia. </a:t>
            </a:r>
            <a:r>
              <a:rPr sz="1200" dirty="0">
                <a:latin typeface="Times New Roman"/>
                <a:cs typeface="Times New Roman"/>
              </a:rPr>
              <a:t>É  </a:t>
            </a:r>
            <a:r>
              <a:rPr sz="1200" spc="-5" dirty="0">
                <a:latin typeface="Times New Roman"/>
                <a:cs typeface="Times New Roman"/>
              </a:rPr>
              <a:t>possível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existam </a:t>
            </a:r>
            <a:r>
              <a:rPr sz="1200" dirty="0">
                <a:latin typeface="Times New Roman"/>
                <a:cs typeface="Times New Roman"/>
              </a:rPr>
              <a:t>caminhos </a:t>
            </a:r>
            <a:r>
              <a:rPr sz="1200" spc="-5" dirty="0">
                <a:latin typeface="Times New Roman"/>
                <a:cs typeface="Times New Roman"/>
              </a:rPr>
              <a:t>previsíveis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possíveis para obter </a:t>
            </a:r>
            <a:r>
              <a:rPr sz="1200" dirty="0">
                <a:latin typeface="Times New Roman"/>
                <a:cs typeface="Times New Roman"/>
              </a:rPr>
              <a:t>sucesso </a:t>
            </a:r>
            <a:r>
              <a:rPr sz="1200" spc="-5" dirty="0">
                <a:latin typeface="Times New Roman"/>
                <a:cs typeface="Times New Roman"/>
              </a:rPr>
              <a:t>tecnológico,  resultado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uma composição bem estruturada </a:t>
            </a:r>
            <a:r>
              <a:rPr sz="1200" dirty="0">
                <a:latin typeface="Times New Roman"/>
                <a:cs typeface="Times New Roman"/>
              </a:rPr>
              <a:t>entre </a:t>
            </a:r>
            <a:r>
              <a:rPr sz="1200" spc="-5" dirty="0">
                <a:latin typeface="Times New Roman"/>
                <a:cs typeface="Times New Roman"/>
              </a:rPr>
              <a:t>elementos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vários </a:t>
            </a:r>
            <a:r>
              <a:rPr sz="1200" spc="-5" dirty="0">
                <a:latin typeface="Times New Roman"/>
                <a:cs typeface="Times New Roman"/>
              </a:rPr>
              <a:t>níveis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abstração, </a:t>
            </a:r>
            <a:r>
              <a:rPr sz="1200" dirty="0">
                <a:latin typeface="Times New Roman"/>
                <a:cs typeface="Times New Roman"/>
              </a:rPr>
              <a:t>ou que tenham impacto </a:t>
            </a:r>
            <a:r>
              <a:rPr sz="1200" spc="-5" dirty="0">
                <a:latin typeface="Times New Roman"/>
                <a:cs typeface="Times New Roman"/>
              </a:rPr>
              <a:t>sobre etapas diferentes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 </a:t>
            </a:r>
            <a:r>
              <a:rPr sz="1200" dirty="0">
                <a:latin typeface="Times New Roman"/>
                <a:cs typeface="Times New Roman"/>
              </a:rPr>
              <a:t>ou do eixo de  </a:t>
            </a:r>
            <a:r>
              <a:rPr sz="1200" spc="-5" dirty="0">
                <a:latin typeface="Times New Roman"/>
                <a:cs typeface="Times New Roman"/>
              </a:rPr>
              <a:t>Computação.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375285" marR="173990">
              <a:lnSpc>
                <a:spcPts val="1330"/>
              </a:lnSpc>
            </a:pPr>
            <a:r>
              <a:rPr sz="1200" spc="-5" dirty="0">
                <a:latin typeface="Times New Roman"/>
                <a:cs typeface="Times New Roman"/>
              </a:rPr>
              <a:t>Achamos </a:t>
            </a:r>
            <a:r>
              <a:rPr sz="1200" dirty="0">
                <a:latin typeface="Times New Roman"/>
                <a:cs typeface="Times New Roman"/>
              </a:rPr>
              <a:t>também que </a:t>
            </a:r>
            <a:r>
              <a:rPr sz="1200" spc="-5" dirty="0">
                <a:latin typeface="Times New Roman"/>
                <a:cs typeface="Times New Roman"/>
              </a:rPr>
              <a:t>este mesmo esquema taxonômico </a:t>
            </a:r>
            <a:r>
              <a:rPr sz="1200" dirty="0">
                <a:latin typeface="Times New Roman"/>
                <a:cs typeface="Times New Roman"/>
              </a:rPr>
              <a:t>pode </a:t>
            </a:r>
            <a:r>
              <a:rPr sz="1200" spc="-5" dirty="0">
                <a:latin typeface="Times New Roman"/>
                <a:cs typeface="Times New Roman"/>
              </a:rPr>
              <a:t>ser empregado </a:t>
            </a:r>
            <a:r>
              <a:rPr sz="1200" dirty="0">
                <a:latin typeface="Times New Roman"/>
                <a:cs typeface="Times New Roman"/>
              </a:rPr>
              <a:t>na  </a:t>
            </a:r>
            <a:r>
              <a:rPr sz="1200" spc="-5" dirty="0">
                <a:latin typeface="Times New Roman"/>
                <a:cs typeface="Times New Roman"/>
              </a:rPr>
              <a:t>classificação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outros modelos, tecnologias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aplicações criadas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Internet,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em termos  mais amplos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descrição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esquemas interativos naturais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artificiais, como indica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Figura</a:t>
            </a:r>
            <a:r>
              <a:rPr sz="1200" dirty="0">
                <a:latin typeface="Times New Roman"/>
                <a:cs typeface="Times New Roman"/>
              </a:rPr>
              <a:t> 6.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608" y="8036052"/>
            <a:ext cx="5856605" cy="12661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93700" marR="5080">
              <a:lnSpc>
                <a:spcPts val="1330"/>
              </a:lnSpc>
              <a:spcBef>
                <a:spcPts val="235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6 – </a:t>
            </a:r>
            <a:r>
              <a:rPr sz="1200" b="1" spc="-5" dirty="0">
                <a:latin typeface="Times New Roman"/>
                <a:cs typeface="Times New Roman"/>
              </a:rPr>
              <a:t>Possível classificação de componentes diversos aplicados </a:t>
            </a:r>
            <a:r>
              <a:rPr sz="1200" b="1" dirty="0">
                <a:latin typeface="Times New Roman"/>
                <a:cs typeface="Times New Roman"/>
              </a:rPr>
              <a:t>à </a:t>
            </a:r>
            <a:r>
              <a:rPr sz="1200" b="1" spc="-5" dirty="0">
                <a:latin typeface="Times New Roman"/>
                <a:cs typeface="Times New Roman"/>
              </a:rPr>
              <a:t>Taxonomia </a:t>
            </a:r>
            <a:r>
              <a:rPr sz="1200" b="1" dirty="0">
                <a:latin typeface="Times New Roman"/>
                <a:cs typeface="Times New Roman"/>
              </a:rPr>
              <a:t>do  </a:t>
            </a:r>
            <a:r>
              <a:rPr sz="1200" b="1" spc="-5" dirty="0">
                <a:latin typeface="Times New Roman"/>
                <a:cs typeface="Times New Roman"/>
              </a:rPr>
              <a:t>Ciberespaço.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5 –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Conclusões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393700" marR="62865">
              <a:lnSpc>
                <a:spcPts val="132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Este artigo mostra </a:t>
            </a:r>
            <a:r>
              <a:rPr sz="1200" dirty="0">
                <a:latin typeface="Times New Roman"/>
                <a:cs typeface="Times New Roman"/>
              </a:rPr>
              <a:t>alguns </a:t>
            </a:r>
            <a:r>
              <a:rPr sz="1200" spc="-5" dirty="0">
                <a:latin typeface="Times New Roman"/>
                <a:cs typeface="Times New Roman"/>
              </a:rPr>
              <a:t>princípios aplicados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construção </a:t>
            </a:r>
            <a:r>
              <a:rPr sz="1200" dirty="0">
                <a:latin typeface="Times New Roman"/>
                <a:cs typeface="Times New Roman"/>
              </a:rPr>
              <a:t>de um </a:t>
            </a:r>
            <a:r>
              <a:rPr sz="1200" spc="-5" dirty="0">
                <a:latin typeface="Times New Roman"/>
                <a:cs typeface="Times New Roman"/>
              </a:rPr>
              <a:t>esquema taxonômico,  empregado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descrição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classificação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"organismos"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ciberespaço, em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particular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5749" y="6004134"/>
            <a:ext cx="4552436" cy="1858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208" y="153923"/>
            <a:ext cx="6680834" cy="904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spc="-5" dirty="0">
                <a:latin typeface="Times New Roman"/>
                <a:cs typeface="Times New Roman"/>
              </a:rPr>
              <a:t>Taxonomia </a:t>
            </a:r>
            <a:r>
              <a:rPr lang="pt-BR" sz="1400" dirty="0">
                <a:latin typeface="Times New Roman"/>
                <a:cs typeface="Times New Roman"/>
              </a:rPr>
              <a:t>da Tecnologia Java – EducaCiência FastCode</a:t>
            </a: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546100" marR="603250">
              <a:lnSpc>
                <a:spcPts val="1330"/>
              </a:lnSpc>
            </a:pPr>
            <a:r>
              <a:rPr sz="1200" spc="-5" dirty="0">
                <a:latin typeface="Times New Roman"/>
                <a:cs typeface="Times New Roman"/>
              </a:rPr>
              <a:t>relacionados dentro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universo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tecnologias </a:t>
            </a:r>
            <a:r>
              <a:rPr sz="1200" dirty="0">
                <a:latin typeface="Times New Roman"/>
                <a:cs typeface="Times New Roman"/>
              </a:rPr>
              <a:t>Java. É </a:t>
            </a:r>
            <a:r>
              <a:rPr sz="1200" spc="-5" dirty="0">
                <a:latin typeface="Times New Roman"/>
                <a:cs typeface="Times New Roman"/>
              </a:rPr>
              <a:t>mostrada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relevância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esquemas  taxonômicos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compreensão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universos </a:t>
            </a:r>
            <a:r>
              <a:rPr sz="1200" dirty="0">
                <a:latin typeface="Times New Roman"/>
                <a:cs typeface="Times New Roman"/>
              </a:rPr>
              <a:t>complexos </a:t>
            </a:r>
            <a:r>
              <a:rPr sz="1200" spc="-5" dirty="0">
                <a:latin typeface="Times New Roman"/>
                <a:cs typeface="Times New Roman"/>
              </a:rPr>
              <a:t>como </a:t>
            </a:r>
            <a:r>
              <a:rPr sz="1200" dirty="0">
                <a:latin typeface="Times New Roman"/>
                <a:cs typeface="Times New Roman"/>
              </a:rPr>
              <a:t>é o </a:t>
            </a:r>
            <a:r>
              <a:rPr sz="1200" spc="-5" dirty="0">
                <a:latin typeface="Times New Roman"/>
                <a:cs typeface="Times New Roman"/>
              </a:rPr>
              <a:t>caso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seres </a:t>
            </a:r>
            <a:r>
              <a:rPr sz="1200" dirty="0">
                <a:latin typeface="Times New Roman"/>
                <a:cs typeface="Times New Roman"/>
              </a:rPr>
              <a:t>vivos e no  </a:t>
            </a:r>
            <a:r>
              <a:rPr sz="1200" spc="-5" dirty="0">
                <a:latin typeface="Times New Roman"/>
                <a:cs typeface="Times New Roman"/>
              </a:rPr>
              <a:t>caso </a:t>
            </a:r>
            <a:r>
              <a:rPr sz="1200" dirty="0">
                <a:latin typeface="Times New Roman"/>
                <a:cs typeface="Times New Roman"/>
              </a:rPr>
              <a:t>de nove </a:t>
            </a:r>
            <a:r>
              <a:rPr sz="1200" spc="-5" dirty="0">
                <a:latin typeface="Times New Roman"/>
                <a:cs typeface="Times New Roman"/>
              </a:rPr>
              <a:t>elementos </a:t>
            </a:r>
            <a:r>
              <a:rPr sz="1200" dirty="0">
                <a:latin typeface="Times New Roman"/>
                <a:cs typeface="Times New Roman"/>
              </a:rPr>
              <a:t>que compõem a </a:t>
            </a:r>
            <a:r>
              <a:rPr sz="1200" spc="-5" dirty="0">
                <a:latin typeface="Times New Roman"/>
                <a:cs typeface="Times New Roman"/>
              </a:rPr>
              <a:t>tecnologia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546100" marR="644525">
              <a:lnSpc>
                <a:spcPct val="92300"/>
              </a:lnSpc>
            </a:pPr>
            <a:r>
              <a:rPr sz="1200" spc="-5" dirty="0">
                <a:latin typeface="Times New Roman"/>
                <a:cs typeface="Times New Roman"/>
              </a:rPr>
              <a:t>Nosso trabalho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classificação está em suas etapas iniciais,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como </a:t>
            </a:r>
            <a:r>
              <a:rPr sz="1200" dirty="0">
                <a:latin typeface="Times New Roman"/>
                <a:cs typeface="Times New Roman"/>
              </a:rPr>
              <a:t>qualquer esquema  </a:t>
            </a:r>
            <a:r>
              <a:rPr sz="1200" spc="-5" dirty="0">
                <a:latin typeface="Times New Roman"/>
                <a:cs typeface="Times New Roman"/>
              </a:rPr>
              <a:t>taxonômico, reflete </a:t>
            </a:r>
            <a:r>
              <a:rPr sz="1200" dirty="0">
                <a:latin typeface="Times New Roman"/>
                <a:cs typeface="Times New Roman"/>
              </a:rPr>
              <a:t>o ponto de vista de </a:t>
            </a:r>
            <a:r>
              <a:rPr sz="1200" spc="-5" dirty="0">
                <a:latin typeface="Times New Roman"/>
                <a:cs typeface="Times New Roman"/>
              </a:rPr>
              <a:t>seus autores,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consequentemente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universo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ciência </a:t>
            </a:r>
            <a:r>
              <a:rPr sz="1200" dirty="0">
                <a:latin typeface="Times New Roman"/>
                <a:cs typeface="Times New Roman"/>
              </a:rPr>
              <a:t>e tecnologia com o qual </a:t>
            </a:r>
            <a:r>
              <a:rPr sz="1200" spc="-5" dirty="0">
                <a:latin typeface="Times New Roman"/>
                <a:cs typeface="Times New Roman"/>
              </a:rPr>
              <a:t>tem contato. Sendo assim, </a:t>
            </a:r>
            <a:r>
              <a:rPr sz="1200" dirty="0">
                <a:latin typeface="Times New Roman"/>
                <a:cs typeface="Times New Roman"/>
              </a:rPr>
              <a:t>a ordem e </a:t>
            </a:r>
            <a:r>
              <a:rPr sz="1200" spc="-5" dirty="0">
                <a:latin typeface="Times New Roman"/>
                <a:cs typeface="Times New Roman"/>
              </a:rPr>
              <a:t>relevância </a:t>
            </a:r>
            <a:r>
              <a:rPr sz="1200" dirty="0">
                <a:latin typeface="Times New Roman"/>
                <a:cs typeface="Times New Roman"/>
              </a:rPr>
              <a:t>dos graus  </a:t>
            </a:r>
            <a:r>
              <a:rPr sz="1200" spc="-5" dirty="0">
                <a:latin typeface="Times New Roman"/>
                <a:cs typeface="Times New Roman"/>
              </a:rPr>
              <a:t>contidos em cada eixo </a:t>
            </a:r>
            <a:r>
              <a:rPr sz="1200" dirty="0">
                <a:latin typeface="Times New Roman"/>
                <a:cs typeface="Times New Roman"/>
              </a:rPr>
              <a:t>pode não </a:t>
            </a:r>
            <a:r>
              <a:rPr sz="1200" spc="-5" dirty="0">
                <a:latin typeface="Times New Roman"/>
                <a:cs typeface="Times New Roman"/>
              </a:rPr>
              <a:t>ser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mais </a:t>
            </a:r>
            <a:r>
              <a:rPr sz="1200" dirty="0">
                <a:latin typeface="Times New Roman"/>
                <a:cs typeface="Times New Roman"/>
              </a:rPr>
              <a:t>adequada </a:t>
            </a:r>
            <a:r>
              <a:rPr sz="1200" spc="-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todas as </a:t>
            </a:r>
            <a:r>
              <a:rPr sz="1200" spc="-5" dirty="0">
                <a:latin typeface="Times New Roman"/>
                <a:cs typeface="Times New Roman"/>
              </a:rPr>
              <a:t>situações, bem como </a:t>
            </a:r>
            <a:r>
              <a:rPr sz="1200" dirty="0">
                <a:latin typeface="Times New Roman"/>
                <a:cs typeface="Times New Roman"/>
              </a:rPr>
              <a:t>é  </a:t>
            </a:r>
            <a:r>
              <a:rPr sz="1200" spc="-5" dirty="0">
                <a:latin typeface="Times New Roman"/>
                <a:cs typeface="Times New Roman"/>
              </a:rPr>
              <a:t>possível </a:t>
            </a:r>
            <a:r>
              <a:rPr sz="1200" dirty="0">
                <a:latin typeface="Times New Roman"/>
                <a:cs typeface="Times New Roman"/>
              </a:rPr>
              <a:t>que o uso de </a:t>
            </a:r>
            <a:r>
              <a:rPr sz="1200" spc="-5" dirty="0">
                <a:latin typeface="Times New Roman"/>
                <a:cs typeface="Times New Roman"/>
              </a:rPr>
              <a:t>outros eixos seja </a:t>
            </a:r>
            <a:r>
              <a:rPr sz="1200" dirty="0">
                <a:latin typeface="Times New Roman"/>
                <a:cs typeface="Times New Roman"/>
              </a:rPr>
              <a:t>bastante </a:t>
            </a:r>
            <a:r>
              <a:rPr sz="1200" spc="-5" dirty="0">
                <a:latin typeface="Times New Roman"/>
                <a:cs typeface="Times New Roman"/>
              </a:rPr>
              <a:t>relevante em outros contextos, como </a:t>
            </a:r>
            <a:r>
              <a:rPr sz="1200" dirty="0">
                <a:latin typeface="Times New Roman"/>
                <a:cs typeface="Times New Roman"/>
              </a:rPr>
              <a:t>um  que </a:t>
            </a:r>
            <a:r>
              <a:rPr sz="1200" spc="-5" dirty="0">
                <a:latin typeface="Times New Roman"/>
                <a:cs typeface="Times New Roman"/>
              </a:rPr>
              <a:t>represente Domínios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Aplicação.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Referências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Arial"/>
              <a:cs typeface="Arial"/>
            </a:endParaRPr>
          </a:p>
          <a:p>
            <a:pPr marL="165100" marR="601980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[Barsa, </a:t>
            </a:r>
            <a:r>
              <a:rPr sz="1200" b="1" dirty="0">
                <a:latin typeface="Times New Roman"/>
                <a:cs typeface="Times New Roman"/>
              </a:rPr>
              <a:t>1997] </a:t>
            </a:r>
            <a:r>
              <a:rPr sz="1200" spc="-5" dirty="0">
                <a:latin typeface="Times New Roman"/>
                <a:cs typeface="Times New Roman"/>
              </a:rPr>
              <a:t>Taxionomia, Em: </a:t>
            </a:r>
            <a:r>
              <a:rPr sz="1200" i="1" spc="-5" dirty="0">
                <a:latin typeface="Times New Roman"/>
                <a:cs typeface="Times New Roman"/>
              </a:rPr>
              <a:t>Enciclopédia </a:t>
            </a:r>
            <a:r>
              <a:rPr sz="1200" i="1" dirty="0">
                <a:latin typeface="Times New Roman"/>
                <a:cs typeface="Times New Roman"/>
              </a:rPr>
              <a:t>Barsa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Vol X. Encyclopaedia Britannica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Brasil  Publicações Ltda,</a:t>
            </a:r>
            <a:r>
              <a:rPr sz="1200" dirty="0">
                <a:latin typeface="Times New Roman"/>
                <a:cs typeface="Times New Roman"/>
              </a:rPr>
              <a:t> 1997.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65100" marR="386080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[Berners-Lee, </a:t>
            </a:r>
            <a:r>
              <a:rPr sz="1200" b="1" dirty="0">
                <a:latin typeface="Times New Roman"/>
                <a:cs typeface="Times New Roman"/>
              </a:rPr>
              <a:t>1998] </a:t>
            </a:r>
            <a:r>
              <a:rPr sz="1200" spc="-5" dirty="0">
                <a:latin typeface="Times New Roman"/>
                <a:cs typeface="Times New Roman"/>
              </a:rPr>
              <a:t>Berners-Lee, T. </a:t>
            </a:r>
            <a:r>
              <a:rPr sz="1200" i="1" spc="-5" dirty="0">
                <a:latin typeface="Times New Roman"/>
                <a:cs typeface="Times New Roman"/>
              </a:rPr>
              <a:t>The World Wide </a:t>
            </a:r>
            <a:r>
              <a:rPr sz="1200" i="1" dirty="0">
                <a:latin typeface="Times New Roman"/>
                <a:cs typeface="Times New Roman"/>
              </a:rPr>
              <a:t>Web </a:t>
            </a:r>
            <a:r>
              <a:rPr sz="1200" i="1" spc="-5" dirty="0">
                <a:latin typeface="Times New Roman"/>
                <a:cs typeface="Times New Roman"/>
              </a:rPr>
              <a:t>Consortium</a:t>
            </a:r>
            <a:r>
              <a:rPr sz="1200" spc="-5" dirty="0">
                <a:latin typeface="Times New Roman"/>
                <a:cs typeface="Times New Roman"/>
              </a:rPr>
              <a:t>. W3 Consortium. MIT/LCS  USA. </a:t>
            </a:r>
            <a:r>
              <a:rPr sz="1200" dirty="0">
                <a:latin typeface="Times New Roman"/>
                <a:cs typeface="Times New Roman"/>
              </a:rPr>
              <a:t>1998. </a:t>
            </a:r>
            <a:r>
              <a:rPr sz="1200" spc="-5" dirty="0">
                <a:latin typeface="Times New Roman"/>
                <a:cs typeface="Times New Roman"/>
              </a:rPr>
              <a:t>Available 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http://www.w3c.org</a:t>
            </a:r>
            <a:r>
              <a:rPr sz="1200" spc="-5" dirty="0">
                <a:latin typeface="Times New Roman"/>
                <a:cs typeface="Times New Roman"/>
              </a:rPr>
              <a:t>&gt;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65100" marR="157480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[Campione and Walrath, </a:t>
            </a:r>
            <a:r>
              <a:rPr sz="1200" b="1" dirty="0">
                <a:latin typeface="Times New Roman"/>
                <a:cs typeface="Times New Roman"/>
              </a:rPr>
              <a:t>1998] </a:t>
            </a:r>
            <a:r>
              <a:rPr sz="1200" spc="-5" dirty="0">
                <a:latin typeface="Times New Roman"/>
                <a:cs typeface="Times New Roman"/>
              </a:rPr>
              <a:t>Campione, Mary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Walrath, </a:t>
            </a:r>
            <a:r>
              <a:rPr sz="1200" dirty="0">
                <a:latin typeface="Times New Roman"/>
                <a:cs typeface="Times New Roman"/>
              </a:rPr>
              <a:t>Kathy</a:t>
            </a:r>
            <a:r>
              <a:rPr sz="1200" i="1" dirty="0">
                <a:latin typeface="Times New Roman"/>
                <a:cs typeface="Times New Roman"/>
              </a:rPr>
              <a:t>. </a:t>
            </a:r>
            <a:r>
              <a:rPr sz="1200" i="1" spc="-5" dirty="0">
                <a:latin typeface="Times New Roman"/>
                <a:cs typeface="Times New Roman"/>
              </a:rPr>
              <a:t>The Java</a:t>
            </a:r>
            <a:r>
              <a:rPr sz="1500" i="1" spc="-7" baseline="27777" dirty="0">
                <a:latin typeface="Times New Roman"/>
                <a:cs typeface="Times New Roman"/>
              </a:rPr>
              <a:t>TM </a:t>
            </a:r>
            <a:r>
              <a:rPr sz="1200" i="1" spc="-5" dirty="0">
                <a:latin typeface="Times New Roman"/>
                <a:cs typeface="Times New Roman"/>
              </a:rPr>
              <a:t>Tutorial Second  Edition: Object-Oriented Programming </a:t>
            </a:r>
            <a:r>
              <a:rPr sz="1200" i="1" dirty="0">
                <a:latin typeface="Times New Roman"/>
                <a:cs typeface="Times New Roman"/>
              </a:rPr>
              <a:t>for the </a:t>
            </a:r>
            <a:r>
              <a:rPr sz="1200" i="1" spc="-5" dirty="0">
                <a:latin typeface="Times New Roman"/>
                <a:cs typeface="Times New Roman"/>
              </a:rPr>
              <a:t>Internet</a:t>
            </a:r>
            <a:r>
              <a:rPr sz="1200" spc="-5" dirty="0">
                <a:latin typeface="Times New Roman"/>
                <a:cs typeface="Times New Roman"/>
              </a:rPr>
              <a:t>. Addison-Wesley. March, </a:t>
            </a:r>
            <a:r>
              <a:rPr sz="1200" dirty="0">
                <a:latin typeface="Times New Roman"/>
                <a:cs typeface="Times New Roman"/>
              </a:rPr>
              <a:t>1998.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</a:p>
          <a:p>
            <a:pPr marL="165100">
              <a:lnSpc>
                <a:spcPts val="1310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http://java.sun.com/docs/books/tutorial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[Carrera, </a:t>
            </a:r>
            <a:r>
              <a:rPr sz="1200" b="1" dirty="0">
                <a:latin typeface="Times New Roman"/>
                <a:cs typeface="Times New Roman"/>
              </a:rPr>
              <a:t>1980] </a:t>
            </a:r>
            <a:r>
              <a:rPr sz="1200" spc="-5" dirty="0">
                <a:latin typeface="Times New Roman"/>
                <a:cs typeface="Times New Roman"/>
              </a:rPr>
              <a:t>Carrera, Messias. </a:t>
            </a:r>
            <a:r>
              <a:rPr sz="1200" i="1" spc="-5" dirty="0">
                <a:latin typeface="Times New Roman"/>
                <a:cs typeface="Times New Roman"/>
              </a:rPr>
              <a:t>Entomologia </a:t>
            </a:r>
            <a:r>
              <a:rPr sz="1200" i="1" dirty="0">
                <a:latin typeface="Times New Roman"/>
                <a:cs typeface="Times New Roman"/>
              </a:rPr>
              <a:t>para </a:t>
            </a:r>
            <a:r>
              <a:rPr sz="1200" i="1" spc="-5" dirty="0">
                <a:latin typeface="Times New Roman"/>
                <a:cs typeface="Times New Roman"/>
              </a:rPr>
              <a:t>Você, </a:t>
            </a:r>
            <a:r>
              <a:rPr sz="1200" i="1" dirty="0">
                <a:latin typeface="Times New Roman"/>
                <a:cs typeface="Times New Roman"/>
              </a:rPr>
              <a:t>5 ed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Nobel, São Paulo,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1980.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5100" marR="208279">
              <a:lnSpc>
                <a:spcPct val="917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[Carzaniga </a:t>
            </a:r>
            <a:r>
              <a:rPr sz="1200" b="1" dirty="0">
                <a:latin typeface="Times New Roman"/>
                <a:cs typeface="Times New Roman"/>
              </a:rPr>
              <a:t>et </a:t>
            </a:r>
            <a:r>
              <a:rPr sz="1200" b="1" spc="-5" dirty="0">
                <a:latin typeface="Times New Roman"/>
                <a:cs typeface="Times New Roman"/>
              </a:rPr>
              <a:t>alli, </a:t>
            </a:r>
            <a:r>
              <a:rPr sz="1200" b="1" dirty="0">
                <a:latin typeface="Times New Roman"/>
                <a:cs typeface="Times New Roman"/>
              </a:rPr>
              <a:t>1997] </a:t>
            </a:r>
            <a:r>
              <a:rPr sz="1200" spc="-5" dirty="0">
                <a:latin typeface="Times New Roman"/>
                <a:cs typeface="Times New Roman"/>
              </a:rPr>
              <a:t>Carzaniga, Antonio and </a:t>
            </a:r>
            <a:r>
              <a:rPr sz="1200" dirty="0">
                <a:latin typeface="Times New Roman"/>
                <a:cs typeface="Times New Roman"/>
              </a:rPr>
              <a:t>Picco, </a:t>
            </a:r>
            <a:r>
              <a:rPr sz="1200" spc="-5" dirty="0">
                <a:latin typeface="Times New Roman"/>
                <a:cs typeface="Times New Roman"/>
              </a:rPr>
              <a:t>Gian Pietro and </a:t>
            </a:r>
            <a:r>
              <a:rPr sz="1200" dirty="0">
                <a:latin typeface="Times New Roman"/>
                <a:cs typeface="Times New Roman"/>
              </a:rPr>
              <a:t>Vigna, </a:t>
            </a:r>
            <a:r>
              <a:rPr sz="1200" spc="-5" dirty="0">
                <a:latin typeface="Times New Roman"/>
                <a:cs typeface="Times New Roman"/>
              </a:rPr>
              <a:t>Giovanni. Designing  Distributed Applications with Mobile Code Paradigms. In </a:t>
            </a:r>
            <a:r>
              <a:rPr sz="1200" i="1" spc="-5" dirty="0">
                <a:latin typeface="Times New Roman"/>
                <a:cs typeface="Times New Roman"/>
              </a:rPr>
              <a:t>Proceedings </a:t>
            </a:r>
            <a:r>
              <a:rPr sz="1200" i="1" dirty="0">
                <a:latin typeface="Times New Roman"/>
                <a:cs typeface="Times New Roman"/>
              </a:rPr>
              <a:t>of the </a:t>
            </a:r>
            <a:r>
              <a:rPr sz="1200" i="1" spc="-5" dirty="0">
                <a:latin typeface="Times New Roman"/>
                <a:cs typeface="Times New Roman"/>
              </a:rPr>
              <a:t>International Conference 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-5" dirty="0">
                <a:latin typeface="Times New Roman"/>
                <a:cs typeface="Times New Roman"/>
              </a:rPr>
              <a:t>Software Engineering (ICSE’97)</a:t>
            </a:r>
            <a:r>
              <a:rPr sz="1200" spc="-5" dirty="0">
                <a:latin typeface="Times New Roman"/>
                <a:cs typeface="Times New Roman"/>
              </a:rPr>
              <a:t>. ACM </a:t>
            </a:r>
            <a:r>
              <a:rPr sz="1200" dirty="0">
                <a:latin typeface="Times New Roman"/>
                <a:cs typeface="Times New Roman"/>
              </a:rPr>
              <a:t>Press.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1997.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65100" marR="59182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[Dobzansky, </a:t>
            </a:r>
            <a:r>
              <a:rPr sz="1200" b="1" dirty="0">
                <a:latin typeface="Times New Roman"/>
                <a:cs typeface="Times New Roman"/>
              </a:rPr>
              <a:t>1973] </a:t>
            </a:r>
            <a:r>
              <a:rPr sz="1200" spc="-5" dirty="0">
                <a:latin typeface="Times New Roman"/>
                <a:cs typeface="Times New Roman"/>
              </a:rPr>
              <a:t>Dobzansky, T. </a:t>
            </a:r>
            <a:r>
              <a:rPr sz="1200" i="1" spc="-5" dirty="0">
                <a:latin typeface="Times New Roman"/>
                <a:cs typeface="Times New Roman"/>
              </a:rPr>
              <a:t>Genética </a:t>
            </a:r>
            <a:r>
              <a:rPr sz="1200" i="1" dirty="0">
                <a:latin typeface="Times New Roman"/>
                <a:cs typeface="Times New Roman"/>
              </a:rPr>
              <a:t>do </a:t>
            </a:r>
            <a:r>
              <a:rPr sz="1200" i="1" spc="-5" dirty="0">
                <a:latin typeface="Times New Roman"/>
                <a:cs typeface="Times New Roman"/>
              </a:rPr>
              <a:t>Processo Evolutivo</a:t>
            </a:r>
            <a:r>
              <a:rPr sz="1200" spc="-5" dirty="0">
                <a:latin typeface="Times New Roman"/>
                <a:cs typeface="Times New Roman"/>
              </a:rPr>
              <a:t>, trad. Celso </a:t>
            </a:r>
            <a:r>
              <a:rPr sz="1200" dirty="0">
                <a:latin typeface="Times New Roman"/>
                <a:cs typeface="Times New Roman"/>
              </a:rPr>
              <a:t>Mourão, </a:t>
            </a:r>
            <a:r>
              <a:rPr sz="1200" spc="-5" dirty="0">
                <a:latin typeface="Times New Roman"/>
                <a:cs typeface="Times New Roman"/>
              </a:rPr>
              <a:t>Editora  Polígono, São Paulo,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1973.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546100" marR="1170305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[Fogel, </a:t>
            </a:r>
            <a:r>
              <a:rPr sz="1200" b="1" dirty="0">
                <a:latin typeface="Times New Roman"/>
                <a:cs typeface="Times New Roman"/>
              </a:rPr>
              <a:t>1997] </a:t>
            </a:r>
            <a:r>
              <a:rPr sz="1200" spc="-5" dirty="0">
                <a:latin typeface="Times New Roman"/>
                <a:cs typeface="Times New Roman"/>
              </a:rPr>
              <a:t>Fogel, </a:t>
            </a:r>
            <a:r>
              <a:rPr sz="1200" dirty="0">
                <a:latin typeface="Times New Roman"/>
                <a:cs typeface="Times New Roman"/>
              </a:rPr>
              <a:t>David. </a:t>
            </a:r>
            <a:r>
              <a:rPr sz="1200" spc="-5" dirty="0">
                <a:latin typeface="Times New Roman"/>
                <a:cs typeface="Times New Roman"/>
              </a:rPr>
              <a:t>Evolutionary computation: </a:t>
            </a:r>
            <a:r>
              <a:rPr sz="1200" dirty="0">
                <a:latin typeface="Times New Roman"/>
                <a:cs typeface="Times New Roman"/>
              </a:rPr>
              <a:t>a new </a:t>
            </a:r>
            <a:r>
              <a:rPr sz="1200" spc="-5" dirty="0">
                <a:latin typeface="Times New Roman"/>
                <a:cs typeface="Times New Roman"/>
              </a:rPr>
              <a:t>transactions. IEEE  Transactions </a:t>
            </a:r>
            <a:r>
              <a:rPr sz="1200" dirty="0">
                <a:latin typeface="Times New Roman"/>
                <a:cs typeface="Times New Roman"/>
              </a:rPr>
              <a:t>on </a:t>
            </a:r>
            <a:r>
              <a:rPr sz="1200" spc="-5" dirty="0">
                <a:latin typeface="Times New Roman"/>
                <a:cs typeface="Times New Roman"/>
              </a:rPr>
              <a:t>Evolutionary Computation. </a:t>
            </a:r>
            <a:r>
              <a:rPr sz="1200" dirty="0">
                <a:latin typeface="Times New Roman"/>
                <a:cs typeface="Times New Roman"/>
              </a:rPr>
              <a:t>1(1):1-2, </a:t>
            </a:r>
            <a:r>
              <a:rPr sz="1200" spc="-5" dirty="0">
                <a:latin typeface="Times New Roman"/>
                <a:cs typeface="Times New Roman"/>
              </a:rPr>
              <a:t>Apr </a:t>
            </a:r>
            <a:r>
              <a:rPr sz="1200" dirty="0">
                <a:latin typeface="Times New Roman"/>
                <a:cs typeface="Times New Roman"/>
              </a:rPr>
              <a:t>1997.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</a:p>
          <a:p>
            <a:pPr marL="546100">
              <a:lnSpc>
                <a:spcPts val="1310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4"/>
              </a:rPr>
              <a:t>http://engine.ieee.org/society/nmc/pubs/tec/ec_toc.html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65100">
              <a:lnSpc>
                <a:spcPts val="1370"/>
              </a:lnSpc>
            </a:pPr>
            <a:r>
              <a:rPr sz="1200" b="1" spc="-5" dirty="0">
                <a:latin typeface="Times New Roman"/>
                <a:cs typeface="Times New Roman"/>
              </a:rPr>
              <a:t>[Gosling et </a:t>
            </a:r>
            <a:r>
              <a:rPr sz="1200" b="1" dirty="0">
                <a:latin typeface="Times New Roman"/>
                <a:cs typeface="Times New Roman"/>
              </a:rPr>
              <a:t>alli, 1996] </a:t>
            </a:r>
            <a:r>
              <a:rPr sz="1200" spc="-5" dirty="0">
                <a:latin typeface="Times New Roman"/>
                <a:cs typeface="Times New Roman"/>
              </a:rPr>
              <a:t>Gosling, </a:t>
            </a:r>
            <a:r>
              <a:rPr sz="1200" dirty="0">
                <a:latin typeface="Times New Roman"/>
                <a:cs typeface="Times New Roman"/>
              </a:rPr>
              <a:t>James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Joy, Bill and </a:t>
            </a:r>
            <a:r>
              <a:rPr sz="1200" spc="-5" dirty="0">
                <a:latin typeface="Times New Roman"/>
                <a:cs typeface="Times New Roman"/>
              </a:rPr>
              <a:t>Steele, Guy, </a:t>
            </a:r>
            <a:r>
              <a:rPr sz="1200" i="1" spc="-5" dirty="0">
                <a:latin typeface="Times New Roman"/>
                <a:cs typeface="Times New Roman"/>
              </a:rPr>
              <a:t>The Java </a:t>
            </a:r>
            <a:r>
              <a:rPr sz="1200" i="1" dirty="0">
                <a:latin typeface="Times New Roman"/>
                <a:cs typeface="Times New Roman"/>
              </a:rPr>
              <a:t>Language</a:t>
            </a:r>
            <a:r>
              <a:rPr sz="1200" i="1" spc="10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Specification.</a:t>
            </a:r>
            <a:endParaRPr sz="1200" dirty="0">
              <a:latin typeface="Times New Roman"/>
              <a:cs typeface="Times New Roman"/>
            </a:endParaRPr>
          </a:p>
          <a:p>
            <a:pPr marL="165100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Addison-Wesley. September, </a:t>
            </a:r>
            <a:r>
              <a:rPr sz="1200" dirty="0">
                <a:latin typeface="Times New Roman"/>
                <a:cs typeface="Times New Roman"/>
              </a:rPr>
              <a:t>1996.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5"/>
              </a:rPr>
              <a:t>http://java.sun.com/docs/books/jsl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65100" marR="34798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[Hein, </a:t>
            </a:r>
            <a:r>
              <a:rPr sz="1200" b="1" dirty="0">
                <a:latin typeface="Times New Roman"/>
                <a:cs typeface="Times New Roman"/>
              </a:rPr>
              <a:t>1998] </a:t>
            </a:r>
            <a:r>
              <a:rPr sz="1200" spc="-5" dirty="0">
                <a:latin typeface="Times New Roman"/>
                <a:cs typeface="Times New Roman"/>
              </a:rPr>
              <a:t>Hein, Carl </a:t>
            </a:r>
            <a:r>
              <a:rPr sz="1200" dirty="0">
                <a:latin typeface="Times New Roman"/>
                <a:cs typeface="Times New Roman"/>
              </a:rPr>
              <a:t>et </a:t>
            </a:r>
            <a:r>
              <a:rPr sz="1200" spc="-5" dirty="0">
                <a:latin typeface="Times New Roman"/>
                <a:cs typeface="Times New Roman"/>
              </a:rPr>
              <a:t>alli. VHDL Modeling Terminology and Taxonomy, Revision </a:t>
            </a:r>
            <a:r>
              <a:rPr sz="1200" dirty="0">
                <a:latin typeface="Times New Roman"/>
                <a:cs typeface="Times New Roman"/>
              </a:rPr>
              <a:t>2.4. </a:t>
            </a:r>
            <a:r>
              <a:rPr sz="1200" spc="-5" dirty="0">
                <a:latin typeface="Times New Roman"/>
                <a:cs typeface="Times New Roman"/>
              </a:rPr>
              <a:t>RASSP  Taxonomy Working </a:t>
            </a:r>
            <a:r>
              <a:rPr sz="1200" dirty="0">
                <a:latin typeface="Times New Roman"/>
                <a:cs typeface="Times New Roman"/>
              </a:rPr>
              <a:t>Group </a:t>
            </a:r>
            <a:r>
              <a:rPr sz="1200" spc="-5" dirty="0">
                <a:latin typeface="Times New Roman"/>
                <a:cs typeface="Times New Roman"/>
              </a:rPr>
              <a:t>(RTWG). USA, </a:t>
            </a:r>
            <a:r>
              <a:rPr sz="1200" dirty="0">
                <a:latin typeface="Times New Roman"/>
                <a:cs typeface="Times New Roman"/>
              </a:rPr>
              <a:t>1998.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http://rassp.scra.org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[Huberman </a:t>
            </a:r>
            <a:r>
              <a:rPr sz="1200" b="1" dirty="0">
                <a:latin typeface="Times New Roman"/>
                <a:cs typeface="Times New Roman"/>
              </a:rPr>
              <a:t>1988] </a:t>
            </a:r>
            <a:r>
              <a:rPr sz="1200" spc="-5" dirty="0">
                <a:latin typeface="Times New Roman"/>
                <a:cs typeface="Times New Roman"/>
              </a:rPr>
              <a:t>Huberman, B. </a:t>
            </a:r>
            <a:r>
              <a:rPr sz="1200" dirty="0">
                <a:latin typeface="Times New Roman"/>
                <a:cs typeface="Times New Roman"/>
              </a:rPr>
              <a:t>A. </a:t>
            </a:r>
            <a:r>
              <a:rPr sz="1200" spc="-5" dirty="0">
                <a:latin typeface="Times New Roman"/>
                <a:cs typeface="Times New Roman"/>
              </a:rPr>
              <a:t>(Ed.). </a:t>
            </a:r>
            <a:r>
              <a:rPr sz="1200" i="1" spc="-5" dirty="0">
                <a:latin typeface="Times New Roman"/>
                <a:cs typeface="Times New Roman"/>
              </a:rPr>
              <a:t>The Ecology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Computation</a:t>
            </a:r>
            <a:r>
              <a:rPr sz="1200" spc="-5" dirty="0">
                <a:latin typeface="Times New Roman"/>
                <a:cs typeface="Times New Roman"/>
              </a:rPr>
              <a:t>. Elsevier, Amsterdan,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1988.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65100" marR="123825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[Kaneko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Tsuda, </a:t>
            </a:r>
            <a:r>
              <a:rPr sz="1200" b="1" dirty="0">
                <a:latin typeface="Times New Roman"/>
                <a:cs typeface="Times New Roman"/>
              </a:rPr>
              <a:t>1994] </a:t>
            </a:r>
            <a:r>
              <a:rPr sz="1200" spc="-5" dirty="0">
                <a:latin typeface="Times New Roman"/>
                <a:cs typeface="Times New Roman"/>
              </a:rPr>
              <a:t>Kaneko, Kunihiko and Tsuda, Ichiro. Constructive </a:t>
            </a:r>
            <a:r>
              <a:rPr sz="1200" dirty="0">
                <a:latin typeface="Times New Roman"/>
                <a:cs typeface="Times New Roman"/>
              </a:rPr>
              <a:t>complexity </a:t>
            </a:r>
            <a:r>
              <a:rPr sz="1200" spc="-5" dirty="0">
                <a:latin typeface="Times New Roman"/>
                <a:cs typeface="Times New Roman"/>
              </a:rPr>
              <a:t>and artificial  reality: An Introduction. </a:t>
            </a:r>
            <a:r>
              <a:rPr sz="1200" i="1" spc="-5" dirty="0">
                <a:latin typeface="Times New Roman"/>
                <a:cs typeface="Times New Roman"/>
              </a:rPr>
              <a:t>Physica </a:t>
            </a:r>
            <a:r>
              <a:rPr sz="1200" i="1" dirty="0">
                <a:latin typeface="Times New Roman"/>
                <a:cs typeface="Times New Roman"/>
              </a:rPr>
              <a:t>D – </a:t>
            </a:r>
            <a:r>
              <a:rPr sz="1200" i="1" spc="-5" dirty="0">
                <a:latin typeface="Times New Roman"/>
                <a:cs typeface="Times New Roman"/>
              </a:rPr>
              <a:t>Nonlinear </a:t>
            </a:r>
            <a:r>
              <a:rPr sz="1200" i="1" dirty="0">
                <a:latin typeface="Times New Roman"/>
                <a:cs typeface="Times New Roman"/>
              </a:rPr>
              <a:t>Phenomena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75:1-10, August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1994.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65100" marR="48387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[Kelly, </a:t>
            </a:r>
            <a:r>
              <a:rPr sz="1200" b="1" dirty="0">
                <a:latin typeface="Times New Roman"/>
                <a:cs typeface="Times New Roman"/>
              </a:rPr>
              <a:t>1994] </a:t>
            </a:r>
            <a:r>
              <a:rPr sz="1200" spc="-5" dirty="0">
                <a:latin typeface="Times New Roman"/>
                <a:cs typeface="Times New Roman"/>
              </a:rPr>
              <a:t>Kelly, Kevin. </a:t>
            </a:r>
            <a:r>
              <a:rPr sz="1200" i="1" spc="-5" dirty="0">
                <a:latin typeface="Times New Roman"/>
                <a:cs typeface="Times New Roman"/>
              </a:rPr>
              <a:t>Out </a:t>
            </a:r>
            <a:r>
              <a:rPr sz="1200" i="1" dirty="0">
                <a:latin typeface="Times New Roman"/>
                <a:cs typeface="Times New Roman"/>
              </a:rPr>
              <a:t>of Control: The </a:t>
            </a:r>
            <a:r>
              <a:rPr sz="1200" i="1" spc="-5" dirty="0">
                <a:latin typeface="Times New Roman"/>
                <a:cs typeface="Times New Roman"/>
              </a:rPr>
              <a:t>New Biology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Machines, Social Systems </a:t>
            </a:r>
            <a:r>
              <a:rPr sz="1200" i="1" dirty="0">
                <a:latin typeface="Times New Roman"/>
                <a:cs typeface="Times New Roman"/>
              </a:rPr>
              <a:t>and </a:t>
            </a:r>
            <a:r>
              <a:rPr sz="1200" i="1" spc="-5" dirty="0">
                <a:latin typeface="Times New Roman"/>
                <a:cs typeface="Times New Roman"/>
              </a:rPr>
              <a:t>the  Economic </a:t>
            </a:r>
            <a:r>
              <a:rPr sz="1200" i="1" dirty="0">
                <a:latin typeface="Times New Roman"/>
                <a:cs typeface="Times New Roman"/>
              </a:rPr>
              <a:t>World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Addison-Wesley Publishing Company, Reading, MA,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1994.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008" y="153923"/>
            <a:ext cx="6805930" cy="917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233679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[Kramer, </a:t>
            </a:r>
            <a:r>
              <a:rPr sz="1200" b="1" dirty="0">
                <a:latin typeface="Times New Roman"/>
                <a:cs typeface="Times New Roman"/>
              </a:rPr>
              <a:t>1996] </a:t>
            </a:r>
            <a:r>
              <a:rPr sz="1200" spc="-5" dirty="0">
                <a:latin typeface="Times New Roman"/>
                <a:cs typeface="Times New Roman"/>
              </a:rPr>
              <a:t>Kramer, Douglas. The Java</a:t>
            </a:r>
            <a:r>
              <a:rPr sz="1500" spc="-7" baseline="27777" dirty="0">
                <a:latin typeface="Times New Roman"/>
                <a:cs typeface="Times New Roman"/>
              </a:rPr>
              <a:t>TM </a:t>
            </a:r>
            <a:r>
              <a:rPr sz="1200" spc="-5" dirty="0">
                <a:latin typeface="Times New Roman"/>
                <a:cs typeface="Times New Roman"/>
              </a:rPr>
              <a:t>Platform: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White Paper. Sun Microsystems, Inc. </a:t>
            </a:r>
            <a:r>
              <a:rPr sz="1200" dirty="0">
                <a:latin typeface="Times New Roman"/>
                <a:cs typeface="Times New Roman"/>
              </a:rPr>
              <a:t>2550  </a:t>
            </a:r>
            <a:r>
              <a:rPr sz="1200" spc="-5" dirty="0">
                <a:latin typeface="Times New Roman"/>
                <a:cs typeface="Times New Roman"/>
              </a:rPr>
              <a:t>Garcia Avenue, Mountain View, CA </a:t>
            </a:r>
            <a:r>
              <a:rPr sz="1200" dirty="0">
                <a:latin typeface="Times New Roman"/>
                <a:cs typeface="Times New Roman"/>
              </a:rPr>
              <a:t>94043. </a:t>
            </a:r>
            <a:r>
              <a:rPr sz="1200" spc="-5" dirty="0">
                <a:latin typeface="Times New Roman"/>
                <a:cs typeface="Times New Roman"/>
              </a:rPr>
              <a:t>May, </a:t>
            </a:r>
            <a:r>
              <a:rPr sz="1200" dirty="0">
                <a:latin typeface="Times New Roman"/>
                <a:cs typeface="Times New Roman"/>
              </a:rPr>
              <a:t>1996.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http://java.sun.com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[Langton, </a:t>
            </a:r>
            <a:r>
              <a:rPr sz="1200" b="1" dirty="0">
                <a:latin typeface="Times New Roman"/>
                <a:cs typeface="Times New Roman"/>
              </a:rPr>
              <a:t>1995] </a:t>
            </a:r>
            <a:r>
              <a:rPr sz="1200" spc="-5" dirty="0">
                <a:latin typeface="Times New Roman"/>
                <a:cs typeface="Times New Roman"/>
              </a:rPr>
              <a:t>Langton, Christoper, </a:t>
            </a:r>
            <a:r>
              <a:rPr sz="1200" dirty="0">
                <a:latin typeface="Times New Roman"/>
                <a:cs typeface="Times New Roman"/>
              </a:rPr>
              <a:t>editor. </a:t>
            </a:r>
            <a:r>
              <a:rPr sz="1200" i="1" spc="-5" dirty="0">
                <a:latin typeface="Times New Roman"/>
                <a:cs typeface="Times New Roman"/>
              </a:rPr>
              <a:t>Artificial Life: An </a:t>
            </a:r>
            <a:r>
              <a:rPr sz="1200" i="1" dirty="0">
                <a:latin typeface="Times New Roman"/>
                <a:cs typeface="Times New Roman"/>
              </a:rPr>
              <a:t>Overview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MIT Press,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1995.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 marR="342900">
              <a:lnSpc>
                <a:spcPct val="917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[Lindgren </a:t>
            </a:r>
            <a:r>
              <a:rPr sz="1200" b="1" dirty="0">
                <a:latin typeface="Times New Roman"/>
                <a:cs typeface="Times New Roman"/>
              </a:rPr>
              <a:t>and </a:t>
            </a:r>
            <a:r>
              <a:rPr sz="1200" b="1" spc="-5" dirty="0">
                <a:latin typeface="Times New Roman"/>
                <a:cs typeface="Times New Roman"/>
              </a:rPr>
              <a:t>Nordahl, </a:t>
            </a:r>
            <a:r>
              <a:rPr sz="1200" b="1" dirty="0">
                <a:latin typeface="Times New Roman"/>
                <a:cs typeface="Times New Roman"/>
              </a:rPr>
              <a:t>1995] </a:t>
            </a:r>
            <a:r>
              <a:rPr sz="1200" spc="-5" dirty="0">
                <a:latin typeface="Times New Roman"/>
                <a:cs typeface="Times New Roman"/>
              </a:rPr>
              <a:t>Lindgren, Kristian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Nordahl, Mats. Cooperation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community  structure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artificial ecosystems. In Lagton, </a:t>
            </a:r>
            <a:r>
              <a:rPr sz="1200" dirty="0">
                <a:latin typeface="Times New Roman"/>
                <a:cs typeface="Times New Roman"/>
              </a:rPr>
              <a:t>C, </a:t>
            </a:r>
            <a:r>
              <a:rPr sz="1200" spc="-5" dirty="0">
                <a:latin typeface="Times New Roman"/>
                <a:cs typeface="Times New Roman"/>
              </a:rPr>
              <a:t>editor, </a:t>
            </a:r>
            <a:r>
              <a:rPr sz="1200" i="1" spc="-5" dirty="0">
                <a:latin typeface="Times New Roman"/>
                <a:cs typeface="Times New Roman"/>
              </a:rPr>
              <a:t>Artificial Life: An Overview</a:t>
            </a:r>
            <a:r>
              <a:rPr sz="1200" spc="-5" dirty="0">
                <a:latin typeface="Times New Roman"/>
                <a:cs typeface="Times New Roman"/>
              </a:rPr>
              <a:t>, pages </a:t>
            </a:r>
            <a:r>
              <a:rPr sz="1200" dirty="0">
                <a:latin typeface="Times New Roman"/>
                <a:cs typeface="Times New Roman"/>
              </a:rPr>
              <a:t>15-38. </a:t>
            </a:r>
            <a:r>
              <a:rPr sz="1200" spc="-5" dirty="0">
                <a:latin typeface="Times New Roman"/>
                <a:cs typeface="Times New Roman"/>
              </a:rPr>
              <a:t>MIT  Press, </a:t>
            </a:r>
            <a:r>
              <a:rPr sz="1200" dirty="0">
                <a:latin typeface="Times New Roman"/>
                <a:cs typeface="Times New Roman"/>
              </a:rPr>
              <a:t>1995.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1300" marR="61722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[Lindholm, </a:t>
            </a:r>
            <a:r>
              <a:rPr sz="1200" b="1" dirty="0">
                <a:latin typeface="Times New Roman"/>
                <a:cs typeface="Times New Roman"/>
              </a:rPr>
              <a:t>1996] </a:t>
            </a:r>
            <a:r>
              <a:rPr sz="1200" spc="-5" dirty="0">
                <a:latin typeface="Times New Roman"/>
                <a:cs typeface="Times New Roman"/>
              </a:rPr>
              <a:t>Lindholm, Tim and Yellin, </a:t>
            </a:r>
            <a:r>
              <a:rPr sz="1200" dirty="0">
                <a:latin typeface="Times New Roman"/>
                <a:cs typeface="Times New Roman"/>
              </a:rPr>
              <a:t>Frank. </a:t>
            </a:r>
            <a:r>
              <a:rPr sz="1200" spc="-5" dirty="0">
                <a:latin typeface="Times New Roman"/>
                <a:cs typeface="Times New Roman"/>
              </a:rPr>
              <a:t>The Java</a:t>
            </a:r>
            <a:r>
              <a:rPr sz="1500" spc="-7" baseline="27777" dirty="0">
                <a:latin typeface="Times New Roman"/>
                <a:cs typeface="Times New Roman"/>
              </a:rPr>
              <a:t>TM </a:t>
            </a:r>
            <a:r>
              <a:rPr sz="1200" spc="-5" dirty="0">
                <a:latin typeface="Times New Roman"/>
                <a:cs typeface="Times New Roman"/>
              </a:rPr>
              <a:t>Virtual Machine Specification.  Addison-Wesley. September, </a:t>
            </a:r>
            <a:r>
              <a:rPr sz="1200" dirty="0">
                <a:latin typeface="Times New Roman"/>
                <a:cs typeface="Times New Roman"/>
              </a:rPr>
              <a:t>1996.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http://java.sun.com/docs/books/vmspec&gt;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1300" marR="387350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[Madany, </a:t>
            </a:r>
            <a:r>
              <a:rPr sz="1200" b="1" dirty="0">
                <a:latin typeface="Times New Roman"/>
                <a:cs typeface="Times New Roman"/>
              </a:rPr>
              <a:t>1997] </a:t>
            </a:r>
            <a:r>
              <a:rPr sz="1200" spc="-5" dirty="0">
                <a:latin typeface="Times New Roman"/>
                <a:cs typeface="Times New Roman"/>
              </a:rPr>
              <a:t>Madany, Peter. JavaOS</a:t>
            </a:r>
            <a:r>
              <a:rPr sz="1500" spc="-7" baseline="27777" dirty="0">
                <a:latin typeface="Times New Roman"/>
                <a:cs typeface="Times New Roman"/>
              </a:rPr>
              <a:t>TM</a:t>
            </a:r>
            <a:r>
              <a:rPr sz="1200" spc="-5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Standalone Java</a:t>
            </a:r>
            <a:r>
              <a:rPr sz="1500" spc="-7" baseline="27777" dirty="0">
                <a:latin typeface="Times New Roman"/>
                <a:cs typeface="Times New Roman"/>
              </a:rPr>
              <a:t>TM </a:t>
            </a:r>
            <a:r>
              <a:rPr sz="1200" spc="-5" dirty="0">
                <a:latin typeface="Times New Roman"/>
                <a:cs typeface="Times New Roman"/>
              </a:rPr>
              <a:t>Environment. Sun Microsystems,  Inc. </a:t>
            </a:r>
            <a:r>
              <a:rPr sz="1200" dirty="0">
                <a:latin typeface="Times New Roman"/>
                <a:cs typeface="Times New Roman"/>
              </a:rPr>
              <a:t>2550 </a:t>
            </a:r>
            <a:r>
              <a:rPr sz="1200" spc="-5" dirty="0">
                <a:latin typeface="Times New Roman"/>
                <a:cs typeface="Times New Roman"/>
              </a:rPr>
              <a:t>Garcia Avenue, Mountain View, CA </a:t>
            </a:r>
            <a:r>
              <a:rPr sz="1200" dirty="0">
                <a:latin typeface="Times New Roman"/>
                <a:cs typeface="Times New Roman"/>
              </a:rPr>
              <a:t>94043. </a:t>
            </a:r>
            <a:r>
              <a:rPr sz="1200" spc="-5" dirty="0">
                <a:latin typeface="Times New Roman"/>
                <a:cs typeface="Times New Roman"/>
              </a:rPr>
              <a:t>October, </a:t>
            </a:r>
            <a:r>
              <a:rPr sz="1200" dirty="0">
                <a:latin typeface="Times New Roman"/>
                <a:cs typeface="Times New Roman"/>
              </a:rPr>
              <a:t>1997.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endParaRPr sz="1200" dirty="0">
              <a:latin typeface="Times New Roman"/>
              <a:cs typeface="Times New Roman"/>
            </a:endParaRPr>
          </a:p>
          <a:p>
            <a:pPr marL="241300">
              <a:lnSpc>
                <a:spcPts val="1310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4"/>
              </a:rPr>
              <a:t>http://java.sun.com/products/javaos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41300" marR="26543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[Meyer </a:t>
            </a:r>
            <a:r>
              <a:rPr sz="1200" b="1" dirty="0">
                <a:latin typeface="Times New Roman"/>
                <a:cs typeface="Times New Roman"/>
              </a:rPr>
              <a:t>et </a:t>
            </a:r>
            <a:r>
              <a:rPr sz="1200" b="1" spc="-5" dirty="0">
                <a:latin typeface="Times New Roman"/>
                <a:cs typeface="Times New Roman"/>
              </a:rPr>
              <a:t>alli, </a:t>
            </a:r>
            <a:r>
              <a:rPr sz="1200" b="1" dirty="0">
                <a:latin typeface="Times New Roman"/>
                <a:cs typeface="Times New Roman"/>
              </a:rPr>
              <a:t>1993] </a:t>
            </a:r>
            <a:r>
              <a:rPr sz="1200" spc="-5" dirty="0">
                <a:latin typeface="Times New Roman"/>
                <a:cs typeface="Times New Roman"/>
              </a:rPr>
              <a:t>Meyer, Jean-Arcady et alli, editors. </a:t>
            </a:r>
            <a:r>
              <a:rPr sz="1200" i="1" spc="-5" dirty="0">
                <a:latin typeface="Times New Roman"/>
                <a:cs typeface="Times New Roman"/>
              </a:rPr>
              <a:t>From Animals to Animats </a:t>
            </a:r>
            <a:r>
              <a:rPr sz="1200" i="1" dirty="0">
                <a:latin typeface="Times New Roman"/>
                <a:cs typeface="Times New Roman"/>
              </a:rPr>
              <a:t>2 – </a:t>
            </a:r>
            <a:r>
              <a:rPr sz="1200" i="1" spc="-5" dirty="0">
                <a:latin typeface="Times New Roman"/>
                <a:cs typeface="Times New Roman"/>
              </a:rPr>
              <a:t>Proceedings </a:t>
            </a:r>
            <a:r>
              <a:rPr sz="1200" i="1" dirty="0">
                <a:latin typeface="Times New Roman"/>
                <a:cs typeface="Times New Roman"/>
              </a:rPr>
              <a:t>of  </a:t>
            </a:r>
            <a:r>
              <a:rPr sz="1200" i="1" spc="-5" dirty="0">
                <a:latin typeface="Times New Roman"/>
                <a:cs typeface="Times New Roman"/>
              </a:rPr>
              <a:t>the </a:t>
            </a:r>
            <a:r>
              <a:rPr sz="1200" i="1" dirty="0">
                <a:latin typeface="Times New Roman"/>
                <a:cs typeface="Times New Roman"/>
              </a:rPr>
              <a:t>Second </a:t>
            </a:r>
            <a:r>
              <a:rPr sz="1200" i="1" spc="-5" dirty="0">
                <a:latin typeface="Times New Roman"/>
                <a:cs typeface="Times New Roman"/>
              </a:rPr>
              <a:t>International Conference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-5" dirty="0">
                <a:latin typeface="Times New Roman"/>
                <a:cs typeface="Times New Roman"/>
              </a:rPr>
              <a:t>Simulation </a:t>
            </a:r>
            <a:r>
              <a:rPr sz="1200" i="1" dirty="0">
                <a:latin typeface="Times New Roman"/>
                <a:cs typeface="Times New Roman"/>
              </a:rPr>
              <a:t>of </a:t>
            </a:r>
            <a:r>
              <a:rPr sz="1200" i="1" spc="-5" dirty="0">
                <a:latin typeface="Times New Roman"/>
                <a:cs typeface="Times New Roman"/>
              </a:rPr>
              <a:t>Adaptive Behavior</a:t>
            </a:r>
            <a:r>
              <a:rPr sz="1200" spc="-5" dirty="0">
                <a:latin typeface="Times New Roman"/>
                <a:cs typeface="Times New Roman"/>
              </a:rPr>
              <a:t>, MIT Press,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1993.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474345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[Orfali et alli, </a:t>
            </a:r>
            <a:r>
              <a:rPr sz="1200" b="1" dirty="0">
                <a:latin typeface="Times New Roman"/>
                <a:cs typeface="Times New Roman"/>
              </a:rPr>
              <a:t>1996] </a:t>
            </a:r>
            <a:r>
              <a:rPr sz="1200" spc="-5" dirty="0">
                <a:latin typeface="Times New Roman"/>
                <a:cs typeface="Times New Roman"/>
              </a:rPr>
              <a:t>Orfali, </a:t>
            </a:r>
            <a:r>
              <a:rPr sz="1200" dirty="0">
                <a:latin typeface="Times New Roman"/>
                <a:cs typeface="Times New Roman"/>
              </a:rPr>
              <a:t>Robert </a:t>
            </a:r>
            <a:r>
              <a:rPr sz="1200" spc="-5" dirty="0">
                <a:latin typeface="Times New Roman"/>
                <a:cs typeface="Times New Roman"/>
              </a:rPr>
              <a:t>and Harkley, </a:t>
            </a:r>
            <a:r>
              <a:rPr sz="1200" dirty="0">
                <a:latin typeface="Times New Roman"/>
                <a:cs typeface="Times New Roman"/>
              </a:rPr>
              <a:t>Dan </a:t>
            </a:r>
            <a:r>
              <a:rPr sz="1200" spc="-5" dirty="0">
                <a:latin typeface="Times New Roman"/>
                <a:cs typeface="Times New Roman"/>
              </a:rPr>
              <a:t>and Edwards, </a:t>
            </a:r>
            <a:r>
              <a:rPr sz="1200" dirty="0">
                <a:latin typeface="Times New Roman"/>
                <a:cs typeface="Times New Roman"/>
              </a:rPr>
              <a:t>Jery</a:t>
            </a:r>
            <a:r>
              <a:rPr sz="1200" i="1" dirty="0">
                <a:latin typeface="Times New Roman"/>
                <a:cs typeface="Times New Roman"/>
              </a:rPr>
              <a:t>. </a:t>
            </a:r>
            <a:r>
              <a:rPr sz="1200" i="1" spc="-5" dirty="0">
                <a:latin typeface="Times New Roman"/>
                <a:cs typeface="Times New Roman"/>
              </a:rPr>
              <a:t>The Essential Distributed  Objects </a:t>
            </a:r>
            <a:r>
              <a:rPr sz="1200" i="1" dirty="0">
                <a:latin typeface="Times New Roman"/>
                <a:cs typeface="Times New Roman"/>
              </a:rPr>
              <a:t>Survival Guide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John Wiley,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5" dirty="0">
                <a:latin typeface="Times New Roman"/>
                <a:cs typeface="Times New Roman"/>
              </a:rPr>
              <a:t>York, </a:t>
            </a:r>
            <a:r>
              <a:rPr sz="1200" dirty="0">
                <a:latin typeface="Times New Roman"/>
                <a:cs typeface="Times New Roman"/>
              </a:rPr>
              <a:t>1996.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204470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[Pereira 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-5" dirty="0">
                <a:latin typeface="Times New Roman"/>
                <a:cs typeface="Times New Roman"/>
              </a:rPr>
              <a:t>Agarez, </a:t>
            </a:r>
            <a:r>
              <a:rPr sz="1200" b="1" dirty="0">
                <a:latin typeface="Times New Roman"/>
                <a:cs typeface="Times New Roman"/>
              </a:rPr>
              <a:t>1980] </a:t>
            </a:r>
            <a:r>
              <a:rPr sz="1200" spc="-5" dirty="0">
                <a:latin typeface="Times New Roman"/>
                <a:cs typeface="Times New Roman"/>
              </a:rPr>
              <a:t>Pereira, Cezio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Agarez, Fernando. </a:t>
            </a:r>
            <a:r>
              <a:rPr sz="1200" i="1" spc="-5" dirty="0">
                <a:latin typeface="Times New Roman"/>
                <a:cs typeface="Times New Roman"/>
              </a:rPr>
              <a:t>Botânica: Taxonomia </a:t>
            </a:r>
            <a:r>
              <a:rPr sz="1200" i="1" dirty="0">
                <a:latin typeface="Times New Roman"/>
                <a:cs typeface="Times New Roman"/>
              </a:rPr>
              <a:t>e </a:t>
            </a:r>
            <a:r>
              <a:rPr sz="1200" i="1" spc="-5" dirty="0">
                <a:latin typeface="Times New Roman"/>
                <a:cs typeface="Times New Roman"/>
              </a:rPr>
              <a:t>Organografia </a:t>
            </a:r>
            <a:r>
              <a:rPr sz="1200" i="1" dirty="0">
                <a:latin typeface="Times New Roman"/>
                <a:cs typeface="Times New Roman"/>
              </a:rPr>
              <a:t>dos  </a:t>
            </a:r>
            <a:r>
              <a:rPr sz="1200" i="1" spc="-5" dirty="0">
                <a:latin typeface="Times New Roman"/>
                <a:cs typeface="Times New Roman"/>
              </a:rPr>
              <a:t>Angiospermae </a:t>
            </a:r>
            <a:r>
              <a:rPr sz="1200" i="1" dirty="0">
                <a:latin typeface="Times New Roman"/>
                <a:cs typeface="Times New Roman"/>
              </a:rPr>
              <a:t>– </a:t>
            </a:r>
            <a:r>
              <a:rPr sz="1200" i="1" spc="-5" dirty="0">
                <a:latin typeface="Times New Roman"/>
                <a:cs typeface="Times New Roman"/>
              </a:rPr>
              <a:t>Chaves </a:t>
            </a:r>
            <a:r>
              <a:rPr sz="1200" i="1" dirty="0">
                <a:latin typeface="Times New Roman"/>
                <a:cs typeface="Times New Roman"/>
              </a:rPr>
              <a:t>para </a:t>
            </a:r>
            <a:r>
              <a:rPr sz="1200" i="1" spc="-5" dirty="0">
                <a:latin typeface="Times New Roman"/>
                <a:cs typeface="Times New Roman"/>
              </a:rPr>
              <a:t>Identificação </a:t>
            </a:r>
            <a:r>
              <a:rPr sz="1200" i="1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Famílias</a:t>
            </a:r>
            <a:r>
              <a:rPr sz="1200" spc="-5" dirty="0">
                <a:latin typeface="Times New Roman"/>
                <a:cs typeface="Times New Roman"/>
              </a:rPr>
              <a:t>. Editora Interamericana, Rio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Janeiro,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1980.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262255">
              <a:lnSpc>
                <a:spcPct val="91200"/>
              </a:lnSpc>
            </a:pPr>
            <a:r>
              <a:rPr sz="1200" b="1" spc="-5" dirty="0">
                <a:latin typeface="Times New Roman"/>
                <a:cs typeface="Times New Roman"/>
              </a:rPr>
              <a:t>[Resnick, </a:t>
            </a:r>
            <a:r>
              <a:rPr sz="1200" b="1" dirty="0">
                <a:latin typeface="Times New Roman"/>
                <a:cs typeface="Times New Roman"/>
              </a:rPr>
              <a:t>1996] </a:t>
            </a:r>
            <a:r>
              <a:rPr sz="1200" spc="-5" dirty="0">
                <a:latin typeface="Times New Roman"/>
                <a:cs typeface="Times New Roman"/>
              </a:rPr>
              <a:t>Resnick, Mitchel. Distributed construcionism.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i="1" spc="-5" dirty="0">
                <a:latin typeface="Times New Roman"/>
                <a:cs typeface="Times New Roman"/>
              </a:rPr>
              <a:t>Proceedings </a:t>
            </a:r>
            <a:r>
              <a:rPr sz="1200" i="1" dirty="0">
                <a:latin typeface="Times New Roman"/>
                <a:cs typeface="Times New Roman"/>
              </a:rPr>
              <a:t>of the </a:t>
            </a:r>
            <a:r>
              <a:rPr sz="1200" i="1" spc="-5" dirty="0">
                <a:latin typeface="Times New Roman"/>
                <a:cs typeface="Times New Roman"/>
              </a:rPr>
              <a:t>International  Conference </a:t>
            </a:r>
            <a:r>
              <a:rPr sz="1200" i="1" dirty="0">
                <a:latin typeface="Times New Roman"/>
                <a:cs typeface="Times New Roman"/>
              </a:rPr>
              <a:t>on </a:t>
            </a:r>
            <a:r>
              <a:rPr sz="1200" i="1" spc="-5" dirty="0">
                <a:latin typeface="Times New Roman"/>
                <a:cs typeface="Times New Roman"/>
              </a:rPr>
              <a:t>Learning </a:t>
            </a:r>
            <a:r>
              <a:rPr sz="1200" i="1" dirty="0">
                <a:latin typeface="Times New Roman"/>
                <a:cs typeface="Times New Roman"/>
              </a:rPr>
              <a:t>Sciences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Association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Advancement </a:t>
            </a:r>
            <a:r>
              <a:rPr sz="1200" dirty="0">
                <a:latin typeface="Times New Roman"/>
                <a:cs typeface="Times New Roman"/>
              </a:rPr>
              <a:t>of Computing </a:t>
            </a:r>
            <a:r>
              <a:rPr sz="1200" spc="-5" dirty="0">
                <a:latin typeface="Times New Roman"/>
                <a:cs typeface="Times New Roman"/>
              </a:rPr>
              <a:t>in Education, </a:t>
            </a:r>
            <a:r>
              <a:rPr sz="1200" dirty="0">
                <a:latin typeface="Times New Roman"/>
                <a:cs typeface="Times New Roman"/>
              </a:rPr>
              <a:t>1996. 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5"/>
              </a:rPr>
              <a:t>http://www.media.mit.edu/mres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241300" marR="172085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[Rothschild, </a:t>
            </a:r>
            <a:r>
              <a:rPr sz="1200" b="1" dirty="0">
                <a:latin typeface="Times New Roman"/>
                <a:cs typeface="Times New Roman"/>
              </a:rPr>
              <a:t>1990] </a:t>
            </a:r>
            <a:r>
              <a:rPr sz="1200" spc="-5" dirty="0">
                <a:latin typeface="Times New Roman"/>
                <a:cs typeface="Times New Roman"/>
              </a:rPr>
              <a:t>Rothschild, Michael. </a:t>
            </a:r>
            <a:r>
              <a:rPr sz="1200" i="1" spc="-5" dirty="0">
                <a:latin typeface="Times New Roman"/>
                <a:cs typeface="Times New Roman"/>
              </a:rPr>
              <a:t>Bionomics: Economy </a:t>
            </a:r>
            <a:r>
              <a:rPr sz="1200" i="1" dirty="0">
                <a:latin typeface="Times New Roman"/>
                <a:cs typeface="Times New Roman"/>
              </a:rPr>
              <a:t>as </a:t>
            </a:r>
            <a:r>
              <a:rPr sz="1200" i="1" spc="-5" dirty="0">
                <a:latin typeface="Times New Roman"/>
                <a:cs typeface="Times New Roman"/>
              </a:rPr>
              <a:t>Ecosystem</a:t>
            </a:r>
            <a:r>
              <a:rPr sz="1200" spc="-5" dirty="0">
                <a:latin typeface="Times New Roman"/>
                <a:cs typeface="Times New Roman"/>
              </a:rPr>
              <a:t>, Henry </a:t>
            </a:r>
            <a:r>
              <a:rPr sz="1200" dirty="0">
                <a:latin typeface="Times New Roman"/>
                <a:cs typeface="Times New Roman"/>
              </a:rPr>
              <a:t>Holt and </a:t>
            </a:r>
            <a:r>
              <a:rPr sz="1200" spc="-5" dirty="0">
                <a:latin typeface="Times New Roman"/>
                <a:cs typeface="Times New Roman"/>
              </a:rPr>
              <a:t>Company,  Inc. </a:t>
            </a:r>
            <a:r>
              <a:rPr sz="1200" dirty="0">
                <a:latin typeface="Times New Roman"/>
                <a:cs typeface="Times New Roman"/>
              </a:rPr>
              <a:t>New York,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1990.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620395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[Schmauch, </a:t>
            </a:r>
            <a:r>
              <a:rPr sz="1200" b="1" dirty="0">
                <a:latin typeface="Times New Roman"/>
                <a:cs typeface="Times New Roman"/>
              </a:rPr>
              <a:t>1994] </a:t>
            </a:r>
            <a:r>
              <a:rPr sz="1200" spc="-5" dirty="0">
                <a:latin typeface="Times New Roman"/>
                <a:cs typeface="Times New Roman"/>
              </a:rPr>
              <a:t>Schmauch, Charles. </a:t>
            </a:r>
            <a:r>
              <a:rPr sz="1200" i="1" spc="-5" dirty="0">
                <a:latin typeface="Times New Roman"/>
                <a:cs typeface="Times New Roman"/>
              </a:rPr>
              <a:t>ISO </a:t>
            </a:r>
            <a:r>
              <a:rPr sz="1200" i="1" dirty="0">
                <a:latin typeface="Times New Roman"/>
                <a:cs typeface="Times New Roman"/>
              </a:rPr>
              <a:t>9000 for </a:t>
            </a:r>
            <a:r>
              <a:rPr sz="1200" i="1" spc="-5" dirty="0">
                <a:latin typeface="Times New Roman"/>
                <a:cs typeface="Times New Roman"/>
              </a:rPr>
              <a:t>Software Developers</a:t>
            </a:r>
            <a:r>
              <a:rPr sz="1200" spc="-5" dirty="0">
                <a:latin typeface="Times New Roman"/>
                <a:cs typeface="Times New Roman"/>
              </a:rPr>
              <a:t>. ASQC Quality </a:t>
            </a:r>
            <a:r>
              <a:rPr sz="1200" dirty="0">
                <a:latin typeface="Times New Roman"/>
                <a:cs typeface="Times New Roman"/>
              </a:rPr>
              <a:t>Press,  </a:t>
            </a:r>
            <a:r>
              <a:rPr sz="1200" spc="-5" dirty="0">
                <a:latin typeface="Times New Roman"/>
                <a:cs typeface="Times New Roman"/>
              </a:rPr>
              <a:t>Milwaulkee, </a:t>
            </a:r>
            <a:r>
              <a:rPr sz="1200" dirty="0">
                <a:latin typeface="Times New Roman"/>
                <a:cs typeface="Times New Roman"/>
              </a:rPr>
              <a:t>1994.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667385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[Steels, </a:t>
            </a:r>
            <a:r>
              <a:rPr sz="1200" b="1" dirty="0">
                <a:latin typeface="Times New Roman"/>
                <a:cs typeface="Times New Roman"/>
              </a:rPr>
              <a:t>1995] </a:t>
            </a:r>
            <a:r>
              <a:rPr sz="1200" spc="-5" dirty="0">
                <a:latin typeface="Times New Roman"/>
                <a:cs typeface="Times New Roman"/>
              </a:rPr>
              <a:t>Steels, </a:t>
            </a:r>
            <a:r>
              <a:rPr sz="1200" dirty="0">
                <a:latin typeface="Times New Roman"/>
                <a:cs typeface="Times New Roman"/>
              </a:rPr>
              <a:t>Luc. </a:t>
            </a:r>
            <a:r>
              <a:rPr sz="1200" spc="-5" dirty="0">
                <a:latin typeface="Times New Roman"/>
                <a:cs typeface="Times New Roman"/>
              </a:rPr>
              <a:t>The artificial life </a:t>
            </a:r>
            <a:r>
              <a:rPr sz="1200" dirty="0">
                <a:latin typeface="Times New Roman"/>
                <a:cs typeface="Times New Roman"/>
              </a:rPr>
              <a:t>roots of </a:t>
            </a:r>
            <a:r>
              <a:rPr sz="1200" spc="-5" dirty="0">
                <a:latin typeface="Times New Roman"/>
                <a:cs typeface="Times New Roman"/>
              </a:rPr>
              <a:t>artificial intelligence. In Langton, </a:t>
            </a:r>
            <a:r>
              <a:rPr sz="1200" dirty="0">
                <a:latin typeface="Times New Roman"/>
                <a:cs typeface="Times New Roman"/>
              </a:rPr>
              <a:t>C, editor</a:t>
            </a:r>
            <a:r>
              <a:rPr sz="1200" i="1" dirty="0">
                <a:latin typeface="Times New Roman"/>
                <a:cs typeface="Times New Roman"/>
              </a:rPr>
              <a:t>,  </a:t>
            </a:r>
            <a:r>
              <a:rPr sz="1200" i="1" spc="-5" dirty="0">
                <a:latin typeface="Times New Roman"/>
                <a:cs typeface="Times New Roman"/>
              </a:rPr>
              <a:t>Artificial Life: An Overview</a:t>
            </a:r>
            <a:r>
              <a:rPr sz="1200" spc="-5" dirty="0">
                <a:latin typeface="Times New Roman"/>
                <a:cs typeface="Times New Roman"/>
              </a:rPr>
              <a:t>, pages </a:t>
            </a:r>
            <a:r>
              <a:rPr sz="1200" dirty="0">
                <a:latin typeface="Times New Roman"/>
                <a:cs typeface="Times New Roman"/>
              </a:rPr>
              <a:t>75-110. </a:t>
            </a:r>
            <a:r>
              <a:rPr sz="1200" spc="-5" dirty="0">
                <a:latin typeface="Times New Roman"/>
                <a:cs typeface="Times New Roman"/>
              </a:rPr>
              <a:t>MIT Press,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1995.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596900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[Storer et alli, </a:t>
            </a:r>
            <a:r>
              <a:rPr sz="1200" b="1" dirty="0">
                <a:latin typeface="Times New Roman"/>
                <a:cs typeface="Times New Roman"/>
              </a:rPr>
              <a:t>1984] </a:t>
            </a:r>
            <a:r>
              <a:rPr sz="1200" spc="-5" dirty="0">
                <a:latin typeface="Times New Roman"/>
                <a:cs typeface="Times New Roman"/>
              </a:rPr>
              <a:t>Storer, T. et alli. </a:t>
            </a:r>
            <a:r>
              <a:rPr sz="1200" i="1" spc="-5" dirty="0">
                <a:latin typeface="Times New Roman"/>
                <a:cs typeface="Times New Roman"/>
              </a:rPr>
              <a:t>Zoologia </a:t>
            </a:r>
            <a:r>
              <a:rPr sz="1200" i="1" dirty="0">
                <a:latin typeface="Times New Roman"/>
                <a:cs typeface="Times New Roman"/>
              </a:rPr>
              <a:t>Geral</a:t>
            </a:r>
            <a:r>
              <a:rPr sz="1200" dirty="0">
                <a:latin typeface="Times New Roman"/>
                <a:cs typeface="Times New Roman"/>
              </a:rPr>
              <a:t>, 6 </a:t>
            </a:r>
            <a:r>
              <a:rPr sz="1200" spc="-5" dirty="0">
                <a:latin typeface="Times New Roman"/>
                <a:cs typeface="Times New Roman"/>
              </a:rPr>
              <a:t>ed., </a:t>
            </a:r>
            <a:r>
              <a:rPr sz="1200" dirty="0">
                <a:latin typeface="Times New Roman"/>
                <a:cs typeface="Times New Roman"/>
              </a:rPr>
              <a:t>trad. </a:t>
            </a:r>
            <a:r>
              <a:rPr sz="1200" spc="-5" dirty="0">
                <a:latin typeface="Times New Roman"/>
                <a:cs typeface="Times New Roman"/>
              </a:rPr>
              <a:t>Froelich, </a:t>
            </a:r>
            <a:r>
              <a:rPr sz="1200" dirty="0">
                <a:latin typeface="Times New Roman"/>
                <a:cs typeface="Times New Roman"/>
              </a:rPr>
              <a:t>C, </a:t>
            </a:r>
            <a:r>
              <a:rPr sz="1200" spc="-5" dirty="0">
                <a:latin typeface="Times New Roman"/>
                <a:cs typeface="Times New Roman"/>
              </a:rPr>
              <a:t>et alli. Companhia  Editora Nacional, São Paulo,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1984.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622300" marR="721995">
              <a:lnSpc>
                <a:spcPts val="1300"/>
              </a:lnSpc>
            </a:pPr>
            <a:r>
              <a:rPr sz="1200" b="1" spc="-5" dirty="0">
                <a:latin typeface="Times New Roman"/>
                <a:cs typeface="Times New Roman"/>
              </a:rPr>
              <a:t>[Stryer, </a:t>
            </a:r>
            <a:r>
              <a:rPr sz="1200" b="1" dirty="0">
                <a:latin typeface="Times New Roman"/>
                <a:cs typeface="Times New Roman"/>
              </a:rPr>
              <a:t>1995] </a:t>
            </a:r>
            <a:r>
              <a:rPr sz="1200" spc="-5" dirty="0">
                <a:latin typeface="Times New Roman"/>
                <a:cs typeface="Times New Roman"/>
              </a:rPr>
              <a:t>Stryer, Lubert. Biochemistry. 5</a:t>
            </a:r>
            <a:r>
              <a:rPr sz="1500" spc="-7" baseline="27777" dirty="0">
                <a:latin typeface="Times New Roman"/>
                <a:cs typeface="Times New Roman"/>
              </a:rPr>
              <a:t>th </a:t>
            </a:r>
            <a:r>
              <a:rPr sz="1200" spc="-5" dirty="0">
                <a:latin typeface="Times New Roman"/>
                <a:cs typeface="Times New Roman"/>
              </a:rPr>
              <a:t>Ed., W. H. Freeman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Company, New  York, </a:t>
            </a:r>
            <a:r>
              <a:rPr sz="1200" dirty="0">
                <a:latin typeface="Times New Roman"/>
                <a:cs typeface="Times New Roman"/>
              </a:rPr>
              <a:t>1995.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1300" marR="33274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[Sun, </a:t>
            </a:r>
            <a:r>
              <a:rPr sz="1200" b="1" dirty="0">
                <a:latin typeface="Times New Roman"/>
                <a:cs typeface="Times New Roman"/>
              </a:rPr>
              <a:t>1997]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Java Card </a:t>
            </a:r>
            <a:r>
              <a:rPr sz="1200" dirty="0">
                <a:latin typeface="Times New Roman"/>
                <a:cs typeface="Times New Roman"/>
              </a:rPr>
              <a:t>2.0 API.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2550 </a:t>
            </a:r>
            <a:r>
              <a:rPr sz="1200" spc="-5" dirty="0">
                <a:latin typeface="Times New Roman"/>
                <a:cs typeface="Times New Roman"/>
              </a:rPr>
              <a:t>Garcia Avenue,  Mountain View, </a:t>
            </a:r>
            <a:r>
              <a:rPr sz="1200" dirty="0">
                <a:latin typeface="Times New Roman"/>
                <a:cs typeface="Times New Roman"/>
              </a:rPr>
              <a:t>CA 94043. 1997.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http://java.sun.com/products/javacard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1300" marR="492759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[Sun, </a:t>
            </a:r>
            <a:r>
              <a:rPr sz="1200" b="1" dirty="0">
                <a:latin typeface="Times New Roman"/>
                <a:cs typeface="Times New Roman"/>
              </a:rPr>
              <a:t>1998</a:t>
            </a:r>
            <a:r>
              <a:rPr sz="1500" b="1" baseline="27777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Whitepaper: picojava</a:t>
            </a:r>
            <a:r>
              <a:rPr sz="1500" spc="-7" baseline="27777" dirty="0">
                <a:latin typeface="Times New Roman"/>
                <a:cs typeface="Times New Roman"/>
              </a:rPr>
              <a:t>TM </a:t>
            </a:r>
            <a:r>
              <a:rPr sz="1200" dirty="0">
                <a:latin typeface="Times New Roman"/>
                <a:cs typeface="Times New Roman"/>
              </a:rPr>
              <a:t>I </a:t>
            </a:r>
            <a:r>
              <a:rPr sz="1200" spc="-5" dirty="0">
                <a:latin typeface="Times New Roman"/>
                <a:cs typeface="Times New Roman"/>
              </a:rPr>
              <a:t>Microprocessor Core Architecture  (WPR-0014-01). </a:t>
            </a:r>
            <a:r>
              <a:rPr sz="1200" dirty="0">
                <a:latin typeface="Times New Roman"/>
                <a:cs typeface="Times New Roman"/>
              </a:rPr>
              <a:t>Sun </a:t>
            </a:r>
            <a:r>
              <a:rPr sz="1200" spc="-5" dirty="0">
                <a:latin typeface="Times New Roman"/>
                <a:cs typeface="Times New Roman"/>
              </a:rPr>
              <a:t>Microsystems, Inc. </a:t>
            </a:r>
            <a:r>
              <a:rPr sz="1200" dirty="0">
                <a:latin typeface="Times New Roman"/>
                <a:cs typeface="Times New Roman"/>
              </a:rPr>
              <a:t>901 </a:t>
            </a:r>
            <a:r>
              <a:rPr sz="1200" spc="-5" dirty="0">
                <a:latin typeface="Times New Roman"/>
                <a:cs typeface="Times New Roman"/>
              </a:rPr>
              <a:t>San Antonio Road, Palo Alto, </a:t>
            </a:r>
            <a:r>
              <a:rPr sz="1200" dirty="0">
                <a:latin typeface="Times New Roman"/>
                <a:cs typeface="Times New Roman"/>
              </a:rPr>
              <a:t>CA 94303 USA.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1998.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908" y="153923"/>
            <a:ext cx="6643370" cy="647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http://www.sun.com/microelectronics/java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298450">
              <a:lnSpc>
                <a:spcPts val="131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[Sun, </a:t>
            </a:r>
            <a:r>
              <a:rPr sz="1200" b="1" dirty="0">
                <a:latin typeface="Times New Roman"/>
                <a:cs typeface="Times New Roman"/>
              </a:rPr>
              <a:t>1998</a:t>
            </a:r>
            <a:r>
              <a:rPr sz="1500" b="1" baseline="25000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microJava-701 Processor (SME1701BGA). </a:t>
            </a:r>
            <a:r>
              <a:rPr sz="1200" dirty="0">
                <a:latin typeface="Times New Roman"/>
                <a:cs typeface="Times New Roman"/>
              </a:rPr>
              <a:t>Sun </a:t>
            </a:r>
            <a:r>
              <a:rPr sz="1200" spc="-5" dirty="0">
                <a:latin typeface="Times New Roman"/>
                <a:cs typeface="Times New Roman"/>
              </a:rPr>
              <a:t>Microsystems,  Inc. </a:t>
            </a:r>
            <a:r>
              <a:rPr sz="1200" dirty="0">
                <a:latin typeface="Times New Roman"/>
                <a:cs typeface="Times New Roman"/>
              </a:rPr>
              <a:t>901 </a:t>
            </a:r>
            <a:r>
              <a:rPr sz="1200" spc="-5" dirty="0">
                <a:latin typeface="Times New Roman"/>
                <a:cs typeface="Times New Roman"/>
              </a:rPr>
              <a:t>San Antonio Road, Palo Alto, </a:t>
            </a:r>
            <a:r>
              <a:rPr sz="1200" dirty="0">
                <a:latin typeface="Times New Roman"/>
                <a:cs typeface="Times New Roman"/>
              </a:rPr>
              <a:t>CA 94303 </a:t>
            </a:r>
            <a:r>
              <a:rPr sz="1200" spc="-5" dirty="0">
                <a:latin typeface="Times New Roman"/>
                <a:cs typeface="Times New Roman"/>
              </a:rPr>
              <a:t>USA. </a:t>
            </a:r>
            <a:r>
              <a:rPr sz="1200" dirty="0">
                <a:latin typeface="Times New Roman"/>
                <a:cs typeface="Times New Roman"/>
              </a:rPr>
              <a:t>1998.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</a:p>
          <a:p>
            <a:pPr marL="152400">
              <a:lnSpc>
                <a:spcPts val="1310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3"/>
              </a:rPr>
              <a:t>http://www.sun.com/microelectronics/microJava-701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575310">
              <a:lnSpc>
                <a:spcPts val="13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[Sun, 1998</a:t>
            </a:r>
            <a:r>
              <a:rPr sz="1500" b="1" spc="-7" baseline="27777" dirty="0">
                <a:latin typeface="Times New Roman"/>
                <a:cs typeface="Times New Roman"/>
              </a:rPr>
              <a:t>c</a:t>
            </a:r>
            <a:r>
              <a:rPr sz="1200" b="1" spc="-5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JavaOS For Business. </a:t>
            </a:r>
            <a:r>
              <a:rPr sz="1200" dirty="0">
                <a:latin typeface="Times New Roman"/>
                <a:cs typeface="Times New Roman"/>
              </a:rPr>
              <a:t>Sun </a:t>
            </a:r>
            <a:r>
              <a:rPr sz="1200" spc="-5" dirty="0">
                <a:latin typeface="Times New Roman"/>
                <a:cs typeface="Times New Roman"/>
              </a:rPr>
              <a:t>Microsystems, </a:t>
            </a:r>
            <a:r>
              <a:rPr sz="1200" dirty="0">
                <a:latin typeface="Times New Roman"/>
                <a:cs typeface="Times New Roman"/>
              </a:rPr>
              <a:t>Inc. 2550 </a:t>
            </a:r>
            <a:r>
              <a:rPr sz="1200" spc="-5" dirty="0">
                <a:latin typeface="Times New Roman"/>
                <a:cs typeface="Times New Roman"/>
              </a:rPr>
              <a:t>Garcia  Avenue, Mountain View, </a:t>
            </a:r>
            <a:r>
              <a:rPr sz="1200" dirty="0">
                <a:latin typeface="Times New Roman"/>
                <a:cs typeface="Times New Roman"/>
              </a:rPr>
              <a:t>CA 94043. </a:t>
            </a:r>
            <a:r>
              <a:rPr sz="1200" spc="-5" dirty="0">
                <a:latin typeface="Times New Roman"/>
                <a:cs typeface="Times New Roman"/>
              </a:rPr>
              <a:t>March, </a:t>
            </a:r>
            <a:r>
              <a:rPr sz="1200" dirty="0">
                <a:latin typeface="Times New Roman"/>
                <a:cs typeface="Times New Roman"/>
              </a:rPr>
              <a:t>1998.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</a:p>
          <a:p>
            <a:pPr marL="152400">
              <a:lnSpc>
                <a:spcPts val="1310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4"/>
              </a:rPr>
              <a:t>http://java.sun.com/products/javaos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295275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[Sun, </a:t>
            </a:r>
            <a:r>
              <a:rPr sz="1200" b="1" dirty="0">
                <a:latin typeface="Times New Roman"/>
                <a:cs typeface="Times New Roman"/>
              </a:rPr>
              <a:t>1998</a:t>
            </a:r>
            <a:r>
              <a:rPr sz="1500" b="1" baseline="25000" dirty="0">
                <a:latin typeface="Times New Roman"/>
                <a:cs typeface="Times New Roman"/>
              </a:rPr>
              <a:t>d</a:t>
            </a:r>
            <a:r>
              <a:rPr sz="1200" b="1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The Java Telephony API: an overview. Sun Microsystems, Inc.  </a:t>
            </a:r>
            <a:r>
              <a:rPr sz="1200" dirty="0">
                <a:latin typeface="Times New Roman"/>
                <a:cs typeface="Times New Roman"/>
              </a:rPr>
              <a:t>2550 </a:t>
            </a:r>
            <a:r>
              <a:rPr sz="1200" spc="-5" dirty="0">
                <a:latin typeface="Times New Roman"/>
                <a:cs typeface="Times New Roman"/>
              </a:rPr>
              <a:t>Garcia Avenue, Mountain View, </a:t>
            </a:r>
            <a:r>
              <a:rPr sz="1200" dirty="0">
                <a:latin typeface="Times New Roman"/>
                <a:cs typeface="Times New Roman"/>
              </a:rPr>
              <a:t>CA 94043. </a:t>
            </a:r>
            <a:r>
              <a:rPr sz="1200" spc="-5" dirty="0">
                <a:latin typeface="Times New Roman"/>
                <a:cs typeface="Times New Roman"/>
              </a:rPr>
              <a:t>October, </a:t>
            </a:r>
            <a:r>
              <a:rPr sz="1200" dirty="0">
                <a:latin typeface="Times New Roman"/>
                <a:cs typeface="Times New Roman"/>
              </a:rPr>
              <a:t>1997.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</a:p>
          <a:p>
            <a:pPr marL="152400">
              <a:lnSpc>
                <a:spcPts val="1310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5"/>
              </a:rPr>
              <a:t>http://java.sun.com/products/jtapi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10668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[Sun, 1998</a:t>
            </a:r>
            <a:r>
              <a:rPr sz="1500" b="1" spc="-7" baseline="27777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Java</a:t>
            </a:r>
            <a:r>
              <a:rPr sz="1500" spc="-7" baseline="27777" dirty="0">
                <a:latin typeface="Times New Roman"/>
                <a:cs typeface="Times New Roman"/>
              </a:rPr>
              <a:t>TM </a:t>
            </a:r>
            <a:r>
              <a:rPr sz="1200" spc="-5" dirty="0">
                <a:latin typeface="Times New Roman"/>
                <a:cs typeface="Times New Roman"/>
              </a:rPr>
              <a:t>Development Kit Version </a:t>
            </a:r>
            <a:r>
              <a:rPr sz="1200" dirty="0">
                <a:latin typeface="Times New Roman"/>
                <a:cs typeface="Times New Roman"/>
              </a:rPr>
              <a:t>1.2 New </a:t>
            </a:r>
            <a:r>
              <a:rPr sz="1200" spc="-5" dirty="0">
                <a:latin typeface="Times New Roman"/>
                <a:cs typeface="Times New Roman"/>
              </a:rPr>
              <a:t>Feature Summary. Sun  Microsystems, Inc. </a:t>
            </a:r>
            <a:r>
              <a:rPr sz="1200" dirty="0">
                <a:latin typeface="Times New Roman"/>
                <a:cs typeface="Times New Roman"/>
              </a:rPr>
              <a:t>2550 </a:t>
            </a:r>
            <a:r>
              <a:rPr sz="1200" spc="-5" dirty="0">
                <a:latin typeface="Times New Roman"/>
                <a:cs typeface="Times New Roman"/>
              </a:rPr>
              <a:t>Garcia Avenue, Mountain View, CA </a:t>
            </a:r>
            <a:r>
              <a:rPr sz="1200" dirty="0">
                <a:latin typeface="Times New Roman"/>
                <a:cs typeface="Times New Roman"/>
              </a:rPr>
              <a:t>94043. 1998.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endParaRPr sz="1200" dirty="0">
              <a:latin typeface="Times New Roman"/>
              <a:cs typeface="Times New Roman"/>
            </a:endParaRPr>
          </a:p>
          <a:p>
            <a:pPr marL="152400"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6"/>
              </a:rPr>
              <a:t>http://java.sun.com/products/jdk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307340">
              <a:lnSpc>
                <a:spcPct val="91700"/>
              </a:lnSpc>
            </a:pPr>
            <a:r>
              <a:rPr sz="1200" b="1" spc="-5" dirty="0">
                <a:latin typeface="Times New Roman"/>
                <a:cs typeface="Times New Roman"/>
              </a:rPr>
              <a:t>[Sun, 1998</a:t>
            </a:r>
            <a:r>
              <a:rPr sz="1500" b="1" spc="-7" baseline="25000" dirty="0">
                <a:latin typeface="Times New Roman"/>
                <a:cs typeface="Times New Roman"/>
              </a:rPr>
              <a:t>f</a:t>
            </a:r>
            <a:r>
              <a:rPr sz="1200" b="1" spc="-5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Java Card Reference Implementation </a:t>
            </a:r>
            <a:r>
              <a:rPr sz="1200" dirty="0">
                <a:latin typeface="Times New Roman"/>
                <a:cs typeface="Times New Roman"/>
              </a:rPr>
              <a:t>User’s Guide, </a:t>
            </a:r>
            <a:r>
              <a:rPr sz="1200" spc="-5" dirty="0">
                <a:latin typeface="Times New Roman"/>
                <a:cs typeface="Times New Roman"/>
              </a:rPr>
              <a:t>Developers  Release </a:t>
            </a:r>
            <a:r>
              <a:rPr sz="1200" dirty="0">
                <a:latin typeface="Times New Roman"/>
                <a:cs typeface="Times New Roman"/>
              </a:rPr>
              <a:t>2.0.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2550 </a:t>
            </a:r>
            <a:r>
              <a:rPr sz="1200" spc="-5" dirty="0">
                <a:latin typeface="Times New Roman"/>
                <a:cs typeface="Times New Roman"/>
              </a:rPr>
              <a:t>Garcia Avenue, Mountain View, CA </a:t>
            </a:r>
            <a:r>
              <a:rPr sz="1200" dirty="0">
                <a:latin typeface="Times New Roman"/>
                <a:cs typeface="Times New Roman"/>
              </a:rPr>
              <a:t>94043. </a:t>
            </a:r>
            <a:r>
              <a:rPr sz="1200" spc="-5" dirty="0">
                <a:latin typeface="Times New Roman"/>
                <a:cs typeface="Times New Roman"/>
              </a:rPr>
              <a:t>February </a:t>
            </a:r>
            <a:r>
              <a:rPr sz="1200" dirty="0">
                <a:latin typeface="Times New Roman"/>
                <a:cs typeface="Times New Roman"/>
              </a:rPr>
              <a:t>20,  1998.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7"/>
              </a:rPr>
              <a:t>http://java.sun.com/products/javacard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48514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[Sun, </a:t>
            </a:r>
            <a:r>
              <a:rPr sz="1200" b="1" dirty="0">
                <a:latin typeface="Times New Roman"/>
                <a:cs typeface="Times New Roman"/>
              </a:rPr>
              <a:t>1998</a:t>
            </a:r>
            <a:r>
              <a:rPr sz="1500" b="1" baseline="27777" dirty="0">
                <a:latin typeface="Times New Roman"/>
                <a:cs typeface="Times New Roman"/>
              </a:rPr>
              <a:t>g</a:t>
            </a:r>
            <a:r>
              <a:rPr sz="1200" b="1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What is a </a:t>
            </a:r>
            <a:r>
              <a:rPr sz="1200" spc="-5" dirty="0">
                <a:latin typeface="Times New Roman"/>
                <a:cs typeface="Times New Roman"/>
              </a:rPr>
              <a:t>Smart Card?. Sun Microsystems, Inc. </a:t>
            </a:r>
            <a:r>
              <a:rPr sz="1200" dirty="0">
                <a:latin typeface="Times New Roman"/>
                <a:cs typeface="Times New Roman"/>
              </a:rPr>
              <a:t>2550 </a:t>
            </a:r>
            <a:r>
              <a:rPr sz="1200" spc="-5" dirty="0">
                <a:latin typeface="Times New Roman"/>
                <a:cs typeface="Times New Roman"/>
              </a:rPr>
              <a:t>Garcia  Avenue, Mountain View, </a:t>
            </a:r>
            <a:r>
              <a:rPr sz="1200" dirty="0">
                <a:latin typeface="Times New Roman"/>
                <a:cs typeface="Times New Roman"/>
              </a:rPr>
              <a:t>CA 94043. </a:t>
            </a:r>
            <a:r>
              <a:rPr sz="1200" spc="-5" dirty="0">
                <a:latin typeface="Times New Roman"/>
                <a:cs typeface="Times New Roman"/>
              </a:rPr>
              <a:t>March </a:t>
            </a:r>
            <a:r>
              <a:rPr sz="1200" dirty="0">
                <a:latin typeface="Times New Roman"/>
                <a:cs typeface="Times New Roman"/>
              </a:rPr>
              <a:t>02, 1998. </a:t>
            </a:r>
            <a:r>
              <a:rPr sz="1200" spc="-5" dirty="0">
                <a:latin typeface="Times New Roman"/>
                <a:cs typeface="Times New Roman"/>
              </a:rPr>
              <a:t>Available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</a:p>
          <a:p>
            <a:pPr marL="152400"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7"/>
              </a:rPr>
              <a:t>http://java.sun.com/products/javacard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52400" marR="281940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[Sun, </a:t>
            </a:r>
            <a:r>
              <a:rPr sz="1200" b="1" dirty="0">
                <a:latin typeface="Times New Roman"/>
                <a:cs typeface="Times New Roman"/>
              </a:rPr>
              <a:t>1998</a:t>
            </a:r>
            <a:r>
              <a:rPr sz="1500" b="1" baseline="25000" dirty="0">
                <a:latin typeface="Times New Roman"/>
                <a:cs typeface="Times New Roman"/>
              </a:rPr>
              <a:t>h</a:t>
            </a:r>
            <a:r>
              <a:rPr sz="1200" b="1" dirty="0">
                <a:latin typeface="Times New Roman"/>
                <a:cs typeface="Times New Roman"/>
              </a:rPr>
              <a:t>] </a:t>
            </a:r>
            <a:r>
              <a:rPr sz="1200" spc="-5" dirty="0">
                <a:latin typeface="Times New Roman"/>
                <a:cs typeface="Times New Roman"/>
              </a:rPr>
              <a:t>Sun Microsystems, </a:t>
            </a:r>
            <a:r>
              <a:rPr sz="1200" dirty="0">
                <a:latin typeface="Times New Roman"/>
                <a:cs typeface="Times New Roman"/>
              </a:rPr>
              <a:t>Inc. </a:t>
            </a:r>
            <a:r>
              <a:rPr sz="1200" spc="-5" dirty="0">
                <a:latin typeface="Times New Roman"/>
                <a:cs typeface="Times New Roman"/>
              </a:rPr>
              <a:t>Java Servlet API. </a:t>
            </a:r>
            <a:r>
              <a:rPr sz="1200" dirty="0">
                <a:latin typeface="Times New Roman"/>
                <a:cs typeface="Times New Roman"/>
              </a:rPr>
              <a:t>Sun </a:t>
            </a:r>
            <a:r>
              <a:rPr sz="1200" spc="-5" dirty="0">
                <a:latin typeface="Times New Roman"/>
                <a:cs typeface="Times New Roman"/>
              </a:rPr>
              <a:t>Microsystems, </a:t>
            </a:r>
            <a:r>
              <a:rPr sz="1200" dirty="0">
                <a:latin typeface="Times New Roman"/>
                <a:cs typeface="Times New Roman"/>
              </a:rPr>
              <a:t>Inc. 2550 </a:t>
            </a:r>
            <a:r>
              <a:rPr sz="1200" spc="-5" dirty="0">
                <a:latin typeface="Times New Roman"/>
                <a:cs typeface="Times New Roman"/>
              </a:rPr>
              <a:t>Garcia Avenue,  Mountain View, </a:t>
            </a:r>
            <a:r>
              <a:rPr sz="1200" dirty="0">
                <a:latin typeface="Times New Roman"/>
                <a:cs typeface="Times New Roman"/>
              </a:rPr>
              <a:t>CA 94043. 1997. </a:t>
            </a:r>
            <a:r>
              <a:rPr sz="1200" spc="-5" dirty="0">
                <a:latin typeface="Times New Roman"/>
                <a:cs typeface="Times New Roman"/>
              </a:rPr>
              <a:t>Available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</a:t>
            </a:r>
            <a:r>
              <a:rPr sz="1200" spc="-5" dirty="0">
                <a:latin typeface="Times New Roman"/>
                <a:cs typeface="Times New Roman"/>
                <a:hlinkClick r:id="rId8"/>
              </a:rPr>
              <a:t>http://java.sun.com/products/jdk/1.2/docs</a:t>
            </a:r>
            <a:r>
              <a:rPr sz="1200" spc="-5" dirty="0">
                <a:latin typeface="Times New Roman"/>
                <a:cs typeface="Times New Roman"/>
              </a:rPr>
              <a:t>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[Taxonomia, </a:t>
            </a:r>
            <a:r>
              <a:rPr sz="1200" b="1" dirty="0">
                <a:latin typeface="Times New Roman"/>
                <a:cs typeface="Times New Roman"/>
              </a:rPr>
              <a:t>1998] </a:t>
            </a:r>
            <a:r>
              <a:rPr sz="1200" spc="-5" dirty="0">
                <a:latin typeface="Times New Roman"/>
                <a:cs typeface="Times New Roman"/>
              </a:rPr>
              <a:t>Taxonomia </a:t>
            </a:r>
            <a:r>
              <a:rPr sz="1200" dirty="0">
                <a:latin typeface="Times New Roman"/>
                <a:cs typeface="Times New Roman"/>
              </a:rPr>
              <a:t>de Java. </a:t>
            </a:r>
            <a:r>
              <a:rPr sz="1200" spc="-5" dirty="0">
                <a:latin typeface="Times New Roman"/>
                <a:cs typeface="Times New Roman"/>
              </a:rPr>
              <a:t>Relatório Técnico, </a:t>
            </a:r>
            <a:r>
              <a:rPr sz="1200" dirty="0">
                <a:latin typeface="Times New Roman"/>
                <a:cs typeface="Times New Roman"/>
              </a:rPr>
              <a:t>1998. </a:t>
            </a:r>
            <a:r>
              <a:rPr sz="1200" spc="-5" dirty="0">
                <a:latin typeface="Times New Roman"/>
                <a:cs typeface="Times New Roman"/>
              </a:rPr>
              <a:t>Disponível 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&lt;http://&gt;.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52400" marR="403225">
              <a:lnSpc>
                <a:spcPts val="1310"/>
              </a:lnSpc>
            </a:pPr>
            <a:r>
              <a:rPr sz="1200" b="1" spc="-5" dirty="0">
                <a:latin typeface="Times New Roman"/>
                <a:cs typeface="Times New Roman"/>
              </a:rPr>
              <a:t>[Wegner, Peter] </a:t>
            </a:r>
            <a:r>
              <a:rPr sz="1200" spc="-5" dirty="0">
                <a:latin typeface="Times New Roman"/>
                <a:cs typeface="Times New Roman"/>
              </a:rPr>
              <a:t>Wegner, Peter. Models and paradigms </a:t>
            </a:r>
            <a:r>
              <a:rPr sz="120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interaction, </a:t>
            </a:r>
            <a:r>
              <a:rPr sz="1200" i="1" spc="-5" dirty="0">
                <a:latin typeface="Times New Roman"/>
                <a:cs typeface="Times New Roman"/>
              </a:rPr>
              <a:t>OOPSLA’95 Tutorial Notes</a:t>
            </a:r>
            <a:r>
              <a:rPr sz="1200" spc="-5" dirty="0">
                <a:latin typeface="Times New Roman"/>
                <a:cs typeface="Times New Roman"/>
              </a:rPr>
              <a:t>,  October</a:t>
            </a:r>
            <a:r>
              <a:rPr sz="1200" dirty="0">
                <a:latin typeface="Times New Roman"/>
                <a:cs typeface="Times New Roman"/>
              </a:rPr>
              <a:t> 1995.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374765" cy="2461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Taxonomia </a:t>
            </a:r>
            <a:r>
              <a:rPr sz="1200" dirty="0">
                <a:latin typeface="Times New Roman"/>
                <a:cs typeface="Times New Roman"/>
              </a:rPr>
              <a:t>da Tecnologia Java</a:t>
            </a:r>
            <a:r>
              <a:rPr lang="pt-BR" sz="1200" dirty="0">
                <a:latin typeface="Times New Roman"/>
                <a:cs typeface="Times New Roman"/>
              </a:rPr>
              <a:t> – EducaCiência FastCode 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350" b="1" spc="-5" dirty="0">
                <a:latin typeface="Arial"/>
                <a:cs typeface="Arial"/>
              </a:rPr>
              <a:t>2 -</a:t>
            </a:r>
            <a:r>
              <a:rPr sz="1350" b="1" spc="10" dirty="0">
                <a:latin typeface="Arial"/>
                <a:cs typeface="Arial"/>
              </a:rPr>
              <a:t> </a:t>
            </a:r>
            <a:r>
              <a:rPr sz="1350" b="1" dirty="0">
                <a:latin typeface="Arial"/>
                <a:cs typeface="Arial"/>
              </a:rPr>
              <a:t>Taxonomias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ct val="92100"/>
              </a:lnSpc>
            </a:pPr>
            <a:r>
              <a:rPr sz="1200" b="1" spc="-5" dirty="0">
                <a:latin typeface="Times New Roman"/>
                <a:cs typeface="Times New Roman"/>
              </a:rPr>
              <a:t>Taxonomias Biológicas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Taxonomias (esquemas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identificação, nomenclatura, classificação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seres  vivos[Barsa, </a:t>
            </a:r>
            <a:r>
              <a:rPr sz="1200" dirty="0">
                <a:latin typeface="Times New Roman"/>
                <a:cs typeface="Times New Roman"/>
              </a:rPr>
              <a:t>1997]) </a:t>
            </a:r>
            <a:r>
              <a:rPr sz="1200" spc="-5" dirty="0">
                <a:latin typeface="Times New Roman"/>
                <a:cs typeface="Times New Roman"/>
              </a:rPr>
              <a:t>tem </a:t>
            </a:r>
            <a:r>
              <a:rPr sz="1200" dirty="0">
                <a:latin typeface="Times New Roman"/>
                <a:cs typeface="Times New Roman"/>
              </a:rPr>
              <a:t>sido </a:t>
            </a:r>
            <a:r>
              <a:rPr sz="1200" spc="-5" dirty="0">
                <a:latin typeface="Times New Roman"/>
                <a:cs typeface="Times New Roman"/>
              </a:rPr>
              <a:t>historicamente afins às ciências biológicas[Pereira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Agarez, 1980],  [Carrera, 1980]. Aristóteles foi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primeiro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classificar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diversidade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seres </a:t>
            </a:r>
            <a:r>
              <a:rPr sz="1200" dirty="0">
                <a:latin typeface="Times New Roman"/>
                <a:cs typeface="Times New Roman"/>
              </a:rPr>
              <a:t>vivos que existem na  </a:t>
            </a:r>
            <a:r>
              <a:rPr sz="1200" spc="-5" dirty="0">
                <a:latin typeface="Times New Roman"/>
                <a:cs typeface="Times New Roman"/>
              </a:rPr>
              <a:t>natureza.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taxonomia criada </a:t>
            </a:r>
            <a:r>
              <a:rPr sz="1200" dirty="0">
                <a:latin typeface="Times New Roman"/>
                <a:cs typeface="Times New Roman"/>
              </a:rPr>
              <a:t>por Lineu, </a:t>
            </a:r>
            <a:r>
              <a:rPr sz="1200" spc="-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1758, e refinada </a:t>
            </a:r>
            <a:r>
              <a:rPr sz="1200" spc="-5" dirty="0">
                <a:latin typeface="Times New Roman"/>
                <a:cs typeface="Times New Roman"/>
              </a:rPr>
              <a:t>posteriormente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Lamarck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Darwin,  mantém </a:t>
            </a:r>
            <a:r>
              <a:rPr sz="1200" dirty="0">
                <a:latin typeface="Times New Roman"/>
                <a:cs typeface="Times New Roman"/>
              </a:rPr>
              <a:t>ainda hoje sua </a:t>
            </a:r>
            <a:r>
              <a:rPr sz="1200" spc="-5" dirty="0">
                <a:latin typeface="Times New Roman"/>
                <a:cs typeface="Times New Roman"/>
              </a:rPr>
              <a:t>estrutura geral, </a:t>
            </a:r>
            <a:r>
              <a:rPr sz="1200" dirty="0">
                <a:latin typeface="Times New Roman"/>
                <a:cs typeface="Times New Roman"/>
              </a:rPr>
              <a:t>tendo </a:t>
            </a:r>
            <a:r>
              <a:rPr sz="1200" spc="-5" dirty="0">
                <a:latin typeface="Times New Roman"/>
                <a:cs typeface="Times New Roman"/>
              </a:rPr>
              <a:t>sofrido alguma </a:t>
            </a:r>
            <a:r>
              <a:rPr sz="1200" dirty="0">
                <a:latin typeface="Times New Roman"/>
                <a:cs typeface="Times New Roman"/>
              </a:rPr>
              <a:t>reorganização </a:t>
            </a:r>
            <a:r>
              <a:rPr sz="1200" spc="-5" dirty="0">
                <a:latin typeface="Times New Roman"/>
                <a:cs typeface="Times New Roman"/>
              </a:rPr>
              <a:t>em função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filogenética  (genética aplicada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teoria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evolução). Taxonomias </a:t>
            </a:r>
            <a:r>
              <a:rPr sz="1200" dirty="0">
                <a:latin typeface="Times New Roman"/>
                <a:cs typeface="Times New Roman"/>
              </a:rPr>
              <a:t>biológicas </a:t>
            </a:r>
            <a:r>
              <a:rPr sz="1200" spc="-5" dirty="0">
                <a:latin typeface="Times New Roman"/>
                <a:cs typeface="Times New Roman"/>
              </a:rPr>
              <a:t>constituem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hierarquia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grupamentos, taxon </a:t>
            </a:r>
            <a:r>
              <a:rPr sz="1200" spc="5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taxa(no plural), </a:t>
            </a:r>
            <a:r>
              <a:rPr sz="1200" dirty="0">
                <a:latin typeface="Times New Roman"/>
                <a:cs typeface="Times New Roman"/>
              </a:rPr>
              <a:t>entre os </a:t>
            </a:r>
            <a:r>
              <a:rPr sz="1200" spc="-5" dirty="0">
                <a:latin typeface="Times New Roman"/>
                <a:cs typeface="Times New Roman"/>
              </a:rPr>
              <a:t>quais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estabelecidas relações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ordem, </a:t>
            </a:r>
            <a:r>
              <a:rPr sz="1200" dirty="0">
                <a:latin typeface="Times New Roman"/>
                <a:cs typeface="Times New Roman"/>
              </a:rPr>
              <a:t>como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Reino</a:t>
            </a:r>
            <a:endParaRPr sz="1200" dirty="0">
              <a:latin typeface="Times New Roman"/>
              <a:cs typeface="Times New Roman"/>
            </a:endParaRPr>
          </a:p>
          <a:p>
            <a:pPr marL="12700" marR="144780">
              <a:lnSpc>
                <a:spcPts val="133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-5" dirty="0">
                <a:latin typeface="Times New Roman"/>
                <a:cs typeface="Times New Roman"/>
              </a:rPr>
              <a:t>Filo </a:t>
            </a: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-5" dirty="0">
                <a:latin typeface="Times New Roman"/>
                <a:cs typeface="Times New Roman"/>
              </a:rPr>
              <a:t>Classe </a:t>
            </a: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-5" dirty="0">
                <a:latin typeface="Times New Roman"/>
                <a:cs typeface="Times New Roman"/>
              </a:rPr>
              <a:t>Ordem </a:t>
            </a: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-5" dirty="0">
                <a:latin typeface="Times New Roman"/>
                <a:cs typeface="Times New Roman"/>
              </a:rPr>
              <a:t>Família </a:t>
            </a: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-5" dirty="0">
                <a:latin typeface="Times New Roman"/>
                <a:cs typeface="Times New Roman"/>
              </a:rPr>
              <a:t>Gênero </a:t>
            </a:r>
            <a:r>
              <a:rPr sz="1200" dirty="0">
                <a:latin typeface="Times New Roman"/>
                <a:cs typeface="Times New Roman"/>
              </a:rPr>
              <a:t>&gt; </a:t>
            </a:r>
            <a:r>
              <a:rPr sz="1200" spc="-5" dirty="0">
                <a:latin typeface="Times New Roman"/>
                <a:cs typeface="Times New Roman"/>
              </a:rPr>
              <a:t>Espécie. As mais </a:t>
            </a:r>
            <a:r>
              <a:rPr sz="1200" dirty="0">
                <a:latin typeface="Times New Roman"/>
                <a:cs typeface="Times New Roman"/>
              </a:rPr>
              <a:t>de 1,25 </a:t>
            </a:r>
            <a:r>
              <a:rPr sz="1200" spc="-5" dirty="0">
                <a:latin typeface="Times New Roman"/>
                <a:cs typeface="Times New Roman"/>
              </a:rPr>
              <a:t>milhões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espécies animais  podem ser enquadradas </a:t>
            </a:r>
            <a:r>
              <a:rPr sz="1200" dirty="0">
                <a:latin typeface="Times New Roman"/>
                <a:cs typeface="Times New Roman"/>
              </a:rPr>
              <a:t>segundo o </a:t>
            </a:r>
            <a:r>
              <a:rPr sz="1200" spc="-5" dirty="0">
                <a:latin typeface="Times New Roman"/>
                <a:cs typeface="Times New Roman"/>
              </a:rPr>
              <a:t>esquema mostrado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Figura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608" y="8211311"/>
            <a:ext cx="628142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1 – </a:t>
            </a:r>
            <a:r>
              <a:rPr sz="1200" b="1" spc="-5" dirty="0">
                <a:latin typeface="Times New Roman"/>
                <a:cs typeface="Times New Roman"/>
              </a:rPr>
              <a:t>Esquema Taxonômico </a:t>
            </a:r>
            <a:r>
              <a:rPr sz="1200" b="1" dirty="0">
                <a:latin typeface="Times New Roman"/>
                <a:cs typeface="Times New Roman"/>
              </a:rPr>
              <a:t>do </a:t>
            </a:r>
            <a:r>
              <a:rPr sz="1200" b="1" spc="-5" dirty="0">
                <a:latin typeface="Times New Roman"/>
                <a:cs typeface="Times New Roman"/>
              </a:rPr>
              <a:t>Reino Animal (adaptado </a:t>
            </a:r>
            <a:r>
              <a:rPr sz="1200" b="1" dirty="0">
                <a:latin typeface="Times New Roman"/>
                <a:cs typeface="Times New Roman"/>
              </a:rPr>
              <a:t>de </a:t>
            </a:r>
            <a:r>
              <a:rPr sz="1200" b="1" spc="-5" dirty="0">
                <a:latin typeface="Times New Roman"/>
                <a:cs typeface="Times New Roman"/>
              </a:rPr>
              <a:t>[Storer et </a:t>
            </a:r>
            <a:r>
              <a:rPr sz="1200" b="1" dirty="0">
                <a:latin typeface="Times New Roman"/>
                <a:cs typeface="Times New Roman"/>
              </a:rPr>
              <a:t>alli, </a:t>
            </a:r>
            <a:r>
              <a:rPr sz="1200" b="1" spc="-5" dirty="0">
                <a:latin typeface="Times New Roman"/>
                <a:cs typeface="Times New Roman"/>
              </a:rPr>
              <a:t>1984], </a:t>
            </a:r>
            <a:r>
              <a:rPr sz="1200" b="1" dirty="0">
                <a:latin typeface="Times New Roman"/>
                <a:cs typeface="Times New Roman"/>
              </a:rPr>
              <a:t>p.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269).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91700"/>
              </a:lnSpc>
            </a:pPr>
            <a:r>
              <a:rPr sz="1200" b="1" spc="-5" dirty="0">
                <a:latin typeface="Times New Roman"/>
                <a:cs typeface="Times New Roman"/>
              </a:rPr>
              <a:t>Taxonomias Tecnológicas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Relações </a:t>
            </a:r>
            <a:r>
              <a:rPr sz="1200" dirty="0">
                <a:latin typeface="Times New Roman"/>
                <a:cs typeface="Times New Roman"/>
              </a:rPr>
              <a:t>de ordem </a:t>
            </a:r>
            <a:r>
              <a:rPr sz="1200" spc="-5" dirty="0">
                <a:latin typeface="Times New Roman"/>
                <a:cs typeface="Times New Roman"/>
              </a:rPr>
              <a:t>entre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taxa </a:t>
            </a:r>
            <a:r>
              <a:rPr sz="1200" dirty="0">
                <a:latin typeface="Times New Roman"/>
                <a:cs typeface="Times New Roman"/>
              </a:rPr>
              <a:t>não </a:t>
            </a:r>
            <a:r>
              <a:rPr sz="1200" spc="-1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adequam plenamente </a:t>
            </a:r>
            <a:r>
              <a:rPr sz="1200" dirty="0">
                <a:latin typeface="Times New Roman"/>
                <a:cs typeface="Times New Roman"/>
              </a:rPr>
              <a:t>à  </a:t>
            </a:r>
            <a:r>
              <a:rPr sz="1200" spc="-5" dirty="0">
                <a:latin typeface="Times New Roman"/>
                <a:cs typeface="Times New Roman"/>
              </a:rPr>
              <a:t>classificação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componentes tecnológicos, </a:t>
            </a:r>
            <a:r>
              <a:rPr sz="1200" dirty="0">
                <a:latin typeface="Times New Roman"/>
                <a:cs typeface="Times New Roman"/>
              </a:rPr>
              <a:t>pois a </a:t>
            </a:r>
            <a:r>
              <a:rPr sz="1200" spc="-5" dirty="0">
                <a:latin typeface="Times New Roman"/>
                <a:cs typeface="Times New Roman"/>
              </a:rPr>
              <a:t>diversidade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seres </a:t>
            </a:r>
            <a:r>
              <a:rPr sz="1200" dirty="0">
                <a:latin typeface="Times New Roman"/>
                <a:cs typeface="Times New Roman"/>
              </a:rPr>
              <a:t>vivos </a:t>
            </a:r>
            <a:r>
              <a:rPr sz="1200" spc="-5" dirty="0">
                <a:latin typeface="Times New Roman"/>
                <a:cs typeface="Times New Roman"/>
              </a:rPr>
              <a:t>reflete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"limitações" </a:t>
            </a:r>
            <a:r>
              <a:rPr sz="1200" dirty="0">
                <a:latin typeface="Times New Roman"/>
                <a:cs typeface="Times New Roman"/>
              </a:rPr>
              <a:t>da  </a:t>
            </a:r>
            <a:r>
              <a:rPr sz="1200" spc="-5" dirty="0">
                <a:latin typeface="Times New Roman"/>
                <a:cs typeface="Times New Roman"/>
              </a:rPr>
              <a:t>natureza </a:t>
            </a:r>
            <a:r>
              <a:rPr sz="1200" dirty="0">
                <a:latin typeface="Times New Roman"/>
                <a:cs typeface="Times New Roman"/>
              </a:rPr>
              <a:t>no que se </a:t>
            </a:r>
            <a:r>
              <a:rPr sz="1200" spc="-5" dirty="0">
                <a:latin typeface="Times New Roman"/>
                <a:cs typeface="Times New Roman"/>
              </a:rPr>
              <a:t>refere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criação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complexidade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seres </a:t>
            </a:r>
            <a:r>
              <a:rPr sz="1200" dirty="0">
                <a:latin typeface="Times New Roman"/>
                <a:cs typeface="Times New Roman"/>
              </a:rPr>
              <a:t>vivos, </a:t>
            </a:r>
            <a:r>
              <a:rPr sz="1200" spc="-5" dirty="0">
                <a:latin typeface="Times New Roman"/>
                <a:cs typeface="Times New Roman"/>
              </a:rPr>
              <a:t>cuja </a:t>
            </a:r>
            <a:r>
              <a:rPr sz="1200" dirty="0">
                <a:latin typeface="Times New Roman"/>
                <a:cs typeface="Times New Roman"/>
              </a:rPr>
              <a:t>gênese é </a:t>
            </a:r>
            <a:r>
              <a:rPr sz="1200" spc="-5" dirty="0">
                <a:latin typeface="Times New Roman"/>
                <a:cs typeface="Times New Roman"/>
              </a:rPr>
              <a:t>resultado </a:t>
            </a:r>
            <a:r>
              <a:rPr sz="1200" dirty="0">
                <a:latin typeface="Times New Roman"/>
                <a:cs typeface="Times New Roman"/>
              </a:rPr>
              <a:t>dos  </a:t>
            </a:r>
            <a:r>
              <a:rPr sz="1200" spc="-5" dirty="0">
                <a:latin typeface="Times New Roman"/>
                <a:cs typeface="Times New Roman"/>
              </a:rPr>
              <a:t>processos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mutação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reprodução sexuada entre organismos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mesma espécie, guiados </a:t>
            </a:r>
            <a:r>
              <a:rPr sz="1200" dirty="0">
                <a:latin typeface="Times New Roman"/>
                <a:cs typeface="Times New Roman"/>
              </a:rPr>
              <a:t>por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pressões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6882" y="2770085"/>
            <a:ext cx="5591255" cy="528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381115" cy="462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 marL="12700" marR="5080">
              <a:lnSpc>
                <a:spcPct val="92300"/>
              </a:lnSpc>
              <a:spcBef>
                <a:spcPts val="1145"/>
              </a:spcBef>
            </a:pPr>
            <a:r>
              <a:rPr sz="1200" spc="-5" dirty="0">
                <a:latin typeface="Times New Roman"/>
                <a:cs typeface="Times New Roman"/>
              </a:rPr>
              <a:t>ambientais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pelo isolamento geográfico[Dobzhansky, </a:t>
            </a:r>
            <a:r>
              <a:rPr sz="1200" dirty="0">
                <a:latin typeface="Times New Roman"/>
                <a:cs typeface="Times New Roman"/>
              </a:rPr>
              <a:t>1973]. A gênese de </a:t>
            </a:r>
            <a:r>
              <a:rPr sz="1200" spc="-5" dirty="0">
                <a:latin typeface="Times New Roman"/>
                <a:cs typeface="Times New Roman"/>
              </a:rPr>
              <a:t>organismos tecnológicos  (produtos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processos) também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guiada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pressões ambientais (economia) </a:t>
            </a:r>
            <a:r>
              <a:rPr sz="1200" dirty="0">
                <a:latin typeface="Times New Roman"/>
                <a:cs typeface="Times New Roman"/>
              </a:rPr>
              <a:t>e por </a:t>
            </a:r>
            <a:r>
              <a:rPr sz="1200" spc="-5" dirty="0">
                <a:latin typeface="Times New Roman"/>
                <a:cs typeface="Times New Roman"/>
              </a:rPr>
              <a:t>isolamento  geográfico (economias fechadas)[Rothschild, 1990], </a:t>
            </a:r>
            <a:r>
              <a:rPr sz="1200" dirty="0">
                <a:latin typeface="Times New Roman"/>
                <a:cs typeface="Times New Roman"/>
              </a:rPr>
              <a:t>mas sua </a:t>
            </a:r>
            <a:r>
              <a:rPr sz="1200" spc="-5" dirty="0">
                <a:latin typeface="Times New Roman"/>
                <a:cs typeface="Times New Roman"/>
              </a:rPr>
              <a:t>essência </a:t>
            </a:r>
            <a:r>
              <a:rPr sz="1200" dirty="0">
                <a:latin typeface="Times New Roman"/>
                <a:cs typeface="Times New Roman"/>
              </a:rPr>
              <a:t>inovadora é </a:t>
            </a:r>
            <a:r>
              <a:rPr sz="1200" spc="-5" dirty="0">
                <a:latin typeface="Times New Roman"/>
                <a:cs typeface="Times New Roman"/>
              </a:rPr>
              <a:t>fruto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trabalho  humano,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deste </a:t>
            </a:r>
            <a:r>
              <a:rPr sz="1200" dirty="0">
                <a:latin typeface="Times New Roman"/>
                <a:cs typeface="Times New Roman"/>
              </a:rPr>
              <a:t>modo a evolução é </a:t>
            </a:r>
            <a:r>
              <a:rPr sz="1200" spc="-5" dirty="0">
                <a:latin typeface="Times New Roman"/>
                <a:cs typeface="Times New Roman"/>
              </a:rPr>
              <a:t>direcionada. Enquanto </a:t>
            </a:r>
            <a:r>
              <a:rPr sz="1200" dirty="0">
                <a:latin typeface="Times New Roman"/>
                <a:cs typeface="Times New Roman"/>
              </a:rPr>
              <a:t>que na natureza não é </a:t>
            </a:r>
            <a:r>
              <a:rPr sz="1200" spc="-5" dirty="0">
                <a:latin typeface="Times New Roman"/>
                <a:cs typeface="Times New Roman"/>
              </a:rPr>
              <a:t>comum encontramos  seres </a:t>
            </a:r>
            <a:r>
              <a:rPr sz="1200" dirty="0">
                <a:latin typeface="Times New Roman"/>
                <a:cs typeface="Times New Roman"/>
              </a:rPr>
              <a:t>vivos que </a:t>
            </a:r>
            <a:r>
              <a:rPr sz="1200" spc="-5" dirty="0">
                <a:latin typeface="Times New Roman"/>
                <a:cs typeface="Times New Roman"/>
              </a:rPr>
              <a:t>pertençam simultaneamente </a:t>
            </a:r>
            <a:r>
              <a:rPr sz="1200" dirty="0">
                <a:latin typeface="Times New Roman"/>
                <a:cs typeface="Times New Roman"/>
              </a:rPr>
              <a:t>a dois </a:t>
            </a:r>
            <a:r>
              <a:rPr sz="1200" spc="-5" dirty="0">
                <a:latin typeface="Times New Roman"/>
                <a:cs typeface="Times New Roman"/>
              </a:rPr>
              <a:t>taxa disjuntos, como animal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vegetal, peixe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crustáceo, inseto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mamífero,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comum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ocorrência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artefatos tecnológicos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incorporam  características </a:t>
            </a:r>
            <a:r>
              <a:rPr sz="1200" dirty="0">
                <a:latin typeface="Times New Roman"/>
                <a:cs typeface="Times New Roman"/>
              </a:rPr>
              <a:t>de grupos distintos </a:t>
            </a:r>
            <a:r>
              <a:rPr sz="1200" spc="-5" dirty="0">
                <a:latin typeface="Times New Roman"/>
                <a:cs typeface="Times New Roman"/>
              </a:rPr>
              <a:t>como veículo+casa (trailer), vídeo-cassete+televisão,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pneu+escova  </a:t>
            </a:r>
            <a:r>
              <a:rPr sz="1200" dirty="0">
                <a:latin typeface="Times New Roman"/>
                <a:cs typeface="Times New Roman"/>
              </a:rPr>
              <a:t>de dentes (uma </a:t>
            </a:r>
            <a:r>
              <a:rPr sz="1200" spc="-5" dirty="0">
                <a:latin typeface="Times New Roman"/>
                <a:cs typeface="Times New Roman"/>
              </a:rPr>
              <a:t>interessante possibilidade </a:t>
            </a:r>
            <a:r>
              <a:rPr sz="1200" dirty="0">
                <a:latin typeface="Times New Roman"/>
                <a:cs typeface="Times New Roman"/>
              </a:rPr>
              <a:t>de mercado ou um </a:t>
            </a:r>
            <a:r>
              <a:rPr sz="1200" spc="-5" dirty="0">
                <a:latin typeface="Times New Roman"/>
                <a:cs typeface="Times New Roman"/>
              </a:rPr>
              <a:t>desastre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engenharia?).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resultado </a:t>
            </a:r>
            <a:r>
              <a:rPr sz="1200" spc="5" dirty="0">
                <a:latin typeface="Times New Roman"/>
                <a:cs typeface="Times New Roman"/>
              </a:rPr>
              <a:t>da  </a:t>
            </a:r>
            <a:r>
              <a:rPr sz="1200" spc="-5" dirty="0">
                <a:latin typeface="Times New Roman"/>
                <a:cs typeface="Times New Roman"/>
              </a:rPr>
              <a:t>produção intelectual humana </a:t>
            </a:r>
            <a:r>
              <a:rPr sz="1200" dirty="0">
                <a:latin typeface="Times New Roman"/>
                <a:cs typeface="Times New Roman"/>
              </a:rPr>
              <a:t>é a </a:t>
            </a:r>
            <a:r>
              <a:rPr sz="1200" spc="-5" dirty="0">
                <a:latin typeface="Times New Roman"/>
                <a:cs typeface="Times New Roman"/>
              </a:rPr>
              <a:t>criação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universos tecnológicos </a:t>
            </a:r>
            <a:r>
              <a:rPr sz="1200" dirty="0">
                <a:latin typeface="Times New Roman"/>
                <a:cs typeface="Times New Roman"/>
              </a:rPr>
              <a:t>que seguem </a:t>
            </a:r>
            <a:r>
              <a:rPr sz="1200" spc="-5" dirty="0">
                <a:latin typeface="Times New Roman"/>
                <a:cs typeface="Times New Roman"/>
              </a:rPr>
              <a:t>linhas evolutivas  bastante complexas, </a:t>
            </a:r>
            <a:r>
              <a:rPr sz="1200" dirty="0">
                <a:latin typeface="Times New Roman"/>
                <a:cs typeface="Times New Roman"/>
              </a:rPr>
              <a:t>e suas </a:t>
            </a:r>
            <a:r>
              <a:rPr sz="1200" spc="-5" dirty="0">
                <a:latin typeface="Times New Roman"/>
                <a:cs typeface="Times New Roman"/>
              </a:rPr>
              <a:t>taxonomias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consequentemente mais complicadas. Em [Hein et. Alli,  </a:t>
            </a:r>
            <a:r>
              <a:rPr sz="1200" dirty="0">
                <a:latin typeface="Times New Roman"/>
                <a:cs typeface="Times New Roman"/>
              </a:rPr>
              <a:t>1998] é </a:t>
            </a:r>
            <a:r>
              <a:rPr sz="1200" spc="-5" dirty="0">
                <a:latin typeface="Times New Roman"/>
                <a:cs typeface="Times New Roman"/>
              </a:rPr>
              <a:t>mostrada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taxonomia aplicada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descrição </a:t>
            </a:r>
            <a:r>
              <a:rPr sz="1200" dirty="0">
                <a:latin typeface="Times New Roman"/>
                <a:cs typeface="Times New Roman"/>
              </a:rPr>
              <a:t>de 26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modelos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podem ser  construídos utilizando-se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notação VHDL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VHSIC Hardware Description </a:t>
            </a:r>
            <a:r>
              <a:rPr sz="1200" dirty="0">
                <a:latin typeface="Times New Roman"/>
                <a:cs typeface="Times New Roman"/>
              </a:rPr>
              <a:t>Language, e que se baseia  na construção de nove eixos </a:t>
            </a:r>
            <a:r>
              <a:rPr sz="1200" spc="-5" dirty="0">
                <a:latin typeface="Times New Roman"/>
                <a:cs typeface="Times New Roman"/>
              </a:rPr>
              <a:t>taxonômicos,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expressam </a:t>
            </a:r>
            <a:r>
              <a:rPr sz="1200" dirty="0">
                <a:latin typeface="Times New Roman"/>
                <a:cs typeface="Times New Roman"/>
              </a:rPr>
              <a:t>resolução </a:t>
            </a:r>
            <a:r>
              <a:rPr sz="1200" spc="-5" dirty="0">
                <a:latin typeface="Times New Roman"/>
                <a:cs typeface="Times New Roman"/>
              </a:rPr>
              <a:t>temporal, </a:t>
            </a:r>
            <a:r>
              <a:rPr sz="1200" dirty="0">
                <a:latin typeface="Times New Roman"/>
                <a:cs typeface="Times New Roman"/>
              </a:rPr>
              <a:t>de dados, </a:t>
            </a:r>
            <a:r>
              <a:rPr sz="1200" spc="-5" dirty="0">
                <a:latin typeface="Times New Roman"/>
                <a:cs typeface="Times New Roman"/>
              </a:rPr>
              <a:t>funcional,  estrutural </a:t>
            </a:r>
            <a:r>
              <a:rPr sz="1200" dirty="0">
                <a:latin typeface="Times New Roman"/>
                <a:cs typeface="Times New Roman"/>
              </a:rPr>
              <a:t>e o </a:t>
            </a:r>
            <a:r>
              <a:rPr sz="1200" spc="-5" dirty="0">
                <a:latin typeface="Times New Roman"/>
                <a:cs typeface="Times New Roman"/>
              </a:rPr>
              <a:t>nível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programação.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Uma Taxonomia para 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Ciberespaço.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06045">
              <a:lnSpc>
                <a:spcPct val="92400"/>
              </a:lnSpc>
            </a:pPr>
            <a:r>
              <a:rPr sz="1200" spc="-5" dirty="0">
                <a:latin typeface="Times New Roman"/>
                <a:cs typeface="Times New Roman"/>
              </a:rPr>
              <a:t>Os critérios utilizados para composição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eixos taxonômicos </a:t>
            </a:r>
            <a:r>
              <a:rPr sz="1200" dirty="0">
                <a:latin typeface="Times New Roman"/>
                <a:cs typeface="Times New Roman"/>
              </a:rPr>
              <a:t>do ciberespaço </a:t>
            </a:r>
            <a:r>
              <a:rPr sz="1200" spc="-5" dirty="0">
                <a:latin typeface="Times New Roman"/>
                <a:cs typeface="Times New Roman"/>
              </a:rPr>
              <a:t>foram </a:t>
            </a:r>
            <a:r>
              <a:rPr sz="1200" dirty="0">
                <a:latin typeface="Times New Roman"/>
                <a:cs typeface="Times New Roman"/>
              </a:rPr>
              <a:t>a expressão de  </a:t>
            </a:r>
            <a:r>
              <a:rPr sz="1200" spc="-5" dirty="0">
                <a:latin typeface="Times New Roman"/>
                <a:cs typeface="Times New Roman"/>
              </a:rPr>
              <a:t>características estruturais, funcionais, temporais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espaciais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componentes tecnológicos, </a:t>
            </a:r>
            <a:r>
              <a:rPr sz="1200" dirty="0">
                <a:latin typeface="Times New Roman"/>
                <a:cs typeface="Times New Roman"/>
              </a:rPr>
              <a:t>que se  </a:t>
            </a:r>
            <a:r>
              <a:rPr sz="1200" spc="-5" dirty="0">
                <a:latin typeface="Times New Roman"/>
                <a:cs typeface="Times New Roman"/>
              </a:rPr>
              <a:t>traduzem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capacidade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indicar: abstração empregada </a:t>
            </a:r>
            <a:r>
              <a:rPr sz="1200" dirty="0">
                <a:latin typeface="Times New Roman"/>
                <a:cs typeface="Times New Roman"/>
              </a:rPr>
              <a:t>durante o uso do componente </a:t>
            </a:r>
            <a:r>
              <a:rPr sz="1200" spc="-5" dirty="0">
                <a:latin typeface="Times New Roman"/>
                <a:cs typeface="Times New Roman"/>
              </a:rPr>
              <a:t>(estrutural-  funcional), impacto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componente sobre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"ambientes" concretos </a:t>
            </a:r>
            <a:r>
              <a:rPr sz="1200" dirty="0">
                <a:latin typeface="Times New Roman"/>
                <a:cs typeface="Times New Roman"/>
              </a:rPr>
              <a:t>onde </a:t>
            </a:r>
            <a:r>
              <a:rPr sz="1200" spc="-5" dirty="0">
                <a:latin typeface="Times New Roman"/>
                <a:cs typeface="Times New Roman"/>
              </a:rPr>
              <a:t>"vivem"(espacial),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impacto 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componente </a:t>
            </a:r>
            <a:r>
              <a:rPr sz="1200" dirty="0">
                <a:latin typeface="Times New Roman"/>
                <a:cs typeface="Times New Roman"/>
              </a:rPr>
              <a:t>sobre o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vida de </a:t>
            </a:r>
            <a:r>
              <a:rPr sz="1200" spc="-5" dirty="0">
                <a:latin typeface="Times New Roman"/>
                <a:cs typeface="Times New Roman"/>
              </a:rPr>
              <a:t>produtos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processos (temporal).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definidos três </a:t>
            </a:r>
            <a:r>
              <a:rPr sz="1200" dirty="0">
                <a:latin typeface="Times New Roman"/>
                <a:cs typeface="Times New Roman"/>
              </a:rPr>
              <a:t>eixos </a:t>
            </a:r>
            <a:r>
              <a:rPr sz="1200" spc="-5" dirty="0">
                <a:latin typeface="Times New Roman"/>
                <a:cs typeface="Times New Roman"/>
              </a:rPr>
              <a:t>com  </a:t>
            </a:r>
            <a:r>
              <a:rPr sz="1200" dirty="0">
                <a:latin typeface="Times New Roman"/>
                <a:cs typeface="Times New Roman"/>
              </a:rPr>
              <a:t>os nomes: </a:t>
            </a:r>
            <a:r>
              <a:rPr sz="1200" b="1" spc="-5" dirty="0">
                <a:latin typeface="Times New Roman"/>
                <a:cs typeface="Times New Roman"/>
              </a:rPr>
              <a:t>Abstração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b="1" spc="-5" dirty="0">
                <a:latin typeface="Times New Roman"/>
                <a:cs typeface="Times New Roman"/>
              </a:rPr>
              <a:t>Computação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b="1" spc="-5" dirty="0">
                <a:latin typeface="Times New Roman"/>
                <a:cs typeface="Times New Roman"/>
              </a:rPr>
              <a:t>Ciclo de Vida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criam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espaço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classificação  tridimensional sintetizado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Figura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608" y="6632447"/>
            <a:ext cx="5681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2 – </a:t>
            </a:r>
            <a:r>
              <a:rPr sz="1200" b="1" spc="-5" dirty="0">
                <a:latin typeface="Times New Roman"/>
                <a:cs typeface="Times New Roman"/>
              </a:rPr>
              <a:t>Espaço gerado pela Taxonomia </a:t>
            </a:r>
            <a:r>
              <a:rPr sz="1200" b="1" dirty="0">
                <a:latin typeface="Times New Roman"/>
                <a:cs typeface="Times New Roman"/>
              </a:rPr>
              <a:t>do </a:t>
            </a:r>
            <a:r>
              <a:rPr sz="1200" b="1" spc="-5" dirty="0">
                <a:latin typeface="Times New Roman"/>
                <a:cs typeface="Times New Roman"/>
              </a:rPr>
              <a:t>Ciberespaço. </a:t>
            </a:r>
            <a:r>
              <a:rPr sz="1200" spc="-5" dirty="0">
                <a:latin typeface="Times New Roman"/>
                <a:cs typeface="Times New Roman"/>
              </a:rPr>
              <a:t>Cada eixo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descrito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seguir.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608" y="7333488"/>
            <a:ext cx="6400800" cy="18954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210"/>
              </a:spcBef>
            </a:pPr>
            <a:r>
              <a:rPr sz="1200" b="1" spc="-5" dirty="0">
                <a:latin typeface="Times New Roman"/>
                <a:cs typeface="Times New Roman"/>
              </a:rPr>
              <a:t>Eixo </a:t>
            </a:r>
            <a:r>
              <a:rPr sz="1200" b="1" dirty="0">
                <a:latin typeface="Times New Roman"/>
                <a:cs typeface="Times New Roman"/>
              </a:rPr>
              <a:t>1 - </a:t>
            </a:r>
            <a:r>
              <a:rPr sz="1200" b="1" spc="-5" dirty="0">
                <a:latin typeface="Times New Roman"/>
                <a:cs typeface="Times New Roman"/>
              </a:rPr>
              <a:t>Nível de Abstração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nível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abstração enfatiza as características estruturais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funcionais </a:t>
            </a:r>
            <a:r>
              <a:rPr sz="1200" dirty="0">
                <a:latin typeface="Times New Roman"/>
                <a:cs typeface="Times New Roman"/>
              </a:rPr>
              <a:t>de  um </a:t>
            </a:r>
            <a:r>
              <a:rPr sz="1200" spc="-5" dirty="0">
                <a:latin typeface="Times New Roman"/>
                <a:cs typeface="Times New Roman"/>
              </a:rPr>
              <a:t>componente. Os </a:t>
            </a:r>
            <a:r>
              <a:rPr sz="1200" dirty="0">
                <a:latin typeface="Times New Roman"/>
                <a:cs typeface="Times New Roman"/>
              </a:rPr>
              <a:t>graus de sua </a:t>
            </a:r>
            <a:r>
              <a:rPr sz="1200" spc="-5" dirty="0">
                <a:latin typeface="Times New Roman"/>
                <a:cs typeface="Times New Roman"/>
              </a:rPr>
              <a:t>escala indicam </a:t>
            </a:r>
            <a:r>
              <a:rPr sz="1200" dirty="0">
                <a:latin typeface="Times New Roman"/>
                <a:cs typeface="Times New Roman"/>
              </a:rPr>
              <a:t>qual a </a:t>
            </a:r>
            <a:r>
              <a:rPr sz="1200" spc="-5" dirty="0">
                <a:latin typeface="Times New Roman"/>
                <a:cs typeface="Times New Roman"/>
              </a:rPr>
              <a:t>abstração computacional </a:t>
            </a:r>
            <a:r>
              <a:rPr sz="1200" dirty="0">
                <a:latin typeface="Times New Roman"/>
                <a:cs typeface="Times New Roman"/>
              </a:rPr>
              <a:t>que é </a:t>
            </a:r>
            <a:r>
              <a:rPr sz="1200" spc="-5" dirty="0">
                <a:latin typeface="Times New Roman"/>
                <a:cs typeface="Times New Roman"/>
              </a:rPr>
              <a:t>percebida pelo  usuário imediato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componente tecnológico, partindo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uma visão estrutural </a:t>
            </a:r>
            <a:r>
              <a:rPr sz="1200" dirty="0">
                <a:latin typeface="Times New Roman"/>
                <a:cs typeface="Times New Roman"/>
              </a:rPr>
              <a:t>do componente  </a:t>
            </a:r>
            <a:r>
              <a:rPr sz="1200" spc="-5" dirty="0">
                <a:latin typeface="Times New Roman"/>
                <a:cs typeface="Times New Roman"/>
              </a:rPr>
              <a:t>(hardware </a:t>
            </a:r>
            <a:r>
              <a:rPr sz="1200" dirty="0">
                <a:latin typeface="Times New Roman"/>
                <a:cs typeface="Times New Roman"/>
              </a:rPr>
              <a:t>onde é </a:t>
            </a:r>
            <a:r>
              <a:rPr sz="1200" spc="-5" dirty="0">
                <a:latin typeface="Times New Roman"/>
                <a:cs typeface="Times New Roman"/>
              </a:rPr>
              <a:t>executado), </a:t>
            </a:r>
            <a:r>
              <a:rPr sz="1200" dirty="0">
                <a:latin typeface="Times New Roman"/>
                <a:cs typeface="Times New Roman"/>
              </a:rPr>
              <a:t>para uma </a:t>
            </a:r>
            <a:r>
              <a:rPr sz="1200" spc="-5" dirty="0">
                <a:latin typeface="Times New Roman"/>
                <a:cs typeface="Times New Roman"/>
              </a:rPr>
              <a:t>visão mais funcional (ecologia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componentes tecnológicos).  </a:t>
            </a:r>
            <a:r>
              <a:rPr sz="1200" b="1" spc="-5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Elemento computacional digital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tem representação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funcionalidade físicas, como </a:t>
            </a:r>
            <a:r>
              <a:rPr sz="1200" dirty="0">
                <a:latin typeface="Times New Roman"/>
                <a:cs typeface="Times New Roman"/>
              </a:rPr>
              <a:t>um  </a:t>
            </a:r>
            <a:r>
              <a:rPr sz="1200" i="1" spc="-5" dirty="0">
                <a:latin typeface="Times New Roman"/>
                <a:cs typeface="Times New Roman"/>
              </a:rPr>
              <a:t>chip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i="1" spc="-5" dirty="0">
                <a:latin typeface="Times New Roman"/>
                <a:cs typeface="Times New Roman"/>
              </a:rPr>
              <a:t>smart </a:t>
            </a:r>
            <a:r>
              <a:rPr sz="1200" i="1" dirty="0">
                <a:latin typeface="Times New Roman"/>
                <a:cs typeface="Times New Roman"/>
              </a:rPr>
              <a:t>card</a:t>
            </a:r>
            <a:r>
              <a:rPr sz="1200" dirty="0">
                <a:latin typeface="Times New Roman"/>
                <a:cs typeface="Times New Roman"/>
              </a:rPr>
              <a:t>, </a:t>
            </a:r>
            <a:r>
              <a:rPr sz="1200" spc="-5" dirty="0">
                <a:latin typeface="Times New Roman"/>
                <a:cs typeface="Times New Roman"/>
              </a:rPr>
              <a:t>placa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sistema. Necessita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acoplamento </a:t>
            </a:r>
            <a:r>
              <a:rPr sz="1200" dirty="0">
                <a:latin typeface="Times New Roman"/>
                <a:cs typeface="Times New Roman"/>
              </a:rPr>
              <a:t>a um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para </a:t>
            </a:r>
            <a:r>
              <a:rPr sz="1200" spc="-5" dirty="0">
                <a:latin typeface="Times New Roman"/>
                <a:cs typeface="Times New Roman"/>
              </a:rPr>
              <a:t>funcionamento pleno.  </a:t>
            </a:r>
            <a:r>
              <a:rPr sz="1200" b="1" spc="-5" dirty="0">
                <a:latin typeface="Times New Roman"/>
                <a:cs typeface="Times New Roman"/>
              </a:rPr>
              <a:t>Sistema Operacional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Elemento computacional abstrato, gerenciador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recursos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hardware, </a:t>
            </a:r>
            <a:r>
              <a:rPr sz="1200" dirty="0">
                <a:latin typeface="Times New Roman"/>
                <a:cs typeface="Times New Roman"/>
              </a:rPr>
              <a:t>como  </a:t>
            </a:r>
            <a:r>
              <a:rPr sz="1200" spc="-5" dirty="0">
                <a:latin typeface="Times New Roman"/>
                <a:cs typeface="Times New Roman"/>
              </a:rPr>
              <a:t>memória, dispositivos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armazenamento permanente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periféricos,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normalmente implementado  através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baixo nível, cuja interface com </a:t>
            </a:r>
            <a:r>
              <a:rPr sz="1200" dirty="0">
                <a:latin typeface="Times New Roman"/>
                <a:cs typeface="Times New Roman"/>
              </a:rPr>
              <a:t>os níveis </a:t>
            </a:r>
            <a:r>
              <a:rPr sz="1200" spc="-5" dirty="0">
                <a:latin typeface="Times New Roman"/>
                <a:cs typeface="Times New Roman"/>
              </a:rPr>
              <a:t>acima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uma linguagem </a:t>
            </a:r>
            <a:r>
              <a:rPr sz="1200" dirty="0">
                <a:latin typeface="Times New Roman"/>
                <a:cs typeface="Times New Roman"/>
              </a:rPr>
              <a:t>de programação  de </a:t>
            </a:r>
            <a:r>
              <a:rPr sz="1200" spc="-5" dirty="0">
                <a:latin typeface="Times New Roman"/>
                <a:cs typeface="Times New Roman"/>
              </a:rPr>
              <a:t>baixo </a:t>
            </a:r>
            <a:r>
              <a:rPr sz="1200" dirty="0">
                <a:latin typeface="Times New Roman"/>
                <a:cs typeface="Times New Roman"/>
              </a:rPr>
              <a:t>nível e </a:t>
            </a:r>
            <a:r>
              <a:rPr sz="1200" spc="-5" dirty="0">
                <a:latin typeface="Times New Roman"/>
                <a:cs typeface="Times New Roman"/>
              </a:rPr>
              <a:t>cujo objetivo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representar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sistema computacional </a:t>
            </a:r>
            <a:r>
              <a:rPr sz="1200" dirty="0">
                <a:latin typeface="Times New Roman"/>
                <a:cs typeface="Times New Roman"/>
              </a:rPr>
              <a:t>de modo </a:t>
            </a:r>
            <a:r>
              <a:rPr sz="1200" spc="-5" dirty="0">
                <a:latin typeface="Times New Roman"/>
                <a:cs typeface="Times New Roman"/>
              </a:rPr>
              <a:t>abstrato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independente,  com vistas </a:t>
            </a:r>
            <a:r>
              <a:rPr sz="1200" dirty="0">
                <a:latin typeface="Times New Roman"/>
                <a:cs typeface="Times New Roman"/>
              </a:rPr>
              <a:t>à independência do </a:t>
            </a:r>
            <a:r>
              <a:rPr sz="1200" spc="-5" dirty="0">
                <a:latin typeface="Times New Roman"/>
                <a:cs typeface="Times New Roman"/>
              </a:rPr>
              <a:t>hardware (portabilidade). </a:t>
            </a:r>
            <a:r>
              <a:rPr sz="1200" b="1" spc="-5" dirty="0">
                <a:latin typeface="Times New Roman"/>
                <a:cs typeface="Times New Roman"/>
              </a:rPr>
              <a:t>Linguagem (+ferramenta </a:t>
            </a:r>
            <a:r>
              <a:rPr sz="1200" b="1" dirty="0">
                <a:latin typeface="Times New Roman"/>
                <a:cs typeface="Times New Roman"/>
              </a:rPr>
              <a:t>e </a:t>
            </a:r>
            <a:r>
              <a:rPr sz="1200" b="1" spc="-5" dirty="0">
                <a:latin typeface="Times New Roman"/>
                <a:cs typeface="Times New Roman"/>
              </a:rPr>
              <a:t>ambiente)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1869" y="4952816"/>
            <a:ext cx="3218310" cy="1525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420485" cy="459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92200"/>
              </a:lnSpc>
            </a:pPr>
            <a:r>
              <a:rPr sz="1200" b="1" spc="-5" dirty="0">
                <a:latin typeface="Times New Roman"/>
                <a:cs typeface="Times New Roman"/>
              </a:rPr>
              <a:t>Programação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Notação formal </a:t>
            </a:r>
            <a:r>
              <a:rPr sz="1200" dirty="0">
                <a:latin typeface="Times New Roman"/>
                <a:cs typeface="Times New Roman"/>
              </a:rPr>
              <a:t>para construção de </a:t>
            </a:r>
            <a:r>
              <a:rPr sz="1200" spc="-5" dirty="0">
                <a:latin typeface="Times New Roman"/>
                <a:cs typeface="Times New Roman"/>
              </a:rPr>
              <a:t>programas, </a:t>
            </a:r>
            <a:r>
              <a:rPr sz="1200" dirty="0">
                <a:latin typeface="Times New Roman"/>
                <a:cs typeface="Times New Roman"/>
              </a:rPr>
              <a:t>bem como </a:t>
            </a:r>
            <a:r>
              <a:rPr sz="1200" spc="-5" dirty="0">
                <a:latin typeface="Times New Roman"/>
                <a:cs typeface="Times New Roman"/>
              </a:rPr>
              <a:t>as ferramentas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suporte  básico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edição, compilação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depuração. </a:t>
            </a:r>
            <a:r>
              <a:rPr sz="1200" b="1" spc="-5" dirty="0">
                <a:latin typeface="Times New Roman"/>
                <a:cs typeface="Times New Roman"/>
              </a:rPr>
              <a:t>Biblioteca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Conjunto </a:t>
            </a:r>
            <a:r>
              <a:rPr sz="1200" dirty="0">
                <a:latin typeface="Times New Roman"/>
                <a:cs typeface="Times New Roman"/>
              </a:rPr>
              <a:t>de módulos de </a:t>
            </a:r>
            <a:r>
              <a:rPr sz="1200" spc="-5" dirty="0">
                <a:latin typeface="Times New Roman"/>
                <a:cs typeface="Times New Roman"/>
              </a:rPr>
              <a:t>software reutilizável,  com funções bem definidas, utilizados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suporte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construção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programas. Bibliotecas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agrupadas  segundo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domínio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programação específico como </a:t>
            </a:r>
            <a:r>
              <a:rPr sz="1200" dirty="0">
                <a:latin typeface="Times New Roman"/>
                <a:cs typeface="Times New Roman"/>
              </a:rPr>
              <a:t>gráficos, </a:t>
            </a:r>
            <a:r>
              <a:rPr sz="1200" spc="-5" dirty="0">
                <a:latin typeface="Times New Roman"/>
                <a:cs typeface="Times New Roman"/>
              </a:rPr>
              <a:t>comunicação em rede, manipulação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estruturas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algoritmos. </a:t>
            </a:r>
            <a:r>
              <a:rPr sz="1200" b="1" spc="-5" dirty="0">
                <a:latin typeface="Times New Roman"/>
                <a:cs typeface="Times New Roman"/>
              </a:rPr>
              <a:t>Framework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Biblioteca orientada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objetos, formada </a:t>
            </a:r>
            <a:r>
              <a:rPr sz="1200" dirty="0">
                <a:latin typeface="Times New Roman"/>
                <a:cs typeface="Times New Roman"/>
              </a:rPr>
              <a:t>por um </a:t>
            </a:r>
            <a:r>
              <a:rPr sz="1200" spc="5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mais  conjunto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interfaces, cuja </a:t>
            </a:r>
            <a:r>
              <a:rPr sz="1200" dirty="0">
                <a:latin typeface="Times New Roman"/>
                <a:cs typeface="Times New Roman"/>
              </a:rPr>
              <a:t>organização </a:t>
            </a:r>
            <a:r>
              <a:rPr sz="1200" spc="-5" dirty="0">
                <a:latin typeface="Times New Roman"/>
                <a:cs typeface="Times New Roman"/>
              </a:rPr>
              <a:t>entre </a:t>
            </a:r>
            <a:r>
              <a:rPr sz="1200" dirty="0">
                <a:latin typeface="Times New Roman"/>
                <a:cs typeface="Times New Roman"/>
              </a:rPr>
              <a:t>as </a:t>
            </a:r>
            <a:r>
              <a:rPr sz="1200" spc="-5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cria uma </a:t>
            </a:r>
            <a:r>
              <a:rPr sz="1200" spc="-5" dirty="0">
                <a:latin typeface="Times New Roman"/>
                <a:cs typeface="Times New Roman"/>
              </a:rPr>
              <a:t>relação arquitetural entre </a:t>
            </a:r>
            <a:r>
              <a:rPr sz="1200" dirty="0">
                <a:latin typeface="Times New Roman"/>
                <a:cs typeface="Times New Roman"/>
              </a:rPr>
              <a:t>os  </a:t>
            </a:r>
            <a:r>
              <a:rPr sz="1200" spc="-5" dirty="0">
                <a:latin typeface="Times New Roman"/>
                <a:cs typeface="Times New Roman"/>
              </a:rPr>
              <a:t>componentes,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cujo </a:t>
            </a:r>
            <a:r>
              <a:rPr sz="1200" dirty="0">
                <a:latin typeface="Times New Roman"/>
                <a:cs typeface="Times New Roman"/>
              </a:rPr>
              <a:t>uso </a:t>
            </a:r>
            <a:r>
              <a:rPr sz="1200" spc="-5" dirty="0">
                <a:latin typeface="Times New Roman"/>
                <a:cs typeface="Times New Roman"/>
              </a:rPr>
              <a:t>envolve normalmente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especialização </a:t>
            </a:r>
            <a:r>
              <a:rPr sz="1200" dirty="0">
                <a:latin typeface="Times New Roman"/>
                <a:cs typeface="Times New Roman"/>
              </a:rPr>
              <a:t>de uma ou </a:t>
            </a:r>
            <a:r>
              <a:rPr sz="1200" spc="-5" dirty="0">
                <a:latin typeface="Times New Roman"/>
                <a:cs typeface="Times New Roman"/>
              </a:rPr>
              <a:t>mais classes </a:t>
            </a:r>
            <a:r>
              <a:rPr sz="1200" dirty="0">
                <a:latin typeface="Times New Roman"/>
                <a:cs typeface="Times New Roman"/>
              </a:rPr>
              <a:t>que  </a:t>
            </a:r>
            <a:r>
              <a:rPr sz="1200" spc="-5" dirty="0">
                <a:latin typeface="Times New Roman"/>
                <a:cs typeface="Times New Roman"/>
              </a:rPr>
              <a:t>originalmente </a:t>
            </a:r>
            <a:r>
              <a:rPr sz="1200" dirty="0">
                <a:latin typeface="Times New Roman"/>
                <a:cs typeface="Times New Roman"/>
              </a:rPr>
              <a:t>compõem o </a:t>
            </a:r>
            <a:r>
              <a:rPr sz="1200" spc="-5" dirty="0">
                <a:latin typeface="Times New Roman"/>
                <a:cs typeface="Times New Roman"/>
              </a:rPr>
              <a:t>framework.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framework </a:t>
            </a:r>
            <a:r>
              <a:rPr sz="1200" dirty="0">
                <a:latin typeface="Times New Roman"/>
                <a:cs typeface="Times New Roman"/>
              </a:rPr>
              <a:t>é um </a:t>
            </a:r>
            <a:r>
              <a:rPr sz="1200" spc="-5" dirty="0">
                <a:latin typeface="Times New Roman"/>
                <a:cs typeface="Times New Roman"/>
              </a:rPr>
              <a:t>esqueleto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aplicação. </a:t>
            </a:r>
            <a:r>
              <a:rPr sz="1200" b="1" spc="-5" dirty="0">
                <a:latin typeface="Times New Roman"/>
                <a:cs typeface="Times New Roman"/>
              </a:rPr>
              <a:t>Aplicação </a:t>
            </a:r>
            <a:r>
              <a:rPr sz="1200" b="1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Módulo 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software completamente funcional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bem </a:t>
            </a:r>
            <a:r>
              <a:rPr sz="1200" spc="-5" dirty="0">
                <a:latin typeface="Times New Roman"/>
                <a:cs typeface="Times New Roman"/>
              </a:rPr>
              <a:t>definida. </a:t>
            </a:r>
            <a:r>
              <a:rPr sz="1200" dirty="0">
                <a:latin typeface="Times New Roman"/>
                <a:cs typeface="Times New Roman"/>
              </a:rPr>
              <a:t>Pode </a:t>
            </a:r>
            <a:r>
              <a:rPr sz="1200" spc="-5" dirty="0">
                <a:latin typeface="Times New Roman"/>
                <a:cs typeface="Times New Roman"/>
              </a:rPr>
              <a:t>ser agregado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outras aplicações </a:t>
            </a:r>
            <a:r>
              <a:rPr sz="1200" dirty="0">
                <a:latin typeface="Times New Roman"/>
                <a:cs typeface="Times New Roman"/>
              </a:rPr>
              <a:t>na  </a:t>
            </a:r>
            <a:r>
              <a:rPr sz="1200" spc="-5" dirty="0">
                <a:latin typeface="Times New Roman"/>
                <a:cs typeface="Times New Roman"/>
              </a:rPr>
              <a:t>composição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ambientes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software, normalmente distribuídos. </a:t>
            </a:r>
            <a:r>
              <a:rPr sz="1200" b="1" spc="-5" dirty="0">
                <a:latin typeface="Times New Roman"/>
                <a:cs typeface="Times New Roman"/>
              </a:rPr>
              <a:t>Domínio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Conjunto difuso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dinâmico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aplicações distribuídas, integradas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semi-integradas, </a:t>
            </a:r>
            <a:r>
              <a:rPr sz="1200" dirty="0">
                <a:latin typeface="Times New Roman"/>
                <a:cs typeface="Times New Roman"/>
              </a:rPr>
              <a:t>e que que </a:t>
            </a:r>
            <a:r>
              <a:rPr sz="1200" spc="-5" dirty="0">
                <a:latin typeface="Times New Roman"/>
                <a:cs typeface="Times New Roman"/>
              </a:rPr>
              <a:t>tem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funcionalidade  não completamente definida. Atendem </a:t>
            </a:r>
            <a:r>
              <a:rPr sz="1200" dirty="0">
                <a:latin typeface="Times New Roman"/>
                <a:cs typeface="Times New Roman"/>
              </a:rPr>
              <a:t>a um </a:t>
            </a:r>
            <a:r>
              <a:rPr sz="1200" spc="-5" dirty="0">
                <a:latin typeface="Times New Roman"/>
                <a:cs typeface="Times New Roman"/>
              </a:rPr>
              <a:t>conjunto </a:t>
            </a:r>
            <a:r>
              <a:rPr sz="1200" dirty="0">
                <a:latin typeface="Times New Roman"/>
                <a:cs typeface="Times New Roman"/>
              </a:rPr>
              <a:t>de usuários na </a:t>
            </a:r>
            <a:r>
              <a:rPr sz="1200" spc="-5" dirty="0">
                <a:latin typeface="Times New Roman"/>
                <a:cs typeface="Times New Roman"/>
              </a:rPr>
              <a:t>realização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atividades  abrangentes como trabalho cooperativo, </a:t>
            </a:r>
            <a:r>
              <a:rPr sz="1200" dirty="0">
                <a:latin typeface="Times New Roman"/>
                <a:cs typeface="Times New Roman"/>
              </a:rPr>
              <a:t>educação à </a:t>
            </a:r>
            <a:r>
              <a:rPr sz="1200" spc="-5" dirty="0">
                <a:latin typeface="Times New Roman"/>
                <a:cs typeface="Times New Roman"/>
              </a:rPr>
              <a:t>distância, sistemas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informação corporativos,  pesquisa, </a:t>
            </a:r>
            <a:r>
              <a:rPr sz="1200" dirty="0">
                <a:latin typeface="Times New Roman"/>
                <a:cs typeface="Times New Roman"/>
              </a:rPr>
              <a:t>etc. </a:t>
            </a:r>
            <a:r>
              <a:rPr sz="1200" b="1" spc="-5" dirty="0">
                <a:latin typeface="Times New Roman"/>
                <a:cs typeface="Times New Roman"/>
              </a:rPr>
              <a:t>Ecologia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Sistema "econômico" [Lindgren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Nordah, </a:t>
            </a:r>
            <a:r>
              <a:rPr sz="1200" dirty="0">
                <a:latin typeface="Times New Roman"/>
                <a:cs typeface="Times New Roman"/>
              </a:rPr>
              <a:t>1995] </a:t>
            </a:r>
            <a:r>
              <a:rPr sz="1200" spc="-5" dirty="0">
                <a:latin typeface="Times New Roman"/>
                <a:cs typeface="Times New Roman"/>
              </a:rPr>
              <a:t>[Rothschild, </a:t>
            </a:r>
            <a:r>
              <a:rPr sz="1200" dirty="0">
                <a:latin typeface="Times New Roman"/>
                <a:cs typeface="Times New Roman"/>
              </a:rPr>
              <a:t>1990] de  </a:t>
            </a:r>
            <a:r>
              <a:rPr sz="1200" spc="-5" dirty="0">
                <a:latin typeface="Times New Roman"/>
                <a:cs typeface="Times New Roman"/>
              </a:rPr>
              <a:t>recursos tecnológicos como aplicações, frameworks, </a:t>
            </a:r>
            <a:r>
              <a:rPr sz="1200" dirty="0">
                <a:latin typeface="Times New Roman"/>
                <a:cs typeface="Times New Roman"/>
              </a:rPr>
              <a:t>modelos </a:t>
            </a:r>
            <a:r>
              <a:rPr sz="1200" spc="-5" dirty="0">
                <a:latin typeface="Times New Roman"/>
                <a:cs typeface="Times New Roman"/>
              </a:rPr>
              <a:t>computacionais, especificações, etc,  materializadas </a:t>
            </a:r>
            <a:r>
              <a:rPr sz="1200" dirty="0">
                <a:latin typeface="Times New Roman"/>
                <a:cs typeface="Times New Roman"/>
              </a:rPr>
              <a:t>através de </a:t>
            </a:r>
            <a:r>
              <a:rPr sz="1200" spc="-5" dirty="0">
                <a:latin typeface="Times New Roman"/>
                <a:cs typeface="Times New Roman"/>
              </a:rPr>
              <a:t>organizações, empresas </a:t>
            </a:r>
            <a:r>
              <a:rPr sz="1200" dirty="0">
                <a:latin typeface="Times New Roman"/>
                <a:cs typeface="Times New Roman"/>
              </a:rPr>
              <a:t>e indivíduos que </a:t>
            </a:r>
            <a:r>
              <a:rPr sz="1200" spc="-5" dirty="0">
                <a:latin typeface="Times New Roman"/>
                <a:cs typeface="Times New Roman"/>
              </a:rPr>
              <a:t>estabelecem relações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troca,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cujos recursos (tecnológicos)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criados, </a:t>
            </a:r>
            <a:r>
              <a:rPr sz="1200" dirty="0">
                <a:latin typeface="Times New Roman"/>
                <a:cs typeface="Times New Roman"/>
              </a:rPr>
              <a:t>evoluem, </a:t>
            </a:r>
            <a:r>
              <a:rPr sz="1200" spc="-5" dirty="0">
                <a:latin typeface="Times New Roman"/>
                <a:cs typeface="Times New Roman"/>
              </a:rPr>
              <a:t>co-evoluem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desaparecem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luta pela  permanência neste sistema econômico (mercado).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relevância estrutural-funcional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b="1" spc="-5" dirty="0">
                <a:latin typeface="Times New Roman"/>
                <a:cs typeface="Times New Roman"/>
              </a:rPr>
              <a:t>Nível de  Abstração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sintetizada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Figura </a:t>
            </a:r>
            <a:r>
              <a:rPr sz="1200" dirty="0">
                <a:latin typeface="Times New Roman"/>
                <a:cs typeface="Times New Roman"/>
              </a:rPr>
              <a:t>3. </a:t>
            </a:r>
            <a:r>
              <a:rPr sz="1200" spc="-5" dirty="0">
                <a:latin typeface="Times New Roman"/>
                <a:cs typeface="Times New Roman"/>
              </a:rPr>
              <a:t>Componentes </a:t>
            </a:r>
            <a:r>
              <a:rPr sz="1200" dirty="0">
                <a:latin typeface="Times New Roman"/>
                <a:cs typeface="Times New Roman"/>
              </a:rPr>
              <a:t>de níveis </a:t>
            </a:r>
            <a:r>
              <a:rPr sz="1200" spc="-5" dirty="0">
                <a:latin typeface="Times New Roman"/>
                <a:cs typeface="Times New Roman"/>
              </a:rPr>
              <a:t>mais altos </a:t>
            </a:r>
            <a:r>
              <a:rPr sz="1200" spc="5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escala apresentam  características </a:t>
            </a:r>
            <a:r>
              <a:rPr sz="1200" dirty="0">
                <a:latin typeface="Times New Roman"/>
                <a:cs typeface="Times New Roman"/>
              </a:rPr>
              <a:t>cada </a:t>
            </a:r>
            <a:r>
              <a:rPr sz="1200" spc="-5" dirty="0">
                <a:latin typeface="Times New Roman"/>
                <a:cs typeface="Times New Roman"/>
              </a:rPr>
              <a:t>vez mais funcionais, </a:t>
            </a:r>
            <a:r>
              <a:rPr sz="1200" dirty="0">
                <a:latin typeface="Times New Roman"/>
                <a:cs typeface="Times New Roman"/>
              </a:rPr>
              <a:t>o que os </a:t>
            </a:r>
            <a:r>
              <a:rPr sz="1200" spc="-5" dirty="0">
                <a:latin typeface="Times New Roman"/>
                <a:cs typeface="Times New Roman"/>
              </a:rPr>
              <a:t>torna </a:t>
            </a:r>
            <a:r>
              <a:rPr sz="1200" dirty="0">
                <a:latin typeface="Times New Roman"/>
                <a:cs typeface="Times New Roman"/>
              </a:rPr>
              <a:t>independentes dos </a:t>
            </a:r>
            <a:r>
              <a:rPr sz="1200" spc="-5" dirty="0">
                <a:latin typeface="Times New Roman"/>
                <a:cs typeface="Times New Roman"/>
              </a:rPr>
              <a:t>níveis abaixo. Caso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relevância estrutural esteja presente em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componente (desvio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esquerda) 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diz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ele apresenta  baixa portabilidade.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nível </a:t>
            </a:r>
            <a:r>
              <a:rPr sz="1200" dirty="0">
                <a:latin typeface="Times New Roman"/>
                <a:cs typeface="Times New Roman"/>
              </a:rPr>
              <a:t>de ecologia é </a:t>
            </a:r>
            <a:r>
              <a:rPr sz="1200" spc="-5" dirty="0">
                <a:latin typeface="Times New Roman"/>
                <a:cs typeface="Times New Roman"/>
              </a:rPr>
              <a:t>uma possibilidade explorada nesta proposta taxonômica, </a:t>
            </a:r>
            <a:r>
              <a:rPr sz="1200" dirty="0">
                <a:latin typeface="Times New Roman"/>
                <a:cs typeface="Times New Roman"/>
              </a:rPr>
              <a:t>que a  </a:t>
            </a:r>
            <a:r>
              <a:rPr sz="1200" spc="-5" dirty="0">
                <a:latin typeface="Times New Roman"/>
                <a:cs typeface="Times New Roman"/>
              </a:rPr>
              <a:t>torna capaz </a:t>
            </a:r>
            <a:r>
              <a:rPr sz="1200" dirty="0">
                <a:latin typeface="Times New Roman"/>
                <a:cs typeface="Times New Roman"/>
              </a:rPr>
              <a:t>de enquadrar um </a:t>
            </a:r>
            <a:r>
              <a:rPr sz="1200" spc="-5" dirty="0">
                <a:latin typeface="Times New Roman"/>
                <a:cs typeface="Times New Roman"/>
              </a:rPr>
              <a:t>maior </a:t>
            </a:r>
            <a:r>
              <a:rPr sz="1200" dirty="0">
                <a:latin typeface="Times New Roman"/>
                <a:cs typeface="Times New Roman"/>
              </a:rPr>
              <a:t>número de </a:t>
            </a:r>
            <a:r>
              <a:rPr sz="1200" spc="-5" dirty="0">
                <a:latin typeface="Times New Roman"/>
                <a:cs typeface="Times New Roman"/>
              </a:rPr>
              <a:t>artefatos tecnológicos.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possível relevância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fatores  físicos (estruturais)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emergência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fenômenos ecológicos[Steels, </a:t>
            </a:r>
            <a:r>
              <a:rPr sz="1200" dirty="0">
                <a:latin typeface="Times New Roman"/>
                <a:cs typeface="Times New Roman"/>
              </a:rPr>
              <a:t>1995] não é </a:t>
            </a:r>
            <a:r>
              <a:rPr sz="1200" spc="-5" dirty="0">
                <a:latin typeface="Times New Roman"/>
                <a:cs typeface="Times New Roman"/>
              </a:rPr>
              <a:t>discutida neste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artigo.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608" y="8817864"/>
            <a:ext cx="4149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3 – </a:t>
            </a:r>
            <a:r>
              <a:rPr sz="1200" b="1" spc="-5" dirty="0">
                <a:latin typeface="Times New Roman"/>
                <a:cs typeface="Times New Roman"/>
              </a:rPr>
              <a:t>Relevância Estrutural-Funcional do </a:t>
            </a:r>
            <a:r>
              <a:rPr sz="1200" b="1" dirty="0">
                <a:latin typeface="Times New Roman"/>
                <a:cs typeface="Times New Roman"/>
              </a:rPr>
              <a:t>Eixo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Abstração.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Eixo </a:t>
            </a:r>
            <a:r>
              <a:rPr sz="1200" b="1" dirty="0">
                <a:latin typeface="Times New Roman"/>
                <a:cs typeface="Times New Roman"/>
              </a:rPr>
              <a:t>2 – </a:t>
            </a:r>
            <a:r>
              <a:rPr sz="1200" b="1" spc="-5" dirty="0">
                <a:latin typeface="Times New Roman"/>
                <a:cs typeface="Times New Roman"/>
              </a:rPr>
              <a:t>Ciclo de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Vida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642" y="4927412"/>
            <a:ext cx="3762375" cy="372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391275" cy="746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 marL="12700" marR="16510">
              <a:lnSpc>
                <a:spcPct val="92300"/>
              </a:lnSpc>
              <a:spcBef>
                <a:spcPts val="1145"/>
              </a:spcBef>
            </a:pP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desenvolvimento </a:t>
            </a:r>
            <a:r>
              <a:rPr sz="1200" dirty="0">
                <a:latin typeface="Times New Roman"/>
                <a:cs typeface="Times New Roman"/>
              </a:rPr>
              <a:t>e uso de </a:t>
            </a:r>
            <a:r>
              <a:rPr sz="1200" spc="-5" dirty="0">
                <a:latin typeface="Times New Roman"/>
                <a:cs typeface="Times New Roman"/>
              </a:rPr>
              <a:t>componentes tecnológicos (com ênfase em sistemas computacionais  distribuídos) passa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diversas etapas, </a:t>
            </a:r>
            <a:r>
              <a:rPr sz="1200" dirty="0">
                <a:latin typeface="Times New Roman"/>
                <a:cs typeface="Times New Roman"/>
              </a:rPr>
              <a:t>que vão da concepção de </a:t>
            </a:r>
            <a:r>
              <a:rPr sz="1200" spc="-5" dirty="0">
                <a:latin typeface="Times New Roman"/>
                <a:cs typeface="Times New Roman"/>
              </a:rPr>
              <a:t>teorias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modelos (computacionais) </a:t>
            </a:r>
            <a:r>
              <a:rPr sz="1200" dirty="0">
                <a:latin typeface="Times New Roman"/>
                <a:cs typeface="Times New Roman"/>
              </a:rPr>
              <a:t>até  o </a:t>
            </a:r>
            <a:r>
              <a:rPr sz="1200" spc="-5" dirty="0">
                <a:latin typeface="Times New Roman"/>
                <a:cs typeface="Times New Roman"/>
              </a:rPr>
              <a:t>projeto, programação </a:t>
            </a:r>
            <a:r>
              <a:rPr sz="1200" dirty="0">
                <a:latin typeface="Times New Roman"/>
                <a:cs typeface="Times New Roman"/>
              </a:rPr>
              <a:t>e execução </a:t>
            </a:r>
            <a:r>
              <a:rPr sz="1200" spc="-5" dirty="0">
                <a:latin typeface="Times New Roman"/>
                <a:cs typeface="Times New Roman"/>
              </a:rPr>
              <a:t>(software, hardware, pessoas, procedimentos, etc). Este eixo  taxonômico indica qual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impacto </a:t>
            </a:r>
            <a:r>
              <a:rPr sz="1200" dirty="0">
                <a:latin typeface="Times New Roman"/>
                <a:cs typeface="Times New Roman"/>
              </a:rPr>
              <a:t>do componente tecnológico </a:t>
            </a:r>
            <a:r>
              <a:rPr sz="1200" spc="-5" dirty="0">
                <a:latin typeface="Times New Roman"/>
                <a:cs typeface="Times New Roman"/>
              </a:rPr>
              <a:t>sobre </a:t>
            </a:r>
            <a:r>
              <a:rPr sz="1200" dirty="0">
                <a:latin typeface="Times New Roman"/>
                <a:cs typeface="Times New Roman"/>
              </a:rPr>
              <a:t>uma ou </a:t>
            </a:r>
            <a:r>
              <a:rPr sz="1200" spc="-5" dirty="0">
                <a:latin typeface="Times New Roman"/>
                <a:cs typeface="Times New Roman"/>
              </a:rPr>
              <a:t>mais destas diversas etapas 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vida dos </a:t>
            </a:r>
            <a:r>
              <a:rPr sz="1200" spc="-5" dirty="0">
                <a:latin typeface="Times New Roman"/>
                <a:cs typeface="Times New Roman"/>
              </a:rPr>
              <a:t>componentes.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graus mais baixos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escala tem efeito temporal imediato  (Execução), </a:t>
            </a:r>
            <a:r>
              <a:rPr sz="1200" dirty="0">
                <a:latin typeface="Times New Roman"/>
                <a:cs typeface="Times New Roman"/>
              </a:rPr>
              <a:t>enquanto que os </a:t>
            </a:r>
            <a:r>
              <a:rPr sz="1200" spc="-5" dirty="0">
                <a:latin typeface="Times New Roman"/>
                <a:cs typeface="Times New Roman"/>
              </a:rPr>
              <a:t>outros possivelmente </a:t>
            </a:r>
            <a:r>
              <a:rPr sz="1200" dirty="0">
                <a:latin typeface="Times New Roman"/>
                <a:cs typeface="Times New Roman"/>
              </a:rPr>
              <a:t>ocorrem </a:t>
            </a:r>
            <a:r>
              <a:rPr sz="1200" spc="-5" dirty="0">
                <a:latin typeface="Times New Roman"/>
                <a:cs typeface="Times New Roman"/>
              </a:rPr>
              <a:t>em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tempo remoto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tem </a:t>
            </a:r>
            <a:r>
              <a:rPr sz="1200" dirty="0">
                <a:latin typeface="Times New Roman"/>
                <a:cs typeface="Times New Roman"/>
              </a:rPr>
              <a:t>uma duração  </a:t>
            </a:r>
            <a:r>
              <a:rPr sz="1200" spc="-5" dirty="0">
                <a:latin typeface="Times New Roman"/>
                <a:cs typeface="Times New Roman"/>
              </a:rPr>
              <a:t>mais </a:t>
            </a:r>
            <a:r>
              <a:rPr sz="1200" dirty="0">
                <a:latin typeface="Times New Roman"/>
                <a:cs typeface="Times New Roman"/>
              </a:rPr>
              <a:t>longa. </a:t>
            </a:r>
            <a:r>
              <a:rPr sz="1200" spc="-5" dirty="0">
                <a:latin typeface="Times New Roman"/>
                <a:cs typeface="Times New Roman"/>
              </a:rPr>
              <a:t>As fases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empacotamento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transferência representam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necessidade </a:t>
            </a:r>
            <a:r>
              <a:rPr sz="1200" dirty="0">
                <a:latin typeface="Times New Roman"/>
                <a:cs typeface="Times New Roman"/>
              </a:rPr>
              <a:t>de suportar  </a:t>
            </a:r>
            <a:r>
              <a:rPr sz="1200" spc="-5" dirty="0">
                <a:latin typeface="Times New Roman"/>
                <a:cs typeface="Times New Roman"/>
              </a:rPr>
              <a:t>mobilidade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código, inerente às tecnologias </a:t>
            </a:r>
            <a:r>
              <a:rPr sz="1200" dirty="0">
                <a:latin typeface="Times New Roman"/>
                <a:cs typeface="Times New Roman"/>
              </a:rPr>
              <a:t>de construção do ciberespaço, </a:t>
            </a:r>
            <a:r>
              <a:rPr sz="1200" spc="-5" dirty="0">
                <a:latin typeface="Times New Roman"/>
                <a:cs typeface="Times New Roman"/>
              </a:rPr>
              <a:t>como </a:t>
            </a:r>
            <a:r>
              <a:rPr sz="1200" dirty="0">
                <a:latin typeface="Times New Roman"/>
                <a:cs typeface="Times New Roman"/>
              </a:rPr>
              <a:t>é o </a:t>
            </a:r>
            <a:r>
              <a:rPr sz="1200" spc="-5" dirty="0">
                <a:latin typeface="Times New Roman"/>
                <a:cs typeface="Times New Roman"/>
              </a:rPr>
              <a:t>caso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Java.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92200"/>
              </a:lnSpc>
              <a:spcBef>
                <a:spcPts val="30"/>
              </a:spcBef>
            </a:pPr>
            <a:r>
              <a:rPr sz="1200" b="1" spc="-5" dirty="0">
                <a:latin typeface="Times New Roman"/>
                <a:cs typeface="Times New Roman"/>
              </a:rPr>
              <a:t>Execução </a:t>
            </a:r>
            <a:r>
              <a:rPr sz="1200" dirty="0">
                <a:latin typeface="Times New Roman"/>
                <a:cs typeface="Times New Roman"/>
              </a:rPr>
              <a:t>– É a </a:t>
            </a:r>
            <a:r>
              <a:rPr sz="1200" spc="-5" dirty="0">
                <a:latin typeface="Times New Roman"/>
                <a:cs typeface="Times New Roman"/>
              </a:rPr>
              <a:t>etapa imediata </a:t>
            </a:r>
            <a:r>
              <a:rPr sz="1200" dirty="0">
                <a:latin typeface="Times New Roman"/>
                <a:cs typeface="Times New Roman"/>
              </a:rPr>
              <a:t>do ciclo de vida de um </a:t>
            </a:r>
            <a:r>
              <a:rPr sz="1200" spc="-5" dirty="0">
                <a:latin typeface="Times New Roman"/>
                <a:cs typeface="Times New Roman"/>
              </a:rPr>
              <a:t>componente, realização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tarefa </a:t>
            </a:r>
            <a:r>
              <a:rPr sz="1200" dirty="0">
                <a:latin typeface="Times New Roman"/>
                <a:cs typeface="Times New Roman"/>
              </a:rPr>
              <a:t>para a </a:t>
            </a:r>
            <a:r>
              <a:rPr sz="1200" spc="-5" dirty="0">
                <a:latin typeface="Times New Roman"/>
                <a:cs typeface="Times New Roman"/>
              </a:rPr>
              <a:t>qual ele  foi concebido </a:t>
            </a:r>
            <a:r>
              <a:rPr sz="1200" dirty="0">
                <a:latin typeface="Times New Roman"/>
                <a:cs typeface="Times New Roman"/>
              </a:rPr>
              <a:t>ou da qual ele toma </a:t>
            </a:r>
            <a:r>
              <a:rPr sz="1200" spc="-5" dirty="0">
                <a:latin typeface="Times New Roman"/>
                <a:cs typeface="Times New Roman"/>
              </a:rPr>
              <a:t>parte. Em outras palavras, </a:t>
            </a:r>
            <a:r>
              <a:rPr sz="1200" dirty="0">
                <a:latin typeface="Times New Roman"/>
                <a:cs typeface="Times New Roman"/>
              </a:rPr>
              <a:t>é o </a:t>
            </a:r>
            <a:r>
              <a:rPr sz="1200" spc="-5" dirty="0">
                <a:latin typeface="Times New Roman"/>
                <a:cs typeface="Times New Roman"/>
              </a:rPr>
              <a:t>uso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componente. </a:t>
            </a:r>
            <a:r>
              <a:rPr sz="1200" dirty="0">
                <a:latin typeface="Times New Roman"/>
                <a:cs typeface="Times New Roman"/>
              </a:rPr>
              <a:t>Um componente  </a:t>
            </a:r>
            <a:r>
              <a:rPr sz="1200" spc="-5" dirty="0">
                <a:latin typeface="Times New Roman"/>
                <a:cs typeface="Times New Roman"/>
              </a:rPr>
              <a:t>tecnológico tem impacto sobre esta </a:t>
            </a:r>
            <a:r>
              <a:rPr sz="1200" dirty="0">
                <a:latin typeface="Times New Roman"/>
                <a:cs typeface="Times New Roman"/>
              </a:rPr>
              <a:t>etapa se está </a:t>
            </a:r>
            <a:r>
              <a:rPr sz="1200" spc="-5" dirty="0">
                <a:latin typeface="Times New Roman"/>
                <a:cs typeface="Times New Roman"/>
              </a:rPr>
              <a:t>presente durante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execução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tarefa,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exemplo:  </a:t>
            </a:r>
            <a:r>
              <a:rPr sz="1200" i="1" spc="-5" dirty="0">
                <a:latin typeface="Times New Roman"/>
                <a:cs typeface="Times New Roman"/>
              </a:rPr>
              <a:t>chips</a:t>
            </a:r>
            <a:r>
              <a:rPr sz="1200" spc="-5" dirty="0">
                <a:latin typeface="Times New Roman"/>
                <a:cs typeface="Times New Roman"/>
              </a:rPr>
              <a:t>, objetos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processos. </a:t>
            </a:r>
            <a:r>
              <a:rPr sz="1200" b="1" spc="-5" dirty="0">
                <a:latin typeface="Times New Roman"/>
                <a:cs typeface="Times New Roman"/>
              </a:rPr>
              <a:t>Ligação</a:t>
            </a:r>
            <a:r>
              <a:rPr sz="1200" spc="-5" dirty="0">
                <a:latin typeface="Times New Roman"/>
                <a:cs typeface="Times New Roman"/>
              </a:rPr>
              <a:t>- Esta etapa compreende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ligação </a:t>
            </a:r>
            <a:r>
              <a:rPr sz="1200" dirty="0">
                <a:latin typeface="Times New Roman"/>
                <a:cs typeface="Times New Roman"/>
              </a:rPr>
              <a:t>que é </a:t>
            </a:r>
            <a:r>
              <a:rPr sz="1200" spc="-5" dirty="0">
                <a:latin typeface="Times New Roman"/>
                <a:cs typeface="Times New Roman"/>
              </a:rPr>
              <a:t>feita </a:t>
            </a:r>
            <a:r>
              <a:rPr sz="1200" dirty="0">
                <a:latin typeface="Times New Roman"/>
                <a:cs typeface="Times New Roman"/>
              </a:rPr>
              <a:t>entre o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dados,  possivelmente transferidos </a:t>
            </a:r>
            <a:r>
              <a:rPr sz="1200" dirty="0">
                <a:latin typeface="Times New Roman"/>
                <a:cs typeface="Times New Roman"/>
              </a:rPr>
              <a:t>através da </a:t>
            </a:r>
            <a:r>
              <a:rPr sz="1200" spc="-5" dirty="0">
                <a:latin typeface="Times New Roman"/>
                <a:cs typeface="Times New Roman"/>
              </a:rPr>
              <a:t>rede, com </a:t>
            </a:r>
            <a:r>
              <a:rPr sz="1200" dirty="0">
                <a:latin typeface="Times New Roman"/>
                <a:cs typeface="Times New Roman"/>
              </a:rPr>
              <a:t>o contexto de </a:t>
            </a:r>
            <a:r>
              <a:rPr sz="1200" spc="-5" dirty="0">
                <a:latin typeface="Times New Roman"/>
                <a:cs typeface="Times New Roman"/>
              </a:rPr>
              <a:t>execução local, este último responsável  pelo gerenciamento </a:t>
            </a:r>
            <a:r>
              <a:rPr sz="1200" dirty="0">
                <a:latin typeface="Times New Roman"/>
                <a:cs typeface="Times New Roman"/>
              </a:rPr>
              <a:t>dos recursos e por conduzir a </a:t>
            </a:r>
            <a:r>
              <a:rPr sz="1200" spc="-5" dirty="0">
                <a:latin typeface="Times New Roman"/>
                <a:cs typeface="Times New Roman"/>
              </a:rPr>
              <a:t>execução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sistema. Carregadores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classes  (</a:t>
            </a:r>
            <a:r>
              <a:rPr sz="1200" i="1" spc="-5" dirty="0">
                <a:latin typeface="Times New Roman"/>
                <a:cs typeface="Times New Roman"/>
              </a:rPr>
              <a:t>ClassLoader</a:t>
            </a:r>
            <a:r>
              <a:rPr sz="1200" spc="-5" dirty="0">
                <a:latin typeface="Times New Roman"/>
                <a:cs typeface="Times New Roman"/>
              </a:rPr>
              <a:t>)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verificadores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tem impacto </a:t>
            </a:r>
            <a:r>
              <a:rPr sz="1200" spc="-5" dirty="0">
                <a:latin typeface="Times New Roman"/>
                <a:cs typeface="Times New Roman"/>
              </a:rPr>
              <a:t>direto sobre esta etapa. </a:t>
            </a:r>
            <a:r>
              <a:rPr sz="1200" b="1" spc="-5" dirty="0">
                <a:latin typeface="Times New Roman"/>
                <a:cs typeface="Times New Roman"/>
              </a:rPr>
              <a:t>Transferência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Ocorre  durante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atualização parcial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total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compõem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ambiente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execução, </a:t>
            </a:r>
            <a:r>
              <a:rPr sz="1200" dirty="0">
                <a:latin typeface="Times New Roman"/>
                <a:cs typeface="Times New Roman"/>
              </a:rPr>
              <a:t>no  </a:t>
            </a:r>
            <a:r>
              <a:rPr sz="1200" spc="-5" dirty="0">
                <a:latin typeface="Times New Roman"/>
                <a:cs typeface="Times New Roman"/>
              </a:rPr>
              <a:t>caso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 móvel, bem como </a:t>
            </a:r>
            <a:r>
              <a:rPr sz="1200" dirty="0">
                <a:latin typeface="Times New Roman"/>
                <a:cs typeface="Times New Roman"/>
              </a:rPr>
              <a:t>durante a migração de </a:t>
            </a:r>
            <a:r>
              <a:rPr sz="1200" spc="-5" dirty="0">
                <a:latin typeface="Times New Roman"/>
                <a:cs typeface="Times New Roman"/>
              </a:rPr>
              <a:t>processos, </a:t>
            </a:r>
            <a:r>
              <a:rPr sz="1200" dirty="0">
                <a:latin typeface="Times New Roman"/>
                <a:cs typeface="Times New Roman"/>
              </a:rPr>
              <a:t>no caso de </a:t>
            </a:r>
            <a:r>
              <a:rPr sz="1200" spc="-5" dirty="0">
                <a:latin typeface="Times New Roman"/>
                <a:cs typeface="Times New Roman"/>
              </a:rPr>
              <a:t>agentes </a:t>
            </a:r>
            <a:r>
              <a:rPr sz="1200" dirty="0">
                <a:latin typeface="Times New Roman"/>
                <a:cs typeface="Times New Roman"/>
              </a:rPr>
              <a:t>móveis. </a:t>
            </a:r>
            <a:r>
              <a:rPr sz="1200" spc="-5" dirty="0">
                <a:latin typeface="Times New Roman"/>
                <a:cs typeface="Times New Roman"/>
              </a:rPr>
              <a:t>Envolve  </a:t>
            </a:r>
            <a:r>
              <a:rPr sz="1200" dirty="0">
                <a:latin typeface="Times New Roman"/>
                <a:cs typeface="Times New Roman"/>
              </a:rPr>
              <a:t>os protocolos de </a:t>
            </a:r>
            <a:r>
              <a:rPr sz="1200" spc="-5" dirty="0">
                <a:latin typeface="Times New Roman"/>
                <a:cs typeface="Times New Roman"/>
              </a:rPr>
              <a:t>transferência,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processo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certificação, autenticação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criptografia </a:t>
            </a:r>
            <a:r>
              <a:rPr sz="1200" dirty="0">
                <a:latin typeface="Times New Roman"/>
                <a:cs typeface="Times New Roman"/>
              </a:rPr>
              <a:t>empregado </a:t>
            </a:r>
            <a:r>
              <a:rPr sz="1200" spc="-5" dirty="0">
                <a:latin typeface="Times New Roman"/>
                <a:cs typeface="Times New Roman"/>
              </a:rPr>
              <a:t>para  transferir adequadamente </a:t>
            </a:r>
            <a:r>
              <a:rPr sz="1200" dirty="0">
                <a:latin typeface="Times New Roman"/>
                <a:cs typeface="Times New Roman"/>
              </a:rPr>
              <a:t>um pedaço de </a:t>
            </a:r>
            <a:r>
              <a:rPr sz="1200" spc="-5" dirty="0">
                <a:latin typeface="Times New Roman"/>
                <a:cs typeface="Times New Roman"/>
              </a:rPr>
              <a:t>código, </a:t>
            </a:r>
            <a:r>
              <a:rPr sz="1200" dirty="0">
                <a:latin typeface="Times New Roman"/>
                <a:cs typeface="Times New Roman"/>
              </a:rPr>
              <a:t>um agente ou um </a:t>
            </a:r>
            <a:r>
              <a:rPr sz="1200" spc="-5" dirty="0">
                <a:latin typeface="Times New Roman"/>
                <a:cs typeface="Times New Roman"/>
              </a:rPr>
              <a:t>objeto computacional </a:t>
            </a:r>
            <a:r>
              <a:rPr sz="1200" dirty="0">
                <a:latin typeface="Times New Roman"/>
                <a:cs typeface="Times New Roman"/>
              </a:rPr>
              <a:t>entre um </a:t>
            </a:r>
            <a:r>
              <a:rPr sz="1200" spc="-5" dirty="0">
                <a:latin typeface="Times New Roman"/>
                <a:cs typeface="Times New Roman"/>
              </a:rPr>
              <a:t>duas  entidades computacionais independentes, como </a:t>
            </a:r>
            <a:r>
              <a:rPr sz="1200" dirty="0">
                <a:latin typeface="Times New Roman"/>
                <a:cs typeface="Times New Roman"/>
              </a:rPr>
              <a:t>cliente e </a:t>
            </a:r>
            <a:r>
              <a:rPr sz="1200" spc="-5" dirty="0">
                <a:latin typeface="Times New Roman"/>
                <a:cs typeface="Times New Roman"/>
              </a:rPr>
              <a:t>servidor. </a:t>
            </a:r>
            <a:r>
              <a:rPr sz="1200" b="1" spc="-5" dirty="0">
                <a:latin typeface="Times New Roman"/>
                <a:cs typeface="Times New Roman"/>
              </a:rPr>
              <a:t>Empacotamento</a:t>
            </a:r>
            <a:r>
              <a:rPr sz="1200" spc="-5" dirty="0">
                <a:latin typeface="Times New Roman"/>
                <a:cs typeface="Times New Roman"/>
              </a:rPr>
              <a:t>.- Envolve  atividades como </a:t>
            </a:r>
            <a:r>
              <a:rPr sz="1200" dirty="0">
                <a:latin typeface="Times New Roman"/>
                <a:cs typeface="Times New Roman"/>
              </a:rPr>
              <a:t>configuração, </a:t>
            </a:r>
            <a:r>
              <a:rPr sz="1200" spc="-5" dirty="0">
                <a:latin typeface="Times New Roman"/>
                <a:cs typeface="Times New Roman"/>
              </a:rPr>
              <a:t>arquivamento, nomeação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contabilização, necessárias </a:t>
            </a:r>
            <a:r>
              <a:rPr sz="1200" dirty="0">
                <a:latin typeface="Times New Roman"/>
                <a:cs typeface="Times New Roman"/>
              </a:rPr>
              <a:t>para que um  </a:t>
            </a:r>
            <a:r>
              <a:rPr sz="1200" spc="-5" dirty="0">
                <a:latin typeface="Times New Roman"/>
                <a:cs typeface="Times New Roman"/>
              </a:rPr>
              <a:t>componente seja encontrado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transferidos. Esquemas </a:t>
            </a:r>
            <a:r>
              <a:rPr sz="1200" dirty="0">
                <a:latin typeface="Times New Roman"/>
                <a:cs typeface="Times New Roman"/>
              </a:rPr>
              <a:t>de nomeação e </a:t>
            </a:r>
            <a:r>
              <a:rPr sz="1200" spc="-5" dirty="0">
                <a:latin typeface="Times New Roman"/>
                <a:cs typeface="Times New Roman"/>
              </a:rPr>
              <a:t>diretórios tomam </a:t>
            </a:r>
            <a:r>
              <a:rPr sz="1200" dirty="0">
                <a:latin typeface="Times New Roman"/>
                <a:cs typeface="Times New Roman"/>
              </a:rPr>
              <a:t>parte </a:t>
            </a:r>
            <a:r>
              <a:rPr sz="1200" spc="-5" dirty="0">
                <a:latin typeface="Times New Roman"/>
                <a:cs typeface="Times New Roman"/>
              </a:rPr>
              <a:t>ativa nesta  etapa. </a:t>
            </a:r>
            <a:r>
              <a:rPr sz="1200" b="1" spc="-5" dirty="0">
                <a:latin typeface="Times New Roman"/>
                <a:cs typeface="Times New Roman"/>
              </a:rPr>
              <a:t>Codificação (programação) </a:t>
            </a:r>
            <a:r>
              <a:rPr sz="1200" dirty="0">
                <a:latin typeface="Times New Roman"/>
                <a:cs typeface="Times New Roman"/>
              </a:rPr>
              <a:t>– É </a:t>
            </a:r>
            <a:r>
              <a:rPr sz="1200" spc="-5" dirty="0">
                <a:latin typeface="Times New Roman"/>
                <a:cs typeface="Times New Roman"/>
              </a:rPr>
              <a:t>vista </a:t>
            </a:r>
            <a:r>
              <a:rPr sz="1200" dirty="0">
                <a:latin typeface="Times New Roman"/>
                <a:cs typeface="Times New Roman"/>
              </a:rPr>
              <a:t>em </a:t>
            </a:r>
            <a:r>
              <a:rPr sz="1200" spc="-5" dirty="0">
                <a:latin typeface="Times New Roman"/>
                <a:cs typeface="Times New Roman"/>
              </a:rPr>
              <a:t>amplo espectro </a:t>
            </a:r>
            <a:r>
              <a:rPr sz="1200" dirty="0">
                <a:latin typeface="Times New Roman"/>
                <a:cs typeface="Times New Roman"/>
              </a:rPr>
              <a:t>e envolve a seleção de </a:t>
            </a:r>
            <a:r>
              <a:rPr sz="1200" spc="-5" dirty="0">
                <a:latin typeface="Times New Roman"/>
                <a:cs typeface="Times New Roman"/>
              </a:rPr>
              <a:t>algoritmos,  estruturas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i="1" spc="-5" dirty="0">
                <a:latin typeface="Times New Roman"/>
                <a:cs typeface="Times New Roman"/>
              </a:rPr>
              <a:t>patterns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programação adequados, </a:t>
            </a:r>
            <a:r>
              <a:rPr sz="1200" dirty="0">
                <a:latin typeface="Times New Roman"/>
                <a:cs typeface="Times New Roman"/>
              </a:rPr>
              <a:t>seleção de </a:t>
            </a:r>
            <a:r>
              <a:rPr sz="1200" spc="-5" dirty="0">
                <a:latin typeface="Times New Roman"/>
                <a:cs typeface="Times New Roman"/>
              </a:rPr>
              <a:t>elementos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linguagem </a:t>
            </a:r>
            <a:r>
              <a:rPr sz="1200" dirty="0">
                <a:latin typeface="Times New Roman"/>
                <a:cs typeface="Times New Roman"/>
              </a:rPr>
              <a:t>que  </a:t>
            </a:r>
            <a:r>
              <a:rPr sz="1200" spc="-5" dirty="0">
                <a:latin typeface="Times New Roman"/>
                <a:cs typeface="Times New Roman"/>
              </a:rPr>
              <a:t>atendem às características funcionais </a:t>
            </a:r>
            <a:r>
              <a:rPr sz="1200" dirty="0">
                <a:latin typeface="Times New Roman"/>
                <a:cs typeface="Times New Roman"/>
              </a:rPr>
              <a:t>e de execução do </a:t>
            </a:r>
            <a:r>
              <a:rPr sz="1200" spc="-5" dirty="0">
                <a:latin typeface="Times New Roman"/>
                <a:cs typeface="Times New Roman"/>
              </a:rPr>
              <a:t>sistema, escrita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código, </a:t>
            </a:r>
            <a:r>
              <a:rPr sz="1200" dirty="0">
                <a:latin typeface="Times New Roman"/>
                <a:cs typeface="Times New Roman"/>
              </a:rPr>
              <a:t>compilação,  </a:t>
            </a:r>
            <a:r>
              <a:rPr sz="1200" spc="-5" dirty="0">
                <a:latin typeface="Times New Roman"/>
                <a:cs typeface="Times New Roman"/>
              </a:rPr>
              <a:t>depuração, integração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teste. Compiladores, editores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texto, depuradores, </a:t>
            </a:r>
            <a:r>
              <a:rPr sz="1200" dirty="0">
                <a:latin typeface="Times New Roman"/>
                <a:cs typeface="Times New Roman"/>
              </a:rPr>
              <a:t>repositórios de </a:t>
            </a:r>
            <a:r>
              <a:rPr sz="1200" spc="-5" dirty="0">
                <a:latin typeface="Times New Roman"/>
                <a:cs typeface="Times New Roman"/>
              </a:rPr>
              <a:t>código,  dados, bibliotecas, frameworks, documentos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especificações tem impacto direto </a:t>
            </a:r>
            <a:r>
              <a:rPr sz="1200" dirty="0">
                <a:latin typeface="Times New Roman"/>
                <a:cs typeface="Times New Roman"/>
              </a:rPr>
              <a:t>sobre </a:t>
            </a:r>
            <a:r>
              <a:rPr sz="1200" spc="-5" dirty="0">
                <a:latin typeface="Times New Roman"/>
                <a:cs typeface="Times New Roman"/>
              </a:rPr>
              <a:t>esta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etapa.</a:t>
            </a:r>
            <a:endParaRPr sz="1200" dirty="0">
              <a:latin typeface="Times New Roman"/>
              <a:cs typeface="Times New Roman"/>
            </a:endParaRPr>
          </a:p>
          <a:p>
            <a:pPr marL="12700" marR="62865">
              <a:lnSpc>
                <a:spcPct val="92200"/>
              </a:lnSpc>
              <a:spcBef>
                <a:spcPts val="30"/>
              </a:spcBef>
            </a:pPr>
            <a:r>
              <a:rPr sz="1200" b="1" spc="-5" dirty="0">
                <a:latin typeface="Times New Roman"/>
                <a:cs typeface="Times New Roman"/>
              </a:rPr>
              <a:t>Projeto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Implica </a:t>
            </a:r>
            <a:r>
              <a:rPr sz="1200" dirty="0">
                <a:latin typeface="Times New Roman"/>
                <a:cs typeface="Times New Roman"/>
              </a:rPr>
              <a:t>na seleção e </a:t>
            </a:r>
            <a:r>
              <a:rPr sz="1200" spc="-5" dirty="0">
                <a:latin typeface="Times New Roman"/>
                <a:cs typeface="Times New Roman"/>
              </a:rPr>
              <a:t>mapeamento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modelos computacionais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arquitetura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sistema </a:t>
            </a:r>
            <a:r>
              <a:rPr sz="1200" dirty="0">
                <a:latin typeface="Times New Roman"/>
                <a:cs typeface="Times New Roman"/>
              </a:rPr>
              <a:t>no  </a:t>
            </a:r>
            <a:r>
              <a:rPr sz="1200" spc="-5" dirty="0">
                <a:latin typeface="Times New Roman"/>
                <a:cs typeface="Times New Roman"/>
              </a:rPr>
              <a:t>conjunto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dados, bibliotecas, frameworks, </a:t>
            </a:r>
            <a:r>
              <a:rPr sz="1200" dirty="0">
                <a:latin typeface="Times New Roman"/>
                <a:cs typeface="Times New Roman"/>
              </a:rPr>
              <a:t>domínios e </a:t>
            </a:r>
            <a:r>
              <a:rPr sz="1200" spc="-5" dirty="0">
                <a:latin typeface="Times New Roman"/>
                <a:cs typeface="Times New Roman"/>
              </a:rPr>
              <a:t>aplicações específicas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serão usadas </a:t>
            </a:r>
            <a:r>
              <a:rPr sz="1200" dirty="0">
                <a:latin typeface="Times New Roman"/>
                <a:cs typeface="Times New Roman"/>
              </a:rPr>
              <a:t>na  </a:t>
            </a:r>
            <a:r>
              <a:rPr sz="1200" spc="-5" dirty="0">
                <a:latin typeface="Times New Roman"/>
                <a:cs typeface="Times New Roman"/>
              </a:rPr>
              <a:t>construção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sistema. </a:t>
            </a:r>
            <a:r>
              <a:rPr sz="1200" b="1" spc="-5" dirty="0">
                <a:latin typeface="Times New Roman"/>
                <a:cs typeface="Times New Roman"/>
              </a:rPr>
              <a:t>Modelo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Compreende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escolha </a:t>
            </a:r>
            <a:r>
              <a:rPr sz="1200" dirty="0">
                <a:latin typeface="Times New Roman"/>
                <a:cs typeface="Times New Roman"/>
              </a:rPr>
              <a:t>de uma ou </a:t>
            </a:r>
            <a:r>
              <a:rPr sz="1200" spc="-5" dirty="0">
                <a:latin typeface="Times New Roman"/>
                <a:cs typeface="Times New Roman"/>
              </a:rPr>
              <a:t>mais estruturas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interligação,  conexão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comunicação entre </a:t>
            </a:r>
            <a:r>
              <a:rPr sz="1200" dirty="0">
                <a:latin typeface="Times New Roman"/>
                <a:cs typeface="Times New Roman"/>
              </a:rPr>
              <a:t>os grandes módulos </a:t>
            </a:r>
            <a:r>
              <a:rPr sz="1200" spc="-5" dirty="0">
                <a:latin typeface="Times New Roman"/>
                <a:cs typeface="Times New Roman"/>
              </a:rPr>
              <a:t>distribuídos </a:t>
            </a:r>
            <a:r>
              <a:rPr sz="1200" dirty="0">
                <a:latin typeface="Times New Roman"/>
                <a:cs typeface="Times New Roman"/>
              </a:rPr>
              <a:t>que compõem o </a:t>
            </a:r>
            <a:r>
              <a:rPr sz="1200" spc="-5" dirty="0">
                <a:latin typeface="Times New Roman"/>
                <a:cs typeface="Times New Roman"/>
              </a:rPr>
              <a:t>sistema, como modelo  computacional, software, hardware, pessoas, procedimentos, </a:t>
            </a:r>
            <a:r>
              <a:rPr sz="1200" dirty="0">
                <a:latin typeface="Times New Roman"/>
                <a:cs typeface="Times New Roman"/>
              </a:rPr>
              <a:t>etc. </a:t>
            </a:r>
            <a:r>
              <a:rPr sz="1200" b="1" dirty="0">
                <a:latin typeface="Times New Roman"/>
                <a:cs typeface="Times New Roman"/>
              </a:rPr>
              <a:t>Evolução </a:t>
            </a:r>
            <a:r>
              <a:rPr sz="1200" dirty="0">
                <a:latin typeface="Times New Roman"/>
                <a:cs typeface="Times New Roman"/>
              </a:rPr>
              <a:t>– </a:t>
            </a:r>
            <a:r>
              <a:rPr sz="1200" spc="-5" dirty="0">
                <a:latin typeface="Times New Roman"/>
                <a:cs typeface="Times New Roman"/>
              </a:rPr>
              <a:t>Síntese e/ou </a:t>
            </a:r>
            <a:r>
              <a:rPr sz="1200" dirty="0">
                <a:latin typeface="Times New Roman"/>
                <a:cs typeface="Times New Roman"/>
              </a:rPr>
              <a:t>seleção de  </a:t>
            </a:r>
            <a:r>
              <a:rPr sz="1200" spc="-5" dirty="0">
                <a:latin typeface="Times New Roman"/>
                <a:cs typeface="Times New Roman"/>
              </a:rPr>
              <a:t>estratégias artificiais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naturais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adaptação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evolução como redes </a:t>
            </a:r>
            <a:r>
              <a:rPr sz="1200" dirty="0">
                <a:latin typeface="Times New Roman"/>
                <a:cs typeface="Times New Roman"/>
              </a:rPr>
              <a:t>de comunicação, </a:t>
            </a:r>
            <a:r>
              <a:rPr sz="1200" i="1" spc="-5" dirty="0">
                <a:latin typeface="Times New Roman"/>
                <a:cs typeface="Times New Roman"/>
              </a:rPr>
              <a:t>groupware</a:t>
            </a:r>
            <a:r>
              <a:rPr sz="1200" spc="-5" dirty="0">
                <a:latin typeface="Times New Roman"/>
                <a:cs typeface="Times New Roman"/>
              </a:rPr>
              <a:t>,  comunidades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ciberespaço[Resnick, 1996], mecanismos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controle[Schmauch, 1994], </a:t>
            </a:r>
            <a:r>
              <a:rPr sz="1200" dirty="0">
                <a:latin typeface="Times New Roman"/>
                <a:cs typeface="Times New Roman"/>
              </a:rPr>
              <a:t>cooperação e  </a:t>
            </a:r>
            <a:r>
              <a:rPr sz="1200" spc="-5" dirty="0">
                <a:latin typeface="Times New Roman"/>
                <a:cs typeface="Times New Roman"/>
              </a:rPr>
              <a:t>co-evolução[Lindgreen and Nordahl, 1995],[Dobzansky, 1973], empregadas durante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vida de  </a:t>
            </a:r>
            <a:r>
              <a:rPr sz="1200" spc="-5" dirty="0">
                <a:latin typeface="Times New Roman"/>
                <a:cs typeface="Times New Roman"/>
              </a:rPr>
              <a:t>componentes.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Figura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mostra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relevância temporal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graus </a:t>
            </a:r>
            <a:r>
              <a:rPr sz="1200" dirty="0">
                <a:latin typeface="Times New Roman"/>
                <a:cs typeface="Times New Roman"/>
              </a:rPr>
              <a:t>do eixo de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Vida. À </a:t>
            </a:r>
            <a:r>
              <a:rPr sz="1200" spc="-5" dirty="0">
                <a:latin typeface="Times New Roman"/>
                <a:cs typeface="Times New Roman"/>
              </a:rPr>
              <a:t>esquerda 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gráfico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Figura </a:t>
            </a:r>
            <a:r>
              <a:rPr sz="1200" dirty="0">
                <a:latin typeface="Times New Roman"/>
                <a:cs typeface="Times New Roman"/>
              </a:rPr>
              <a:t>4 </a:t>
            </a:r>
            <a:r>
              <a:rPr sz="1200" spc="-5" dirty="0">
                <a:latin typeface="Times New Roman"/>
                <a:cs typeface="Times New Roman"/>
              </a:rPr>
              <a:t>estão indicadas </a:t>
            </a:r>
            <a:r>
              <a:rPr sz="1200" dirty="0">
                <a:latin typeface="Times New Roman"/>
                <a:cs typeface="Times New Roman"/>
              </a:rPr>
              <a:t>algumas </a:t>
            </a:r>
            <a:r>
              <a:rPr sz="1200" spc="-5" dirty="0">
                <a:latin typeface="Times New Roman"/>
                <a:cs typeface="Times New Roman"/>
              </a:rPr>
              <a:t>propriedades interessantes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surgem </a:t>
            </a:r>
            <a:r>
              <a:rPr sz="1200" dirty="0">
                <a:latin typeface="Times New Roman"/>
                <a:cs typeface="Times New Roman"/>
              </a:rPr>
              <a:t>quando  </a:t>
            </a:r>
            <a:r>
              <a:rPr sz="1200" spc="-5" dirty="0">
                <a:latin typeface="Times New Roman"/>
                <a:cs typeface="Times New Roman"/>
              </a:rPr>
              <a:t>determinadas etapas 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dispersam temporalmente </a:t>
            </a:r>
            <a:r>
              <a:rPr sz="1200" dirty="0">
                <a:latin typeface="Times New Roman"/>
                <a:cs typeface="Times New Roman"/>
              </a:rPr>
              <a:t>para a </a:t>
            </a:r>
            <a:r>
              <a:rPr sz="1200" spc="-5" dirty="0">
                <a:latin typeface="Times New Roman"/>
                <a:cs typeface="Times New Roman"/>
              </a:rPr>
              <a:t>esquerda,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passam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ocorrer simultaneamente  ao </a:t>
            </a:r>
            <a:r>
              <a:rPr sz="1200" dirty="0">
                <a:latin typeface="Times New Roman"/>
                <a:cs typeface="Times New Roman"/>
              </a:rPr>
              <a:t>uso (execução) de um </a:t>
            </a:r>
            <a:r>
              <a:rPr sz="1200" spc="-5" dirty="0">
                <a:latin typeface="Times New Roman"/>
                <a:cs typeface="Times New Roman"/>
              </a:rPr>
              <a:t>componente,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possivelmente </a:t>
            </a:r>
            <a:r>
              <a:rPr sz="1200" dirty="0">
                <a:latin typeface="Times New Roman"/>
                <a:cs typeface="Times New Roman"/>
              </a:rPr>
              <a:t>em </a:t>
            </a:r>
            <a:r>
              <a:rPr sz="1200" spc="-5" dirty="0">
                <a:latin typeface="Times New Roman"/>
                <a:cs typeface="Times New Roman"/>
              </a:rPr>
              <a:t>decorrência deste </a:t>
            </a:r>
            <a:r>
              <a:rPr sz="1200" dirty="0">
                <a:latin typeface="Times New Roman"/>
                <a:cs typeface="Times New Roman"/>
              </a:rPr>
              <a:t>uso. </a:t>
            </a:r>
            <a:r>
              <a:rPr sz="1200" spc="-5" dirty="0">
                <a:latin typeface="Times New Roman"/>
                <a:cs typeface="Times New Roman"/>
              </a:rPr>
              <a:t>Quando </a:t>
            </a:r>
            <a:r>
              <a:rPr sz="1200" dirty="0">
                <a:latin typeface="Times New Roman"/>
                <a:cs typeface="Times New Roman"/>
              </a:rPr>
              <a:t>a evolução,  </a:t>
            </a:r>
            <a:r>
              <a:rPr sz="1200" spc="-5" dirty="0">
                <a:latin typeface="Times New Roman"/>
                <a:cs typeface="Times New Roman"/>
              </a:rPr>
              <a:t>modelagem, projeto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codificação/programação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componentes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resultado direto </a:t>
            </a:r>
            <a:r>
              <a:rPr sz="1200" spc="5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indireto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seu  uso </a:t>
            </a:r>
            <a:r>
              <a:rPr sz="1200" dirty="0">
                <a:latin typeface="Times New Roman"/>
                <a:cs typeface="Times New Roman"/>
              </a:rPr>
              <a:t>surgem </a:t>
            </a:r>
            <a:r>
              <a:rPr sz="1200" spc="-5" dirty="0">
                <a:latin typeface="Times New Roman"/>
                <a:cs typeface="Times New Roman"/>
              </a:rPr>
              <a:t>esquemas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auto-sustentáveis.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4585715"/>
            <a:ext cx="6425565" cy="478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4 – </a:t>
            </a:r>
            <a:r>
              <a:rPr sz="1200" b="1" spc="-5" dirty="0">
                <a:latin typeface="Times New Roman"/>
                <a:cs typeface="Times New Roman"/>
              </a:rPr>
              <a:t>Relevância Temporal do </a:t>
            </a:r>
            <a:r>
              <a:rPr sz="1200" b="1" dirty="0">
                <a:latin typeface="Times New Roman"/>
                <a:cs typeface="Times New Roman"/>
              </a:rPr>
              <a:t>Eixo </a:t>
            </a:r>
            <a:r>
              <a:rPr sz="1200" b="1" spc="-5" dirty="0">
                <a:latin typeface="Times New Roman"/>
                <a:cs typeface="Times New Roman"/>
              </a:rPr>
              <a:t>Ciclo </a:t>
            </a:r>
            <a:r>
              <a:rPr sz="1200" b="1" dirty="0">
                <a:latin typeface="Times New Roman"/>
                <a:cs typeface="Times New Roman"/>
              </a:rPr>
              <a:t>de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Vida.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0">
              <a:lnSpc>
                <a:spcPct val="92200"/>
              </a:lnSpc>
            </a:pPr>
            <a:r>
              <a:rPr sz="1200" b="1" spc="-5" dirty="0">
                <a:latin typeface="Times New Roman"/>
                <a:cs typeface="Times New Roman"/>
              </a:rPr>
              <a:t>Eixo </a:t>
            </a:r>
            <a:r>
              <a:rPr sz="1200" b="1" dirty="0">
                <a:latin typeface="Times New Roman"/>
                <a:cs typeface="Times New Roman"/>
              </a:rPr>
              <a:t>3 - </a:t>
            </a:r>
            <a:r>
              <a:rPr sz="1200" b="1" spc="-5" dirty="0">
                <a:latin typeface="Times New Roman"/>
                <a:cs typeface="Times New Roman"/>
              </a:rPr>
              <a:t>Computação. </a:t>
            </a:r>
            <a:r>
              <a:rPr sz="1200" spc="-5" dirty="0">
                <a:latin typeface="Times New Roman"/>
                <a:cs typeface="Times New Roman"/>
              </a:rPr>
              <a:t>Os graus deste eixo </a:t>
            </a:r>
            <a:r>
              <a:rPr sz="1200" dirty="0">
                <a:latin typeface="Times New Roman"/>
                <a:cs typeface="Times New Roman"/>
              </a:rPr>
              <a:t>indicam a </a:t>
            </a:r>
            <a:r>
              <a:rPr sz="1200" spc="-5" dirty="0">
                <a:latin typeface="Times New Roman"/>
                <a:cs typeface="Times New Roman"/>
              </a:rPr>
              <a:t>relevância </a:t>
            </a:r>
            <a:r>
              <a:rPr sz="1200" dirty="0">
                <a:latin typeface="Times New Roman"/>
                <a:cs typeface="Times New Roman"/>
              </a:rPr>
              <a:t>do espaço </a:t>
            </a:r>
            <a:r>
              <a:rPr sz="1200" spc="-5" dirty="0">
                <a:latin typeface="Times New Roman"/>
                <a:cs typeface="Times New Roman"/>
              </a:rPr>
              <a:t>(físico) </a:t>
            </a:r>
            <a:r>
              <a:rPr sz="1200" dirty="0">
                <a:latin typeface="Times New Roman"/>
                <a:cs typeface="Times New Roman"/>
              </a:rPr>
              <a:t>para o uso do  </a:t>
            </a:r>
            <a:r>
              <a:rPr sz="1200" spc="-5" dirty="0">
                <a:latin typeface="Times New Roman"/>
                <a:cs typeface="Times New Roman"/>
              </a:rPr>
              <a:t>componente.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grau mais primitivo </a:t>
            </a:r>
            <a:r>
              <a:rPr sz="1200" dirty="0">
                <a:latin typeface="Times New Roman"/>
                <a:cs typeface="Times New Roman"/>
              </a:rPr>
              <a:t>é o </a:t>
            </a:r>
            <a:r>
              <a:rPr sz="1200" spc="-5" dirty="0">
                <a:latin typeface="Times New Roman"/>
                <a:cs typeface="Times New Roman"/>
              </a:rPr>
              <a:t>uso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componente localizado </a:t>
            </a:r>
            <a:r>
              <a:rPr sz="1200" dirty="0">
                <a:latin typeface="Times New Roman"/>
                <a:cs typeface="Times New Roman"/>
              </a:rPr>
              <a:t>em um ponto </a:t>
            </a:r>
            <a:r>
              <a:rPr sz="1200" spc="-5" dirty="0">
                <a:latin typeface="Times New Roman"/>
                <a:cs typeface="Times New Roman"/>
              </a:rPr>
              <a:t>determinado </a:t>
            </a:r>
            <a:r>
              <a:rPr sz="1200" dirty="0">
                <a:latin typeface="Times New Roman"/>
                <a:cs typeface="Times New Roman"/>
              </a:rPr>
              <a:t>do  </a:t>
            </a:r>
            <a:r>
              <a:rPr sz="1200" spc="-5" dirty="0">
                <a:latin typeface="Times New Roman"/>
                <a:cs typeface="Times New Roman"/>
              </a:rPr>
              <a:t>espaço, como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spc="-5" dirty="0">
                <a:latin typeface="Times New Roman"/>
                <a:cs typeface="Times New Roman"/>
              </a:rPr>
              <a:t>programa </a:t>
            </a:r>
            <a:r>
              <a:rPr sz="1200" i="1" spc="-5" dirty="0">
                <a:latin typeface="Times New Roman"/>
                <a:cs typeface="Times New Roman"/>
              </a:rPr>
              <a:t>stand-alone</a:t>
            </a:r>
            <a:r>
              <a:rPr sz="1200" spc="-5" dirty="0">
                <a:latin typeface="Times New Roman"/>
                <a:cs typeface="Times New Roman"/>
              </a:rPr>
              <a:t>. Os esquemas cliente-servidor,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móvel e </a:t>
            </a:r>
            <a:r>
              <a:rPr sz="1200" spc="-5" dirty="0">
                <a:latin typeface="Times New Roman"/>
                <a:cs typeface="Times New Roman"/>
              </a:rPr>
              <a:t>agentes </a:t>
            </a:r>
            <a:r>
              <a:rPr sz="1200" dirty="0">
                <a:latin typeface="Times New Roman"/>
                <a:cs typeface="Times New Roman"/>
              </a:rPr>
              <a:t>são  </a:t>
            </a:r>
            <a:r>
              <a:rPr sz="1200" spc="-5" dirty="0">
                <a:latin typeface="Times New Roman"/>
                <a:cs typeface="Times New Roman"/>
              </a:rPr>
              <a:t>baseados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spc="-5" dirty="0">
                <a:latin typeface="Times New Roman"/>
                <a:cs typeface="Times New Roman"/>
              </a:rPr>
              <a:t>esquema proposto em [Carzaniga et alli, 1997]. </a:t>
            </a:r>
            <a:r>
              <a:rPr sz="1200" dirty="0">
                <a:latin typeface="Times New Roman"/>
                <a:cs typeface="Times New Roman"/>
              </a:rPr>
              <a:t>O esquema </a:t>
            </a:r>
            <a:r>
              <a:rPr sz="1200" spc="-5" dirty="0">
                <a:latin typeface="Times New Roman"/>
                <a:cs typeface="Times New Roman"/>
              </a:rPr>
              <a:t>ecológico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baseado em  [Huberman, 1986]. </a:t>
            </a:r>
            <a:r>
              <a:rPr sz="1200" b="1" spc="-5" dirty="0">
                <a:latin typeface="Times New Roman"/>
                <a:cs typeface="Times New Roman"/>
              </a:rPr>
              <a:t>Cliente/Servidor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Envolve pelo </a:t>
            </a:r>
            <a:r>
              <a:rPr sz="1200" dirty="0">
                <a:latin typeface="Times New Roman"/>
                <a:cs typeface="Times New Roman"/>
              </a:rPr>
              <a:t>duas </a:t>
            </a:r>
            <a:r>
              <a:rPr sz="1200" spc="-5" dirty="0">
                <a:latin typeface="Times New Roman"/>
                <a:cs typeface="Times New Roman"/>
              </a:rPr>
              <a:t>entidades computacionais independentes,  chamadas abstratamente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sites </a:t>
            </a:r>
            <a:r>
              <a:rPr sz="1200" dirty="0">
                <a:latin typeface="Times New Roman"/>
                <a:cs typeface="Times New Roman"/>
              </a:rPr>
              <a:t>A e B. 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hospeda </a:t>
            </a:r>
            <a:r>
              <a:rPr sz="1200" dirty="0">
                <a:latin typeface="Times New Roman"/>
                <a:cs typeface="Times New Roman"/>
              </a:rPr>
              <a:t>um cliente que deseja obter um </a:t>
            </a:r>
            <a:r>
              <a:rPr sz="1200" spc="-5" dirty="0">
                <a:latin typeface="Times New Roman"/>
                <a:cs typeface="Times New Roman"/>
              </a:rPr>
              <a:t>resultado mas  não </a:t>
            </a:r>
            <a:r>
              <a:rPr sz="1200" dirty="0">
                <a:latin typeface="Times New Roman"/>
                <a:cs typeface="Times New Roman"/>
              </a:rPr>
              <a:t>dispõe de recursos </a:t>
            </a:r>
            <a:r>
              <a:rPr sz="1200" spc="-5" dirty="0">
                <a:latin typeface="Times New Roman"/>
                <a:cs typeface="Times New Roman"/>
              </a:rPr>
              <a:t>como dados, dispositivos físicos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capacidade computacional, necessários </a:t>
            </a:r>
            <a:r>
              <a:rPr sz="1200" dirty="0">
                <a:latin typeface="Times New Roman"/>
                <a:cs typeface="Times New Roman"/>
              </a:rPr>
              <a:t>à  </a:t>
            </a:r>
            <a:r>
              <a:rPr sz="1200" spc="-5" dirty="0">
                <a:latin typeface="Times New Roman"/>
                <a:cs typeface="Times New Roman"/>
              </a:rPr>
              <a:t>computação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resultado.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B hospeda um </a:t>
            </a:r>
            <a:r>
              <a:rPr sz="1200" spc="-5" dirty="0">
                <a:latin typeface="Times New Roman"/>
                <a:cs typeface="Times New Roman"/>
              </a:rPr>
              <a:t>servidor </a:t>
            </a:r>
            <a:r>
              <a:rPr sz="1200" dirty="0">
                <a:latin typeface="Times New Roman"/>
                <a:cs typeface="Times New Roman"/>
              </a:rPr>
              <a:t>que detém recursos </a:t>
            </a:r>
            <a:r>
              <a:rPr sz="1200" spc="-5" dirty="0">
                <a:latin typeface="Times New Roman"/>
                <a:cs typeface="Times New Roman"/>
              </a:rPr>
              <a:t>necessários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computação 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resultados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sabe </a:t>
            </a:r>
            <a:r>
              <a:rPr sz="1200" dirty="0">
                <a:latin typeface="Times New Roman"/>
                <a:cs typeface="Times New Roman"/>
              </a:rPr>
              <a:t>onde </a:t>
            </a:r>
            <a:r>
              <a:rPr sz="1200" spc="-5" dirty="0">
                <a:latin typeface="Times New Roman"/>
                <a:cs typeface="Times New Roman"/>
              </a:rPr>
              <a:t>encontrá-los.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cliente recorre </a:t>
            </a:r>
            <a:r>
              <a:rPr sz="1200" dirty="0">
                <a:latin typeface="Times New Roman"/>
                <a:cs typeface="Times New Roman"/>
              </a:rPr>
              <a:t>então </a:t>
            </a:r>
            <a:r>
              <a:rPr sz="1200" spc="-5" dirty="0">
                <a:latin typeface="Times New Roman"/>
                <a:cs typeface="Times New Roman"/>
              </a:rPr>
              <a:t>aos serviços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spc="-5" dirty="0">
                <a:latin typeface="Times New Roman"/>
                <a:cs typeface="Times New Roman"/>
              </a:rPr>
              <a:t>B, </a:t>
            </a:r>
            <a:r>
              <a:rPr sz="1200" dirty="0">
                <a:latin typeface="Times New Roman"/>
                <a:cs typeface="Times New Roman"/>
              </a:rPr>
              <a:t>no qual é  </a:t>
            </a:r>
            <a:r>
              <a:rPr sz="1200" spc="-5" dirty="0">
                <a:latin typeface="Times New Roman"/>
                <a:cs typeface="Times New Roman"/>
              </a:rPr>
              <a:t>realizada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computação </a:t>
            </a:r>
            <a:r>
              <a:rPr sz="1200" dirty="0">
                <a:latin typeface="Times New Roman"/>
                <a:cs typeface="Times New Roman"/>
              </a:rPr>
              <a:t>e o </a:t>
            </a:r>
            <a:r>
              <a:rPr sz="1200" spc="-5" dirty="0">
                <a:latin typeface="Times New Roman"/>
                <a:cs typeface="Times New Roman"/>
              </a:rPr>
              <a:t>envio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resultados ao cliente. </a:t>
            </a:r>
            <a:r>
              <a:rPr sz="1200" b="1" spc="-5" dirty="0">
                <a:latin typeface="Times New Roman"/>
                <a:cs typeface="Times New Roman"/>
              </a:rPr>
              <a:t>Código </a:t>
            </a:r>
            <a:r>
              <a:rPr sz="1200" b="1" dirty="0">
                <a:latin typeface="Times New Roman"/>
                <a:cs typeface="Times New Roman"/>
              </a:rPr>
              <a:t>Móvel – </a:t>
            </a:r>
            <a:r>
              <a:rPr sz="1200" spc="-5" dirty="0">
                <a:latin typeface="Times New Roman"/>
                <a:cs typeface="Times New Roman"/>
              </a:rPr>
              <a:t>Ocorre </a:t>
            </a:r>
            <a:r>
              <a:rPr sz="1200" dirty="0">
                <a:latin typeface="Times New Roman"/>
                <a:cs typeface="Times New Roman"/>
              </a:rPr>
              <a:t>sob duas </a:t>
            </a:r>
            <a:r>
              <a:rPr sz="1200" spc="-5" dirty="0">
                <a:latin typeface="Times New Roman"/>
                <a:cs typeface="Times New Roman"/>
              </a:rPr>
              <a:t>formas  complementares, chamadas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b="1" spc="-5" dirty="0">
                <a:latin typeface="Times New Roman"/>
                <a:cs typeface="Times New Roman"/>
              </a:rPr>
              <a:t>Código </a:t>
            </a:r>
            <a:r>
              <a:rPr sz="1200" b="1" dirty="0">
                <a:latin typeface="Times New Roman"/>
                <a:cs typeface="Times New Roman"/>
              </a:rPr>
              <a:t>sob </a:t>
            </a:r>
            <a:r>
              <a:rPr sz="1200" b="1" spc="-5" dirty="0">
                <a:latin typeface="Times New Roman"/>
                <a:cs typeface="Times New Roman"/>
              </a:rPr>
              <a:t>Demanda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b="1" spc="-5" dirty="0">
                <a:latin typeface="Times New Roman"/>
                <a:cs typeface="Times New Roman"/>
              </a:rPr>
              <a:t>Avaliação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Remota.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2100"/>
              </a:lnSpc>
            </a:pPr>
            <a:r>
              <a:rPr sz="1200" b="1" spc="-5" dirty="0">
                <a:latin typeface="Times New Roman"/>
                <a:cs typeface="Times New Roman"/>
              </a:rPr>
              <a:t>Código </a:t>
            </a:r>
            <a:r>
              <a:rPr sz="1200" b="1" dirty="0">
                <a:latin typeface="Times New Roman"/>
                <a:cs typeface="Times New Roman"/>
              </a:rPr>
              <a:t>sob </a:t>
            </a:r>
            <a:r>
              <a:rPr sz="1200" b="1" spc="-5" dirty="0">
                <a:latin typeface="Times New Roman"/>
                <a:cs typeface="Times New Roman"/>
              </a:rPr>
              <a:t>Demanda </a:t>
            </a:r>
            <a:r>
              <a:rPr sz="1200" dirty="0">
                <a:latin typeface="Times New Roman"/>
                <a:cs typeface="Times New Roman"/>
              </a:rPr>
              <a:t>– O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dirty="0">
                <a:latin typeface="Times New Roman"/>
                <a:cs typeface="Times New Roman"/>
              </a:rPr>
              <a:t>hospedado 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dispõe parcialmente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recursos </a:t>
            </a:r>
            <a:r>
              <a:rPr sz="1200" dirty="0">
                <a:latin typeface="Times New Roman"/>
                <a:cs typeface="Times New Roman"/>
              </a:rPr>
              <a:t>para computar  </a:t>
            </a:r>
            <a:r>
              <a:rPr sz="1200" spc="-5" dirty="0">
                <a:latin typeface="Times New Roman"/>
                <a:cs typeface="Times New Roman"/>
              </a:rPr>
              <a:t>resultados. </a:t>
            </a:r>
            <a:r>
              <a:rPr sz="1200" dirty="0">
                <a:latin typeface="Times New Roman"/>
                <a:cs typeface="Times New Roman"/>
              </a:rPr>
              <a:t>O servidor </a:t>
            </a:r>
            <a:r>
              <a:rPr sz="1200" spc="-5" dirty="0">
                <a:latin typeface="Times New Roman"/>
                <a:cs typeface="Times New Roman"/>
              </a:rPr>
              <a:t>localizado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B contém o </a:t>
            </a:r>
            <a:r>
              <a:rPr sz="1200" spc="-5" dirty="0">
                <a:latin typeface="Times New Roman"/>
                <a:cs typeface="Times New Roman"/>
              </a:rPr>
              <a:t>restante </a:t>
            </a:r>
            <a:r>
              <a:rPr sz="1200" dirty="0">
                <a:latin typeface="Times New Roman"/>
                <a:cs typeface="Times New Roman"/>
              </a:rPr>
              <a:t>dos recursos </a:t>
            </a:r>
            <a:r>
              <a:rPr sz="1200" spc="-5" dirty="0">
                <a:latin typeface="Times New Roman"/>
                <a:cs typeface="Times New Roman"/>
              </a:rPr>
              <a:t>necessários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computação  (código,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possivelmente dados) </a:t>
            </a:r>
            <a:r>
              <a:rPr sz="1200" dirty="0">
                <a:latin typeface="Times New Roman"/>
                <a:cs typeface="Times New Roman"/>
              </a:rPr>
              <a:t>e os </a:t>
            </a:r>
            <a:r>
              <a:rPr sz="1200" spc="-5" dirty="0">
                <a:latin typeface="Times New Roman"/>
                <a:cs typeface="Times New Roman"/>
              </a:rPr>
              <a:t>envia ao cliente localizado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spc="-5" dirty="0">
                <a:latin typeface="Times New Roman"/>
                <a:cs typeface="Times New Roman"/>
              </a:rPr>
              <a:t>A.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cliente utiliza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recursos  provenientes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dois </a:t>
            </a:r>
            <a:r>
              <a:rPr sz="1200" i="1" spc="-5" dirty="0">
                <a:latin typeface="Times New Roman"/>
                <a:cs typeface="Times New Roman"/>
              </a:rPr>
              <a:t>sites, </a:t>
            </a:r>
            <a:r>
              <a:rPr sz="1200" dirty="0">
                <a:latin typeface="Times New Roman"/>
                <a:cs typeface="Times New Roman"/>
              </a:rPr>
              <a:t>A e B, para </a:t>
            </a:r>
            <a:r>
              <a:rPr sz="1200" spc="-5" dirty="0">
                <a:latin typeface="Times New Roman"/>
                <a:cs typeface="Times New Roman"/>
              </a:rPr>
              <a:t>computar resultados. </a:t>
            </a:r>
            <a:r>
              <a:rPr sz="1200" b="1" spc="-5" dirty="0">
                <a:latin typeface="Times New Roman"/>
                <a:cs typeface="Times New Roman"/>
              </a:rPr>
              <a:t>Avaliação Remota </a:t>
            </a:r>
            <a:r>
              <a:rPr sz="1200" dirty="0">
                <a:latin typeface="Times New Roman"/>
                <a:cs typeface="Times New Roman"/>
              </a:rPr>
              <a:t>- O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tem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necessário à </a:t>
            </a:r>
            <a:r>
              <a:rPr sz="1200" spc="-5" dirty="0">
                <a:latin typeface="Times New Roman"/>
                <a:cs typeface="Times New Roman"/>
              </a:rPr>
              <a:t>realização </a:t>
            </a:r>
            <a:r>
              <a:rPr sz="1200" dirty="0">
                <a:latin typeface="Times New Roman"/>
                <a:cs typeface="Times New Roman"/>
              </a:rPr>
              <a:t>da computação, </a:t>
            </a:r>
            <a:r>
              <a:rPr sz="1200" spc="-5" dirty="0">
                <a:latin typeface="Times New Roman"/>
                <a:cs typeface="Times New Roman"/>
              </a:rPr>
              <a:t>mas </a:t>
            </a:r>
            <a:r>
              <a:rPr sz="1200" dirty="0">
                <a:latin typeface="Times New Roman"/>
                <a:cs typeface="Times New Roman"/>
              </a:rPr>
              <a:t>não </a:t>
            </a:r>
            <a:r>
              <a:rPr sz="1200" spc="-5" dirty="0">
                <a:latin typeface="Times New Roman"/>
                <a:cs typeface="Times New Roman"/>
              </a:rPr>
              <a:t>dispõe </a:t>
            </a:r>
            <a:r>
              <a:rPr sz="1200" dirty="0">
                <a:latin typeface="Times New Roman"/>
                <a:cs typeface="Times New Roman"/>
              </a:rPr>
              <a:t>de dados ou </a:t>
            </a:r>
            <a:r>
              <a:rPr sz="1200" spc="-5" dirty="0">
                <a:latin typeface="Times New Roman"/>
                <a:cs typeface="Times New Roman"/>
              </a:rPr>
              <a:t>outros recursos  necessários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execução.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dirty="0">
                <a:latin typeface="Times New Roman"/>
                <a:cs typeface="Times New Roman"/>
              </a:rPr>
              <a:t>então </a:t>
            </a:r>
            <a:r>
              <a:rPr sz="1200" spc="-5" dirty="0">
                <a:latin typeface="Times New Roman"/>
                <a:cs typeface="Times New Roman"/>
              </a:rPr>
              <a:t>envia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ao </a:t>
            </a:r>
            <a:r>
              <a:rPr sz="1200" spc="-5" dirty="0">
                <a:latin typeface="Times New Roman"/>
                <a:cs typeface="Times New Roman"/>
              </a:rPr>
              <a:t>servidor localizado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spc="-5" dirty="0">
                <a:latin typeface="Times New Roman"/>
                <a:cs typeface="Times New Roman"/>
              </a:rPr>
              <a:t>B,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computa  resultados utilizando parcialmente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obtido </a:t>
            </a:r>
            <a:r>
              <a:rPr sz="1200" spc="-5" dirty="0">
                <a:latin typeface="Times New Roman"/>
                <a:cs typeface="Times New Roman"/>
              </a:rPr>
              <a:t>através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cliente, </a:t>
            </a:r>
            <a:r>
              <a:rPr sz="1200" dirty="0">
                <a:latin typeface="Times New Roman"/>
                <a:cs typeface="Times New Roman"/>
              </a:rPr>
              <a:t>e por </a:t>
            </a:r>
            <a:r>
              <a:rPr sz="1200" spc="-5" dirty="0">
                <a:latin typeface="Times New Roman"/>
                <a:cs typeface="Times New Roman"/>
              </a:rPr>
              <a:t>fim envia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resultados ao  cliente.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principal diferença entre este </a:t>
            </a:r>
            <a:r>
              <a:rPr sz="1200" dirty="0">
                <a:latin typeface="Times New Roman"/>
                <a:cs typeface="Times New Roman"/>
              </a:rPr>
              <a:t>esquema e o </a:t>
            </a:r>
            <a:r>
              <a:rPr sz="1200" spc="-5" dirty="0">
                <a:latin typeface="Times New Roman"/>
                <a:cs typeface="Times New Roman"/>
              </a:rPr>
              <a:t>esquema cliente/servidor </a:t>
            </a:r>
            <a:r>
              <a:rPr sz="1200" dirty="0">
                <a:latin typeface="Times New Roman"/>
                <a:cs typeface="Times New Roman"/>
              </a:rPr>
              <a:t>é a </a:t>
            </a:r>
            <a:r>
              <a:rPr sz="1200" spc="-5" dirty="0">
                <a:latin typeface="Times New Roman"/>
                <a:cs typeface="Times New Roman"/>
              </a:rPr>
              <a:t>capacidade </a:t>
            </a:r>
            <a:r>
              <a:rPr sz="1200" dirty="0">
                <a:latin typeface="Times New Roman"/>
                <a:cs typeface="Times New Roman"/>
              </a:rPr>
              <a:t>do servidor  de </a:t>
            </a:r>
            <a:r>
              <a:rPr sz="1200" spc="-5" dirty="0">
                <a:latin typeface="Times New Roman"/>
                <a:cs typeface="Times New Roman"/>
              </a:rPr>
              <a:t>oferecer </a:t>
            </a:r>
            <a:r>
              <a:rPr sz="1200" dirty="0">
                <a:latin typeface="Times New Roman"/>
                <a:cs typeface="Times New Roman"/>
              </a:rPr>
              <a:t>uma </a:t>
            </a:r>
            <a:r>
              <a:rPr sz="1200" spc="-5" dirty="0">
                <a:latin typeface="Times New Roman"/>
                <a:cs typeface="Times New Roman"/>
              </a:rPr>
              <a:t>ampla gama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serviços </a:t>
            </a:r>
            <a:r>
              <a:rPr sz="1200" dirty="0">
                <a:latin typeface="Times New Roman"/>
                <a:cs typeface="Times New Roman"/>
              </a:rPr>
              <a:t>que são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programados</a:t>
            </a:r>
            <a:r>
              <a:rPr sz="1200" spc="-5" dirty="0">
                <a:latin typeface="Times New Roman"/>
                <a:cs typeface="Times New Roman"/>
              </a:rPr>
              <a:t> através </a:t>
            </a:r>
            <a:r>
              <a:rPr sz="1200" dirty="0">
                <a:latin typeface="Times New Roman"/>
                <a:cs typeface="Times New Roman"/>
              </a:rPr>
              <a:t>de uma linguagem  </a:t>
            </a:r>
            <a:r>
              <a:rPr sz="1200" spc="-5" dirty="0">
                <a:latin typeface="Times New Roman"/>
                <a:cs typeface="Times New Roman"/>
              </a:rPr>
              <a:t>computacionalmente completa. </a:t>
            </a:r>
            <a:r>
              <a:rPr sz="1200" b="1" spc="-5" dirty="0">
                <a:latin typeface="Times New Roman"/>
                <a:cs typeface="Times New Roman"/>
              </a:rPr>
              <a:t>Agentes </a:t>
            </a:r>
            <a:r>
              <a:rPr sz="1200" b="1" dirty="0">
                <a:latin typeface="Times New Roman"/>
                <a:cs typeface="Times New Roman"/>
              </a:rPr>
              <a:t>Móveis </a:t>
            </a:r>
            <a:r>
              <a:rPr sz="1200" dirty="0">
                <a:latin typeface="Times New Roman"/>
                <a:cs typeface="Times New Roman"/>
              </a:rPr>
              <a:t>- O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dirty="0">
                <a:latin typeface="Times New Roman"/>
                <a:cs typeface="Times New Roman"/>
              </a:rPr>
              <a:t>hospedado 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 contém parte dos  </a:t>
            </a:r>
            <a:r>
              <a:rPr sz="1200" spc="-5" dirty="0">
                <a:latin typeface="Times New Roman"/>
                <a:cs typeface="Times New Roman"/>
              </a:rPr>
              <a:t>recursos necessários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computação.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5" dirty="0">
                <a:latin typeface="Times New Roman"/>
                <a:cs typeface="Times New Roman"/>
              </a:rPr>
              <a:t>oferece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possibilidade </a:t>
            </a:r>
            <a:r>
              <a:rPr sz="1200" dirty="0">
                <a:latin typeface="Times New Roman"/>
                <a:cs typeface="Times New Roman"/>
              </a:rPr>
              <a:t>de hospedar </a:t>
            </a:r>
            <a:r>
              <a:rPr sz="1200" spc="-5" dirty="0">
                <a:latin typeface="Times New Roman"/>
                <a:cs typeface="Times New Roman"/>
              </a:rPr>
              <a:t>temporariamente </a:t>
            </a:r>
            <a:r>
              <a:rPr sz="1200" dirty="0">
                <a:latin typeface="Times New Roman"/>
                <a:cs typeface="Times New Roman"/>
              </a:rPr>
              <a:t>o  </a:t>
            </a:r>
            <a:r>
              <a:rPr sz="1200" spc="-5" dirty="0">
                <a:latin typeface="Times New Roman"/>
                <a:cs typeface="Times New Roman"/>
              </a:rPr>
              <a:t>cliente,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migra </a:t>
            </a:r>
            <a:r>
              <a:rPr sz="1200" dirty="0">
                <a:latin typeface="Times New Roman"/>
                <a:cs typeface="Times New Roman"/>
              </a:rPr>
              <a:t>para 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B todo o </a:t>
            </a:r>
            <a:r>
              <a:rPr sz="1200" spc="-5" dirty="0">
                <a:latin typeface="Times New Roman"/>
                <a:cs typeface="Times New Roman"/>
              </a:rPr>
              <a:t>seu estado </a:t>
            </a:r>
            <a:r>
              <a:rPr sz="1200" dirty="0">
                <a:latin typeface="Times New Roman"/>
                <a:cs typeface="Times New Roman"/>
              </a:rPr>
              <a:t>de execução e </a:t>
            </a:r>
            <a:r>
              <a:rPr sz="1200" spc="-5" dirty="0">
                <a:latin typeface="Times New Roman"/>
                <a:cs typeface="Times New Roman"/>
              </a:rPr>
              <a:t>outros recursos como dados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código.</a:t>
            </a:r>
            <a:endParaRPr sz="1200">
              <a:latin typeface="Times New Roman"/>
              <a:cs typeface="Times New Roman"/>
            </a:endParaRPr>
          </a:p>
          <a:p>
            <a:pPr marL="12700" marR="29845">
              <a:lnSpc>
                <a:spcPts val="1330"/>
              </a:lnSpc>
              <a:spcBef>
                <a:spcPts val="30"/>
              </a:spcBef>
            </a:pPr>
            <a:r>
              <a:rPr sz="1200" spc="-5" dirty="0">
                <a:latin typeface="Times New Roman"/>
                <a:cs typeface="Times New Roman"/>
              </a:rPr>
              <a:t>Após </a:t>
            </a:r>
            <a:r>
              <a:rPr sz="1200" dirty="0">
                <a:latin typeface="Times New Roman"/>
                <a:cs typeface="Times New Roman"/>
              </a:rPr>
              <a:t>a migração o </a:t>
            </a:r>
            <a:r>
              <a:rPr sz="1200" spc="-5" dirty="0">
                <a:latin typeface="Times New Roman"/>
                <a:cs typeface="Times New Roman"/>
              </a:rPr>
              <a:t>cliente </a:t>
            </a:r>
            <a:r>
              <a:rPr sz="1200" dirty="0">
                <a:latin typeface="Times New Roman"/>
                <a:cs typeface="Times New Roman"/>
              </a:rPr>
              <a:t>se hospeda </a:t>
            </a:r>
            <a:r>
              <a:rPr sz="1200" spc="-5" dirty="0">
                <a:latin typeface="Times New Roman"/>
                <a:cs typeface="Times New Roman"/>
              </a:rPr>
              <a:t>efetivamente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spc="-5" dirty="0">
                <a:latin typeface="Times New Roman"/>
                <a:cs typeface="Times New Roman"/>
              </a:rPr>
              <a:t>B, perdendo </a:t>
            </a:r>
            <a:r>
              <a:rPr sz="1200" dirty="0">
                <a:latin typeface="Times New Roman"/>
                <a:cs typeface="Times New Roman"/>
              </a:rPr>
              <a:t>o vínculo </a:t>
            </a:r>
            <a:r>
              <a:rPr sz="1200" spc="-5" dirty="0">
                <a:latin typeface="Times New Roman"/>
                <a:cs typeface="Times New Roman"/>
              </a:rPr>
              <a:t>com </a:t>
            </a:r>
            <a:r>
              <a:rPr sz="1200" dirty="0">
                <a:latin typeface="Times New Roman"/>
                <a:cs typeface="Times New Roman"/>
              </a:rPr>
              <a:t>o site </a:t>
            </a:r>
            <a:r>
              <a:rPr sz="1200" spc="-5" dirty="0">
                <a:latin typeface="Times New Roman"/>
                <a:cs typeface="Times New Roman"/>
              </a:rPr>
              <a:t>original. Os  resultados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computação passam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integrar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conjunto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recursos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cliente, </a:t>
            </a:r>
            <a:r>
              <a:rPr sz="1200" dirty="0">
                <a:latin typeface="Times New Roman"/>
                <a:cs typeface="Times New Roman"/>
              </a:rPr>
              <a:t>que pode </a:t>
            </a:r>
            <a:r>
              <a:rPr sz="1200" spc="-5" dirty="0">
                <a:latin typeface="Times New Roman"/>
                <a:cs typeface="Times New Roman"/>
              </a:rPr>
              <a:t>migrar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volta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692" y="696022"/>
            <a:ext cx="5200650" cy="3723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1895" y="153923"/>
            <a:ext cx="48641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391275" cy="206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92000"/>
              </a:lnSpc>
            </a:pPr>
            <a:r>
              <a:rPr sz="1200" spc="-5" dirty="0">
                <a:latin typeface="Times New Roman"/>
                <a:cs typeface="Times New Roman"/>
              </a:rPr>
              <a:t>ao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spc="-5" dirty="0">
                <a:latin typeface="Times New Roman"/>
                <a:cs typeface="Times New Roman"/>
              </a:rPr>
              <a:t>A,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migrar </a:t>
            </a:r>
            <a:r>
              <a:rPr sz="1200" dirty="0">
                <a:latin typeface="Times New Roman"/>
                <a:cs typeface="Times New Roman"/>
              </a:rPr>
              <a:t>para outro </a:t>
            </a:r>
            <a:r>
              <a:rPr sz="1200" i="1" spc="-5" dirty="0">
                <a:latin typeface="Times New Roman"/>
                <a:cs typeface="Times New Roman"/>
              </a:rPr>
              <a:t>site </a:t>
            </a:r>
            <a:r>
              <a:rPr sz="1200" dirty="0">
                <a:latin typeface="Times New Roman"/>
                <a:cs typeface="Times New Roman"/>
              </a:rPr>
              <a:t>após a </a:t>
            </a:r>
            <a:r>
              <a:rPr sz="1200" spc="-5" dirty="0">
                <a:latin typeface="Times New Roman"/>
                <a:cs typeface="Times New Roman"/>
              </a:rPr>
              <a:t>computação </a:t>
            </a:r>
            <a:r>
              <a:rPr sz="1200" dirty="0">
                <a:latin typeface="Times New Roman"/>
                <a:cs typeface="Times New Roman"/>
              </a:rPr>
              <a:t>dos </a:t>
            </a:r>
            <a:r>
              <a:rPr sz="1200" spc="-5" dirty="0">
                <a:latin typeface="Times New Roman"/>
                <a:cs typeface="Times New Roman"/>
              </a:rPr>
              <a:t>resultados. </a:t>
            </a:r>
            <a:r>
              <a:rPr sz="1200" b="1" spc="-5" dirty="0">
                <a:latin typeface="Times New Roman"/>
                <a:cs typeface="Times New Roman"/>
              </a:rPr>
              <a:t>Ecologia[Huberman, </a:t>
            </a:r>
            <a:r>
              <a:rPr sz="1200" b="1" dirty="0">
                <a:latin typeface="Times New Roman"/>
                <a:cs typeface="Times New Roman"/>
              </a:rPr>
              <a:t>1986] </a:t>
            </a:r>
            <a:r>
              <a:rPr sz="1200" dirty="0">
                <a:latin typeface="Times New Roman"/>
                <a:cs typeface="Times New Roman"/>
              </a:rPr>
              <a:t>–  </a:t>
            </a:r>
            <a:r>
              <a:rPr sz="1200" spc="-5" dirty="0">
                <a:latin typeface="Times New Roman"/>
                <a:cs typeface="Times New Roman"/>
              </a:rPr>
              <a:t>Tendem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desaparecer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limites entre clientes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servidores, </a:t>
            </a:r>
            <a:r>
              <a:rPr sz="1200" dirty="0">
                <a:latin typeface="Times New Roman"/>
                <a:cs typeface="Times New Roman"/>
              </a:rPr>
              <a:t>e a localização </a:t>
            </a:r>
            <a:r>
              <a:rPr sz="1200" spc="-5" dirty="0">
                <a:latin typeface="Times New Roman"/>
                <a:cs typeface="Times New Roman"/>
              </a:rPr>
              <a:t>espacial tende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tornar-se  irrelevante. </a:t>
            </a:r>
            <a:r>
              <a:rPr sz="1200" dirty="0">
                <a:latin typeface="Times New Roman"/>
                <a:cs typeface="Times New Roman"/>
              </a:rPr>
              <a:t>A computação é </a:t>
            </a:r>
            <a:r>
              <a:rPr sz="1200" spc="-5" dirty="0">
                <a:latin typeface="Times New Roman"/>
                <a:cs typeface="Times New Roman"/>
              </a:rPr>
              <a:t>em grande parte </a:t>
            </a:r>
            <a:r>
              <a:rPr sz="1200" dirty="0">
                <a:latin typeface="Times New Roman"/>
                <a:cs typeface="Times New Roman"/>
              </a:rPr>
              <a:t>assíncrona, </a:t>
            </a:r>
            <a:r>
              <a:rPr sz="1200" spc="-5" dirty="0">
                <a:latin typeface="Times New Roman"/>
                <a:cs typeface="Times New Roman"/>
              </a:rPr>
              <a:t>ocorre em ambientes com conhecimento  imperfeito </a:t>
            </a:r>
            <a:r>
              <a:rPr sz="1200" dirty="0">
                <a:latin typeface="Times New Roman"/>
                <a:cs typeface="Times New Roman"/>
              </a:rPr>
              <a:t>e dados </a:t>
            </a:r>
            <a:r>
              <a:rPr sz="1200" spc="-5" dirty="0">
                <a:latin typeface="Times New Roman"/>
                <a:cs typeface="Times New Roman"/>
              </a:rPr>
              <a:t>inconsistentes. </a:t>
            </a:r>
            <a:r>
              <a:rPr sz="1200" dirty="0">
                <a:latin typeface="Times New Roman"/>
                <a:cs typeface="Times New Roman"/>
              </a:rPr>
              <a:t>São </a:t>
            </a:r>
            <a:r>
              <a:rPr sz="1200" spc="-5" dirty="0">
                <a:latin typeface="Times New Roman"/>
                <a:cs typeface="Times New Roman"/>
              </a:rPr>
              <a:t>empregadas estratégias evolucionárias </a:t>
            </a:r>
            <a:r>
              <a:rPr sz="1200" dirty="0">
                <a:latin typeface="Times New Roman"/>
                <a:cs typeface="Times New Roman"/>
              </a:rPr>
              <a:t>e ecológicas para </a:t>
            </a:r>
            <a:r>
              <a:rPr sz="1200" spc="-5" dirty="0">
                <a:latin typeface="Times New Roman"/>
                <a:cs typeface="Times New Roman"/>
              </a:rPr>
              <a:t>alocação 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recursos, </a:t>
            </a:r>
            <a:r>
              <a:rPr sz="1200" dirty="0">
                <a:latin typeface="Times New Roman"/>
                <a:cs typeface="Times New Roman"/>
              </a:rPr>
              <a:t>migração de </a:t>
            </a:r>
            <a:r>
              <a:rPr sz="1200" spc="-5" dirty="0">
                <a:latin typeface="Times New Roman"/>
                <a:cs typeface="Times New Roman"/>
              </a:rPr>
              <a:t>processos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agentes.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alocação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processos </a:t>
            </a:r>
            <a:r>
              <a:rPr sz="1200" dirty="0">
                <a:latin typeface="Times New Roman"/>
                <a:cs typeface="Times New Roman"/>
              </a:rPr>
              <a:t>e dados a </a:t>
            </a:r>
            <a:r>
              <a:rPr sz="1200" spc="-5" dirty="0">
                <a:latin typeface="Times New Roman"/>
                <a:cs typeface="Times New Roman"/>
              </a:rPr>
              <a:t>processadores tende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ser </a:t>
            </a:r>
            <a:r>
              <a:rPr sz="1200" dirty="0">
                <a:latin typeface="Times New Roman"/>
                <a:cs typeface="Times New Roman"/>
              </a:rPr>
              <a:t>uma propriedade que </a:t>
            </a:r>
            <a:r>
              <a:rPr sz="1200" spc="-5" dirty="0">
                <a:latin typeface="Times New Roman"/>
                <a:cs typeface="Times New Roman"/>
              </a:rPr>
              <a:t>emerge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partir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dinâmica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sistema </a:t>
            </a:r>
            <a:r>
              <a:rPr sz="1200" dirty="0">
                <a:latin typeface="Times New Roman"/>
                <a:cs typeface="Times New Roman"/>
              </a:rPr>
              <a:t>e se </a:t>
            </a:r>
            <a:r>
              <a:rPr sz="1200" spc="-5" dirty="0">
                <a:latin typeface="Times New Roman"/>
                <a:cs typeface="Times New Roman"/>
              </a:rPr>
              <a:t>tornar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imprevisível.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318135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Figura </a:t>
            </a:r>
            <a:r>
              <a:rPr sz="1200" dirty="0">
                <a:latin typeface="Times New Roman"/>
                <a:cs typeface="Times New Roman"/>
              </a:rPr>
              <a:t>5 </a:t>
            </a:r>
            <a:r>
              <a:rPr sz="1200" spc="-5" dirty="0">
                <a:latin typeface="Times New Roman"/>
                <a:cs typeface="Times New Roman"/>
              </a:rPr>
              <a:t>mostra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relevância espacial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eixo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Computação, cujos graus apresentam relação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ordem. Ecologias </a:t>
            </a:r>
            <a:r>
              <a:rPr sz="1200" dirty="0">
                <a:latin typeface="Times New Roman"/>
                <a:cs typeface="Times New Roman"/>
              </a:rPr>
              <a:t>dependem de </a:t>
            </a:r>
            <a:r>
              <a:rPr sz="1200" spc="-5" dirty="0">
                <a:latin typeface="Times New Roman"/>
                <a:cs typeface="Times New Roman"/>
              </a:rPr>
              <a:t>Agentes,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dependem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Código </a:t>
            </a:r>
            <a:r>
              <a:rPr sz="1200" dirty="0">
                <a:latin typeface="Times New Roman"/>
                <a:cs typeface="Times New Roman"/>
              </a:rPr>
              <a:t>Móvel, que depende de  </a:t>
            </a:r>
            <a:r>
              <a:rPr sz="1200" spc="-5" dirty="0">
                <a:latin typeface="Times New Roman"/>
                <a:cs typeface="Times New Roman"/>
              </a:rPr>
              <a:t>Clientes/Servidores, </a:t>
            </a:r>
            <a:r>
              <a:rPr sz="1200" dirty="0">
                <a:latin typeface="Times New Roman"/>
                <a:cs typeface="Times New Roman"/>
              </a:rPr>
              <a:t>que ocorrem, </a:t>
            </a:r>
            <a:r>
              <a:rPr sz="1200" spc="-5" dirty="0">
                <a:latin typeface="Times New Roman"/>
                <a:cs typeface="Times New Roman"/>
              </a:rPr>
              <a:t>em última instância, em </a:t>
            </a:r>
            <a:r>
              <a:rPr sz="1200" dirty="0">
                <a:latin typeface="Times New Roman"/>
                <a:cs typeface="Times New Roman"/>
              </a:rPr>
              <a:t>algum local 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espaço.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508" y="5553455"/>
            <a:ext cx="6482715" cy="368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Figura </a:t>
            </a:r>
            <a:r>
              <a:rPr sz="1200" b="1" dirty="0">
                <a:latin typeface="Times New Roman"/>
                <a:cs typeface="Times New Roman"/>
              </a:rPr>
              <a:t>5 – </a:t>
            </a:r>
            <a:r>
              <a:rPr sz="1200" b="1" spc="-5" dirty="0">
                <a:latin typeface="Times New Roman"/>
                <a:cs typeface="Times New Roman"/>
              </a:rPr>
              <a:t>Relevância Espacial do </a:t>
            </a:r>
            <a:r>
              <a:rPr sz="1200" b="1" dirty="0">
                <a:latin typeface="Times New Roman"/>
                <a:cs typeface="Times New Roman"/>
              </a:rPr>
              <a:t>Eixo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Computação.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50800" marR="49530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próxima seção trata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mostrar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espaços </a:t>
            </a:r>
            <a:r>
              <a:rPr sz="1200" dirty="0">
                <a:latin typeface="Times New Roman"/>
                <a:cs typeface="Times New Roman"/>
              </a:rPr>
              <a:t>taxonômicos ocupados por </a:t>
            </a:r>
            <a:r>
              <a:rPr sz="1200" spc="-5" dirty="0">
                <a:latin typeface="Times New Roman"/>
                <a:cs typeface="Times New Roman"/>
              </a:rPr>
              <a:t>alguns elementos </a:t>
            </a:r>
            <a:r>
              <a:rPr sz="1200" dirty="0">
                <a:latin typeface="Times New Roman"/>
                <a:cs typeface="Times New Roman"/>
              </a:rPr>
              <a:t>que </a:t>
            </a:r>
            <a:r>
              <a:rPr sz="1200" spc="-5" dirty="0">
                <a:latin typeface="Times New Roman"/>
                <a:cs typeface="Times New Roman"/>
              </a:rPr>
              <a:t>compõem 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Universo </a:t>
            </a:r>
            <a:r>
              <a:rPr sz="1200" dirty="0">
                <a:latin typeface="Times New Roman"/>
                <a:cs typeface="Times New Roman"/>
              </a:rPr>
              <a:t>Java.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350" b="1" spc="-5" dirty="0">
                <a:latin typeface="Arial"/>
                <a:cs typeface="Arial"/>
              </a:rPr>
              <a:t>3 - Elementos do Universo</a:t>
            </a:r>
            <a:r>
              <a:rPr sz="1350" b="1" spc="50" dirty="0">
                <a:latin typeface="Arial"/>
                <a:cs typeface="Arial"/>
              </a:rPr>
              <a:t> </a:t>
            </a:r>
            <a:r>
              <a:rPr sz="1350" b="1" spc="-5" dirty="0">
                <a:latin typeface="Arial"/>
                <a:cs typeface="Arial"/>
              </a:rPr>
              <a:t>Java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50800" marR="96520">
              <a:lnSpc>
                <a:spcPct val="92400"/>
              </a:lnSpc>
            </a:pP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classificação </a:t>
            </a:r>
            <a:r>
              <a:rPr sz="1200" dirty="0">
                <a:latin typeface="Times New Roman"/>
                <a:cs typeface="Times New Roman"/>
              </a:rPr>
              <a:t>de 57 </a:t>
            </a:r>
            <a:r>
              <a:rPr sz="1200" spc="-5" dirty="0">
                <a:latin typeface="Times New Roman"/>
                <a:cs typeface="Times New Roman"/>
              </a:rPr>
              <a:t>elementos </a:t>
            </a:r>
            <a:r>
              <a:rPr sz="1200" dirty="0">
                <a:latin typeface="Times New Roman"/>
                <a:cs typeface="Times New Roman"/>
              </a:rPr>
              <a:t>que compõem </a:t>
            </a:r>
            <a:r>
              <a:rPr sz="1200" spc="-5" dirty="0">
                <a:latin typeface="Times New Roman"/>
                <a:cs typeface="Times New Roman"/>
              </a:rPr>
              <a:t>parte significativa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Universo Java </a:t>
            </a:r>
            <a:r>
              <a:rPr sz="1200" dirty="0">
                <a:latin typeface="Times New Roman"/>
                <a:cs typeface="Times New Roman"/>
              </a:rPr>
              <a:t>está </a:t>
            </a:r>
            <a:r>
              <a:rPr sz="1200" spc="-5" dirty="0">
                <a:latin typeface="Times New Roman"/>
                <a:cs typeface="Times New Roman"/>
              </a:rPr>
              <a:t>descrita </a:t>
            </a:r>
            <a:r>
              <a:rPr sz="1200" dirty="0">
                <a:latin typeface="Times New Roman"/>
                <a:cs typeface="Times New Roman"/>
              </a:rPr>
              <a:t>em um  </a:t>
            </a:r>
            <a:r>
              <a:rPr sz="1200" spc="-5" dirty="0">
                <a:latin typeface="Times New Roman"/>
                <a:cs typeface="Times New Roman"/>
              </a:rPr>
              <a:t>relatório técnico disponível </a:t>
            </a:r>
            <a:r>
              <a:rPr sz="1200" dirty="0">
                <a:latin typeface="Times New Roman"/>
                <a:cs typeface="Times New Roman"/>
              </a:rPr>
              <a:t>através da </a:t>
            </a:r>
            <a:r>
              <a:rPr sz="1200" spc="-5" dirty="0">
                <a:latin typeface="Times New Roman"/>
                <a:cs typeface="Times New Roman"/>
              </a:rPr>
              <a:t>Internet[Taxonomia, 1998]. Alguns elementos representativos  deste </a:t>
            </a:r>
            <a:r>
              <a:rPr sz="1200" dirty="0">
                <a:latin typeface="Times New Roman"/>
                <a:cs typeface="Times New Roman"/>
              </a:rPr>
              <a:t>universo </a:t>
            </a:r>
            <a:r>
              <a:rPr sz="1200" spc="-5" dirty="0">
                <a:latin typeface="Times New Roman"/>
                <a:cs typeface="Times New Roman"/>
              </a:rPr>
              <a:t>são descritos </a:t>
            </a:r>
            <a:r>
              <a:rPr sz="1200" dirty="0">
                <a:latin typeface="Times New Roman"/>
                <a:cs typeface="Times New Roman"/>
              </a:rPr>
              <a:t>abaixo, </a:t>
            </a:r>
            <a:r>
              <a:rPr sz="1200" spc="-5" dirty="0">
                <a:latin typeface="Times New Roman"/>
                <a:cs typeface="Times New Roman"/>
              </a:rPr>
              <a:t>agrupados pela </a:t>
            </a:r>
            <a:r>
              <a:rPr sz="1200" dirty="0">
                <a:latin typeface="Times New Roman"/>
                <a:cs typeface="Times New Roman"/>
              </a:rPr>
              <a:t>abstração à </a:t>
            </a:r>
            <a:r>
              <a:rPr sz="1200" spc="-5" dirty="0">
                <a:latin typeface="Times New Roman"/>
                <a:cs typeface="Times New Roman"/>
              </a:rPr>
              <a:t>qual mais </a:t>
            </a:r>
            <a:r>
              <a:rPr sz="1200" dirty="0">
                <a:latin typeface="Times New Roman"/>
                <a:cs typeface="Times New Roman"/>
              </a:rPr>
              <a:t>se </a:t>
            </a:r>
            <a:r>
              <a:rPr sz="1200" spc="-5" dirty="0">
                <a:latin typeface="Times New Roman"/>
                <a:cs typeface="Times New Roman"/>
              </a:rPr>
              <a:t>adequam. </a:t>
            </a:r>
            <a:r>
              <a:rPr sz="1200" dirty="0">
                <a:latin typeface="Times New Roman"/>
                <a:cs typeface="Times New Roman"/>
              </a:rPr>
              <a:t>Após a breve  </a:t>
            </a:r>
            <a:r>
              <a:rPr sz="1200" spc="-5" dirty="0">
                <a:latin typeface="Times New Roman"/>
                <a:cs typeface="Times New Roman"/>
              </a:rPr>
              <a:t>descrição </a:t>
            </a:r>
            <a:r>
              <a:rPr sz="1200" dirty="0">
                <a:latin typeface="Times New Roman"/>
                <a:cs typeface="Times New Roman"/>
              </a:rPr>
              <a:t>de cada </a:t>
            </a:r>
            <a:r>
              <a:rPr sz="1200" spc="-5" dirty="0">
                <a:latin typeface="Times New Roman"/>
                <a:cs typeface="Times New Roman"/>
              </a:rPr>
              <a:t>elemento são indicadas </a:t>
            </a:r>
            <a:r>
              <a:rPr sz="1200" dirty="0">
                <a:latin typeface="Times New Roman"/>
                <a:cs typeface="Times New Roman"/>
              </a:rPr>
              <a:t>suas </a:t>
            </a:r>
            <a:r>
              <a:rPr sz="1200" spc="-5" dirty="0">
                <a:latin typeface="Times New Roman"/>
                <a:cs typeface="Times New Roman"/>
              </a:rPr>
              <a:t>projeções sobre </a:t>
            </a:r>
            <a:r>
              <a:rPr sz="1200" spc="5" dirty="0">
                <a:latin typeface="Times New Roman"/>
                <a:cs typeface="Times New Roman"/>
              </a:rPr>
              <a:t>os </a:t>
            </a:r>
            <a:r>
              <a:rPr sz="1200" dirty="0">
                <a:latin typeface="Times New Roman"/>
                <a:cs typeface="Times New Roman"/>
              </a:rPr>
              <a:t>eixos </a:t>
            </a:r>
            <a:r>
              <a:rPr sz="1200" spc="-5" dirty="0">
                <a:latin typeface="Times New Roman"/>
                <a:cs typeface="Times New Roman"/>
              </a:rPr>
              <a:t>Abstração, 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Computação. São indicados ainda outros componentes </a:t>
            </a:r>
            <a:r>
              <a:rPr sz="1200" dirty="0">
                <a:latin typeface="Times New Roman"/>
                <a:cs typeface="Times New Roman"/>
              </a:rPr>
              <a:t>dos quais </a:t>
            </a:r>
            <a:r>
              <a:rPr sz="1200" spc="-5" dirty="0">
                <a:latin typeface="Times New Roman"/>
                <a:cs typeface="Times New Roman"/>
              </a:rPr>
              <a:t>estes dependem </a:t>
            </a:r>
            <a:r>
              <a:rPr sz="1200" dirty="0">
                <a:latin typeface="Times New Roman"/>
                <a:cs typeface="Times New Roman"/>
              </a:rPr>
              <a:t>ou </a:t>
            </a:r>
            <a:r>
              <a:rPr sz="1200" spc="-5" dirty="0">
                <a:latin typeface="Times New Roman"/>
                <a:cs typeface="Times New Roman"/>
              </a:rPr>
              <a:t>agregam, </a:t>
            </a:r>
            <a:r>
              <a:rPr sz="1200" dirty="0">
                <a:latin typeface="Times New Roman"/>
                <a:cs typeface="Times New Roman"/>
              </a:rPr>
              <a:t>bem  </a:t>
            </a:r>
            <a:r>
              <a:rPr sz="1200" spc="-5" dirty="0">
                <a:latin typeface="Times New Roman"/>
                <a:cs typeface="Times New Roman"/>
              </a:rPr>
              <a:t>como outros componentes </a:t>
            </a:r>
            <a:r>
              <a:rPr sz="1200" dirty="0">
                <a:latin typeface="Times New Roman"/>
                <a:cs typeface="Times New Roman"/>
              </a:rPr>
              <a:t>que são </a:t>
            </a:r>
            <a:r>
              <a:rPr sz="1200" spc="-5" dirty="0">
                <a:latin typeface="Times New Roman"/>
                <a:cs typeface="Times New Roman"/>
              </a:rPr>
              <a:t>seus possíveis ancestrais.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Figura </a:t>
            </a:r>
            <a:r>
              <a:rPr sz="1200" dirty="0">
                <a:latin typeface="Times New Roman"/>
                <a:cs typeface="Times New Roman"/>
              </a:rPr>
              <a:t>6 </a:t>
            </a:r>
            <a:r>
              <a:rPr sz="1200" spc="-5" dirty="0">
                <a:latin typeface="Times New Roman"/>
                <a:cs typeface="Times New Roman"/>
              </a:rPr>
              <a:t>mostra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distribuição </a:t>
            </a:r>
            <a:r>
              <a:rPr sz="1200" dirty="0">
                <a:latin typeface="Times New Roman"/>
                <a:cs typeface="Times New Roman"/>
              </a:rPr>
              <a:t>de 9  </a:t>
            </a:r>
            <a:r>
              <a:rPr sz="1200" spc="-5" dirty="0">
                <a:latin typeface="Times New Roman"/>
                <a:cs typeface="Times New Roman"/>
              </a:rPr>
              <a:t>elementos </a:t>
            </a:r>
            <a:r>
              <a:rPr sz="1200" dirty="0">
                <a:latin typeface="Times New Roman"/>
                <a:cs typeface="Times New Roman"/>
              </a:rPr>
              <a:t>no esquema </a:t>
            </a:r>
            <a:r>
              <a:rPr sz="1200" spc="-5" dirty="0">
                <a:latin typeface="Times New Roman"/>
                <a:cs typeface="Times New Roman"/>
              </a:rPr>
              <a:t>Taxonômico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Ciberespaço.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50800" marR="43180">
              <a:lnSpc>
                <a:spcPct val="92000"/>
              </a:lnSpc>
              <a:spcBef>
                <a:spcPts val="5"/>
              </a:spcBef>
            </a:pPr>
            <a:r>
              <a:rPr sz="1200" b="1" spc="-5" dirty="0">
                <a:latin typeface="Times New Roman"/>
                <a:cs typeface="Times New Roman"/>
              </a:rPr>
              <a:t>picoJava</a:t>
            </a:r>
            <a:r>
              <a:rPr sz="1500" b="1" spc="-7" baseline="25000" dirty="0">
                <a:latin typeface="Times New Roman"/>
                <a:cs typeface="Times New Roman"/>
              </a:rPr>
              <a:t>TM 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-5" dirty="0">
                <a:latin typeface="Times New Roman"/>
                <a:cs typeface="Times New Roman"/>
              </a:rPr>
              <a:t>microprocessor </a:t>
            </a:r>
            <a:r>
              <a:rPr sz="1200" b="1" dirty="0">
                <a:latin typeface="Times New Roman"/>
                <a:cs typeface="Times New Roman"/>
              </a:rPr>
              <a:t>core </a:t>
            </a:r>
            <a:r>
              <a:rPr sz="1200" spc="-5" dirty="0">
                <a:latin typeface="Times New Roman"/>
                <a:cs typeface="Times New Roman"/>
              </a:rPr>
              <a:t>[Sun, </a:t>
            </a:r>
            <a:r>
              <a:rPr sz="1200" dirty="0">
                <a:latin typeface="Times New Roman"/>
                <a:cs typeface="Times New Roman"/>
              </a:rPr>
              <a:t>1998a]- </a:t>
            </a:r>
            <a:r>
              <a:rPr sz="1200" spc="-5" dirty="0">
                <a:latin typeface="Times New Roman"/>
                <a:cs typeface="Times New Roman"/>
              </a:rPr>
              <a:t>Arquitetura </a:t>
            </a:r>
            <a:r>
              <a:rPr sz="1200" dirty="0">
                <a:latin typeface="Times New Roman"/>
                <a:cs typeface="Times New Roman"/>
              </a:rPr>
              <a:t>de núcleo de </a:t>
            </a:r>
            <a:r>
              <a:rPr sz="1200" spc="-5" dirty="0">
                <a:latin typeface="Times New Roman"/>
                <a:cs typeface="Times New Roman"/>
              </a:rPr>
              <a:t>processador projetada  especificamente para executar </a:t>
            </a:r>
            <a:r>
              <a:rPr sz="1200" dirty="0">
                <a:latin typeface="Times New Roman"/>
                <a:cs typeface="Times New Roman"/>
              </a:rPr>
              <a:t>bytecode Java </a:t>
            </a:r>
            <a:r>
              <a:rPr sz="1200" spc="-5" dirty="0">
                <a:latin typeface="Times New Roman"/>
                <a:cs typeface="Times New Roman"/>
              </a:rPr>
              <a:t>como </a:t>
            </a:r>
            <a:r>
              <a:rPr sz="1200" dirty="0">
                <a:latin typeface="Times New Roman"/>
                <a:cs typeface="Times New Roman"/>
              </a:rPr>
              <a:t>definido </a:t>
            </a:r>
            <a:r>
              <a:rPr sz="1200" spc="-5" dirty="0">
                <a:latin typeface="Times New Roman"/>
                <a:cs typeface="Times New Roman"/>
              </a:rPr>
              <a:t>pela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Virtual Machine</a:t>
            </a:r>
            <a:r>
              <a:rPr sz="1200" spc="-5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O núcleo </a:t>
            </a:r>
            <a:r>
              <a:rPr sz="1200" spc="-5" dirty="0">
                <a:latin typeface="Times New Roman"/>
                <a:cs typeface="Times New Roman"/>
              </a:rPr>
              <a:t>trata 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aspectos peculiares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linguagem Java </a:t>
            </a:r>
            <a:r>
              <a:rPr sz="1200" dirty="0">
                <a:latin typeface="Times New Roman"/>
                <a:cs typeface="Times New Roman"/>
              </a:rPr>
              <a:t>como </a:t>
            </a:r>
            <a:r>
              <a:rPr sz="1200" spc="-5" dirty="0">
                <a:latin typeface="Times New Roman"/>
                <a:cs typeface="Times New Roman"/>
              </a:rPr>
              <a:t>sincronização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i="1" spc="-5" dirty="0">
                <a:latin typeface="Times New Roman"/>
                <a:cs typeface="Times New Roman"/>
              </a:rPr>
              <a:t>threads</a:t>
            </a:r>
            <a:r>
              <a:rPr sz="1200" spc="-5" dirty="0">
                <a:latin typeface="Times New Roman"/>
                <a:cs typeface="Times New Roman"/>
              </a:rPr>
              <a:t>, variadas formas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coleta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lixo, </a:t>
            </a:r>
            <a:r>
              <a:rPr sz="1200" dirty="0">
                <a:latin typeface="Times New Roman"/>
                <a:cs typeface="Times New Roman"/>
              </a:rPr>
              <a:t>invocação de </a:t>
            </a:r>
            <a:r>
              <a:rPr sz="1200" spc="-5" dirty="0">
                <a:latin typeface="Times New Roman"/>
                <a:cs typeface="Times New Roman"/>
              </a:rPr>
              <a:t>métodos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carga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variáveis locais.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arquitetura baseia-se em </a:t>
            </a:r>
            <a:r>
              <a:rPr sz="1200" dirty="0">
                <a:latin typeface="Times New Roman"/>
                <a:cs typeface="Times New Roman"/>
              </a:rPr>
              <a:t>um </a:t>
            </a:r>
            <a:r>
              <a:rPr sz="1200" i="1" spc="-5" dirty="0">
                <a:latin typeface="Times New Roman"/>
                <a:cs typeface="Times New Roman"/>
              </a:rPr>
              <a:t>pipeline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quatro  estágios, </a:t>
            </a:r>
            <a:r>
              <a:rPr sz="1200" dirty="0">
                <a:latin typeface="Times New Roman"/>
                <a:cs typeface="Times New Roman"/>
              </a:rPr>
              <a:t>com </a:t>
            </a:r>
            <a:r>
              <a:rPr sz="1200" spc="-5" dirty="0">
                <a:latin typeface="Times New Roman"/>
                <a:cs typeface="Times New Roman"/>
              </a:rPr>
              <a:t>unidades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execução inteira </a:t>
            </a:r>
            <a:r>
              <a:rPr sz="1200" dirty="0">
                <a:latin typeface="Times New Roman"/>
                <a:cs typeface="Times New Roman"/>
              </a:rPr>
              <a:t>e de ponto </a:t>
            </a:r>
            <a:r>
              <a:rPr sz="1200" spc="-5" dirty="0">
                <a:latin typeface="Times New Roman"/>
                <a:cs typeface="Times New Roman"/>
              </a:rPr>
              <a:t>flutuante. </a:t>
            </a:r>
            <a:r>
              <a:rPr sz="1200" dirty="0">
                <a:latin typeface="Times New Roman"/>
                <a:cs typeface="Times New Roman"/>
              </a:rPr>
              <a:t>Contém ainda </a:t>
            </a:r>
            <a:r>
              <a:rPr sz="1200" spc="-5" dirty="0">
                <a:latin typeface="Times New Roman"/>
                <a:cs typeface="Times New Roman"/>
              </a:rPr>
              <a:t>cache </a:t>
            </a:r>
            <a:r>
              <a:rPr sz="1200" spc="5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instruções 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e uma </a:t>
            </a:r>
            <a:r>
              <a:rPr sz="1200" spc="-5" dirty="0">
                <a:latin typeface="Times New Roman"/>
                <a:cs typeface="Times New Roman"/>
              </a:rPr>
              <a:t>interface </a:t>
            </a:r>
            <a:r>
              <a:rPr sz="1200" dirty="0">
                <a:latin typeface="Times New Roman"/>
                <a:cs typeface="Times New Roman"/>
              </a:rPr>
              <a:t>com o </a:t>
            </a:r>
            <a:r>
              <a:rPr sz="1200" spc="-5" dirty="0">
                <a:latin typeface="Times New Roman"/>
                <a:cs typeface="Times New Roman"/>
              </a:rPr>
              <a:t>barramento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i="1" dirty="0">
                <a:latin typeface="Times New Roman"/>
                <a:cs typeface="Times New Roman"/>
              </a:rPr>
              <a:t>chip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As várias implementações </a:t>
            </a:r>
            <a:r>
              <a:rPr sz="1200" dirty="0">
                <a:latin typeface="Times New Roman"/>
                <a:cs typeface="Times New Roman"/>
              </a:rPr>
              <a:t>do núcleo podem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569" y="2578162"/>
            <a:ext cx="4189864" cy="281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311265" cy="907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5" dirty="0">
                <a:latin typeface="Times New Roman"/>
                <a:cs typeface="Times New Roman"/>
              </a:rPr>
              <a:t>otimizadas com relação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potência, </a:t>
            </a:r>
            <a:r>
              <a:rPr sz="1200" dirty="0">
                <a:latin typeface="Times New Roman"/>
                <a:cs typeface="Times New Roman"/>
              </a:rPr>
              <a:t>tamanho 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velocidade.</a:t>
            </a:r>
            <a:endParaRPr sz="1200" dirty="0">
              <a:latin typeface="Times New Roman"/>
              <a:cs typeface="Times New Roman"/>
            </a:endParaRPr>
          </a:p>
          <a:p>
            <a:pPr marL="393700" marR="3270250">
              <a:lnSpc>
                <a:spcPct val="190800"/>
              </a:lnSpc>
              <a:spcBef>
                <a:spcPts val="15"/>
              </a:spcBef>
            </a:pPr>
            <a:r>
              <a:rPr sz="1200" spc="-5" dirty="0">
                <a:latin typeface="Times New Roman"/>
                <a:cs typeface="Times New Roman"/>
              </a:rPr>
              <a:t>Abstração: Hardware, Sistema Operacional  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Execução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Computação: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Depende/Agrega: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Virtual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Machine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Ancestrais: </a:t>
            </a:r>
            <a:r>
              <a:rPr sz="1200" b="1" spc="-5" dirty="0">
                <a:latin typeface="Times New Roman"/>
                <a:cs typeface="Times New Roman"/>
              </a:rPr>
              <a:t>RISC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Machines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364490">
              <a:lnSpc>
                <a:spcPct val="91700"/>
              </a:lnSpc>
            </a:pPr>
            <a:r>
              <a:rPr sz="1200" b="1" spc="-5" dirty="0">
                <a:latin typeface="Times New Roman"/>
                <a:cs typeface="Times New Roman"/>
              </a:rPr>
              <a:t>MicroJava 701</a:t>
            </a:r>
            <a:r>
              <a:rPr sz="1200" spc="-5" dirty="0">
                <a:latin typeface="Times New Roman"/>
                <a:cs typeface="Times New Roman"/>
              </a:rPr>
              <a:t>[Sun, </a:t>
            </a:r>
            <a:r>
              <a:rPr sz="1200" dirty="0">
                <a:latin typeface="Times New Roman"/>
                <a:cs typeface="Times New Roman"/>
              </a:rPr>
              <a:t>1998b] - </a:t>
            </a:r>
            <a:r>
              <a:rPr sz="1200" spc="-5" dirty="0">
                <a:latin typeface="Times New Roman"/>
                <a:cs typeface="Times New Roman"/>
              </a:rPr>
              <a:t>Microprocessador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alta performance </a:t>
            </a:r>
            <a:r>
              <a:rPr sz="1200" dirty="0">
                <a:latin typeface="Times New Roman"/>
                <a:cs typeface="Times New Roman"/>
              </a:rPr>
              <a:t>e uso </a:t>
            </a:r>
            <a:r>
              <a:rPr sz="1200" spc="-5" dirty="0">
                <a:latin typeface="Times New Roman"/>
                <a:cs typeface="Times New Roman"/>
              </a:rPr>
              <a:t>geral, otimizado </a:t>
            </a:r>
            <a:r>
              <a:rPr sz="1200" dirty="0">
                <a:latin typeface="Times New Roman"/>
                <a:cs typeface="Times New Roman"/>
              </a:rPr>
              <a:t>para  </a:t>
            </a:r>
            <a:r>
              <a:rPr sz="1200" spc="-5" dirty="0">
                <a:latin typeface="Times New Roman"/>
                <a:cs typeface="Times New Roman"/>
              </a:rPr>
              <a:t>execução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aplicações Java baseado </a:t>
            </a:r>
            <a:r>
              <a:rPr sz="1200" dirty="0">
                <a:latin typeface="Times New Roman"/>
                <a:cs typeface="Times New Roman"/>
              </a:rPr>
              <a:t>no </a:t>
            </a:r>
            <a:r>
              <a:rPr sz="1200" b="1" spc="-5" dirty="0">
                <a:latin typeface="Times New Roman"/>
                <a:cs typeface="Times New Roman"/>
              </a:rPr>
              <a:t>picoJava </a:t>
            </a:r>
            <a:r>
              <a:rPr sz="1200" b="1" dirty="0">
                <a:latin typeface="Times New Roman"/>
                <a:cs typeface="Times New Roman"/>
              </a:rPr>
              <a:t>I </a:t>
            </a:r>
            <a:r>
              <a:rPr sz="1200" b="1" spc="-5" dirty="0">
                <a:latin typeface="Times New Roman"/>
                <a:cs typeface="Times New Roman"/>
              </a:rPr>
              <a:t>microprocessor </a:t>
            </a:r>
            <a:r>
              <a:rPr sz="1200" b="1" dirty="0">
                <a:latin typeface="Times New Roman"/>
                <a:cs typeface="Times New Roman"/>
              </a:rPr>
              <a:t>core</a:t>
            </a:r>
            <a:r>
              <a:rPr sz="1200" dirty="0">
                <a:latin typeface="Times New Roman"/>
                <a:cs typeface="Times New Roman"/>
              </a:rPr>
              <a:t>. </a:t>
            </a:r>
            <a:r>
              <a:rPr sz="1200" spc="-5" dirty="0">
                <a:latin typeface="Times New Roman"/>
                <a:cs typeface="Times New Roman"/>
              </a:rPr>
              <a:t>Contém controlador  integrado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barramento PCI, controlador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memória, </a:t>
            </a:r>
            <a:r>
              <a:rPr sz="1200" i="1" spc="-5" dirty="0">
                <a:latin typeface="Times New Roman"/>
                <a:cs typeface="Times New Roman"/>
              </a:rPr>
              <a:t>timers</a:t>
            </a:r>
            <a:r>
              <a:rPr sz="1200" spc="-5" dirty="0">
                <a:latin typeface="Times New Roman"/>
                <a:cs typeface="Times New Roman"/>
              </a:rPr>
              <a:t>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Abstração: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Hardware</a:t>
            </a:r>
            <a:endParaRPr sz="1200" dirty="0">
              <a:latin typeface="Times New Roman"/>
              <a:cs typeface="Times New Roman"/>
            </a:endParaRPr>
          </a:p>
          <a:p>
            <a:pPr marL="393700" marR="4389755">
              <a:lnSpc>
                <a:spcPct val="19080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Execução  Computação: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endParaRPr sz="1200" dirty="0">
              <a:latin typeface="Times New Roman"/>
              <a:cs typeface="Times New Roman"/>
            </a:endParaRPr>
          </a:p>
          <a:p>
            <a:pPr marL="393700" marR="4124960">
              <a:lnSpc>
                <a:spcPct val="190400"/>
              </a:lnSpc>
              <a:spcBef>
                <a:spcPts val="45"/>
              </a:spcBef>
            </a:pPr>
            <a:r>
              <a:rPr sz="1200" spc="-5" dirty="0">
                <a:latin typeface="Times New Roman"/>
                <a:cs typeface="Times New Roman"/>
              </a:rPr>
              <a:t>Depende/Agrega: </a:t>
            </a:r>
            <a:r>
              <a:rPr sz="1200" b="1" spc="-5" dirty="0">
                <a:latin typeface="Times New Roman"/>
                <a:cs typeface="Times New Roman"/>
              </a:rPr>
              <a:t>picoJava </a:t>
            </a:r>
            <a:r>
              <a:rPr sz="1200" b="1" dirty="0">
                <a:latin typeface="Times New Roman"/>
                <a:cs typeface="Times New Roman"/>
              </a:rPr>
              <a:t>I  </a:t>
            </a:r>
            <a:r>
              <a:rPr sz="1200" spc="-5" dirty="0">
                <a:latin typeface="Times New Roman"/>
                <a:cs typeface="Times New Roman"/>
              </a:rPr>
              <a:t>Ancestrais: </a:t>
            </a:r>
            <a:r>
              <a:rPr sz="1200" b="1" spc="-5" dirty="0">
                <a:latin typeface="Times New Roman"/>
                <a:cs typeface="Times New Roman"/>
              </a:rPr>
              <a:t>SPARC  </a:t>
            </a:r>
            <a:r>
              <a:rPr sz="1200" spc="-5" dirty="0">
                <a:latin typeface="Times New Roman"/>
                <a:cs typeface="Times New Roman"/>
              </a:rPr>
              <a:t>Agregados: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5080">
              <a:lnSpc>
                <a:spcPct val="91700"/>
              </a:lnSpc>
            </a:pPr>
            <a:r>
              <a:rPr sz="1200" b="1" spc="-5" dirty="0">
                <a:latin typeface="Times New Roman"/>
                <a:cs typeface="Times New Roman"/>
              </a:rPr>
              <a:t>JavaOS for Business[Sun, 1998c]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Especialização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b="1" spc="-5" dirty="0">
                <a:latin typeface="Times New Roman"/>
                <a:cs typeface="Times New Roman"/>
              </a:rPr>
              <a:t>JavaOS</a:t>
            </a:r>
            <a:r>
              <a:rPr sz="1200" spc="-5" dirty="0">
                <a:latin typeface="Times New Roman"/>
                <a:cs typeface="Times New Roman"/>
              </a:rPr>
              <a:t>[Madany, 1998], desenvolvida em  conjunto pela </a:t>
            </a:r>
            <a:r>
              <a:rPr sz="1200" dirty="0">
                <a:latin typeface="Times New Roman"/>
                <a:cs typeface="Times New Roman"/>
              </a:rPr>
              <a:t>Sun e </a:t>
            </a:r>
            <a:r>
              <a:rPr sz="1200" spc="-5" dirty="0">
                <a:latin typeface="Times New Roman"/>
                <a:cs typeface="Times New Roman"/>
              </a:rPr>
              <a:t>IBM, </a:t>
            </a:r>
            <a:r>
              <a:rPr sz="1200" dirty="0">
                <a:latin typeface="Times New Roman"/>
                <a:cs typeface="Times New Roman"/>
              </a:rPr>
              <a:t>com foco na </a:t>
            </a:r>
            <a:r>
              <a:rPr sz="1200" spc="-5" dirty="0">
                <a:latin typeface="Times New Roman"/>
                <a:cs typeface="Times New Roman"/>
              </a:rPr>
              <a:t>construção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plataformas Java para aplicações empresarais  gerenciadas centralmente </a:t>
            </a:r>
            <a:r>
              <a:rPr sz="1200" dirty="0">
                <a:latin typeface="Times New Roman"/>
                <a:cs typeface="Times New Roman"/>
              </a:rPr>
              <a:t>por </a:t>
            </a:r>
            <a:r>
              <a:rPr sz="1200" spc="-5" dirty="0">
                <a:latin typeface="Times New Roman"/>
                <a:cs typeface="Times New Roman"/>
              </a:rPr>
              <a:t>servidores. </a:t>
            </a:r>
            <a:r>
              <a:rPr sz="1200" dirty="0">
                <a:latin typeface="Times New Roman"/>
                <a:cs typeface="Times New Roman"/>
              </a:rPr>
              <a:t>O </a:t>
            </a:r>
            <a:r>
              <a:rPr sz="1200" spc="-5" dirty="0">
                <a:latin typeface="Times New Roman"/>
                <a:cs typeface="Times New Roman"/>
              </a:rPr>
              <a:t>objetivo </a:t>
            </a:r>
            <a:r>
              <a:rPr sz="1200" dirty="0">
                <a:latin typeface="Times New Roman"/>
                <a:cs typeface="Times New Roman"/>
              </a:rPr>
              <a:t>da </a:t>
            </a:r>
            <a:r>
              <a:rPr sz="1200" spc="-5" dirty="0">
                <a:latin typeface="Times New Roman"/>
                <a:cs typeface="Times New Roman"/>
              </a:rPr>
              <a:t>plataforma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-5" dirty="0">
                <a:latin typeface="Times New Roman"/>
                <a:cs typeface="Times New Roman"/>
              </a:rPr>
              <a:t>reduzir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-5" dirty="0">
                <a:latin typeface="Times New Roman"/>
                <a:cs typeface="Times New Roman"/>
              </a:rPr>
              <a:t>custos </a:t>
            </a:r>
            <a:r>
              <a:rPr sz="1200" dirty="0">
                <a:latin typeface="Times New Roman"/>
                <a:cs typeface="Times New Roman"/>
              </a:rPr>
              <a:t>de manutenção e  </a:t>
            </a:r>
            <a:r>
              <a:rPr sz="1200" spc="-5" dirty="0">
                <a:latin typeface="Times New Roman"/>
                <a:cs typeface="Times New Roman"/>
              </a:rPr>
              <a:t>gerenciamento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sistemas 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rede.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Abstração: Sistema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Operacional</a:t>
            </a:r>
            <a:endParaRPr sz="1200" dirty="0">
              <a:latin typeface="Times New Roman"/>
              <a:cs typeface="Times New Roman"/>
            </a:endParaRPr>
          </a:p>
          <a:p>
            <a:pPr marL="393700" marR="3090545">
              <a:lnSpc>
                <a:spcPct val="191700"/>
              </a:lnSpc>
            </a:pP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Projeto, Modelo, Evolução  Computação: Cliente/Servidor, Código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Móvel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Ancestrais: </a:t>
            </a:r>
            <a:r>
              <a:rPr sz="1200" b="1" spc="-5" dirty="0">
                <a:latin typeface="Times New Roman"/>
                <a:cs typeface="Times New Roman"/>
              </a:rPr>
              <a:t>JavaOS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Virtual Machine</a:t>
            </a:r>
            <a:r>
              <a:rPr sz="1200" spc="-5" dirty="0">
                <a:latin typeface="Times New Roman"/>
                <a:cs typeface="Times New Roman"/>
              </a:rPr>
              <a:t>[Lindholm, </a:t>
            </a:r>
            <a:r>
              <a:rPr sz="1200" dirty="0">
                <a:latin typeface="Times New Roman"/>
                <a:cs typeface="Times New Roman"/>
              </a:rPr>
              <a:t>1996] - </a:t>
            </a:r>
            <a:r>
              <a:rPr sz="1200" spc="-5" dirty="0">
                <a:latin typeface="Times New Roman"/>
                <a:cs typeface="Times New Roman"/>
              </a:rPr>
              <a:t>Parte </a:t>
            </a:r>
            <a:r>
              <a:rPr sz="1200" dirty="0">
                <a:latin typeface="Times New Roman"/>
                <a:cs typeface="Times New Roman"/>
              </a:rPr>
              <a:t>do </a:t>
            </a:r>
            <a:r>
              <a:rPr sz="1200" spc="-5" dirty="0">
                <a:latin typeface="Times New Roman"/>
                <a:cs typeface="Times New Roman"/>
              </a:rPr>
              <a:t>ambiente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runtime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que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interpreta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5" dirty="0">
                <a:latin typeface="Times New Roman"/>
                <a:cs typeface="Times New Roman"/>
              </a:rPr>
              <a:t>bytecodes</a:t>
            </a:r>
            <a:r>
              <a:rPr sz="1200" spc="-5" dirty="0">
                <a:latin typeface="Times New Roman"/>
                <a:cs typeface="Times New Roman"/>
              </a:rPr>
              <a:t>[Taxonomia, </a:t>
            </a:r>
            <a:r>
              <a:rPr sz="1200" dirty="0">
                <a:latin typeface="Times New Roman"/>
                <a:cs typeface="Times New Roman"/>
              </a:rPr>
              <a:t>1998].</a:t>
            </a:r>
          </a:p>
          <a:p>
            <a:pPr marL="393700" marR="3822700">
              <a:lnSpc>
                <a:spcPts val="2750"/>
              </a:lnSpc>
              <a:spcBef>
                <a:spcPts val="295"/>
              </a:spcBef>
            </a:pPr>
            <a:r>
              <a:rPr sz="1200" spc="-5" dirty="0">
                <a:latin typeface="Times New Roman"/>
                <a:cs typeface="Times New Roman"/>
              </a:rPr>
              <a:t>Abstração: Sistema Operacional  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Execução,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Ligação</a:t>
            </a:r>
            <a:endParaRPr sz="12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10"/>
              </a:spcBef>
            </a:pPr>
            <a:r>
              <a:rPr sz="1200" spc="-5" dirty="0">
                <a:latin typeface="Times New Roman"/>
                <a:cs typeface="Times New Roman"/>
              </a:rPr>
              <a:t>Computação: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Local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608" y="153923"/>
            <a:ext cx="6409055" cy="5307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Times New Roman"/>
                <a:cs typeface="Times New Roman"/>
              </a:rPr>
              <a:t>Taxonomia </a:t>
            </a:r>
            <a:r>
              <a:rPr lang="pt-BR" sz="1200" dirty="0">
                <a:latin typeface="Times New Roman"/>
                <a:cs typeface="Times New Roman"/>
              </a:rPr>
              <a:t>da Tecnologia Java – EducaCiência FastCode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15240">
              <a:lnSpc>
                <a:spcPct val="91900"/>
              </a:lnSpc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Programming Language</a:t>
            </a:r>
            <a:r>
              <a:rPr sz="1200" spc="-5" dirty="0">
                <a:latin typeface="Times New Roman"/>
                <a:cs typeface="Times New Roman"/>
              </a:rPr>
              <a:t>[Gosling et alli, </a:t>
            </a:r>
            <a:r>
              <a:rPr sz="1200" dirty="0">
                <a:latin typeface="Times New Roman"/>
                <a:cs typeface="Times New Roman"/>
              </a:rPr>
              <a:t>1996] - </a:t>
            </a:r>
            <a:r>
              <a:rPr sz="1200" spc="-5" dirty="0">
                <a:latin typeface="Times New Roman"/>
                <a:cs typeface="Times New Roman"/>
              </a:rPr>
              <a:t>Linguagem </a:t>
            </a:r>
            <a:r>
              <a:rPr sz="1200" dirty="0">
                <a:latin typeface="Times New Roman"/>
                <a:cs typeface="Times New Roman"/>
              </a:rPr>
              <a:t>de programação de uso </a:t>
            </a:r>
            <a:r>
              <a:rPr sz="1200" spc="-5" dirty="0">
                <a:latin typeface="Times New Roman"/>
                <a:cs typeface="Times New Roman"/>
              </a:rPr>
              <a:t>geral com  sintaxe similar </a:t>
            </a:r>
            <a:r>
              <a:rPr sz="1200" dirty="0">
                <a:latin typeface="Times New Roman"/>
                <a:cs typeface="Times New Roman"/>
              </a:rPr>
              <a:t>à da </a:t>
            </a:r>
            <a:r>
              <a:rPr sz="1200" spc="-5" dirty="0">
                <a:latin typeface="Times New Roman"/>
                <a:cs typeface="Times New Roman"/>
              </a:rPr>
              <a:t>linguagem </a:t>
            </a:r>
            <a:r>
              <a:rPr sz="1200" dirty="0">
                <a:latin typeface="Times New Roman"/>
                <a:cs typeface="Times New Roman"/>
              </a:rPr>
              <a:t>C++. </a:t>
            </a:r>
            <a:r>
              <a:rPr sz="1200" spc="-5" dirty="0">
                <a:latin typeface="Times New Roman"/>
                <a:cs typeface="Times New Roman"/>
              </a:rPr>
              <a:t>As principais características </a:t>
            </a:r>
            <a:r>
              <a:rPr sz="1200" dirty="0">
                <a:latin typeface="Times New Roman"/>
                <a:cs typeface="Times New Roman"/>
              </a:rPr>
              <a:t>da linguagem Java são: </a:t>
            </a:r>
            <a:r>
              <a:rPr sz="1200" spc="-5" dirty="0">
                <a:latin typeface="Times New Roman"/>
                <a:cs typeface="Times New Roman"/>
              </a:rPr>
              <a:t>orientada </a:t>
            </a:r>
            <a:r>
              <a:rPr sz="1200" dirty="0">
                <a:latin typeface="Times New Roman"/>
                <a:cs typeface="Times New Roman"/>
              </a:rPr>
              <a:t>a  </a:t>
            </a:r>
            <a:r>
              <a:rPr sz="1200" spc="-5" dirty="0">
                <a:latin typeface="Times New Roman"/>
                <a:cs typeface="Times New Roman"/>
              </a:rPr>
              <a:t>objetos, fortemente tipada, suporte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classes, interfaces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herança, threads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sincronização, tratamento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exceções, suporte </a:t>
            </a:r>
            <a:r>
              <a:rPr sz="1200" dirty="0">
                <a:latin typeface="Times New Roman"/>
                <a:cs typeface="Times New Roman"/>
              </a:rPr>
              <a:t>à </a:t>
            </a:r>
            <a:r>
              <a:rPr sz="1200" spc="-5" dirty="0">
                <a:latin typeface="Times New Roman"/>
                <a:cs typeface="Times New Roman"/>
              </a:rPr>
              <a:t>interoperabilidade </a:t>
            </a:r>
            <a:r>
              <a:rPr sz="1200" dirty="0">
                <a:latin typeface="Times New Roman"/>
                <a:cs typeface="Times New Roman"/>
              </a:rPr>
              <a:t>com </a:t>
            </a:r>
            <a:r>
              <a:rPr sz="1200" spc="-5" dirty="0">
                <a:latin typeface="Times New Roman"/>
                <a:cs typeface="Times New Roman"/>
              </a:rPr>
              <a:t>código dependente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plataforma, </a:t>
            </a:r>
            <a:r>
              <a:rPr sz="1200" dirty="0">
                <a:latin typeface="Times New Roman"/>
                <a:cs typeface="Times New Roman"/>
              </a:rPr>
              <a:t>sem </a:t>
            </a:r>
            <a:r>
              <a:rPr sz="1200" spc="-5" dirty="0">
                <a:latin typeface="Times New Roman"/>
                <a:cs typeface="Times New Roman"/>
              </a:rPr>
              <a:t>aritmética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ponteiros </a:t>
            </a:r>
            <a:r>
              <a:rPr sz="1200" dirty="0">
                <a:latin typeface="Times New Roman"/>
                <a:cs typeface="Times New Roman"/>
              </a:rPr>
              <a:t>e com </a:t>
            </a:r>
            <a:r>
              <a:rPr sz="1200" spc="-5" dirty="0">
                <a:latin typeface="Times New Roman"/>
                <a:cs typeface="Times New Roman"/>
              </a:rPr>
              <a:t>gerenciamento automático </a:t>
            </a:r>
            <a:r>
              <a:rPr sz="1200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memória.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Abstração: Linguagem, Biblioteca</a:t>
            </a:r>
            <a:endParaRPr sz="1200" dirty="0">
              <a:latin typeface="Times New Roman"/>
              <a:cs typeface="Times New Roman"/>
            </a:endParaRPr>
          </a:p>
          <a:p>
            <a:pPr marL="393700" marR="377190">
              <a:lnSpc>
                <a:spcPts val="2760"/>
              </a:lnSpc>
              <a:spcBef>
                <a:spcPts val="300"/>
              </a:spcBef>
            </a:pP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Projeto, Programação, Empacotamento, Transferência, Instalação, Execução.  Computação: Local, Código</a:t>
            </a:r>
            <a:r>
              <a:rPr sz="1200" dirty="0">
                <a:latin typeface="Times New Roman"/>
                <a:cs typeface="Times New Roman"/>
              </a:rPr>
              <a:t> Móvel</a:t>
            </a:r>
          </a:p>
          <a:p>
            <a:pPr marL="393700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latin typeface="Times New Roman"/>
                <a:cs typeface="Times New Roman"/>
              </a:rPr>
              <a:t>Depende/Agrega: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Virtual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Machine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91900"/>
              </a:lnSpc>
            </a:pP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Telephony API</a:t>
            </a:r>
            <a:r>
              <a:rPr sz="1200" spc="-5" dirty="0">
                <a:latin typeface="Times New Roman"/>
                <a:cs typeface="Times New Roman"/>
              </a:rPr>
              <a:t>[Sun, </a:t>
            </a:r>
            <a:r>
              <a:rPr sz="1200" dirty="0">
                <a:latin typeface="Times New Roman"/>
                <a:cs typeface="Times New Roman"/>
              </a:rPr>
              <a:t>1998d] - </a:t>
            </a:r>
            <a:r>
              <a:rPr sz="1200" spc="-5" dirty="0">
                <a:latin typeface="Times New Roman"/>
                <a:cs typeface="Times New Roman"/>
              </a:rPr>
              <a:t>Esforço combinado </a:t>
            </a:r>
            <a:r>
              <a:rPr sz="1200" dirty="0">
                <a:latin typeface="Times New Roman"/>
                <a:cs typeface="Times New Roman"/>
              </a:rPr>
              <a:t>da Sun </a:t>
            </a:r>
            <a:r>
              <a:rPr sz="1200" spc="-5" dirty="0">
                <a:latin typeface="Times New Roman"/>
                <a:cs typeface="Times New Roman"/>
              </a:rPr>
              <a:t>Microsystems, Lucent, Nortel, Novell,  Intel, IBM, Siemens, Dialogic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Enterprise Computer Telephony Forum,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definição </a:t>
            </a:r>
            <a:r>
              <a:rPr sz="1200" dirty="0">
                <a:latin typeface="Times New Roman"/>
                <a:cs typeface="Times New Roman"/>
              </a:rPr>
              <a:t>de um </a:t>
            </a:r>
            <a:r>
              <a:rPr sz="1200" spc="-5" dirty="0">
                <a:latin typeface="Times New Roman"/>
                <a:cs typeface="Times New Roman"/>
              </a:rPr>
              <a:t>conjunto </a:t>
            </a:r>
            <a:r>
              <a:rPr sz="1200" dirty="0">
                <a:latin typeface="Times New Roman"/>
                <a:cs typeface="Times New Roman"/>
              </a:rPr>
              <a:t>de  </a:t>
            </a:r>
            <a:r>
              <a:rPr sz="1200" spc="-5" dirty="0">
                <a:latin typeface="Times New Roman"/>
                <a:cs typeface="Times New Roman"/>
              </a:rPr>
              <a:t>APIs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arquiteturas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sistema para desenvolvimento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aplicações Java para automação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centrais  telefônicas, </a:t>
            </a:r>
            <a:r>
              <a:rPr sz="1200" dirty="0">
                <a:latin typeface="Times New Roman"/>
                <a:cs typeface="Times New Roman"/>
              </a:rPr>
              <a:t>na </a:t>
            </a:r>
            <a:r>
              <a:rPr sz="1200" spc="-5" dirty="0">
                <a:latin typeface="Times New Roman"/>
                <a:cs typeface="Times New Roman"/>
              </a:rPr>
              <a:t>realização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tarefas </a:t>
            </a:r>
            <a:r>
              <a:rPr sz="1200" dirty="0">
                <a:latin typeface="Times New Roman"/>
                <a:cs typeface="Times New Roman"/>
              </a:rPr>
              <a:t>como </a:t>
            </a:r>
            <a:r>
              <a:rPr sz="1200" spc="-5" dirty="0">
                <a:latin typeface="Times New Roman"/>
                <a:cs typeface="Times New Roman"/>
              </a:rPr>
              <a:t>atendimento </a:t>
            </a:r>
            <a:r>
              <a:rPr sz="1200" dirty="0">
                <a:latin typeface="Times New Roman"/>
                <a:cs typeface="Times New Roman"/>
              </a:rPr>
              <a:t>e </a:t>
            </a:r>
            <a:r>
              <a:rPr sz="1200" spc="-5" dirty="0">
                <a:latin typeface="Times New Roman"/>
                <a:cs typeface="Times New Roman"/>
              </a:rPr>
              <a:t>solicitação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chamadas telefonicas, </a:t>
            </a:r>
            <a:r>
              <a:rPr sz="1200" dirty="0">
                <a:latin typeface="Times New Roman"/>
                <a:cs typeface="Times New Roman"/>
              </a:rPr>
              <a:t>para  </a:t>
            </a:r>
            <a:r>
              <a:rPr sz="1200" spc="-5" dirty="0">
                <a:latin typeface="Times New Roman"/>
                <a:cs typeface="Times New Roman"/>
              </a:rPr>
              <a:t>programação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secretárias eletrônicas, controle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central,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</a:t>
            </a:r>
          </a:p>
          <a:p>
            <a:pPr marL="393700" marR="3187700">
              <a:lnSpc>
                <a:spcPts val="2760"/>
              </a:lnSpc>
              <a:spcBef>
                <a:spcPts val="300"/>
              </a:spcBef>
            </a:pPr>
            <a:r>
              <a:rPr sz="1200" spc="-5" dirty="0">
                <a:latin typeface="Times New Roman"/>
                <a:cs typeface="Times New Roman"/>
              </a:rPr>
              <a:t>Abstração: Framework, Domínio, </a:t>
            </a:r>
            <a:r>
              <a:rPr sz="1200" dirty="0">
                <a:latin typeface="Times New Roman"/>
                <a:cs typeface="Times New Roman"/>
              </a:rPr>
              <a:t>Ecologia  </a:t>
            </a:r>
            <a:r>
              <a:rPr sz="1200" spc="-5" dirty="0">
                <a:latin typeface="Times New Roman"/>
                <a:cs typeface="Times New Roman"/>
              </a:rPr>
              <a:t>Ciclo </a:t>
            </a:r>
            <a:r>
              <a:rPr sz="1200" dirty="0">
                <a:latin typeface="Times New Roman"/>
                <a:cs typeface="Times New Roman"/>
              </a:rPr>
              <a:t>de </a:t>
            </a:r>
            <a:r>
              <a:rPr sz="1200" spc="-5" dirty="0">
                <a:latin typeface="Times New Roman"/>
                <a:cs typeface="Times New Roman"/>
              </a:rPr>
              <a:t>Vida: Programação, Projeto, Modelo  Computação: Cliente/Servidor, Código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Móvel</a:t>
            </a:r>
          </a:p>
          <a:p>
            <a:pPr marL="393700">
              <a:lnSpc>
                <a:spcPct val="100000"/>
              </a:lnSpc>
              <a:spcBef>
                <a:spcPts val="1019"/>
              </a:spcBef>
            </a:pPr>
            <a:r>
              <a:rPr sz="1200" spc="-5" dirty="0">
                <a:latin typeface="Times New Roman"/>
                <a:cs typeface="Times New Roman"/>
              </a:rPr>
              <a:t>Depende/Agrega: </a:t>
            </a:r>
            <a:r>
              <a:rPr sz="1200" b="1" spc="-5" dirty="0">
                <a:latin typeface="Times New Roman"/>
                <a:cs typeface="Times New Roman"/>
              </a:rPr>
              <a:t>Applet</a:t>
            </a:r>
            <a:r>
              <a:rPr sz="1200" spc="-5" dirty="0">
                <a:latin typeface="Times New Roman"/>
                <a:cs typeface="Times New Roman"/>
              </a:rPr>
              <a:t>, </a:t>
            </a:r>
            <a:r>
              <a:rPr sz="1200" b="1" dirty="0">
                <a:latin typeface="Times New Roman"/>
                <a:cs typeface="Times New Roman"/>
              </a:rPr>
              <a:t>Java </a:t>
            </a:r>
            <a:r>
              <a:rPr sz="1200" b="1" spc="-5" dirty="0">
                <a:latin typeface="Times New Roman"/>
                <a:cs typeface="Times New Roman"/>
              </a:rPr>
              <a:t>Development Kit[Sun,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1998e]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Personalizar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EducaCiência FastCode | Perucello , Fábio</cp:lastModifiedBy>
  <cp:revision>1</cp:revision>
  <dcterms:created xsi:type="dcterms:W3CDTF">2022-01-27T15:09:37Z</dcterms:created>
  <dcterms:modified xsi:type="dcterms:W3CDTF">2025-03-05T01:31:11Z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2002-08-20T00:00:00Z</vt:filetime>
  </property>
  <property fmtid="{D5CDD505-2E9C-101B-9397-08002B2CF9AE}" pid="3" name="LastSaved">
    <vt:filetime>2002-08-20T00:00:00Z</vt:filetime>
  </property>
</Properties>
</file>