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7" d="100"/>
          <a:sy n="67" d="100"/>
        </p:scale>
        <p:origin x="-864" y="-50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95FC1-15C5-42D6-8315-498A1F32B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447A9A6-CAD2-4F7B-BB90-BA49305BD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03BED3C-DB24-4CA9-823C-1CAECD574ECF}"/>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3E81D8C0-AE33-4444-B93D-DE8883923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33A962-74AB-42BC-A0BF-42306AA0AA0D}"/>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256949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20AE7-2750-43BB-96F5-405C5B1FE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51C132A-9EF2-4414-BCFE-CCDE17B25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128A15-A36B-4945-B9D1-EA84EAABB2CC}"/>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AA879591-D24D-4F3B-AD64-157A2B56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DF82D5-7A3F-49C7-80FB-EA62F12CD175}"/>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316637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2E1C1C-C476-4777-B6C9-3298C998A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7D7B494-9BEE-454E-83B9-A578A9A45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182EEA-27D7-497D-A185-0EB666C76766}"/>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B56C49FD-ABFF-445A-B4A5-946ECE528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CF97F5-13C9-4070-8E08-80574CB2C148}"/>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8708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1DC60-2F26-46BC-A99C-06E000DC6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DA42D1C-4E3D-48E2-89D7-4E082C21A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D7A6D3-394C-4759-8024-C76959FE24E4}"/>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84EB3EBE-5ADA-48EF-A8F6-1006D22D6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DF0149-6866-4BA5-97E5-19BAA150404D}"/>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7711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93CE8-CAF7-4786-AC7B-ED1D20DC0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589BACE-0230-49A3-9CC9-4B27522EC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A46B1C1-DBCA-4D25-B742-E8903743DE23}"/>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31F1E4DA-A38A-4E2F-9321-867DEA48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984830-6351-4D94-B3EC-D5B9BC2E169F}"/>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210267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CC107-B9A7-4E63-873C-666DD0865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C4DAB78-6011-4201-8312-9BC47A0D8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87A498A-382C-4DC1-809F-FEC570F4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EF9917B-0195-49B6-A3D6-53CCD95A18C0}"/>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6" name="Footer Placeholder 5">
            <a:extLst>
              <a:ext uri="{FF2B5EF4-FFF2-40B4-BE49-F238E27FC236}">
                <a16:creationId xmlns:a16="http://schemas.microsoft.com/office/drawing/2014/main" xmlns="" id="{A6F1C55A-6CD4-4F9C-83A8-5534515F6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01753B-B553-438E-8212-CAEB8FABA8B3}"/>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116887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C92A8-31A5-40EF-93FC-E676F9771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2A8CF48-4A14-453B-8F61-D62139BAA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81C0C23-F90D-46AF-80A1-8C96CA948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396A07F-8685-4704-AFB7-BC2628C94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CCED6B1-830C-42BA-8BD2-C5BC4DE02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CCBFB3E-0957-4CE5-8A2F-F57608E3FE17}"/>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8" name="Footer Placeholder 7">
            <a:extLst>
              <a:ext uri="{FF2B5EF4-FFF2-40B4-BE49-F238E27FC236}">
                <a16:creationId xmlns:a16="http://schemas.microsoft.com/office/drawing/2014/main" xmlns="" id="{0CE1C212-912D-4E75-B6BA-37676858F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410AD44-557E-4E56-BA27-F85890F21CA2}"/>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173655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1E174-CAF3-42F4-8C0D-0E750FE364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8015F0B-86D6-4CD9-9B3A-8B4987F9D698}"/>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4" name="Footer Placeholder 3">
            <a:extLst>
              <a:ext uri="{FF2B5EF4-FFF2-40B4-BE49-F238E27FC236}">
                <a16:creationId xmlns:a16="http://schemas.microsoft.com/office/drawing/2014/main" xmlns="" id="{DFA3F32B-3324-4A06-A112-29CE821FA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505F6CA-04B5-4433-9D3C-20F4BACC10AA}"/>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23225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63B0532-9EC5-4E92-B6A4-202720A40954}"/>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3" name="Footer Placeholder 2">
            <a:extLst>
              <a:ext uri="{FF2B5EF4-FFF2-40B4-BE49-F238E27FC236}">
                <a16:creationId xmlns:a16="http://schemas.microsoft.com/office/drawing/2014/main" xmlns="" id="{DE572DF0-D742-4F92-BA8B-25E0DF58E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C6FE57D-FF8A-483D-8F4A-8C88C8FE869B}"/>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219725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DCBE5-7D3E-489F-9C56-F8B6BC481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DEA59C6-0D46-495D-B319-903814A5A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06DDCF0-A218-4A22-8B4E-AAAB4D296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B9B715-F24A-4F52-83D4-BF899DFAEC85}"/>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6" name="Footer Placeholder 5">
            <a:extLst>
              <a:ext uri="{FF2B5EF4-FFF2-40B4-BE49-F238E27FC236}">
                <a16:creationId xmlns:a16="http://schemas.microsoft.com/office/drawing/2014/main" xmlns="" id="{489C62B7-EDB0-43A5-A733-FE2FCE20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8A5B5A-1470-4D2E-882E-309DEC6A25EB}"/>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151828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8FB96-845B-4316-8927-85E76FD4D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8E6FE48-F9C1-444E-AF84-9B71D8FAD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7BA99D5-38ED-4109-8A01-D9AEEE5CC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2F16F3-FB49-4911-B1AB-FBCBC417B8DA}"/>
              </a:ext>
            </a:extLst>
          </p:cNvPr>
          <p:cNvSpPr>
            <a:spLocks noGrp="1"/>
          </p:cNvSpPr>
          <p:nvPr>
            <p:ph type="dt" sz="half" idx="10"/>
          </p:nvPr>
        </p:nvSpPr>
        <p:spPr/>
        <p:txBody>
          <a:bodyPr/>
          <a:lstStyle/>
          <a:p>
            <a:fld id="{4FED37E3-803F-48E8-98C0-979597698396}" type="datetimeFigureOut">
              <a:rPr lang="en-US" smtClean="0"/>
              <a:pPr/>
              <a:t>1/2/2021</a:t>
            </a:fld>
            <a:endParaRPr lang="en-US"/>
          </a:p>
        </p:txBody>
      </p:sp>
      <p:sp>
        <p:nvSpPr>
          <p:cNvPr id="6" name="Footer Placeholder 5">
            <a:extLst>
              <a:ext uri="{FF2B5EF4-FFF2-40B4-BE49-F238E27FC236}">
                <a16:creationId xmlns:a16="http://schemas.microsoft.com/office/drawing/2014/main" xmlns="" id="{DAB3D485-6A2D-4CC6-9129-A86924FC1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517747-E1B8-4B24-BB5F-4582D034D90C}"/>
              </a:ext>
            </a:extLst>
          </p:cNvPr>
          <p:cNvSpPr>
            <a:spLocks noGrp="1"/>
          </p:cNvSpPr>
          <p:nvPr>
            <p:ph type="sldNum" sz="quarter" idx="12"/>
          </p:nvPr>
        </p:nvSpPr>
        <p:spPr/>
        <p:txBody>
          <a:body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300362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1D3161-4DB9-43BB-BD98-46AB9C8C5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1C6E36-040C-4B7E-B692-DAE98306A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E300B4-A93B-4168-A233-8A1D036E4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D37E3-803F-48E8-98C0-979597698396}" type="datetimeFigureOut">
              <a:rPr lang="en-US" smtClean="0"/>
              <a:pPr/>
              <a:t>1/2/2021</a:t>
            </a:fld>
            <a:endParaRPr lang="en-US"/>
          </a:p>
        </p:txBody>
      </p:sp>
      <p:sp>
        <p:nvSpPr>
          <p:cNvPr id="5" name="Footer Placeholder 4">
            <a:extLst>
              <a:ext uri="{FF2B5EF4-FFF2-40B4-BE49-F238E27FC236}">
                <a16:creationId xmlns:a16="http://schemas.microsoft.com/office/drawing/2014/main" xmlns="" id="{AE2235C3-C3BF-474A-9AEB-4A03E044B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ACF3F9F-A3A1-45C5-86AD-761547FD7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46A25-ADD7-41BA-A665-A4D735046237}" type="slidenum">
              <a:rPr lang="en-US" smtClean="0"/>
              <a:pPr/>
              <a:t>‹#›</a:t>
            </a:fld>
            <a:endParaRPr lang="en-US"/>
          </a:p>
        </p:txBody>
      </p:sp>
    </p:spTree>
    <p:extLst>
      <p:ext uri="{BB962C8B-B14F-4D97-AF65-F5344CB8AC3E}">
        <p14:creationId xmlns:p14="http://schemas.microsoft.com/office/powerpoint/2010/main" xmlns="" val="353841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2EF54-5E63-450F-80B6-FE6A6AF54022}"/>
              </a:ext>
            </a:extLst>
          </p:cNvPr>
          <p:cNvSpPr>
            <a:spLocks noGrp="1"/>
          </p:cNvSpPr>
          <p:nvPr>
            <p:ph type="ctrTitle"/>
          </p:nvPr>
        </p:nvSpPr>
        <p:spPr>
          <a:xfrm>
            <a:off x="1524000" y="912812"/>
            <a:ext cx="9144000" cy="3068637"/>
          </a:xfrm>
        </p:spPr>
        <p:txBody>
          <a:bodyPr>
            <a:normAutofit fontScale="90000"/>
          </a:bodyPr>
          <a:lstStyle/>
          <a:p>
            <a:r>
              <a:rPr lang="en-US" dirty="0"/>
              <a:t>Analyzing Neighbourhoods of Chennai For Starting A New Restaurant. </a:t>
            </a:r>
          </a:p>
        </p:txBody>
      </p:sp>
      <p:sp>
        <p:nvSpPr>
          <p:cNvPr id="3" name="Subtitle 2">
            <a:extLst>
              <a:ext uri="{FF2B5EF4-FFF2-40B4-BE49-F238E27FC236}">
                <a16:creationId xmlns:a16="http://schemas.microsoft.com/office/drawing/2014/main" xmlns="" id="{DECCA433-1E6C-47A3-960F-19FD15EBD7D5}"/>
              </a:ext>
            </a:extLst>
          </p:cNvPr>
          <p:cNvSpPr>
            <a:spLocks noGrp="1"/>
          </p:cNvSpPr>
          <p:nvPr>
            <p:ph type="subTitle" idx="1"/>
          </p:nvPr>
        </p:nvSpPr>
        <p:spPr>
          <a:xfrm>
            <a:off x="1524000" y="4676776"/>
            <a:ext cx="9144000" cy="1400174"/>
          </a:xfrm>
        </p:spPr>
        <p:txBody>
          <a:bodyPr>
            <a:normAutofit/>
          </a:bodyPr>
          <a:lstStyle/>
          <a:p>
            <a:r>
              <a:rPr lang="en-US" dirty="0" smtClean="0"/>
              <a:t>PERUMAL RAJENDRAN</a:t>
            </a:r>
            <a:endParaRPr lang="en-US" dirty="0"/>
          </a:p>
          <a:p>
            <a:r>
              <a:rPr lang="en-US" dirty="0"/>
              <a:t>IBM Applied Data Science </a:t>
            </a:r>
          </a:p>
          <a:p>
            <a:r>
              <a:rPr lang="en-US" dirty="0" smtClean="0"/>
              <a:t>02.01.2021</a:t>
            </a:r>
            <a:endParaRPr lang="en-US" dirty="0"/>
          </a:p>
        </p:txBody>
      </p:sp>
    </p:spTree>
    <p:extLst>
      <p:ext uri="{BB962C8B-B14F-4D97-AF65-F5344CB8AC3E}">
        <p14:creationId xmlns:p14="http://schemas.microsoft.com/office/powerpoint/2010/main" xmlns="" val="140614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BF86A-FF78-425E-9A6A-9AD28B8277D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9DA02A57-52BE-4F7F-A8C1-273D8D67E3E0}"/>
              </a:ext>
            </a:extLst>
          </p:cNvPr>
          <p:cNvSpPr>
            <a:spLocks noGrp="1"/>
          </p:cNvSpPr>
          <p:nvPr>
            <p:ph idx="1"/>
          </p:nvPr>
        </p:nvSpPr>
        <p:spPr/>
        <p:txBody>
          <a:bodyPr/>
          <a:lstStyle/>
          <a:p>
            <a:pPr>
              <a:buFont typeface="Wingdings" panose="05000000000000000000" pitchFamily="2" charset="2"/>
              <a:buChar char="§"/>
            </a:pPr>
            <a:r>
              <a:rPr lang="en-US" dirty="0"/>
              <a:t> Data analysis and machine learning techniques used in this project can be very helpful in determining solutions of certain business problems. </a:t>
            </a:r>
          </a:p>
          <a:p>
            <a:pPr>
              <a:buFont typeface="Wingdings" panose="05000000000000000000" pitchFamily="2" charset="2"/>
              <a:buChar char="§"/>
            </a:pPr>
            <a:r>
              <a:rPr lang="en-US" dirty="0"/>
              <a:t> Python’s inbuilt libraries such as GeoPy, Folium and BeautifulSoup make it very easy and effective to analyze a geographical location. </a:t>
            </a:r>
          </a:p>
          <a:p>
            <a:pPr>
              <a:buFont typeface="Wingdings" panose="05000000000000000000" pitchFamily="2" charset="2"/>
              <a:buChar char="§"/>
            </a:pPr>
            <a:r>
              <a:rPr lang="en-US" dirty="0"/>
              <a:t> In this project we studied the neighbourhoods of </a:t>
            </a:r>
            <a:r>
              <a:rPr lang="en-US" dirty="0" smtClean="0"/>
              <a:t>Chennai city </a:t>
            </a:r>
            <a:r>
              <a:rPr lang="en-US" dirty="0"/>
              <a:t>and came up with a recommendation of neighbourhoods where our client can start their restaurant business.</a:t>
            </a:r>
          </a:p>
        </p:txBody>
      </p:sp>
    </p:spTree>
    <p:extLst>
      <p:ext uri="{BB962C8B-B14F-4D97-AF65-F5344CB8AC3E}">
        <p14:creationId xmlns:p14="http://schemas.microsoft.com/office/powerpoint/2010/main" xmlns="" val="5404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body of water with a city in the background&#10;&#10;Description automatically generated">
            <a:extLst>
              <a:ext uri="{FF2B5EF4-FFF2-40B4-BE49-F238E27FC236}">
                <a16:creationId xmlns:a16="http://schemas.microsoft.com/office/drawing/2014/main" xmlns="" id="{623B6825-D6EB-4D70-8AE7-19E94C1C3E1E}"/>
              </a:ext>
            </a:extLst>
          </p:cNvPr>
          <p:cNvPicPr>
            <a:picLocks noChangeAspect="1"/>
          </p:cNvPicPr>
          <p:nvPr/>
        </p:nvPicPr>
        <p:blipFill rotWithShape="1">
          <a:blip r:embed="rId2">
            <a:alphaModFix/>
            <a:extLst>
              <a:ext uri="{28A0092B-C50C-407E-A947-70E740481C1C}">
                <a14:useLocalDpi xmlns:a14="http://schemas.microsoft.com/office/drawing/2010/main" xmlns="" val="0"/>
              </a:ext>
            </a:extLst>
          </a:blip>
          <a:srcRect l="14213" r="32410" b="1"/>
          <a:stretch/>
        </p:blipFill>
        <p:spPr>
          <a:xfrm>
            <a:off x="5797543" y="10"/>
            <a:ext cx="6394152" cy="6857990"/>
          </a:xfrm>
          <a:prstGeom prst="rect">
            <a:avLst/>
          </a:prstGeom>
        </p:spPr>
      </p:pic>
      <p:pic>
        <p:nvPicPr>
          <p:cNvPr id="12" name="Picture 9">
            <a:extLst>
              <a:ext uri="{FF2B5EF4-FFF2-40B4-BE49-F238E27FC236}">
                <a16:creationId xmlns:a16="http://schemas.microsoft.com/office/drawing/2014/main" xmlns="" id="{54DDEBDD-D8BD-41A6-8A0D-B00E3768B0F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xmlns="" id="{71CAE919-DE28-4893-94E6-BACDB84FC9A6}"/>
              </a:ext>
            </a:extLst>
          </p:cNvPr>
          <p:cNvSpPr>
            <a:spLocks noGrp="1"/>
          </p:cNvSpPr>
          <p:nvPr>
            <p:ph type="title"/>
          </p:nvPr>
        </p:nvSpPr>
        <p:spPr>
          <a:xfrm>
            <a:off x="804998" y="798445"/>
            <a:ext cx="4803636" cy="1311664"/>
          </a:xfrm>
        </p:spPr>
        <p:txBody>
          <a:bodyPr>
            <a:normAutofit/>
          </a:bodyPr>
          <a:lstStyle/>
          <a:p>
            <a:r>
              <a:rPr lang="en-US" b="1" dirty="0">
                <a:solidFill>
                  <a:srgbClr val="000000"/>
                </a:solidFill>
              </a:rPr>
              <a:t>Introduction </a:t>
            </a:r>
            <a:br>
              <a:rPr lang="en-US" b="1" dirty="0">
                <a:solidFill>
                  <a:srgbClr val="000000"/>
                </a:solidFill>
              </a:rPr>
            </a:br>
            <a:endParaRPr lang="en-US" dirty="0">
              <a:solidFill>
                <a:srgbClr val="000000"/>
              </a:solidFill>
            </a:endParaRPr>
          </a:p>
        </p:txBody>
      </p:sp>
      <p:sp>
        <p:nvSpPr>
          <p:cNvPr id="3" name="Content Placeholder 2">
            <a:extLst>
              <a:ext uri="{FF2B5EF4-FFF2-40B4-BE49-F238E27FC236}">
                <a16:creationId xmlns:a16="http://schemas.microsoft.com/office/drawing/2014/main" xmlns="" id="{FD27653F-E66C-4BEF-B0C4-600278D78002}"/>
              </a:ext>
            </a:extLst>
          </p:cNvPr>
          <p:cNvSpPr>
            <a:spLocks noGrp="1"/>
          </p:cNvSpPr>
          <p:nvPr>
            <p:ph idx="1"/>
          </p:nvPr>
        </p:nvSpPr>
        <p:spPr>
          <a:xfrm>
            <a:off x="804997" y="1778000"/>
            <a:ext cx="4706803" cy="4282973"/>
          </a:xfrm>
        </p:spPr>
        <p:txBody>
          <a:bodyPr anchor="ctr">
            <a:normAutofit/>
          </a:bodyPr>
          <a:lstStyle/>
          <a:p>
            <a:pPr>
              <a:buFont typeface="Wingdings" panose="05000000000000000000" pitchFamily="2" charset="2"/>
              <a:buChar char="§"/>
            </a:pPr>
            <a:r>
              <a:rPr lang="en-US" sz="2000" b="1" dirty="0">
                <a:solidFill>
                  <a:srgbClr val="000000"/>
                </a:solidFill>
              </a:rPr>
              <a:t>CHENNAI</a:t>
            </a:r>
            <a:r>
              <a:rPr lang="en-US" sz="2000" dirty="0">
                <a:solidFill>
                  <a:srgbClr val="000000"/>
                </a:solidFill>
              </a:rPr>
              <a:t> is the capital of Tamil Nadu. It is one of the most important metros in India. The region around Chennai has served as an important administrative, military, and economic center for many centuries. </a:t>
            </a:r>
          </a:p>
          <a:p>
            <a:pPr>
              <a:buFont typeface="Wingdings" panose="05000000000000000000" pitchFamily="2" charset="2"/>
              <a:buChar char="§"/>
            </a:pPr>
            <a:r>
              <a:rPr lang="en-US" sz="2000" dirty="0">
                <a:solidFill>
                  <a:srgbClr val="000000"/>
                </a:solidFill>
              </a:rPr>
              <a:t>The city is full of restaurants serving thousands of hungry customers, every day. The diversity in the population of the city has brought in a vast diversity in food habits of people. </a:t>
            </a:r>
          </a:p>
          <a:p>
            <a:pPr>
              <a:buFont typeface="Wingdings" panose="05000000000000000000" pitchFamily="2" charset="2"/>
              <a:buChar char="§"/>
            </a:pPr>
            <a:r>
              <a:rPr lang="en-US" sz="2000" b="1" dirty="0">
                <a:solidFill>
                  <a:srgbClr val="000000"/>
                </a:solidFill>
              </a:rPr>
              <a:t>In this project we will study the neighborhoods and make recommendations accordingly.</a:t>
            </a:r>
          </a:p>
          <a:p>
            <a:endParaRPr lang="en-US" sz="2000" dirty="0">
              <a:solidFill>
                <a:srgbClr val="000000"/>
              </a:solidFill>
            </a:endParaRPr>
          </a:p>
        </p:txBody>
      </p:sp>
    </p:spTree>
    <p:extLst>
      <p:ext uri="{BB962C8B-B14F-4D97-AF65-F5344CB8AC3E}">
        <p14:creationId xmlns:p14="http://schemas.microsoft.com/office/powerpoint/2010/main" xmlns="" val="71503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ning room table&#10;&#10;Description automatically generated">
            <a:extLst>
              <a:ext uri="{FF2B5EF4-FFF2-40B4-BE49-F238E27FC236}">
                <a16:creationId xmlns:a16="http://schemas.microsoft.com/office/drawing/2014/main" xmlns="" id="{0E01EE2F-B91D-4989-BB06-B89AE0EB4B39}"/>
              </a:ext>
            </a:extLst>
          </p:cNvPr>
          <p:cNvPicPr>
            <a:picLocks noChangeAspect="1"/>
          </p:cNvPicPr>
          <p:nvPr/>
        </p:nvPicPr>
        <p:blipFill rotWithShape="1">
          <a:blip r:embed="rId2">
            <a:alphaModFix/>
            <a:extLst>
              <a:ext uri="{28A0092B-C50C-407E-A947-70E740481C1C}">
                <a14:useLocalDpi xmlns:a14="http://schemas.microsoft.com/office/drawing/2010/main" xmlns="" val="0"/>
              </a:ext>
            </a:extLst>
          </a:blip>
          <a:srcRect l="17824" r="21107" b="2"/>
          <a:stretch/>
        </p:blipFill>
        <p:spPr>
          <a:xfrm>
            <a:off x="5797543" y="10"/>
            <a:ext cx="6394152" cy="6857990"/>
          </a:xfrm>
          <a:prstGeom prst="rect">
            <a:avLst/>
          </a:prstGeom>
        </p:spPr>
      </p:pic>
      <p:pic>
        <p:nvPicPr>
          <p:cNvPr id="14" name="Picture 9">
            <a:extLst>
              <a:ext uri="{FF2B5EF4-FFF2-40B4-BE49-F238E27FC236}">
                <a16:creationId xmlns:a16="http://schemas.microsoft.com/office/drawing/2014/main" xmlns="" id="{54DDEBDD-D8BD-41A6-8A0D-B00E3768B0F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xmlns="" id="{23D48924-CF46-4949-831B-D3A76B8D6C1D}"/>
              </a:ext>
            </a:extLst>
          </p:cNvPr>
          <p:cNvSpPr>
            <a:spLocks noGrp="1"/>
          </p:cNvSpPr>
          <p:nvPr>
            <p:ph type="title"/>
          </p:nvPr>
        </p:nvSpPr>
        <p:spPr>
          <a:xfrm>
            <a:off x="804998" y="798445"/>
            <a:ext cx="4803636" cy="1311664"/>
          </a:xfrm>
        </p:spPr>
        <p:txBody>
          <a:bodyPr>
            <a:normAutofit/>
          </a:bodyPr>
          <a:lstStyle/>
          <a:p>
            <a:r>
              <a:rPr lang="en-US" b="1">
                <a:solidFill>
                  <a:srgbClr val="000000"/>
                </a:solidFill>
              </a:rPr>
              <a:t>Business Problem</a:t>
            </a:r>
          </a:p>
        </p:txBody>
      </p:sp>
      <p:sp>
        <p:nvSpPr>
          <p:cNvPr id="3" name="Content Placeholder 2">
            <a:extLst>
              <a:ext uri="{FF2B5EF4-FFF2-40B4-BE49-F238E27FC236}">
                <a16:creationId xmlns:a16="http://schemas.microsoft.com/office/drawing/2014/main" xmlns="" id="{58EC1E55-D525-42F0-BEA6-CEFF0C439BFF}"/>
              </a:ext>
            </a:extLst>
          </p:cNvPr>
          <p:cNvSpPr>
            <a:spLocks noGrp="1"/>
          </p:cNvSpPr>
          <p:nvPr>
            <p:ph idx="1"/>
          </p:nvPr>
        </p:nvSpPr>
        <p:spPr>
          <a:xfrm>
            <a:off x="804997" y="2272143"/>
            <a:ext cx="4706803" cy="2137297"/>
          </a:xfrm>
        </p:spPr>
        <p:txBody>
          <a:bodyPr anchor="ctr">
            <a:normAutofit/>
          </a:bodyPr>
          <a:lstStyle/>
          <a:p>
            <a:pPr>
              <a:buFont typeface="Wingdings" panose="05000000000000000000" pitchFamily="2" charset="2"/>
              <a:buChar char="§"/>
            </a:pPr>
            <a:r>
              <a:rPr lang="en-US" sz="2000" dirty="0">
                <a:solidFill>
                  <a:srgbClr val="000000"/>
                </a:solidFill>
              </a:rPr>
              <a:t>Start a restaurant</a:t>
            </a:r>
          </a:p>
          <a:p>
            <a:pPr>
              <a:buFont typeface="Wingdings" panose="05000000000000000000" pitchFamily="2" charset="2"/>
              <a:buChar char="§"/>
            </a:pPr>
            <a:r>
              <a:rPr lang="en-US" sz="2000" dirty="0">
                <a:solidFill>
                  <a:srgbClr val="000000"/>
                </a:solidFill>
              </a:rPr>
              <a:t>Neighbourhood that is most likely to give a good business</a:t>
            </a:r>
          </a:p>
        </p:txBody>
      </p:sp>
    </p:spTree>
    <p:extLst>
      <p:ext uri="{BB962C8B-B14F-4D97-AF65-F5344CB8AC3E}">
        <p14:creationId xmlns:p14="http://schemas.microsoft.com/office/powerpoint/2010/main" xmlns="" val="20106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F8920-2C0C-4781-810F-8253FE7F7531}"/>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xmlns="" id="{A618C4D2-FB35-49B9-AE6C-6519951AF290}"/>
              </a:ext>
            </a:extLst>
          </p:cNvPr>
          <p:cNvSpPr>
            <a:spLocks noGrp="1"/>
          </p:cNvSpPr>
          <p:nvPr>
            <p:ph idx="1"/>
          </p:nvPr>
        </p:nvSpPr>
        <p:spPr/>
        <p:txBody>
          <a:bodyPr/>
          <a:lstStyle/>
          <a:p>
            <a:pPr>
              <a:buFont typeface="Wingdings" panose="05000000000000000000" pitchFamily="2" charset="2"/>
              <a:buChar char="§"/>
            </a:pPr>
            <a:r>
              <a:rPr lang="en-US" dirty="0"/>
              <a:t>Neighbourhoods of Chennai</a:t>
            </a:r>
          </a:p>
          <a:p>
            <a:pPr marL="0" indent="0">
              <a:buNone/>
            </a:pPr>
            <a:r>
              <a:rPr lang="en-US" dirty="0"/>
              <a:t>	Neighbourhoods of Chennai wikipedia page through data scraping.</a:t>
            </a:r>
          </a:p>
          <a:p>
            <a:pPr>
              <a:buFont typeface="Wingdings" panose="05000000000000000000" pitchFamily="2" charset="2"/>
              <a:buChar char="§"/>
            </a:pPr>
            <a:r>
              <a:rPr lang="en-US" dirty="0"/>
              <a:t>Geographical coordinates of the neighbourhoods</a:t>
            </a:r>
          </a:p>
          <a:p>
            <a:pPr marL="0" indent="0">
              <a:buNone/>
            </a:pPr>
            <a:r>
              <a:rPr lang="en-US" dirty="0"/>
              <a:t>	Using GeoPy library. </a:t>
            </a:r>
          </a:p>
          <a:p>
            <a:pPr>
              <a:buFont typeface="Wingdings" panose="05000000000000000000" pitchFamily="2" charset="2"/>
              <a:buChar char="§"/>
            </a:pPr>
            <a:r>
              <a:rPr lang="en-US" dirty="0"/>
              <a:t>Venue data from FourSquare</a:t>
            </a:r>
          </a:p>
          <a:p>
            <a:pPr marL="0" indent="0">
              <a:buNone/>
            </a:pPr>
            <a:r>
              <a:rPr lang="en-US" dirty="0"/>
              <a:t>	Using FourSquare API</a:t>
            </a:r>
          </a:p>
        </p:txBody>
      </p:sp>
    </p:spTree>
    <p:extLst>
      <p:ext uri="{BB962C8B-B14F-4D97-AF65-F5344CB8AC3E}">
        <p14:creationId xmlns:p14="http://schemas.microsoft.com/office/powerpoint/2010/main" xmlns="" val="404263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60692-F7ED-4244-86B7-250579471F16}"/>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xmlns="" id="{8CE3AF62-7CC8-476E-B3D6-CF95C2E04BC7}"/>
              </a:ext>
            </a:extLst>
          </p:cNvPr>
          <p:cNvSpPr>
            <a:spLocks noGrp="1"/>
          </p:cNvSpPr>
          <p:nvPr>
            <p:ph idx="1"/>
          </p:nvPr>
        </p:nvSpPr>
        <p:spPr/>
        <p:txBody>
          <a:bodyPr/>
          <a:lstStyle/>
          <a:p>
            <a:pPr>
              <a:buFont typeface="Wingdings" panose="05000000000000000000" pitchFamily="2" charset="2"/>
              <a:buChar char="§"/>
            </a:pPr>
            <a:r>
              <a:rPr lang="en-US" dirty="0"/>
              <a:t>Feature Extraction</a:t>
            </a:r>
          </a:p>
          <a:p>
            <a:pPr marL="0" indent="0">
              <a:buNone/>
            </a:pPr>
            <a:r>
              <a:rPr lang="en-US" dirty="0"/>
              <a:t>	One Hot Encoding</a:t>
            </a:r>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xmlns="" id="{93345B49-4901-401E-9202-59FA1EF553EB}"/>
              </a:ext>
            </a:extLst>
          </p:cNvPr>
          <p:cNvPicPr/>
          <p:nvPr/>
        </p:nvPicPr>
        <p:blipFill>
          <a:blip r:embed="rId2">
            <a:extLst>
              <a:ext uri="{28A0092B-C50C-407E-A947-70E740481C1C}">
                <a14:useLocalDpi xmlns:a14="http://schemas.microsoft.com/office/drawing/2010/main" xmlns="" val="0"/>
              </a:ext>
            </a:extLst>
          </a:blip>
          <a:stretch>
            <a:fillRect/>
          </a:stretch>
        </p:blipFill>
        <p:spPr>
          <a:xfrm>
            <a:off x="1981199" y="3165474"/>
            <a:ext cx="6800851" cy="2803525"/>
          </a:xfrm>
          <a:prstGeom prst="rect">
            <a:avLst/>
          </a:prstGeom>
        </p:spPr>
      </p:pic>
    </p:spTree>
    <p:extLst>
      <p:ext uri="{BB962C8B-B14F-4D97-AF65-F5344CB8AC3E}">
        <p14:creationId xmlns:p14="http://schemas.microsoft.com/office/powerpoint/2010/main" xmlns="" val="104154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8DE98C-DBBC-426B-887D-B6789F504C70}"/>
              </a:ext>
            </a:extLst>
          </p:cNvPr>
          <p:cNvSpPr>
            <a:spLocks noGrp="1"/>
          </p:cNvSpPr>
          <p:nvPr>
            <p:ph idx="1"/>
          </p:nvPr>
        </p:nvSpPr>
        <p:spPr>
          <a:xfrm>
            <a:off x="838200" y="772160"/>
            <a:ext cx="10515600" cy="5404803"/>
          </a:xfrm>
        </p:spPr>
        <p:txBody>
          <a:bodyPr/>
          <a:lstStyle/>
          <a:p>
            <a:pPr>
              <a:buFont typeface="Wingdings" panose="05000000000000000000" pitchFamily="2" charset="2"/>
              <a:buChar char="§"/>
            </a:pPr>
            <a:r>
              <a:rPr lang="en-US" dirty="0"/>
              <a:t>Unsupervised Learning </a:t>
            </a:r>
          </a:p>
          <a:p>
            <a:pPr marL="0" indent="0">
              <a:buNone/>
            </a:pPr>
            <a:r>
              <a:rPr lang="en-US" dirty="0"/>
              <a:t>	K-Means Clustering</a:t>
            </a:r>
          </a:p>
          <a:p>
            <a:pPr marL="0" indent="0">
              <a:buNone/>
            </a:pPr>
            <a:endParaRPr lang="en-US" dirty="0"/>
          </a:p>
        </p:txBody>
      </p:sp>
      <p:pic>
        <p:nvPicPr>
          <p:cNvPr id="4" name="Picture 3" descr="A screenshot of a social media post&#10;&#10;Description automatically generated">
            <a:extLst>
              <a:ext uri="{FF2B5EF4-FFF2-40B4-BE49-F238E27FC236}">
                <a16:creationId xmlns:a16="http://schemas.microsoft.com/office/drawing/2014/main" xmlns="" id="{83D61AC0-F87D-47E9-AEE7-9D682F258669}"/>
              </a:ext>
            </a:extLst>
          </p:cNvPr>
          <p:cNvPicPr/>
          <p:nvPr/>
        </p:nvPicPr>
        <p:blipFill>
          <a:blip r:embed="rId2">
            <a:extLst>
              <a:ext uri="{28A0092B-C50C-407E-A947-70E740481C1C}">
                <a14:useLocalDpi xmlns:a14="http://schemas.microsoft.com/office/drawing/2010/main" xmlns="" val="0"/>
              </a:ext>
            </a:extLst>
          </a:blip>
          <a:stretch>
            <a:fillRect/>
          </a:stretch>
        </p:blipFill>
        <p:spPr>
          <a:xfrm>
            <a:off x="1737360" y="2277427"/>
            <a:ext cx="8910320" cy="3259773"/>
          </a:xfrm>
          <a:prstGeom prst="rect">
            <a:avLst/>
          </a:prstGeom>
        </p:spPr>
      </p:pic>
    </p:spTree>
    <p:extLst>
      <p:ext uri="{BB962C8B-B14F-4D97-AF65-F5344CB8AC3E}">
        <p14:creationId xmlns:p14="http://schemas.microsoft.com/office/powerpoint/2010/main" xmlns="" val="62204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A656FC-F4C9-4C92-BE3C-C2B8C9EA76A4}"/>
              </a:ext>
            </a:extLst>
          </p:cNvPr>
          <p:cNvSpPr>
            <a:spLocks noGrp="1"/>
          </p:cNvSpPr>
          <p:nvPr>
            <p:ph idx="1"/>
          </p:nvPr>
        </p:nvSpPr>
        <p:spPr>
          <a:xfrm>
            <a:off x="838200" y="518160"/>
            <a:ext cx="10515600" cy="5658803"/>
          </a:xfrm>
        </p:spPr>
        <p:txBody>
          <a:bodyPr/>
          <a:lstStyle/>
          <a:p>
            <a:pPr>
              <a:buFont typeface="Wingdings" panose="05000000000000000000" pitchFamily="2" charset="2"/>
              <a:buChar char="§"/>
            </a:pPr>
            <a:r>
              <a:rPr lang="en-US" dirty="0"/>
              <a:t>Plotting </a:t>
            </a:r>
          </a:p>
          <a:p>
            <a:pPr marL="0" indent="0">
              <a:buNone/>
            </a:pPr>
            <a:r>
              <a:rPr lang="en-US" dirty="0"/>
              <a:t>	Folium</a:t>
            </a:r>
          </a:p>
          <a:p>
            <a:pPr marL="0" indent="0">
              <a:buNone/>
            </a:pPr>
            <a:endParaRPr lang="en-US" dirty="0"/>
          </a:p>
        </p:txBody>
      </p:sp>
      <p:pic>
        <p:nvPicPr>
          <p:cNvPr id="8" name="Picture 7" descr="A close up of a map&#10;&#10;Description automatically generated">
            <a:extLst>
              <a:ext uri="{FF2B5EF4-FFF2-40B4-BE49-F238E27FC236}">
                <a16:creationId xmlns:a16="http://schemas.microsoft.com/office/drawing/2014/main" xmlns="" id="{CB6F975B-F4C4-477A-8DBB-3B99B83A200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8800" y="1761255"/>
            <a:ext cx="8734425" cy="4578585"/>
          </a:xfrm>
          <a:prstGeom prst="rect">
            <a:avLst/>
          </a:prstGeom>
        </p:spPr>
      </p:pic>
    </p:spTree>
    <p:extLst>
      <p:ext uri="{BB962C8B-B14F-4D97-AF65-F5344CB8AC3E}">
        <p14:creationId xmlns:p14="http://schemas.microsoft.com/office/powerpoint/2010/main" xmlns="" val="427080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0683A-EA34-4AE2-AB6F-E9E6D0A82EC0}"/>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xmlns="" id="{AB8D0E1D-AEC6-414D-9217-0A979FA92A60}"/>
              </a:ext>
            </a:extLst>
          </p:cNvPr>
          <p:cNvSpPr>
            <a:spLocks noGrp="1"/>
          </p:cNvSpPr>
          <p:nvPr>
            <p:ph idx="1"/>
          </p:nvPr>
        </p:nvSpPr>
        <p:spPr/>
        <p:txBody>
          <a:bodyPr/>
          <a:lstStyle/>
          <a:p>
            <a:pPr>
              <a:buFont typeface="Wingdings" panose="05000000000000000000" pitchFamily="2" charset="2"/>
              <a:buChar char="§"/>
            </a:pPr>
            <a:r>
              <a:rPr lang="en-US" dirty="0"/>
              <a:t>Visualization of clusters</a:t>
            </a:r>
          </a:p>
          <a:p>
            <a:pPr>
              <a:buFont typeface="Wingdings" panose="05000000000000000000" pitchFamily="2" charset="2"/>
              <a:buChar char="§"/>
            </a:pPr>
            <a:endParaRPr lang="en-US" dirty="0"/>
          </a:p>
          <a:p>
            <a:pPr marL="0" indent="0">
              <a:buNone/>
            </a:pPr>
            <a:r>
              <a:rPr lang="en-US" dirty="0"/>
              <a:t>	 After visualizing the clusters, the individual clusters were studied, and some important conclusions were derived. The neighbourhood that had the more number of restaurants was cluster number 3. </a:t>
            </a:r>
          </a:p>
          <a:p>
            <a:pPr marL="0" indent="0">
              <a:buNone/>
            </a:pPr>
            <a:endParaRPr lang="en-US" dirty="0"/>
          </a:p>
        </p:txBody>
      </p:sp>
    </p:spTree>
    <p:extLst>
      <p:ext uri="{BB962C8B-B14F-4D97-AF65-F5344CB8AC3E}">
        <p14:creationId xmlns:p14="http://schemas.microsoft.com/office/powerpoint/2010/main" xmlns="" val="389293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23765-450E-4BB1-88FA-CAC1F188355A}"/>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xmlns="" id="{B85D7B4C-A39C-4132-9565-F852955792C2}"/>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Most suitable neighbourhoods for starting the restaurant business are present in the cluster number 3. </a:t>
            </a:r>
          </a:p>
          <a:p>
            <a:pPr>
              <a:buFont typeface="Wingdings" panose="05000000000000000000" pitchFamily="2" charset="2"/>
              <a:buChar char="§"/>
            </a:pPr>
            <a:r>
              <a:rPr lang="en-US" dirty="0"/>
              <a:t> Our K-Means model worked perfectly and successfully clustered similar neighbourhoods together. </a:t>
            </a:r>
          </a:p>
          <a:p>
            <a:pPr>
              <a:buFont typeface="Wingdings" panose="05000000000000000000" pitchFamily="2" charset="2"/>
              <a:buChar char="§"/>
            </a:pPr>
            <a:r>
              <a:rPr lang="en-US" dirty="0"/>
              <a:t> After studying all four clusters, it is recommended to the client that neighbourhoods such as Chromepet, Kilpauk and Cowl Bazaar that fall in cluster 3 look like good locations for starting their restaurant business. </a:t>
            </a:r>
          </a:p>
          <a:p>
            <a:pPr>
              <a:buFont typeface="Wingdings" panose="05000000000000000000" pitchFamily="2" charset="2"/>
              <a:buChar char="§"/>
            </a:pPr>
            <a:r>
              <a:rPr lang="en-US" dirty="0"/>
              <a:t> The client can go ahead and make a decision depending on other factors like availability and legal requirements that are out of scope of this project.</a:t>
            </a:r>
          </a:p>
        </p:txBody>
      </p:sp>
    </p:spTree>
    <p:extLst>
      <p:ext uri="{BB962C8B-B14F-4D97-AF65-F5344CB8AC3E}">
        <p14:creationId xmlns:p14="http://schemas.microsoft.com/office/powerpoint/2010/main" xmlns="" val="266337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220</Words>
  <Application>Microsoft Office PowerPoint</Application>
  <PresentationFormat>Custom</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Analyzing Neighbourhoods of Chennai For Starting A New Restaurant. </vt:lpstr>
      <vt:lpstr>Introduction  </vt:lpstr>
      <vt:lpstr>Business Problem</vt:lpstr>
      <vt:lpstr>Data</vt:lpstr>
      <vt:lpstr>Methodology</vt:lpstr>
      <vt:lpstr>Slide 6</vt:lpstr>
      <vt:lpstr>Slide 7</vt:lpstr>
      <vt:lpstr>Results</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Neighbourhoods of Chennai For Starting A New Restaurant.</dc:title>
  <dc:creator>Nivedha Sudhakar</dc:creator>
  <cp:lastModifiedBy>LENOVO</cp:lastModifiedBy>
  <cp:revision>7</cp:revision>
  <dcterms:created xsi:type="dcterms:W3CDTF">2020-09-09T08:56:35Z</dcterms:created>
  <dcterms:modified xsi:type="dcterms:W3CDTF">2021-01-02T16:47:55Z</dcterms:modified>
</cp:coreProperties>
</file>