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ppt/media/image16.jpg" ContentType="image/jpeg"/>
  <Override PartName="/ppt/media/image17.jpg" ContentType="image/jpeg"/>
  <Override PartName="/ppt/media/image18.jpg" ContentType="image/jpeg"/>
  <Override PartName="/ppt/media/image21.jpg" ContentType="image/jpeg"/>
  <Override PartName="/ppt/media/image22.jpg" ContentType="image/jpeg"/>
  <Override PartName="/ppt/media/image24.jpg" ContentType="image/jpeg"/>
  <Override PartName="/ppt/media/image25.jpg" ContentType="image/jpeg"/>
  <Override PartName="/ppt/media/image2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1" r:id="rId4"/>
    <p:sldId id="266" r:id="rId5"/>
    <p:sldId id="263" r:id="rId6"/>
    <p:sldId id="264" r:id="rId7"/>
    <p:sldId id="267" r:id="rId8"/>
    <p:sldId id="269" r:id="rId9"/>
    <p:sldId id="270" r:id="rId10"/>
    <p:sldId id="271" r:id="rId11"/>
    <p:sldId id="272" r:id="rId12"/>
    <p:sldId id="268"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59" r:id="rId2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rgbClr val="FF0000"/>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814232" y="6184984"/>
            <a:ext cx="3225396" cy="622222"/>
          </a:xfrm>
          <a:prstGeom prst="rect">
            <a:avLst/>
          </a:prstGeom>
        </p:spPr>
      </p:pic>
      <p:pic>
        <p:nvPicPr>
          <p:cNvPr id="17" name="bg object 17"/>
          <p:cNvPicPr/>
          <p:nvPr/>
        </p:nvPicPr>
        <p:blipFill>
          <a:blip r:embed="rId3" cstate="print"/>
          <a:stretch>
            <a:fillRect/>
          </a:stretch>
        </p:blipFill>
        <p:spPr>
          <a:xfrm>
            <a:off x="6466516" y="1850749"/>
            <a:ext cx="4465643" cy="2834316"/>
          </a:xfrm>
          <a:prstGeom prst="rect">
            <a:avLst/>
          </a:prstGeom>
        </p:spPr>
      </p:pic>
      <p:sp>
        <p:nvSpPr>
          <p:cNvPr id="2" name="Holder 2"/>
          <p:cNvSpPr>
            <a:spLocks noGrp="1"/>
          </p:cNvSpPr>
          <p:nvPr>
            <p:ph type="title"/>
          </p:nvPr>
        </p:nvSpPr>
        <p:spPr/>
        <p:txBody>
          <a:bodyPr lIns="0" tIns="0" rIns="0" bIns="0"/>
          <a:lstStyle>
            <a:lvl1pPr>
              <a:defRPr sz="44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814232" y="6184984"/>
            <a:ext cx="3225396" cy="622222"/>
          </a:xfrm>
          <a:prstGeom prst="rect">
            <a:avLst/>
          </a:prstGeom>
        </p:spPr>
      </p:pic>
      <p:pic>
        <p:nvPicPr>
          <p:cNvPr id="17" name="bg object 17"/>
          <p:cNvPicPr/>
          <p:nvPr/>
        </p:nvPicPr>
        <p:blipFill>
          <a:blip r:embed="rId3" cstate="print"/>
          <a:stretch>
            <a:fillRect/>
          </a:stretch>
        </p:blipFill>
        <p:spPr>
          <a:xfrm>
            <a:off x="592" y="0"/>
            <a:ext cx="12190814" cy="6694097"/>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814232" y="6184984"/>
            <a:ext cx="3225396" cy="622222"/>
          </a:xfrm>
          <a:prstGeom prst="rect">
            <a:avLst/>
          </a:prstGeom>
        </p:spPr>
      </p:pic>
      <p:sp>
        <p:nvSpPr>
          <p:cNvPr id="2" name="Holder 2"/>
          <p:cNvSpPr>
            <a:spLocks noGrp="1"/>
          </p:cNvSpPr>
          <p:nvPr>
            <p:ph type="title"/>
          </p:nvPr>
        </p:nvSpPr>
        <p:spPr>
          <a:xfrm>
            <a:off x="281497" y="290587"/>
            <a:ext cx="8630920" cy="695960"/>
          </a:xfrm>
          <a:prstGeom prst="rect">
            <a:avLst/>
          </a:prstGeom>
        </p:spPr>
        <p:txBody>
          <a:bodyPr wrap="square" lIns="0" tIns="0" rIns="0" bIns="0">
            <a:spAutoFit/>
          </a:bodyPr>
          <a:lstStyle>
            <a:lvl1pPr>
              <a:defRPr sz="4400" b="1" i="0">
                <a:solidFill>
                  <a:srgbClr val="FF0000"/>
                </a:solidFill>
                <a:latin typeface="Calibri"/>
                <a:cs typeface="Calibri"/>
              </a:defRPr>
            </a:lvl1pPr>
          </a:lstStyle>
          <a:p>
            <a:endParaRPr/>
          </a:p>
        </p:txBody>
      </p:sp>
      <p:sp>
        <p:nvSpPr>
          <p:cNvPr id="3" name="Holder 3"/>
          <p:cNvSpPr>
            <a:spLocks noGrp="1"/>
          </p:cNvSpPr>
          <p:nvPr>
            <p:ph type="body" idx="1"/>
          </p:nvPr>
        </p:nvSpPr>
        <p:spPr>
          <a:xfrm>
            <a:off x="828995" y="1386657"/>
            <a:ext cx="8994140" cy="3675379"/>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3200" y="3810000"/>
            <a:ext cx="8610600" cy="628377"/>
          </a:xfrm>
          <a:prstGeom prst="rect">
            <a:avLst/>
          </a:prstGeom>
        </p:spPr>
        <p:txBody>
          <a:bodyPr vert="horz" wrap="square" lIns="0" tIns="12700" rIns="0" bIns="0" rtlCol="0">
            <a:spAutoFit/>
          </a:bodyPr>
          <a:lstStyle/>
          <a:p>
            <a:pPr marL="12700">
              <a:lnSpc>
                <a:spcPct val="100000"/>
              </a:lnSpc>
              <a:spcBef>
                <a:spcPts val="100"/>
              </a:spcBef>
            </a:pPr>
            <a:r>
              <a:rPr lang="en-US" sz="4000" dirty="0">
                <a:latin typeface="Calibri"/>
                <a:cs typeface="Calibri"/>
              </a:rPr>
              <a:t>Employee Management System</a:t>
            </a:r>
            <a:endParaRPr sz="4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B9D5-927D-1BD3-E94A-ECBF8D0D46CA}"/>
              </a:ext>
            </a:extLst>
          </p:cNvPr>
          <p:cNvSpPr>
            <a:spLocks noGrp="1"/>
          </p:cNvSpPr>
          <p:nvPr>
            <p:ph type="title"/>
          </p:nvPr>
        </p:nvSpPr>
        <p:spPr>
          <a:xfrm>
            <a:off x="281497" y="290587"/>
            <a:ext cx="8630920" cy="1107996"/>
          </a:xfrm>
        </p:spPr>
        <p:txBody>
          <a:bodyPr/>
          <a:lstStyle/>
          <a:p>
            <a:r>
              <a:rPr lang="en-US" sz="3600" dirty="0"/>
              <a:t>4.Who are the top 5 highest-paid employees? </a:t>
            </a:r>
            <a:endParaRPr lang="en-IN" sz="3600" dirty="0"/>
          </a:p>
        </p:txBody>
      </p:sp>
      <p:sp>
        <p:nvSpPr>
          <p:cNvPr id="3" name="Text Placeholder 2">
            <a:extLst>
              <a:ext uri="{FF2B5EF4-FFF2-40B4-BE49-F238E27FC236}">
                <a16:creationId xmlns:a16="http://schemas.microsoft.com/office/drawing/2014/main" id="{BF0EC3E4-DE1B-62CB-C824-1A53A1D0DCEC}"/>
              </a:ext>
            </a:extLst>
          </p:cNvPr>
          <p:cNvSpPr>
            <a:spLocks noGrp="1"/>
          </p:cNvSpPr>
          <p:nvPr>
            <p:ph type="body" idx="1"/>
          </p:nvPr>
        </p:nvSpPr>
        <p:spPr>
          <a:xfrm>
            <a:off x="1066800" y="1905000"/>
            <a:ext cx="3886200" cy="2215991"/>
          </a:xfrm>
        </p:spPr>
        <p:txBody>
          <a:bodyPr/>
          <a:lstStyle/>
          <a:p>
            <a:r>
              <a:rPr lang="en-US" dirty="0"/>
              <a:t>SELECT </a:t>
            </a:r>
            <a:r>
              <a:rPr lang="en-US" dirty="0" err="1"/>
              <a:t>firstname</a:t>
            </a:r>
            <a:r>
              <a:rPr lang="en-US" dirty="0"/>
              <a:t>, </a:t>
            </a:r>
            <a:r>
              <a:rPr lang="en-US" dirty="0" err="1"/>
              <a:t>lastname</a:t>
            </a:r>
            <a:r>
              <a:rPr lang="en-US" dirty="0"/>
              <a:t>, amount AS </a:t>
            </a:r>
            <a:r>
              <a:rPr lang="en-US" dirty="0" err="1"/>
              <a:t>salaryFROM</a:t>
            </a:r>
            <a:r>
              <a:rPr lang="en-US" dirty="0"/>
              <a:t> Employee e JOIN </a:t>
            </a:r>
            <a:r>
              <a:rPr lang="en-US" dirty="0" err="1"/>
              <a:t>Salary_Bonus</a:t>
            </a:r>
            <a:r>
              <a:rPr lang="en-US" dirty="0"/>
              <a:t> s ON </a:t>
            </a:r>
          </a:p>
          <a:p>
            <a:r>
              <a:rPr lang="en-US" dirty="0" err="1"/>
              <a:t>e.JobID</a:t>
            </a:r>
            <a:r>
              <a:rPr lang="en-US" dirty="0"/>
              <a:t>= </a:t>
            </a:r>
            <a:r>
              <a:rPr lang="en-US" dirty="0" err="1"/>
              <a:t>s.JobI</a:t>
            </a:r>
            <a:r>
              <a:rPr lang="en-US" dirty="0"/>
              <a:t> DORDER BY salary DESC LIMIT 5;</a:t>
            </a:r>
            <a:endParaRPr lang="en-IN" dirty="0"/>
          </a:p>
        </p:txBody>
      </p:sp>
      <p:pic>
        <p:nvPicPr>
          <p:cNvPr id="5" name="Picture 4">
            <a:extLst>
              <a:ext uri="{FF2B5EF4-FFF2-40B4-BE49-F238E27FC236}">
                <a16:creationId xmlns:a16="http://schemas.microsoft.com/office/drawing/2014/main" id="{FC4948D4-0A09-1239-BAD9-D97AE6CE9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318" y="1810998"/>
            <a:ext cx="3124198" cy="2027988"/>
          </a:xfrm>
          <a:prstGeom prst="rect">
            <a:avLst/>
          </a:prstGeom>
        </p:spPr>
      </p:pic>
    </p:spTree>
    <p:extLst>
      <p:ext uri="{BB962C8B-B14F-4D97-AF65-F5344CB8AC3E}">
        <p14:creationId xmlns:p14="http://schemas.microsoft.com/office/powerpoint/2010/main" val="1127813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B5D1-3D74-8AA5-1148-D042D22039D0}"/>
              </a:ext>
            </a:extLst>
          </p:cNvPr>
          <p:cNvSpPr>
            <a:spLocks noGrp="1"/>
          </p:cNvSpPr>
          <p:nvPr>
            <p:ph type="title"/>
          </p:nvPr>
        </p:nvSpPr>
        <p:spPr>
          <a:xfrm>
            <a:off x="281497" y="290587"/>
            <a:ext cx="8630920" cy="1107996"/>
          </a:xfrm>
        </p:spPr>
        <p:txBody>
          <a:bodyPr/>
          <a:lstStyle/>
          <a:p>
            <a:r>
              <a:rPr lang="en-US" sz="3600" dirty="0"/>
              <a:t>5.What is the total salary expenditure across the company?</a:t>
            </a:r>
            <a:endParaRPr lang="en-IN" sz="3600" dirty="0"/>
          </a:p>
        </p:txBody>
      </p:sp>
      <p:sp>
        <p:nvSpPr>
          <p:cNvPr id="3" name="Text Placeholder 2">
            <a:extLst>
              <a:ext uri="{FF2B5EF4-FFF2-40B4-BE49-F238E27FC236}">
                <a16:creationId xmlns:a16="http://schemas.microsoft.com/office/drawing/2014/main" id="{5436FF6F-E6ED-8512-E916-301C0283C53F}"/>
              </a:ext>
            </a:extLst>
          </p:cNvPr>
          <p:cNvSpPr>
            <a:spLocks noGrp="1"/>
          </p:cNvSpPr>
          <p:nvPr>
            <p:ph type="body" idx="1"/>
          </p:nvPr>
        </p:nvSpPr>
        <p:spPr>
          <a:xfrm>
            <a:off x="828995" y="1386656"/>
            <a:ext cx="6486205" cy="2215991"/>
          </a:xfrm>
        </p:spPr>
        <p:txBody>
          <a:bodyPr/>
          <a:lstStyle/>
          <a:p>
            <a:endParaRPr lang="en-US" dirty="0"/>
          </a:p>
          <a:p>
            <a:endParaRPr lang="en-US" dirty="0"/>
          </a:p>
          <a:p>
            <a:endParaRPr lang="en-US" dirty="0"/>
          </a:p>
          <a:p>
            <a:endParaRPr lang="en-US" dirty="0"/>
          </a:p>
          <a:p>
            <a:r>
              <a:rPr lang="en-US" dirty="0"/>
              <a:t>SELECT SUM(amount) AS </a:t>
            </a:r>
            <a:r>
              <a:rPr lang="en-US" dirty="0" err="1"/>
              <a:t>total_salary</a:t>
            </a:r>
            <a:r>
              <a:rPr lang="en-US" dirty="0"/>
              <a:t> FROM </a:t>
            </a:r>
            <a:r>
              <a:rPr lang="en-US" dirty="0" err="1"/>
              <a:t>Salary_Bonus</a:t>
            </a:r>
            <a:r>
              <a:rPr lang="en-US" dirty="0"/>
              <a:t>;</a:t>
            </a:r>
            <a:endParaRPr lang="en-IN" dirty="0"/>
          </a:p>
        </p:txBody>
      </p:sp>
      <p:pic>
        <p:nvPicPr>
          <p:cNvPr id="5" name="Picture 4">
            <a:extLst>
              <a:ext uri="{FF2B5EF4-FFF2-40B4-BE49-F238E27FC236}">
                <a16:creationId xmlns:a16="http://schemas.microsoft.com/office/drawing/2014/main" id="{55FE8396-6FA4-D43F-507B-520FDCA06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2667000"/>
            <a:ext cx="3035193" cy="1524000"/>
          </a:xfrm>
          <a:prstGeom prst="rect">
            <a:avLst/>
          </a:prstGeom>
        </p:spPr>
      </p:pic>
    </p:spTree>
    <p:extLst>
      <p:ext uri="{BB962C8B-B14F-4D97-AF65-F5344CB8AC3E}">
        <p14:creationId xmlns:p14="http://schemas.microsoft.com/office/powerpoint/2010/main" val="96985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DB56-E757-B5D8-5EA7-99D34BA2F53D}"/>
              </a:ext>
            </a:extLst>
          </p:cNvPr>
          <p:cNvSpPr>
            <a:spLocks noGrp="1"/>
          </p:cNvSpPr>
          <p:nvPr>
            <p:ph type="title"/>
          </p:nvPr>
        </p:nvSpPr>
        <p:spPr>
          <a:xfrm>
            <a:off x="281497" y="290587"/>
            <a:ext cx="8630920" cy="1107996"/>
          </a:xfrm>
        </p:spPr>
        <p:txBody>
          <a:bodyPr/>
          <a:lstStyle/>
          <a:p>
            <a:r>
              <a:rPr lang="en-US" sz="3600" dirty="0"/>
              <a:t>6.How many different job roles exist in each department?</a:t>
            </a:r>
            <a:endParaRPr lang="en-IN" sz="3600" dirty="0"/>
          </a:p>
        </p:txBody>
      </p:sp>
      <p:sp>
        <p:nvSpPr>
          <p:cNvPr id="3" name="Text Placeholder 2">
            <a:extLst>
              <a:ext uri="{FF2B5EF4-FFF2-40B4-BE49-F238E27FC236}">
                <a16:creationId xmlns:a16="http://schemas.microsoft.com/office/drawing/2014/main" id="{C2FB3B65-AE44-8F1F-783C-92B1EB4F5DAB}"/>
              </a:ext>
            </a:extLst>
          </p:cNvPr>
          <p:cNvSpPr>
            <a:spLocks noGrp="1"/>
          </p:cNvSpPr>
          <p:nvPr>
            <p:ph type="body" idx="1"/>
          </p:nvPr>
        </p:nvSpPr>
        <p:spPr>
          <a:xfrm>
            <a:off x="1143000" y="2438400"/>
            <a:ext cx="5257800" cy="1477328"/>
          </a:xfrm>
        </p:spPr>
        <p:txBody>
          <a:bodyPr/>
          <a:lstStyle/>
          <a:p>
            <a:r>
              <a:rPr lang="en-US" dirty="0"/>
              <a:t>SELECT </a:t>
            </a:r>
            <a:r>
              <a:rPr lang="en-US" dirty="0" err="1"/>
              <a:t>jobdept</a:t>
            </a:r>
            <a:r>
              <a:rPr lang="en-US" dirty="0"/>
              <a:t> , COUNT(DISTINCT name) AS </a:t>
            </a:r>
            <a:r>
              <a:rPr lang="en-US" dirty="0" err="1"/>
              <a:t>Job_Role_CountFROM</a:t>
            </a:r>
            <a:r>
              <a:rPr lang="en-US" dirty="0"/>
              <a:t> </a:t>
            </a:r>
            <a:r>
              <a:rPr lang="en-US" dirty="0" err="1"/>
              <a:t>JobDepartmentGROUP</a:t>
            </a:r>
            <a:r>
              <a:rPr lang="en-US" dirty="0"/>
              <a:t> BY </a:t>
            </a:r>
            <a:r>
              <a:rPr lang="en-US" dirty="0" err="1"/>
              <a:t>jobdeptORDER</a:t>
            </a:r>
            <a:r>
              <a:rPr lang="en-US" dirty="0"/>
              <a:t> BY </a:t>
            </a:r>
            <a:r>
              <a:rPr lang="en-US" dirty="0" err="1"/>
              <a:t>Job_Role_Count</a:t>
            </a:r>
            <a:r>
              <a:rPr lang="en-US" dirty="0"/>
              <a:t> DESC;</a:t>
            </a:r>
            <a:endParaRPr lang="en-IN" dirty="0"/>
          </a:p>
        </p:txBody>
      </p:sp>
      <p:pic>
        <p:nvPicPr>
          <p:cNvPr id="5" name="Picture 4">
            <a:extLst>
              <a:ext uri="{FF2B5EF4-FFF2-40B4-BE49-F238E27FC236}">
                <a16:creationId xmlns:a16="http://schemas.microsoft.com/office/drawing/2014/main" id="{A09A788A-F2D5-BB66-9A34-9B9B35ED4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2181225"/>
            <a:ext cx="2628900" cy="2495550"/>
          </a:xfrm>
          <a:prstGeom prst="rect">
            <a:avLst/>
          </a:prstGeom>
        </p:spPr>
      </p:pic>
    </p:spTree>
    <p:extLst>
      <p:ext uri="{BB962C8B-B14F-4D97-AF65-F5344CB8AC3E}">
        <p14:creationId xmlns:p14="http://schemas.microsoft.com/office/powerpoint/2010/main" val="102271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01C4-849B-6EC8-9EA2-27ED87A7B283}"/>
              </a:ext>
            </a:extLst>
          </p:cNvPr>
          <p:cNvSpPr>
            <a:spLocks noGrp="1"/>
          </p:cNvSpPr>
          <p:nvPr>
            <p:ph type="title"/>
          </p:nvPr>
        </p:nvSpPr>
        <p:spPr>
          <a:xfrm>
            <a:off x="281496" y="290587"/>
            <a:ext cx="11079411" cy="553998"/>
          </a:xfrm>
        </p:spPr>
        <p:txBody>
          <a:bodyPr/>
          <a:lstStyle/>
          <a:p>
            <a:r>
              <a:rPr lang="en-US" sz="3600" dirty="0"/>
              <a:t>7.What is the average salary range per department? </a:t>
            </a:r>
            <a:endParaRPr lang="en-IN" sz="3600" dirty="0"/>
          </a:p>
        </p:txBody>
      </p:sp>
      <p:sp>
        <p:nvSpPr>
          <p:cNvPr id="3" name="Text Placeholder 2">
            <a:extLst>
              <a:ext uri="{FF2B5EF4-FFF2-40B4-BE49-F238E27FC236}">
                <a16:creationId xmlns:a16="http://schemas.microsoft.com/office/drawing/2014/main" id="{3E604AC8-B4C8-CC0B-5377-B82EF45D0C88}"/>
              </a:ext>
            </a:extLst>
          </p:cNvPr>
          <p:cNvSpPr>
            <a:spLocks noGrp="1"/>
          </p:cNvSpPr>
          <p:nvPr>
            <p:ph type="body" idx="1"/>
          </p:nvPr>
        </p:nvSpPr>
        <p:spPr>
          <a:xfrm>
            <a:off x="828995" y="2209800"/>
            <a:ext cx="6105205" cy="2514600"/>
          </a:xfrm>
        </p:spPr>
        <p:txBody>
          <a:bodyPr/>
          <a:lstStyle/>
          <a:p>
            <a:r>
              <a:rPr lang="en-IN" dirty="0"/>
              <a:t>SELECT </a:t>
            </a:r>
            <a:r>
              <a:rPr lang="en-IN" dirty="0" err="1"/>
              <a:t>JD.jobdept</a:t>
            </a:r>
            <a:r>
              <a:rPr lang="en-IN" dirty="0"/>
              <a:t>, AVG(</a:t>
            </a:r>
            <a:r>
              <a:rPr lang="en-IN" dirty="0" err="1"/>
              <a:t>SB.amount</a:t>
            </a:r>
            <a:r>
              <a:rPr lang="en-IN" dirty="0"/>
              <a:t>) AS </a:t>
            </a:r>
            <a:r>
              <a:rPr lang="en-IN" dirty="0" err="1"/>
              <a:t>AverageAnnualSalary</a:t>
            </a:r>
            <a:r>
              <a:rPr lang="en-IN" dirty="0"/>
              <a:t> FROM </a:t>
            </a:r>
            <a:r>
              <a:rPr lang="en-IN" dirty="0" err="1"/>
              <a:t>Salary_Bonus</a:t>
            </a:r>
            <a:r>
              <a:rPr lang="en-IN" dirty="0"/>
              <a:t> SB JOIN </a:t>
            </a:r>
            <a:r>
              <a:rPr lang="en-IN" dirty="0" err="1"/>
              <a:t>JobDepartment</a:t>
            </a:r>
            <a:r>
              <a:rPr lang="en-IN" dirty="0"/>
              <a:t> JD ON </a:t>
            </a:r>
            <a:r>
              <a:rPr lang="en-IN" dirty="0" err="1"/>
              <a:t>SB.JobID</a:t>
            </a:r>
            <a:r>
              <a:rPr lang="en-IN" dirty="0"/>
              <a:t> = </a:t>
            </a:r>
            <a:r>
              <a:rPr lang="en-IN" dirty="0" err="1"/>
              <a:t>JD.JobID</a:t>
            </a:r>
            <a:r>
              <a:rPr lang="en-IN" dirty="0"/>
              <a:t> GROUP BY </a:t>
            </a:r>
            <a:r>
              <a:rPr lang="en-IN" dirty="0" err="1"/>
              <a:t>JD.jobdept</a:t>
            </a:r>
            <a:r>
              <a:rPr lang="en-IN" dirty="0"/>
              <a:t> ORDER BY </a:t>
            </a:r>
            <a:r>
              <a:rPr lang="en-IN" dirty="0" err="1"/>
              <a:t>AverageAnnualSalary</a:t>
            </a:r>
            <a:r>
              <a:rPr lang="en-IN" dirty="0"/>
              <a:t> DESC;</a:t>
            </a:r>
          </a:p>
        </p:txBody>
      </p:sp>
      <p:pic>
        <p:nvPicPr>
          <p:cNvPr id="7" name="Picture 6">
            <a:extLst>
              <a:ext uri="{FF2B5EF4-FFF2-40B4-BE49-F238E27FC236}">
                <a16:creationId xmlns:a16="http://schemas.microsoft.com/office/drawing/2014/main" id="{24D8FF03-AED6-4940-24A0-B5B24B37A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1905000"/>
            <a:ext cx="2895600" cy="2676525"/>
          </a:xfrm>
          <a:prstGeom prst="rect">
            <a:avLst/>
          </a:prstGeom>
        </p:spPr>
      </p:pic>
    </p:spTree>
    <p:extLst>
      <p:ext uri="{BB962C8B-B14F-4D97-AF65-F5344CB8AC3E}">
        <p14:creationId xmlns:p14="http://schemas.microsoft.com/office/powerpoint/2010/main" val="2852898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601E9-DA39-BCB4-09D1-0B3B614E0004}"/>
              </a:ext>
            </a:extLst>
          </p:cNvPr>
          <p:cNvSpPr>
            <a:spLocks noGrp="1"/>
          </p:cNvSpPr>
          <p:nvPr>
            <p:ph type="title"/>
          </p:nvPr>
        </p:nvSpPr>
        <p:spPr>
          <a:xfrm>
            <a:off x="281497" y="290587"/>
            <a:ext cx="8630920" cy="553998"/>
          </a:xfrm>
        </p:spPr>
        <p:txBody>
          <a:bodyPr/>
          <a:lstStyle/>
          <a:p>
            <a:r>
              <a:rPr lang="en-US" sz="3600" dirty="0"/>
              <a:t>8.Which job roles offer the highest salary? </a:t>
            </a:r>
            <a:endParaRPr lang="en-IN" dirty="0"/>
          </a:p>
        </p:txBody>
      </p:sp>
      <p:sp>
        <p:nvSpPr>
          <p:cNvPr id="3" name="Text Placeholder 2">
            <a:extLst>
              <a:ext uri="{FF2B5EF4-FFF2-40B4-BE49-F238E27FC236}">
                <a16:creationId xmlns:a16="http://schemas.microsoft.com/office/drawing/2014/main" id="{434E3459-611A-A85F-97C7-5BF3F3DD3514}"/>
              </a:ext>
            </a:extLst>
          </p:cNvPr>
          <p:cNvSpPr>
            <a:spLocks noGrp="1"/>
          </p:cNvSpPr>
          <p:nvPr>
            <p:ph type="body" idx="1"/>
          </p:nvPr>
        </p:nvSpPr>
        <p:spPr>
          <a:xfrm>
            <a:off x="828995" y="1981200"/>
            <a:ext cx="5114605" cy="1904999"/>
          </a:xfrm>
        </p:spPr>
        <p:txBody>
          <a:bodyPr/>
          <a:lstStyle/>
          <a:p>
            <a:r>
              <a:rPr lang="en-IN" dirty="0"/>
              <a:t>SELECT JD.name AS </a:t>
            </a:r>
            <a:r>
              <a:rPr lang="en-IN" dirty="0" err="1"/>
              <a:t>JobRole</a:t>
            </a:r>
            <a:r>
              <a:rPr lang="en-IN" dirty="0"/>
              <a:t>, </a:t>
            </a:r>
            <a:r>
              <a:rPr lang="en-IN" dirty="0" err="1"/>
              <a:t>JD.jobdept</a:t>
            </a:r>
            <a:r>
              <a:rPr lang="en-IN" dirty="0"/>
              <a:t>, </a:t>
            </a:r>
            <a:r>
              <a:rPr lang="en-IN" dirty="0" err="1"/>
              <a:t>SB.annual</a:t>
            </a:r>
            <a:r>
              <a:rPr lang="en-IN" dirty="0"/>
              <a:t> AS </a:t>
            </a:r>
            <a:r>
              <a:rPr lang="en-IN" dirty="0" err="1"/>
              <a:t>AnnualSalary</a:t>
            </a:r>
            <a:r>
              <a:rPr lang="en-IN" dirty="0"/>
              <a:t> FROM </a:t>
            </a:r>
            <a:r>
              <a:rPr lang="en-IN" dirty="0" err="1"/>
              <a:t>JobDepartment</a:t>
            </a:r>
            <a:r>
              <a:rPr lang="en-IN" dirty="0"/>
              <a:t> JD JOIN </a:t>
            </a:r>
            <a:r>
              <a:rPr lang="en-IN" dirty="0" err="1"/>
              <a:t>Salary_Bonus</a:t>
            </a:r>
            <a:r>
              <a:rPr lang="en-IN" dirty="0"/>
              <a:t> SB ON </a:t>
            </a:r>
            <a:r>
              <a:rPr lang="en-IN" dirty="0" err="1"/>
              <a:t>JD.JobID</a:t>
            </a:r>
            <a:r>
              <a:rPr lang="en-IN" dirty="0"/>
              <a:t> = </a:t>
            </a:r>
            <a:r>
              <a:rPr lang="en-IN" dirty="0" err="1"/>
              <a:t>SB.JobID</a:t>
            </a:r>
            <a:r>
              <a:rPr lang="en-IN" dirty="0"/>
              <a:t> ORDER BY </a:t>
            </a:r>
            <a:r>
              <a:rPr lang="en-IN" dirty="0" err="1"/>
              <a:t>SB.annual</a:t>
            </a:r>
            <a:r>
              <a:rPr lang="en-IN" dirty="0"/>
              <a:t> DESC;</a:t>
            </a:r>
          </a:p>
        </p:txBody>
      </p:sp>
      <p:pic>
        <p:nvPicPr>
          <p:cNvPr id="5" name="Picture 4">
            <a:extLst>
              <a:ext uri="{FF2B5EF4-FFF2-40B4-BE49-F238E27FC236}">
                <a16:creationId xmlns:a16="http://schemas.microsoft.com/office/drawing/2014/main" id="{305EFBA9-37A9-162B-4050-9D09B5058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1600200"/>
            <a:ext cx="3632133" cy="3438525"/>
          </a:xfrm>
          <a:prstGeom prst="rect">
            <a:avLst/>
          </a:prstGeom>
        </p:spPr>
      </p:pic>
    </p:spTree>
    <p:extLst>
      <p:ext uri="{BB962C8B-B14F-4D97-AF65-F5344CB8AC3E}">
        <p14:creationId xmlns:p14="http://schemas.microsoft.com/office/powerpoint/2010/main" val="103647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640D-2E93-5C51-66DE-26ED0E3C4399}"/>
              </a:ext>
            </a:extLst>
          </p:cNvPr>
          <p:cNvSpPr>
            <a:spLocks noGrp="1"/>
          </p:cNvSpPr>
          <p:nvPr>
            <p:ph type="title"/>
          </p:nvPr>
        </p:nvSpPr>
        <p:spPr>
          <a:xfrm>
            <a:off x="281497" y="290587"/>
            <a:ext cx="8630920" cy="1107996"/>
          </a:xfrm>
        </p:spPr>
        <p:txBody>
          <a:bodyPr/>
          <a:lstStyle/>
          <a:p>
            <a:r>
              <a:rPr lang="en-US" sz="3600" dirty="0"/>
              <a:t>9.Which departments have the highest total salary allocation? </a:t>
            </a:r>
            <a:endParaRPr lang="en-IN" sz="3600" dirty="0"/>
          </a:p>
        </p:txBody>
      </p:sp>
      <p:sp>
        <p:nvSpPr>
          <p:cNvPr id="3" name="Text Placeholder 2">
            <a:extLst>
              <a:ext uri="{FF2B5EF4-FFF2-40B4-BE49-F238E27FC236}">
                <a16:creationId xmlns:a16="http://schemas.microsoft.com/office/drawing/2014/main" id="{42006AFD-717D-C1F1-DE7F-227432213922}"/>
              </a:ext>
            </a:extLst>
          </p:cNvPr>
          <p:cNvSpPr>
            <a:spLocks noGrp="1"/>
          </p:cNvSpPr>
          <p:nvPr>
            <p:ph type="body" idx="1"/>
          </p:nvPr>
        </p:nvSpPr>
        <p:spPr>
          <a:xfrm>
            <a:off x="1066800" y="2590800"/>
            <a:ext cx="5181600" cy="2215991"/>
          </a:xfrm>
        </p:spPr>
        <p:txBody>
          <a:bodyPr/>
          <a:lstStyle/>
          <a:p>
            <a:r>
              <a:rPr lang="en-IN" dirty="0"/>
              <a:t>SELECT JD.name AS </a:t>
            </a:r>
            <a:r>
              <a:rPr lang="en-IN" dirty="0" err="1"/>
              <a:t>JobRole</a:t>
            </a:r>
            <a:r>
              <a:rPr lang="en-IN" dirty="0"/>
              <a:t>, </a:t>
            </a:r>
            <a:r>
              <a:rPr lang="en-IN" dirty="0" err="1"/>
              <a:t>JD.jobdept</a:t>
            </a:r>
            <a:r>
              <a:rPr lang="en-IN" dirty="0"/>
              <a:t>, </a:t>
            </a:r>
            <a:r>
              <a:rPr lang="en-IN" dirty="0" err="1"/>
              <a:t>SB.annual</a:t>
            </a:r>
            <a:r>
              <a:rPr lang="en-IN" dirty="0"/>
              <a:t> AS </a:t>
            </a:r>
            <a:r>
              <a:rPr lang="en-IN" dirty="0" err="1"/>
              <a:t>AnnualSalary</a:t>
            </a:r>
            <a:r>
              <a:rPr lang="en-IN" dirty="0"/>
              <a:t> FROM </a:t>
            </a:r>
            <a:r>
              <a:rPr lang="en-IN" dirty="0" err="1"/>
              <a:t>JobDepartment</a:t>
            </a:r>
            <a:r>
              <a:rPr lang="en-IN" dirty="0"/>
              <a:t> JD JOIN </a:t>
            </a:r>
            <a:r>
              <a:rPr lang="en-IN" dirty="0" err="1"/>
              <a:t>SalaryBonus</a:t>
            </a:r>
            <a:r>
              <a:rPr lang="en-IN" dirty="0"/>
              <a:t> SB ON </a:t>
            </a:r>
            <a:r>
              <a:rPr lang="en-IN" dirty="0" err="1"/>
              <a:t>JD.Job_ID</a:t>
            </a:r>
            <a:r>
              <a:rPr lang="en-IN" dirty="0"/>
              <a:t> = </a:t>
            </a:r>
            <a:r>
              <a:rPr lang="en-IN" dirty="0" err="1"/>
              <a:t>SB.Job_ID</a:t>
            </a:r>
            <a:r>
              <a:rPr lang="en-IN" dirty="0"/>
              <a:t> ORDER BY </a:t>
            </a:r>
            <a:r>
              <a:rPr lang="en-IN" dirty="0" err="1"/>
              <a:t>SB.annual</a:t>
            </a:r>
            <a:r>
              <a:rPr lang="en-IN" dirty="0"/>
              <a:t> DESC;</a:t>
            </a:r>
          </a:p>
        </p:txBody>
      </p:sp>
      <p:pic>
        <p:nvPicPr>
          <p:cNvPr id="5" name="Picture 4">
            <a:extLst>
              <a:ext uri="{FF2B5EF4-FFF2-40B4-BE49-F238E27FC236}">
                <a16:creationId xmlns:a16="http://schemas.microsoft.com/office/drawing/2014/main" id="{E0950B56-213E-97E9-C868-567EA3F3840A}"/>
              </a:ext>
            </a:extLst>
          </p:cNvPr>
          <p:cNvPicPr>
            <a:picLocks noChangeAspect="1"/>
          </p:cNvPicPr>
          <p:nvPr/>
        </p:nvPicPr>
        <p:blipFill>
          <a:blip r:embed="rId2"/>
          <a:stretch>
            <a:fillRect/>
          </a:stretch>
        </p:blipFill>
        <p:spPr>
          <a:xfrm>
            <a:off x="7010400" y="2209800"/>
            <a:ext cx="3972479" cy="3219899"/>
          </a:xfrm>
          <a:prstGeom prst="rect">
            <a:avLst/>
          </a:prstGeom>
        </p:spPr>
      </p:pic>
    </p:spTree>
    <p:extLst>
      <p:ext uri="{BB962C8B-B14F-4D97-AF65-F5344CB8AC3E}">
        <p14:creationId xmlns:p14="http://schemas.microsoft.com/office/powerpoint/2010/main" val="711854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A0DA-00C7-9BEF-8B9B-F1AE3026A6E3}"/>
              </a:ext>
            </a:extLst>
          </p:cNvPr>
          <p:cNvSpPr>
            <a:spLocks noGrp="1"/>
          </p:cNvSpPr>
          <p:nvPr>
            <p:ph type="title"/>
          </p:nvPr>
        </p:nvSpPr>
        <p:spPr>
          <a:xfrm>
            <a:off x="281497" y="290587"/>
            <a:ext cx="8630920" cy="1107996"/>
          </a:xfrm>
        </p:spPr>
        <p:txBody>
          <a:bodyPr/>
          <a:lstStyle/>
          <a:p>
            <a:r>
              <a:rPr lang="en-US" sz="3600" dirty="0"/>
              <a:t>10.How many employees have at least one qualification listed?</a:t>
            </a:r>
            <a:endParaRPr lang="en-IN" sz="3600" dirty="0"/>
          </a:p>
        </p:txBody>
      </p:sp>
      <p:sp>
        <p:nvSpPr>
          <p:cNvPr id="3" name="Text Placeholder 2">
            <a:extLst>
              <a:ext uri="{FF2B5EF4-FFF2-40B4-BE49-F238E27FC236}">
                <a16:creationId xmlns:a16="http://schemas.microsoft.com/office/drawing/2014/main" id="{6238BB51-1E98-BF59-D7E3-88FDAAC0DFCD}"/>
              </a:ext>
            </a:extLst>
          </p:cNvPr>
          <p:cNvSpPr>
            <a:spLocks noGrp="1"/>
          </p:cNvSpPr>
          <p:nvPr>
            <p:ph type="body" idx="1"/>
          </p:nvPr>
        </p:nvSpPr>
        <p:spPr>
          <a:xfrm>
            <a:off x="828995" y="2362200"/>
            <a:ext cx="4657405" cy="838199"/>
          </a:xfrm>
        </p:spPr>
        <p:txBody>
          <a:bodyPr/>
          <a:lstStyle/>
          <a:p>
            <a:r>
              <a:rPr lang="en-US" dirty="0"/>
              <a:t>SELECT COUNT(DISTINCT </a:t>
            </a:r>
            <a:r>
              <a:rPr lang="en-US" dirty="0" err="1"/>
              <a:t>EmpID</a:t>
            </a:r>
            <a:r>
              <a:rPr lang="en-US" dirty="0"/>
              <a:t>) AS </a:t>
            </a:r>
            <a:r>
              <a:rPr lang="en-US" dirty="0" err="1"/>
              <a:t>Employees_With_Qualifications</a:t>
            </a:r>
            <a:r>
              <a:rPr lang="en-US" dirty="0"/>
              <a:t> FROM Qualification;</a:t>
            </a:r>
            <a:endParaRPr lang="en-IN" dirty="0"/>
          </a:p>
        </p:txBody>
      </p:sp>
      <p:pic>
        <p:nvPicPr>
          <p:cNvPr id="5" name="Picture 4">
            <a:extLst>
              <a:ext uri="{FF2B5EF4-FFF2-40B4-BE49-F238E27FC236}">
                <a16:creationId xmlns:a16="http://schemas.microsoft.com/office/drawing/2014/main" id="{B1D40519-319B-17D0-B113-C00C8B3B104D}"/>
              </a:ext>
            </a:extLst>
          </p:cNvPr>
          <p:cNvPicPr>
            <a:picLocks noChangeAspect="1"/>
          </p:cNvPicPr>
          <p:nvPr/>
        </p:nvPicPr>
        <p:blipFill>
          <a:blip r:embed="rId2"/>
          <a:stretch>
            <a:fillRect/>
          </a:stretch>
        </p:blipFill>
        <p:spPr>
          <a:xfrm>
            <a:off x="7315200" y="2400178"/>
            <a:ext cx="2362530" cy="1028822"/>
          </a:xfrm>
          <a:prstGeom prst="rect">
            <a:avLst/>
          </a:prstGeom>
        </p:spPr>
      </p:pic>
    </p:spTree>
    <p:extLst>
      <p:ext uri="{BB962C8B-B14F-4D97-AF65-F5344CB8AC3E}">
        <p14:creationId xmlns:p14="http://schemas.microsoft.com/office/powerpoint/2010/main" val="715054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67F2-688D-AB2F-2050-7FC1B34454E4}"/>
              </a:ext>
            </a:extLst>
          </p:cNvPr>
          <p:cNvSpPr>
            <a:spLocks noGrp="1"/>
          </p:cNvSpPr>
          <p:nvPr>
            <p:ph type="title"/>
          </p:nvPr>
        </p:nvSpPr>
        <p:spPr>
          <a:xfrm>
            <a:off x="281497" y="290587"/>
            <a:ext cx="8630920" cy="1107996"/>
          </a:xfrm>
        </p:spPr>
        <p:txBody>
          <a:bodyPr/>
          <a:lstStyle/>
          <a:p>
            <a:r>
              <a:rPr lang="en-US" sz="3600" dirty="0"/>
              <a:t>11.Which positions require the most qualifications? </a:t>
            </a:r>
            <a:endParaRPr lang="en-IN" sz="3600" dirty="0"/>
          </a:p>
        </p:txBody>
      </p:sp>
      <p:sp>
        <p:nvSpPr>
          <p:cNvPr id="3" name="Text Placeholder 2">
            <a:extLst>
              <a:ext uri="{FF2B5EF4-FFF2-40B4-BE49-F238E27FC236}">
                <a16:creationId xmlns:a16="http://schemas.microsoft.com/office/drawing/2014/main" id="{FB010D46-CF22-6187-6F3E-C7FFF5D17B83}"/>
              </a:ext>
            </a:extLst>
          </p:cNvPr>
          <p:cNvSpPr>
            <a:spLocks noGrp="1"/>
          </p:cNvSpPr>
          <p:nvPr>
            <p:ph type="body" idx="1"/>
          </p:nvPr>
        </p:nvSpPr>
        <p:spPr>
          <a:xfrm>
            <a:off x="838200" y="2133600"/>
            <a:ext cx="5562600" cy="2285999"/>
          </a:xfrm>
        </p:spPr>
        <p:txBody>
          <a:bodyPr/>
          <a:lstStyle/>
          <a:p>
            <a:r>
              <a:rPr lang="en-IN" dirty="0"/>
              <a:t>SELECT </a:t>
            </a:r>
            <a:r>
              <a:rPr lang="en-IN" dirty="0" err="1"/>
              <a:t>q.EmpID,CONCAT</a:t>
            </a:r>
            <a:r>
              <a:rPr lang="en-IN" dirty="0"/>
              <a:t>(</a:t>
            </a:r>
            <a:r>
              <a:rPr lang="en-IN" dirty="0" err="1"/>
              <a:t>e.FirstName</a:t>
            </a:r>
            <a:r>
              <a:rPr lang="en-IN" dirty="0"/>
              <a:t>, ' ', </a:t>
            </a:r>
            <a:r>
              <a:rPr lang="en-IN" dirty="0" err="1"/>
              <a:t>e.LastName</a:t>
            </a:r>
            <a:r>
              <a:rPr lang="en-IN" dirty="0"/>
              <a:t>) AS </a:t>
            </a:r>
            <a:r>
              <a:rPr lang="en-IN" dirty="0" err="1"/>
              <a:t>Employee_Name,COUNT</a:t>
            </a:r>
            <a:r>
              <a:rPr lang="en-IN" dirty="0"/>
              <a:t>(</a:t>
            </a:r>
            <a:r>
              <a:rPr lang="en-IN" dirty="0" err="1"/>
              <a:t>q.QualID</a:t>
            </a:r>
            <a:r>
              <a:rPr lang="en-IN" dirty="0"/>
              <a:t>) AS </a:t>
            </a:r>
            <a:r>
              <a:rPr lang="en-IN" dirty="0" err="1"/>
              <a:t>Qualification_Count</a:t>
            </a:r>
            <a:r>
              <a:rPr lang="en-IN" dirty="0"/>
              <a:t>  FROM Qualification q LEFT JOIN Employee e ON </a:t>
            </a:r>
          </a:p>
          <a:p>
            <a:r>
              <a:rPr lang="en-IN" dirty="0" err="1"/>
              <a:t>q.EmpID</a:t>
            </a:r>
            <a:r>
              <a:rPr lang="en-IN" dirty="0"/>
              <a:t> = </a:t>
            </a:r>
            <a:r>
              <a:rPr lang="en-IN" dirty="0" err="1"/>
              <a:t>e.EmpID</a:t>
            </a:r>
            <a:r>
              <a:rPr lang="en-IN" dirty="0"/>
              <a:t> GROUP BY </a:t>
            </a:r>
            <a:r>
              <a:rPr lang="en-IN" dirty="0" err="1"/>
              <a:t>q.EmpID</a:t>
            </a:r>
            <a:r>
              <a:rPr lang="en-IN" dirty="0"/>
              <a:t>, </a:t>
            </a:r>
            <a:r>
              <a:rPr lang="en-IN" dirty="0" err="1"/>
              <a:t>Employee_Name</a:t>
            </a:r>
            <a:r>
              <a:rPr lang="en-IN" dirty="0"/>
              <a:t> ORDER BY </a:t>
            </a:r>
            <a:r>
              <a:rPr lang="en-IN" dirty="0" err="1"/>
              <a:t>Qualification_Count</a:t>
            </a:r>
            <a:r>
              <a:rPr lang="en-IN" dirty="0"/>
              <a:t> DESC;</a:t>
            </a:r>
          </a:p>
        </p:txBody>
      </p:sp>
      <p:pic>
        <p:nvPicPr>
          <p:cNvPr id="7" name="Picture 6">
            <a:extLst>
              <a:ext uri="{FF2B5EF4-FFF2-40B4-BE49-F238E27FC236}">
                <a16:creationId xmlns:a16="http://schemas.microsoft.com/office/drawing/2014/main" id="{AD081734-59D0-F073-5482-6152D7E50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9817" y="1524000"/>
            <a:ext cx="3505200" cy="3695700"/>
          </a:xfrm>
          <a:prstGeom prst="rect">
            <a:avLst/>
          </a:prstGeom>
        </p:spPr>
      </p:pic>
    </p:spTree>
    <p:extLst>
      <p:ext uri="{BB962C8B-B14F-4D97-AF65-F5344CB8AC3E}">
        <p14:creationId xmlns:p14="http://schemas.microsoft.com/office/powerpoint/2010/main" val="2011555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AA38-205E-6EA6-5CD5-3F25BA52E1DA}"/>
              </a:ext>
            </a:extLst>
          </p:cNvPr>
          <p:cNvSpPr>
            <a:spLocks noGrp="1"/>
          </p:cNvSpPr>
          <p:nvPr>
            <p:ph type="title"/>
          </p:nvPr>
        </p:nvSpPr>
        <p:spPr>
          <a:xfrm>
            <a:off x="281497" y="290587"/>
            <a:ext cx="8630920" cy="1107996"/>
          </a:xfrm>
        </p:spPr>
        <p:txBody>
          <a:bodyPr/>
          <a:lstStyle/>
          <a:p>
            <a:r>
              <a:rPr lang="en-US" sz="3600" dirty="0"/>
              <a:t>13. Which year had the most employees taking leaves?</a:t>
            </a:r>
            <a:endParaRPr lang="en-IN" sz="3600" dirty="0"/>
          </a:p>
        </p:txBody>
      </p:sp>
      <p:sp>
        <p:nvSpPr>
          <p:cNvPr id="3" name="Text Placeholder 2">
            <a:extLst>
              <a:ext uri="{FF2B5EF4-FFF2-40B4-BE49-F238E27FC236}">
                <a16:creationId xmlns:a16="http://schemas.microsoft.com/office/drawing/2014/main" id="{3462BD50-7EE6-C254-E2DD-D5ACD882BCB3}"/>
              </a:ext>
            </a:extLst>
          </p:cNvPr>
          <p:cNvSpPr>
            <a:spLocks noGrp="1"/>
          </p:cNvSpPr>
          <p:nvPr>
            <p:ph type="body" idx="1"/>
          </p:nvPr>
        </p:nvSpPr>
        <p:spPr>
          <a:xfrm>
            <a:off x="828995" y="2438400"/>
            <a:ext cx="5800405" cy="1477328"/>
          </a:xfrm>
        </p:spPr>
        <p:txBody>
          <a:bodyPr/>
          <a:lstStyle/>
          <a:p>
            <a:r>
              <a:rPr lang="en-US" dirty="0"/>
              <a:t>SELECT YEAR(Date) AS Year, COUNT(DISTINCT </a:t>
            </a:r>
            <a:r>
              <a:rPr lang="en-US" dirty="0" err="1"/>
              <a:t>EmpID</a:t>
            </a:r>
            <a:r>
              <a:rPr lang="en-US" dirty="0"/>
              <a:t>) AS </a:t>
            </a:r>
            <a:r>
              <a:rPr lang="en-US" dirty="0" err="1"/>
              <a:t>Total_EmployeesFROM</a:t>
            </a:r>
            <a:r>
              <a:rPr lang="en-US" dirty="0"/>
              <a:t> Leaves  GROUP BY YEAR(Date) ORDER BY </a:t>
            </a:r>
            <a:r>
              <a:rPr lang="en-US" dirty="0" err="1"/>
              <a:t>Total_Employees</a:t>
            </a:r>
            <a:r>
              <a:rPr lang="en-US" dirty="0"/>
              <a:t> DESC LIMIT 1;</a:t>
            </a:r>
            <a:endParaRPr lang="en-IN" dirty="0"/>
          </a:p>
        </p:txBody>
      </p:sp>
      <p:pic>
        <p:nvPicPr>
          <p:cNvPr id="5" name="Picture 4">
            <a:extLst>
              <a:ext uri="{FF2B5EF4-FFF2-40B4-BE49-F238E27FC236}">
                <a16:creationId xmlns:a16="http://schemas.microsoft.com/office/drawing/2014/main" id="{28C02097-1D8E-9EBE-395A-48555B0CD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2590800"/>
            <a:ext cx="3126830" cy="1324928"/>
          </a:xfrm>
          <a:prstGeom prst="rect">
            <a:avLst/>
          </a:prstGeom>
        </p:spPr>
      </p:pic>
    </p:spTree>
    <p:extLst>
      <p:ext uri="{BB962C8B-B14F-4D97-AF65-F5344CB8AC3E}">
        <p14:creationId xmlns:p14="http://schemas.microsoft.com/office/powerpoint/2010/main" val="179593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703A-411C-EA6D-A7C0-DC3A5A5DE308}"/>
              </a:ext>
            </a:extLst>
          </p:cNvPr>
          <p:cNvSpPr>
            <a:spLocks noGrp="1"/>
          </p:cNvSpPr>
          <p:nvPr>
            <p:ph type="title"/>
          </p:nvPr>
        </p:nvSpPr>
        <p:spPr>
          <a:xfrm>
            <a:off x="281496" y="290587"/>
            <a:ext cx="9929303" cy="1661993"/>
          </a:xfrm>
        </p:spPr>
        <p:txBody>
          <a:bodyPr/>
          <a:lstStyle/>
          <a:p>
            <a:r>
              <a:rPr lang="en-US" sz="3600" dirty="0"/>
              <a:t>14. What is the average number of leave days taken by its employees per department? </a:t>
            </a:r>
            <a:endParaRPr lang="en-IN" sz="3600" dirty="0"/>
          </a:p>
        </p:txBody>
      </p:sp>
      <p:sp>
        <p:nvSpPr>
          <p:cNvPr id="3" name="Text Placeholder 2">
            <a:extLst>
              <a:ext uri="{FF2B5EF4-FFF2-40B4-BE49-F238E27FC236}">
                <a16:creationId xmlns:a16="http://schemas.microsoft.com/office/drawing/2014/main" id="{97D87AD9-C76B-3CFB-1C0F-F56F0A6571A5}"/>
              </a:ext>
            </a:extLst>
          </p:cNvPr>
          <p:cNvSpPr>
            <a:spLocks noGrp="1"/>
          </p:cNvSpPr>
          <p:nvPr>
            <p:ph type="body" idx="1"/>
          </p:nvPr>
        </p:nvSpPr>
        <p:spPr>
          <a:xfrm>
            <a:off x="838200" y="2209800"/>
            <a:ext cx="5943600" cy="3323987"/>
          </a:xfrm>
        </p:spPr>
        <p:txBody>
          <a:bodyPr/>
          <a:lstStyle/>
          <a:p>
            <a:r>
              <a:rPr lang="en-IN" dirty="0"/>
              <a:t>SELECT    </a:t>
            </a:r>
            <a:r>
              <a:rPr lang="en-IN" dirty="0" err="1"/>
              <a:t>JD.jobdept</a:t>
            </a:r>
            <a:r>
              <a:rPr lang="en-IN" dirty="0"/>
              <a:t>, </a:t>
            </a:r>
          </a:p>
          <a:p>
            <a:r>
              <a:rPr lang="en-IN" dirty="0"/>
              <a:t>CAST(COUNT(</a:t>
            </a:r>
            <a:r>
              <a:rPr lang="en-IN" dirty="0" err="1"/>
              <a:t>L.leaveID</a:t>
            </a:r>
            <a:r>
              <a:rPr lang="en-IN" dirty="0"/>
              <a:t>) AS REAL) / COUNT(DISTINCT </a:t>
            </a:r>
            <a:r>
              <a:rPr lang="en-IN" dirty="0" err="1"/>
              <a:t>E.empID</a:t>
            </a:r>
            <a:r>
              <a:rPr lang="en-IN" dirty="0"/>
              <a:t>) AS </a:t>
            </a:r>
            <a:r>
              <a:rPr lang="en-IN" dirty="0" err="1"/>
              <a:t>Avg_Leave_Days_Per_EmployeeFROM</a:t>
            </a:r>
            <a:r>
              <a:rPr lang="en-IN" dirty="0"/>
              <a:t>    Employee E INNER JOIN    </a:t>
            </a:r>
            <a:r>
              <a:rPr lang="en-IN" dirty="0" err="1"/>
              <a:t>JobDepartment</a:t>
            </a:r>
            <a:r>
              <a:rPr lang="en-IN" dirty="0"/>
              <a:t> JD ON </a:t>
            </a:r>
            <a:r>
              <a:rPr lang="en-IN" dirty="0" err="1"/>
              <a:t>E.JobID</a:t>
            </a:r>
            <a:r>
              <a:rPr lang="en-IN" dirty="0"/>
              <a:t> = </a:t>
            </a:r>
            <a:r>
              <a:rPr lang="en-IN" dirty="0" err="1"/>
              <a:t>JD.JobIDLEFT</a:t>
            </a:r>
            <a:r>
              <a:rPr lang="en-IN" dirty="0"/>
              <a:t> JOIN    Leaves L ON </a:t>
            </a:r>
            <a:r>
              <a:rPr lang="en-IN" dirty="0" err="1"/>
              <a:t>E.empID</a:t>
            </a:r>
            <a:r>
              <a:rPr lang="en-IN" dirty="0"/>
              <a:t> = </a:t>
            </a:r>
            <a:r>
              <a:rPr lang="en-IN" dirty="0" err="1"/>
              <a:t>L.empID</a:t>
            </a:r>
            <a:r>
              <a:rPr lang="en-IN" dirty="0"/>
              <a:t> GROUP BY    </a:t>
            </a:r>
            <a:r>
              <a:rPr lang="en-IN" dirty="0" err="1"/>
              <a:t>JD.jobdept</a:t>
            </a:r>
            <a:r>
              <a:rPr lang="en-IN" dirty="0"/>
              <a:t> ORDER BY    </a:t>
            </a:r>
            <a:r>
              <a:rPr lang="en-IN" dirty="0" err="1"/>
              <a:t>Avg_Leave_Days_Per_Employee</a:t>
            </a:r>
            <a:r>
              <a:rPr lang="en-IN" dirty="0"/>
              <a:t> DESC;</a:t>
            </a:r>
          </a:p>
        </p:txBody>
      </p:sp>
      <p:pic>
        <p:nvPicPr>
          <p:cNvPr id="7" name="Picture 6">
            <a:extLst>
              <a:ext uri="{FF2B5EF4-FFF2-40B4-BE49-F238E27FC236}">
                <a16:creationId xmlns:a16="http://schemas.microsoft.com/office/drawing/2014/main" id="{7890B8EC-5970-6B70-FBAB-51354FCCE77D}"/>
              </a:ext>
            </a:extLst>
          </p:cNvPr>
          <p:cNvPicPr>
            <a:picLocks noChangeAspect="1"/>
          </p:cNvPicPr>
          <p:nvPr/>
        </p:nvPicPr>
        <p:blipFill>
          <a:blip r:embed="rId2"/>
          <a:stretch>
            <a:fillRect/>
          </a:stretch>
        </p:blipFill>
        <p:spPr>
          <a:xfrm>
            <a:off x="7467600" y="2216791"/>
            <a:ext cx="3324689" cy="2355209"/>
          </a:xfrm>
          <a:prstGeom prst="rect">
            <a:avLst/>
          </a:prstGeom>
        </p:spPr>
      </p:pic>
    </p:spTree>
    <p:extLst>
      <p:ext uri="{BB962C8B-B14F-4D97-AF65-F5344CB8AC3E}">
        <p14:creationId xmlns:p14="http://schemas.microsoft.com/office/powerpoint/2010/main" val="339656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CC10-1607-F672-54E7-DD9FC908725B}"/>
              </a:ext>
            </a:extLst>
          </p:cNvPr>
          <p:cNvSpPr>
            <a:spLocks noGrp="1"/>
          </p:cNvSpPr>
          <p:nvPr>
            <p:ph type="title"/>
          </p:nvPr>
        </p:nvSpPr>
        <p:spPr>
          <a:xfrm>
            <a:off x="281497" y="290587"/>
            <a:ext cx="8630920" cy="677108"/>
          </a:xfrm>
        </p:spPr>
        <p:txBody>
          <a:bodyPr/>
          <a:lstStyle/>
          <a:p>
            <a:r>
              <a:rPr lang="en-IN" spc="-10" dirty="0"/>
              <a:t>Introduction</a:t>
            </a:r>
            <a:endParaRPr lang="en-IN" dirty="0"/>
          </a:p>
        </p:txBody>
      </p:sp>
      <p:sp>
        <p:nvSpPr>
          <p:cNvPr id="3" name="Text Placeholder 2">
            <a:extLst>
              <a:ext uri="{FF2B5EF4-FFF2-40B4-BE49-F238E27FC236}">
                <a16:creationId xmlns:a16="http://schemas.microsoft.com/office/drawing/2014/main" id="{820A53E3-C94B-C8AA-09E3-1CBA6AAB8E6E}"/>
              </a:ext>
            </a:extLst>
          </p:cNvPr>
          <p:cNvSpPr>
            <a:spLocks noGrp="1"/>
          </p:cNvSpPr>
          <p:nvPr>
            <p:ph type="body" idx="1"/>
          </p:nvPr>
        </p:nvSpPr>
        <p:spPr>
          <a:xfrm>
            <a:off x="828995" y="1386657"/>
            <a:ext cx="8994140" cy="4780796"/>
          </a:xfrm>
        </p:spPr>
        <p:txBody>
          <a:bodyPr/>
          <a:lstStyle/>
          <a:p>
            <a:pPr marL="379730" marR="5080" indent="-367665">
              <a:lnSpc>
                <a:spcPct val="119500"/>
              </a:lnSpc>
              <a:buFontTx/>
              <a:buChar char="•"/>
              <a:tabLst>
                <a:tab pos="379730" algn="l"/>
                <a:tab pos="476884" algn="l"/>
                <a:tab pos="2185035" algn="l"/>
                <a:tab pos="3249930" algn="l"/>
                <a:tab pos="5054600" algn="l"/>
                <a:tab pos="6277610" algn="l"/>
                <a:tab pos="8449310" algn="l"/>
                <a:tab pos="9611360" algn="l"/>
                <a:tab pos="10756900" algn="l"/>
                <a:tab pos="11707495" algn="l"/>
                <a:tab pos="13536294" algn="l"/>
                <a:tab pos="15241905" algn="l"/>
              </a:tabLst>
            </a:pPr>
            <a:r>
              <a:rPr lang="en-US" sz="2000" b="0" dirty="0">
                <a:latin typeface="+mn-lt"/>
                <a:cs typeface="Times New Roman" panose="02020603050405020304" pitchFamily="18" charset="0"/>
              </a:rPr>
              <a:t>The Employee Management System is developed to efficiently manage employee records, departments, roles, and payroll information.</a:t>
            </a:r>
          </a:p>
          <a:p>
            <a:pPr marL="379730" marR="5080" indent="-367665">
              <a:lnSpc>
                <a:spcPct val="119500"/>
              </a:lnSpc>
              <a:buFontTx/>
              <a:buChar char="•"/>
              <a:tabLst>
                <a:tab pos="379730" algn="l"/>
                <a:tab pos="476884" algn="l"/>
                <a:tab pos="2185035" algn="l"/>
                <a:tab pos="3249930" algn="l"/>
                <a:tab pos="5054600" algn="l"/>
                <a:tab pos="6277610" algn="l"/>
                <a:tab pos="8449310" algn="l"/>
                <a:tab pos="9611360" algn="l"/>
                <a:tab pos="10756900" algn="l"/>
                <a:tab pos="11707495" algn="l"/>
                <a:tab pos="13536294" algn="l"/>
                <a:tab pos="15241905" algn="l"/>
              </a:tabLst>
            </a:pPr>
            <a:r>
              <a:rPr lang="en-US" sz="2000" b="0" dirty="0">
                <a:latin typeface="+mn-lt"/>
                <a:cs typeface="Times New Roman" panose="02020603050405020304" pitchFamily="18" charset="0"/>
              </a:rPr>
              <a:t>It helps organizations track employee details, monitor performance, and manage work assignments.	</a:t>
            </a:r>
          </a:p>
          <a:p>
            <a:pPr marL="379730" marR="5080" indent="-367665">
              <a:lnSpc>
                <a:spcPct val="119500"/>
              </a:lnSpc>
              <a:buFontTx/>
              <a:buChar char="•"/>
              <a:tabLst>
                <a:tab pos="379730" algn="l"/>
                <a:tab pos="476884" algn="l"/>
                <a:tab pos="2185035" algn="l"/>
                <a:tab pos="3249930" algn="l"/>
                <a:tab pos="5054600" algn="l"/>
                <a:tab pos="6277610" algn="l"/>
                <a:tab pos="8449310" algn="l"/>
                <a:tab pos="9611360" algn="l"/>
                <a:tab pos="10756900" algn="l"/>
                <a:tab pos="11707495" algn="l"/>
                <a:tab pos="13536294" algn="l"/>
                <a:tab pos="15241905" algn="l"/>
              </a:tabLst>
            </a:pPr>
            <a:r>
              <a:rPr lang="en-US" sz="2000" b="0" dirty="0">
                <a:latin typeface="+mn-lt"/>
                <a:cs typeface="Times New Roman" panose="02020603050405020304" pitchFamily="18" charset="0"/>
              </a:rPr>
              <a:t>The system simulates a mini employee database with interconnected entities like employees, </a:t>
            </a:r>
            <a:r>
              <a:rPr lang="en-US" sz="2000" b="0" dirty="0" err="1">
                <a:latin typeface="+mn-lt"/>
                <a:cs typeface="Times New Roman" panose="02020603050405020304" pitchFamily="18" charset="0"/>
              </a:rPr>
              <a:t>jobdepartments</a:t>
            </a:r>
            <a:r>
              <a:rPr lang="en-US" sz="2000" b="0" dirty="0">
                <a:latin typeface="+mn-lt"/>
                <a:cs typeface="Times New Roman" panose="02020603050405020304" pitchFamily="18" charset="0"/>
              </a:rPr>
              <a:t>, </a:t>
            </a:r>
            <a:r>
              <a:rPr lang="en-US" sz="2000" b="0" dirty="0" err="1">
                <a:latin typeface="+mn-lt"/>
                <a:cs typeface="Times New Roman" panose="02020603050405020304" pitchFamily="18" charset="0"/>
              </a:rPr>
              <a:t>leaves,payroll,salary_bonus,and</a:t>
            </a:r>
            <a:r>
              <a:rPr lang="en-US" sz="2000" b="0" dirty="0">
                <a:latin typeface="+mn-lt"/>
                <a:cs typeface="Times New Roman" panose="02020603050405020304" pitchFamily="18" charset="0"/>
              </a:rPr>
              <a:t> qualification.</a:t>
            </a:r>
          </a:p>
          <a:p>
            <a:pPr marL="379730" marR="5080" indent="-367665">
              <a:lnSpc>
                <a:spcPct val="119500"/>
              </a:lnSpc>
              <a:buFontTx/>
              <a:buChar char="•"/>
              <a:tabLst>
                <a:tab pos="379730" algn="l"/>
                <a:tab pos="476884" algn="l"/>
                <a:tab pos="2185035" algn="l"/>
                <a:tab pos="3249930" algn="l"/>
                <a:tab pos="5054600" algn="l"/>
                <a:tab pos="6277610" algn="l"/>
                <a:tab pos="8449310" algn="l"/>
                <a:tab pos="9611360" algn="l"/>
                <a:tab pos="10756900" algn="l"/>
                <a:tab pos="11707495" algn="l"/>
                <a:tab pos="13536294" algn="l"/>
                <a:tab pos="15241905" algn="l"/>
              </a:tabLst>
            </a:pPr>
            <a:r>
              <a:rPr lang="en-US" sz="2000" b="0" dirty="0">
                <a:latin typeface="+mn-lt"/>
                <a:cs typeface="Times New Roman" panose="02020603050405020304" pitchFamily="18" charset="0"/>
              </a:rPr>
              <a:t>Using SQL, users can extract, transform, and analyze employee data to generate actionable insights for decision-making.</a:t>
            </a:r>
          </a:p>
          <a:p>
            <a:pPr marL="379730" marR="5080" indent="-367665">
              <a:lnSpc>
                <a:spcPct val="119500"/>
              </a:lnSpc>
              <a:buFontTx/>
              <a:buChar char="•"/>
              <a:tabLst>
                <a:tab pos="379730" algn="l"/>
                <a:tab pos="476884" algn="l"/>
                <a:tab pos="2185035" algn="l"/>
                <a:tab pos="3249930" algn="l"/>
                <a:tab pos="5054600" algn="l"/>
                <a:tab pos="6277610" algn="l"/>
                <a:tab pos="8449310" algn="l"/>
                <a:tab pos="9611360" algn="l"/>
                <a:tab pos="10756900" algn="l"/>
                <a:tab pos="11707495" algn="l"/>
                <a:tab pos="13536294" algn="l"/>
                <a:tab pos="15241905" algn="l"/>
              </a:tabLst>
            </a:pPr>
            <a:r>
              <a:rPr lang="en-US" sz="2000" b="0" dirty="0">
                <a:latin typeface="+mn-lt"/>
                <a:cs typeface="Times New Roman" panose="02020603050405020304" pitchFamily="18" charset="0"/>
              </a:rPr>
              <a:t>The system enables tracking of employee performance, departmental productivity, and workforce distribution.</a:t>
            </a:r>
            <a:r>
              <a:rPr lang="en-US" sz="2000" b="0" spc="70" dirty="0">
                <a:latin typeface="+mn-lt"/>
                <a:cs typeface="Times New Roman" panose="02020603050405020304" pitchFamily="18" charset="0"/>
              </a:rPr>
              <a:t> </a:t>
            </a:r>
            <a:r>
              <a:rPr lang="en-US" sz="2000" b="0" dirty="0">
                <a:latin typeface="+mn-lt"/>
                <a:cs typeface="Times New Roman" panose="02020603050405020304" pitchFamily="18" charset="0"/>
              </a:rPr>
              <a:t>data,</a:t>
            </a:r>
            <a:r>
              <a:rPr lang="en-US" sz="2000" b="0" spc="55" dirty="0">
                <a:latin typeface="+mn-lt"/>
                <a:cs typeface="Times New Roman" panose="02020603050405020304" pitchFamily="18" charset="0"/>
              </a:rPr>
              <a:t> </a:t>
            </a:r>
            <a:r>
              <a:rPr lang="en-US" sz="2000" b="0" dirty="0">
                <a:latin typeface="+mn-lt"/>
                <a:cs typeface="Times New Roman" panose="02020603050405020304" pitchFamily="18" charset="0"/>
              </a:rPr>
              <a:t>gaining</a:t>
            </a:r>
            <a:r>
              <a:rPr lang="en-US" sz="2000" b="0" spc="75" dirty="0">
                <a:latin typeface="+mn-lt"/>
                <a:cs typeface="Times New Roman" panose="02020603050405020304" pitchFamily="18" charset="0"/>
              </a:rPr>
              <a:t> </a:t>
            </a:r>
            <a:r>
              <a:rPr lang="en-US" sz="2000" b="0" dirty="0">
                <a:latin typeface="+mn-lt"/>
                <a:cs typeface="Times New Roman" panose="02020603050405020304" pitchFamily="18" charset="0"/>
              </a:rPr>
              <a:t>valuable</a:t>
            </a:r>
            <a:r>
              <a:rPr lang="en-US" sz="2000" b="0" spc="-10" dirty="0">
                <a:latin typeface="+mn-lt"/>
                <a:cs typeface="Times New Roman" panose="02020603050405020304" pitchFamily="18" charset="0"/>
              </a:rPr>
              <a:t> </a:t>
            </a:r>
            <a:r>
              <a:rPr lang="en-US" sz="2000" b="0" dirty="0">
                <a:latin typeface="+mn-lt"/>
                <a:cs typeface="Times New Roman" panose="02020603050405020304" pitchFamily="18" charset="0"/>
              </a:rPr>
              <a:t>business</a:t>
            </a:r>
            <a:r>
              <a:rPr lang="en-US" sz="2000" b="0" spc="15" dirty="0">
                <a:latin typeface="+mn-lt"/>
                <a:cs typeface="Times New Roman" panose="02020603050405020304" pitchFamily="18" charset="0"/>
              </a:rPr>
              <a:t> </a:t>
            </a:r>
            <a:r>
              <a:rPr lang="en-US" sz="2000" b="0" spc="-10" dirty="0">
                <a:latin typeface="+mn-lt"/>
                <a:cs typeface="Times New Roman" panose="02020603050405020304" pitchFamily="18" charset="0"/>
              </a:rPr>
              <a:t>insights.</a:t>
            </a:r>
          </a:p>
          <a:p>
            <a:pPr marL="476884" indent="-464184">
              <a:spcBef>
                <a:spcPts val="785"/>
              </a:spcBef>
              <a:buFont typeface="Arial MT"/>
              <a:buChar char="•"/>
              <a:tabLst>
                <a:tab pos="476884" algn="l"/>
              </a:tabLst>
            </a:pPr>
            <a:r>
              <a:rPr lang="en-US" sz="2000" b="0" dirty="0">
                <a:latin typeface="+mn-lt"/>
                <a:cs typeface="Times New Roman" panose="02020603050405020304" pitchFamily="18" charset="0"/>
              </a:rPr>
              <a:t>The project aims to optimize HR workflows, improve resource allocation, and enhance overall organizational effectiveness.</a:t>
            </a:r>
            <a:endParaRPr lang="en-US" sz="2000" b="0" spc="-10" dirty="0">
              <a:latin typeface="+mn-lt"/>
              <a:cs typeface="Times New Roman" panose="02020603050405020304" pitchFamily="18" charset="0"/>
            </a:endParaRPr>
          </a:p>
          <a:p>
            <a:endParaRPr lang="en-IN" dirty="0"/>
          </a:p>
        </p:txBody>
      </p:sp>
    </p:spTree>
    <p:extLst>
      <p:ext uri="{BB962C8B-B14F-4D97-AF65-F5344CB8AC3E}">
        <p14:creationId xmlns:p14="http://schemas.microsoft.com/office/powerpoint/2010/main" val="4239210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D293A-1D5E-B4BB-8506-CAB19EB3B002}"/>
              </a:ext>
            </a:extLst>
          </p:cNvPr>
          <p:cNvSpPr>
            <a:spLocks noGrp="1"/>
          </p:cNvSpPr>
          <p:nvPr>
            <p:ph type="title"/>
          </p:nvPr>
        </p:nvSpPr>
        <p:spPr>
          <a:xfrm>
            <a:off x="281497" y="290587"/>
            <a:ext cx="8630920" cy="1107996"/>
          </a:xfrm>
        </p:spPr>
        <p:txBody>
          <a:bodyPr/>
          <a:lstStyle/>
          <a:p>
            <a:r>
              <a:rPr lang="en-US" sz="3600" dirty="0"/>
              <a:t>15. Which employees have taken the most leaves?</a:t>
            </a:r>
            <a:endParaRPr lang="en-IN" sz="3600" dirty="0"/>
          </a:p>
        </p:txBody>
      </p:sp>
      <p:sp>
        <p:nvSpPr>
          <p:cNvPr id="3" name="Text Placeholder 2">
            <a:extLst>
              <a:ext uri="{FF2B5EF4-FFF2-40B4-BE49-F238E27FC236}">
                <a16:creationId xmlns:a16="http://schemas.microsoft.com/office/drawing/2014/main" id="{E38E0C3F-7329-1D40-EE72-F9EC7644854D}"/>
              </a:ext>
            </a:extLst>
          </p:cNvPr>
          <p:cNvSpPr>
            <a:spLocks noGrp="1"/>
          </p:cNvSpPr>
          <p:nvPr>
            <p:ph type="body" idx="1"/>
          </p:nvPr>
        </p:nvSpPr>
        <p:spPr>
          <a:xfrm>
            <a:off x="685800" y="2590800"/>
            <a:ext cx="6324600" cy="2057400"/>
          </a:xfrm>
        </p:spPr>
        <p:txBody>
          <a:bodyPr/>
          <a:lstStyle/>
          <a:p>
            <a:r>
              <a:rPr lang="en-IN" dirty="0"/>
              <a:t>SELECT </a:t>
            </a:r>
            <a:r>
              <a:rPr lang="en-IN" dirty="0" err="1"/>
              <a:t>e.EmpID</a:t>
            </a:r>
            <a:r>
              <a:rPr lang="en-IN" dirty="0"/>
              <a:t>, </a:t>
            </a:r>
            <a:r>
              <a:rPr lang="en-IN" dirty="0" err="1"/>
              <a:t>e.firstname</a:t>
            </a:r>
            <a:r>
              <a:rPr lang="en-IN" dirty="0"/>
              <a:t>, COUNT(</a:t>
            </a:r>
            <a:r>
              <a:rPr lang="en-IN" dirty="0" err="1"/>
              <a:t>l.leaveID</a:t>
            </a:r>
            <a:r>
              <a:rPr lang="en-IN" dirty="0"/>
              <a:t>) AS </a:t>
            </a:r>
            <a:r>
              <a:rPr lang="en-IN" dirty="0" err="1"/>
              <a:t>Total_Leaves</a:t>
            </a:r>
            <a:r>
              <a:rPr lang="en-IN" dirty="0"/>
              <a:t> FROM Leaves l JOIN Employee e ON </a:t>
            </a:r>
            <a:r>
              <a:rPr lang="en-IN" dirty="0" err="1"/>
              <a:t>l.EmpID</a:t>
            </a:r>
            <a:r>
              <a:rPr lang="en-IN" dirty="0"/>
              <a:t> = </a:t>
            </a:r>
            <a:r>
              <a:rPr lang="en-IN" dirty="0" err="1"/>
              <a:t>e.EmpID</a:t>
            </a:r>
            <a:r>
              <a:rPr lang="en-IN" dirty="0"/>
              <a:t> GROUP BY </a:t>
            </a:r>
            <a:r>
              <a:rPr lang="en-IN" dirty="0" err="1"/>
              <a:t>e.EmpID</a:t>
            </a:r>
            <a:r>
              <a:rPr lang="en-IN" dirty="0"/>
              <a:t>, </a:t>
            </a:r>
            <a:r>
              <a:rPr lang="en-IN" dirty="0" err="1"/>
              <a:t>e.firstname</a:t>
            </a:r>
            <a:r>
              <a:rPr lang="en-IN" dirty="0"/>
              <a:t> ORDER BY </a:t>
            </a:r>
            <a:r>
              <a:rPr lang="en-IN" dirty="0" err="1"/>
              <a:t>Total_Leaves</a:t>
            </a:r>
            <a:r>
              <a:rPr lang="en-IN" dirty="0"/>
              <a:t> DESCLIMIT 10;</a:t>
            </a:r>
          </a:p>
        </p:txBody>
      </p:sp>
      <p:pic>
        <p:nvPicPr>
          <p:cNvPr id="5" name="Picture 4">
            <a:extLst>
              <a:ext uri="{FF2B5EF4-FFF2-40B4-BE49-F238E27FC236}">
                <a16:creationId xmlns:a16="http://schemas.microsoft.com/office/drawing/2014/main" id="{7B68923A-BEDB-356D-7A67-DD6BDF3A4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2362200"/>
            <a:ext cx="2619375" cy="2743200"/>
          </a:xfrm>
          <a:prstGeom prst="rect">
            <a:avLst/>
          </a:prstGeom>
        </p:spPr>
      </p:pic>
    </p:spTree>
    <p:extLst>
      <p:ext uri="{BB962C8B-B14F-4D97-AF65-F5344CB8AC3E}">
        <p14:creationId xmlns:p14="http://schemas.microsoft.com/office/powerpoint/2010/main" val="2268855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B6A0-BED6-6C74-3D87-714385AEA5B8}"/>
              </a:ext>
            </a:extLst>
          </p:cNvPr>
          <p:cNvSpPr>
            <a:spLocks noGrp="1"/>
          </p:cNvSpPr>
          <p:nvPr>
            <p:ph type="title"/>
          </p:nvPr>
        </p:nvSpPr>
        <p:spPr>
          <a:xfrm>
            <a:off x="281497" y="290587"/>
            <a:ext cx="8630920" cy="1231106"/>
          </a:xfrm>
        </p:spPr>
        <p:txBody>
          <a:bodyPr/>
          <a:lstStyle/>
          <a:p>
            <a:r>
              <a:rPr lang="en-US" sz="3600" dirty="0"/>
              <a:t> 16</a:t>
            </a:r>
            <a:r>
              <a:rPr lang="en-US" dirty="0"/>
              <a:t>.</a:t>
            </a:r>
            <a:r>
              <a:rPr lang="en-US" sz="3600" dirty="0"/>
              <a:t>What is the total number of leave days taken company-wide? </a:t>
            </a:r>
            <a:endParaRPr lang="en-IN" sz="3600" dirty="0"/>
          </a:p>
        </p:txBody>
      </p:sp>
      <p:sp>
        <p:nvSpPr>
          <p:cNvPr id="5" name="Text Placeholder 4">
            <a:extLst>
              <a:ext uri="{FF2B5EF4-FFF2-40B4-BE49-F238E27FC236}">
                <a16:creationId xmlns:a16="http://schemas.microsoft.com/office/drawing/2014/main" id="{9A3110D0-4602-2615-EAA1-F9C414F45FC9}"/>
              </a:ext>
            </a:extLst>
          </p:cNvPr>
          <p:cNvSpPr>
            <a:spLocks noGrp="1"/>
          </p:cNvSpPr>
          <p:nvPr>
            <p:ph type="body" idx="1"/>
          </p:nvPr>
        </p:nvSpPr>
        <p:spPr>
          <a:xfrm>
            <a:off x="828995" y="2667000"/>
            <a:ext cx="7629205" cy="738664"/>
          </a:xfrm>
        </p:spPr>
        <p:txBody>
          <a:bodyPr/>
          <a:lstStyle/>
          <a:p>
            <a:r>
              <a:rPr lang="en-US" dirty="0"/>
              <a:t>SELECT COUNT(Leave ID) AS Total _ </a:t>
            </a:r>
            <a:r>
              <a:rPr lang="en-US" dirty="0" err="1"/>
              <a:t>Leave_Days</a:t>
            </a:r>
            <a:r>
              <a:rPr lang="en-US" dirty="0"/>
              <a:t> FROM Leaves;</a:t>
            </a:r>
            <a:endParaRPr lang="en-IN" dirty="0"/>
          </a:p>
        </p:txBody>
      </p:sp>
      <p:pic>
        <p:nvPicPr>
          <p:cNvPr id="7" name="Picture 6">
            <a:extLst>
              <a:ext uri="{FF2B5EF4-FFF2-40B4-BE49-F238E27FC236}">
                <a16:creationId xmlns:a16="http://schemas.microsoft.com/office/drawing/2014/main" id="{A717E1B9-2613-C67A-182D-9EDF8BD6A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880" y="2667000"/>
            <a:ext cx="2524125" cy="1000125"/>
          </a:xfrm>
          <a:prstGeom prst="rect">
            <a:avLst/>
          </a:prstGeom>
        </p:spPr>
      </p:pic>
    </p:spTree>
    <p:extLst>
      <p:ext uri="{BB962C8B-B14F-4D97-AF65-F5344CB8AC3E}">
        <p14:creationId xmlns:p14="http://schemas.microsoft.com/office/powerpoint/2010/main" val="2902718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EC43-FD2C-E901-4D29-540412F8FC1F}"/>
              </a:ext>
            </a:extLst>
          </p:cNvPr>
          <p:cNvSpPr>
            <a:spLocks noGrp="1"/>
          </p:cNvSpPr>
          <p:nvPr>
            <p:ph type="title"/>
          </p:nvPr>
        </p:nvSpPr>
        <p:spPr>
          <a:xfrm>
            <a:off x="281497" y="290587"/>
            <a:ext cx="8630920" cy="1107996"/>
          </a:xfrm>
        </p:spPr>
        <p:txBody>
          <a:bodyPr/>
          <a:lstStyle/>
          <a:p>
            <a:r>
              <a:rPr lang="en-US" sz="3600" dirty="0"/>
              <a:t>17.What is the total monthly payroll processed?</a:t>
            </a:r>
            <a:endParaRPr lang="en-IN" sz="3600" dirty="0"/>
          </a:p>
        </p:txBody>
      </p:sp>
      <p:sp>
        <p:nvSpPr>
          <p:cNvPr id="3" name="Text Placeholder 2">
            <a:extLst>
              <a:ext uri="{FF2B5EF4-FFF2-40B4-BE49-F238E27FC236}">
                <a16:creationId xmlns:a16="http://schemas.microsoft.com/office/drawing/2014/main" id="{ED12A589-EA22-5DCB-79A8-2FF9397DE64D}"/>
              </a:ext>
            </a:extLst>
          </p:cNvPr>
          <p:cNvSpPr>
            <a:spLocks noGrp="1"/>
          </p:cNvSpPr>
          <p:nvPr>
            <p:ph type="body" idx="1"/>
          </p:nvPr>
        </p:nvSpPr>
        <p:spPr>
          <a:xfrm>
            <a:off x="828995" y="2362200"/>
            <a:ext cx="5190805" cy="501784"/>
          </a:xfrm>
        </p:spPr>
        <p:txBody>
          <a:bodyPr/>
          <a:lstStyle/>
          <a:p>
            <a:r>
              <a:rPr lang="en-US" dirty="0"/>
              <a:t>select count(</a:t>
            </a:r>
            <a:r>
              <a:rPr lang="en-US" dirty="0" err="1"/>
              <a:t>EmpId</a:t>
            </a:r>
            <a:r>
              <a:rPr lang="en-US" dirty="0"/>
              <a:t>) as </a:t>
            </a:r>
            <a:r>
              <a:rPr lang="en-US" dirty="0" err="1"/>
              <a:t>total_employees,sum</a:t>
            </a:r>
            <a:r>
              <a:rPr lang="en-US" dirty="0"/>
              <a:t>(</a:t>
            </a:r>
            <a:r>
              <a:rPr lang="en-US" dirty="0" err="1"/>
              <a:t>totalamount</a:t>
            </a:r>
            <a:r>
              <a:rPr lang="en-US" dirty="0"/>
              <a:t>) as </a:t>
            </a:r>
            <a:r>
              <a:rPr lang="en-US" dirty="0" err="1"/>
              <a:t>total_payroll_to_employees</a:t>
            </a:r>
            <a:endParaRPr lang="en-US" dirty="0"/>
          </a:p>
          <a:p>
            <a:r>
              <a:rPr lang="en-US" dirty="0"/>
              <a:t> from payroll;</a:t>
            </a:r>
            <a:endParaRPr lang="en-IN" dirty="0"/>
          </a:p>
        </p:txBody>
      </p:sp>
      <p:pic>
        <p:nvPicPr>
          <p:cNvPr id="5" name="Picture 4">
            <a:extLst>
              <a:ext uri="{FF2B5EF4-FFF2-40B4-BE49-F238E27FC236}">
                <a16:creationId xmlns:a16="http://schemas.microsoft.com/office/drawing/2014/main" id="{942FB64C-92C0-E8FD-2571-3187090E3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505" y="2447925"/>
            <a:ext cx="3619500" cy="981075"/>
          </a:xfrm>
          <a:prstGeom prst="rect">
            <a:avLst/>
          </a:prstGeom>
        </p:spPr>
      </p:pic>
    </p:spTree>
    <p:extLst>
      <p:ext uri="{BB962C8B-B14F-4D97-AF65-F5344CB8AC3E}">
        <p14:creationId xmlns:p14="http://schemas.microsoft.com/office/powerpoint/2010/main" val="3500679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D0AB-61E6-53F1-94C2-9F136BC9079A}"/>
              </a:ext>
            </a:extLst>
          </p:cNvPr>
          <p:cNvSpPr>
            <a:spLocks noGrp="1"/>
          </p:cNvSpPr>
          <p:nvPr>
            <p:ph type="title"/>
          </p:nvPr>
        </p:nvSpPr>
        <p:spPr>
          <a:xfrm>
            <a:off x="281497" y="290587"/>
            <a:ext cx="8630920" cy="1107996"/>
          </a:xfrm>
        </p:spPr>
        <p:txBody>
          <a:bodyPr/>
          <a:lstStyle/>
          <a:p>
            <a:r>
              <a:rPr lang="en-US" sz="3600" dirty="0"/>
              <a:t>18 .What is the average bonus given per department?</a:t>
            </a:r>
            <a:endParaRPr lang="en-IN" sz="3600" dirty="0"/>
          </a:p>
        </p:txBody>
      </p:sp>
      <p:sp>
        <p:nvSpPr>
          <p:cNvPr id="3" name="Text Placeholder 2">
            <a:extLst>
              <a:ext uri="{FF2B5EF4-FFF2-40B4-BE49-F238E27FC236}">
                <a16:creationId xmlns:a16="http://schemas.microsoft.com/office/drawing/2014/main" id="{2EF31C1E-8BF7-2043-6C3B-86D9A0A9A766}"/>
              </a:ext>
            </a:extLst>
          </p:cNvPr>
          <p:cNvSpPr>
            <a:spLocks noGrp="1"/>
          </p:cNvSpPr>
          <p:nvPr>
            <p:ph type="body" idx="1"/>
          </p:nvPr>
        </p:nvSpPr>
        <p:spPr>
          <a:xfrm>
            <a:off x="828995" y="2199954"/>
            <a:ext cx="6486205" cy="2295845"/>
          </a:xfrm>
        </p:spPr>
        <p:txBody>
          <a:bodyPr/>
          <a:lstStyle/>
          <a:p>
            <a:r>
              <a:rPr lang="en-IN" dirty="0"/>
              <a:t>SELECT </a:t>
            </a:r>
            <a:r>
              <a:rPr lang="en-IN" dirty="0" err="1"/>
              <a:t>JD.jobdept</a:t>
            </a:r>
            <a:r>
              <a:rPr lang="en-IN" dirty="0"/>
              <a:t>, AVG(</a:t>
            </a:r>
            <a:r>
              <a:rPr lang="en-IN" dirty="0" err="1"/>
              <a:t>SB.bonus</a:t>
            </a:r>
            <a:r>
              <a:rPr lang="en-IN" dirty="0"/>
              <a:t>) AS </a:t>
            </a:r>
            <a:r>
              <a:rPr lang="en-IN" dirty="0" err="1"/>
              <a:t>AverageBonus</a:t>
            </a:r>
            <a:r>
              <a:rPr lang="en-IN" dirty="0"/>
              <a:t> FROM </a:t>
            </a:r>
            <a:r>
              <a:rPr lang="en-IN" dirty="0" err="1"/>
              <a:t>JobDepartment</a:t>
            </a:r>
            <a:r>
              <a:rPr lang="en-IN" dirty="0"/>
              <a:t> JD JOIN </a:t>
            </a:r>
            <a:r>
              <a:rPr lang="en-IN" dirty="0" err="1"/>
              <a:t>SalaryBonus</a:t>
            </a:r>
            <a:r>
              <a:rPr lang="en-IN" dirty="0"/>
              <a:t> SB ON </a:t>
            </a:r>
            <a:r>
              <a:rPr lang="en-IN" dirty="0" err="1"/>
              <a:t>JD.Job_ID</a:t>
            </a:r>
            <a:r>
              <a:rPr lang="en-IN" dirty="0"/>
              <a:t> = </a:t>
            </a:r>
            <a:r>
              <a:rPr lang="en-IN" dirty="0" err="1"/>
              <a:t>SB.Job_ID</a:t>
            </a:r>
            <a:r>
              <a:rPr lang="en-IN" dirty="0"/>
              <a:t> GROUP BY </a:t>
            </a:r>
            <a:r>
              <a:rPr lang="en-IN" dirty="0" err="1"/>
              <a:t>JD.jobdept</a:t>
            </a:r>
            <a:r>
              <a:rPr lang="en-IN" dirty="0"/>
              <a:t> ORDER BY </a:t>
            </a:r>
            <a:r>
              <a:rPr lang="en-IN" dirty="0" err="1"/>
              <a:t>AverageBonus</a:t>
            </a:r>
            <a:r>
              <a:rPr lang="en-IN" dirty="0"/>
              <a:t> DESC;</a:t>
            </a:r>
          </a:p>
        </p:txBody>
      </p:sp>
      <p:pic>
        <p:nvPicPr>
          <p:cNvPr id="5" name="Picture 4">
            <a:extLst>
              <a:ext uri="{FF2B5EF4-FFF2-40B4-BE49-F238E27FC236}">
                <a16:creationId xmlns:a16="http://schemas.microsoft.com/office/drawing/2014/main" id="{C823C9EF-62AA-72EF-51C9-A384E5882FAD}"/>
              </a:ext>
            </a:extLst>
          </p:cNvPr>
          <p:cNvPicPr>
            <a:picLocks noChangeAspect="1"/>
          </p:cNvPicPr>
          <p:nvPr/>
        </p:nvPicPr>
        <p:blipFill>
          <a:blip r:embed="rId2"/>
          <a:stretch>
            <a:fillRect/>
          </a:stretch>
        </p:blipFill>
        <p:spPr>
          <a:xfrm>
            <a:off x="8382000" y="2057400"/>
            <a:ext cx="2734057" cy="2295845"/>
          </a:xfrm>
          <a:prstGeom prst="rect">
            <a:avLst/>
          </a:prstGeom>
        </p:spPr>
      </p:pic>
    </p:spTree>
    <p:extLst>
      <p:ext uri="{BB962C8B-B14F-4D97-AF65-F5344CB8AC3E}">
        <p14:creationId xmlns:p14="http://schemas.microsoft.com/office/powerpoint/2010/main" val="280622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C156-57AA-D32F-4365-116155570701}"/>
              </a:ext>
            </a:extLst>
          </p:cNvPr>
          <p:cNvSpPr>
            <a:spLocks noGrp="1"/>
          </p:cNvSpPr>
          <p:nvPr>
            <p:ph type="title"/>
          </p:nvPr>
        </p:nvSpPr>
        <p:spPr>
          <a:xfrm>
            <a:off x="281497" y="290587"/>
            <a:ext cx="8630920" cy="1107996"/>
          </a:xfrm>
        </p:spPr>
        <p:txBody>
          <a:bodyPr/>
          <a:lstStyle/>
          <a:p>
            <a:r>
              <a:rPr lang="en-US" sz="3600" dirty="0"/>
              <a:t>19 .Which department receives the highest total bonuses? </a:t>
            </a:r>
            <a:endParaRPr lang="en-IN" sz="3600" dirty="0"/>
          </a:p>
        </p:txBody>
      </p:sp>
      <p:sp>
        <p:nvSpPr>
          <p:cNvPr id="3" name="Text Placeholder 2">
            <a:extLst>
              <a:ext uri="{FF2B5EF4-FFF2-40B4-BE49-F238E27FC236}">
                <a16:creationId xmlns:a16="http://schemas.microsoft.com/office/drawing/2014/main" id="{A6793A15-DE4B-7B7D-7780-FE1B5C7A08BA}"/>
              </a:ext>
            </a:extLst>
          </p:cNvPr>
          <p:cNvSpPr>
            <a:spLocks noGrp="1"/>
          </p:cNvSpPr>
          <p:nvPr>
            <p:ph type="body" idx="1"/>
          </p:nvPr>
        </p:nvSpPr>
        <p:spPr>
          <a:xfrm>
            <a:off x="828995" y="2057400"/>
            <a:ext cx="5267005" cy="2215991"/>
          </a:xfrm>
        </p:spPr>
        <p:txBody>
          <a:bodyPr/>
          <a:lstStyle/>
          <a:p>
            <a:r>
              <a:rPr lang="en-IN" dirty="0"/>
              <a:t>SELECT </a:t>
            </a:r>
            <a:r>
              <a:rPr lang="en-IN" dirty="0" err="1"/>
              <a:t>JD.jobdept</a:t>
            </a:r>
            <a:r>
              <a:rPr lang="en-IN" dirty="0"/>
              <a:t>, SUM(</a:t>
            </a:r>
            <a:r>
              <a:rPr lang="en-IN" dirty="0" err="1"/>
              <a:t>SB.bonus</a:t>
            </a:r>
            <a:r>
              <a:rPr lang="en-IN" dirty="0"/>
              <a:t>) AS </a:t>
            </a:r>
            <a:r>
              <a:rPr lang="en-IN" dirty="0" err="1"/>
              <a:t>TotalBonuses</a:t>
            </a:r>
            <a:r>
              <a:rPr lang="en-IN" dirty="0"/>
              <a:t> FROM Employee E JOIN </a:t>
            </a:r>
            <a:r>
              <a:rPr lang="en-IN" dirty="0" err="1"/>
              <a:t>JobDepartment</a:t>
            </a:r>
            <a:r>
              <a:rPr lang="en-IN" dirty="0"/>
              <a:t> JD ON </a:t>
            </a:r>
            <a:r>
              <a:rPr lang="en-IN" dirty="0" err="1"/>
              <a:t>E.JobID</a:t>
            </a:r>
            <a:r>
              <a:rPr lang="en-IN" dirty="0"/>
              <a:t> = </a:t>
            </a:r>
            <a:r>
              <a:rPr lang="en-IN" dirty="0" err="1"/>
              <a:t>JD.JobID</a:t>
            </a:r>
            <a:r>
              <a:rPr lang="en-IN" dirty="0"/>
              <a:t> JOIN </a:t>
            </a:r>
            <a:r>
              <a:rPr lang="en-IN" dirty="0" err="1"/>
              <a:t>Salary_Bonus</a:t>
            </a:r>
            <a:r>
              <a:rPr lang="en-IN" dirty="0"/>
              <a:t> SB ON </a:t>
            </a:r>
          </a:p>
          <a:p>
            <a:r>
              <a:rPr lang="en-IN" dirty="0" err="1"/>
              <a:t>E.JobID</a:t>
            </a:r>
            <a:r>
              <a:rPr lang="en-IN" dirty="0"/>
              <a:t> = </a:t>
            </a:r>
            <a:r>
              <a:rPr lang="en-IN" dirty="0" err="1"/>
              <a:t>SB.JobID</a:t>
            </a:r>
            <a:r>
              <a:rPr lang="en-IN" dirty="0"/>
              <a:t> GROUP BY </a:t>
            </a:r>
            <a:r>
              <a:rPr lang="en-IN" dirty="0" err="1"/>
              <a:t>JD.jobdept</a:t>
            </a:r>
            <a:r>
              <a:rPr lang="en-IN" dirty="0"/>
              <a:t> ORDER BY </a:t>
            </a:r>
            <a:r>
              <a:rPr lang="en-IN" dirty="0" err="1"/>
              <a:t>TotalBonuses</a:t>
            </a:r>
            <a:r>
              <a:rPr lang="en-IN" dirty="0"/>
              <a:t> DESC; </a:t>
            </a:r>
          </a:p>
        </p:txBody>
      </p:sp>
      <p:pic>
        <p:nvPicPr>
          <p:cNvPr id="5" name="Picture 4">
            <a:extLst>
              <a:ext uri="{FF2B5EF4-FFF2-40B4-BE49-F238E27FC236}">
                <a16:creationId xmlns:a16="http://schemas.microsoft.com/office/drawing/2014/main" id="{80691BC0-D48E-BCEB-0979-49898DD5D9AC}"/>
              </a:ext>
            </a:extLst>
          </p:cNvPr>
          <p:cNvPicPr>
            <a:picLocks noChangeAspect="1"/>
          </p:cNvPicPr>
          <p:nvPr/>
        </p:nvPicPr>
        <p:blipFill>
          <a:blip r:embed="rId2"/>
          <a:stretch>
            <a:fillRect/>
          </a:stretch>
        </p:blipFill>
        <p:spPr>
          <a:xfrm>
            <a:off x="7391400" y="1905000"/>
            <a:ext cx="2200582" cy="2114845"/>
          </a:xfrm>
          <a:prstGeom prst="rect">
            <a:avLst/>
          </a:prstGeom>
        </p:spPr>
      </p:pic>
    </p:spTree>
    <p:extLst>
      <p:ext uri="{BB962C8B-B14F-4D97-AF65-F5344CB8AC3E}">
        <p14:creationId xmlns:p14="http://schemas.microsoft.com/office/powerpoint/2010/main" val="2504836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C0E3-2FF8-D8C9-4424-031B3B5B150B}"/>
              </a:ext>
            </a:extLst>
          </p:cNvPr>
          <p:cNvSpPr>
            <a:spLocks noGrp="1"/>
          </p:cNvSpPr>
          <p:nvPr>
            <p:ph type="title"/>
          </p:nvPr>
        </p:nvSpPr>
        <p:spPr/>
        <p:txBody>
          <a:bodyPr/>
          <a:lstStyle/>
          <a:p>
            <a:r>
              <a:rPr lang="en-US" dirty="0"/>
              <a:t>Insights</a:t>
            </a:r>
            <a:endParaRPr lang="en-IN" dirty="0"/>
          </a:p>
        </p:txBody>
      </p:sp>
      <p:sp>
        <p:nvSpPr>
          <p:cNvPr id="3" name="Text Placeholder 2">
            <a:extLst>
              <a:ext uri="{FF2B5EF4-FFF2-40B4-BE49-F238E27FC236}">
                <a16:creationId xmlns:a16="http://schemas.microsoft.com/office/drawing/2014/main" id="{956E66D5-B950-8AE8-073F-CB3AA00DA587}"/>
              </a:ext>
            </a:extLst>
          </p:cNvPr>
          <p:cNvSpPr>
            <a:spLocks noGrp="1"/>
          </p:cNvSpPr>
          <p:nvPr>
            <p:ph type="body" idx="1"/>
          </p:nvPr>
        </p:nvSpPr>
        <p:spPr>
          <a:xfrm>
            <a:off x="990600" y="1295400"/>
            <a:ext cx="8832534" cy="5158978"/>
          </a:xfrm>
        </p:spPr>
        <p:txBody>
          <a:bodyPr/>
          <a:lstStyle/>
          <a:p>
            <a:pPr marL="342900" indent="-342900">
              <a:buFont typeface="Wingdings" panose="05000000000000000000" pitchFamily="2" charset="2"/>
              <a:buChar char="ü"/>
            </a:pPr>
            <a:r>
              <a:rPr lang="en-US" dirty="0"/>
              <a:t>The highest-paid employee is the Finance Director.</a:t>
            </a:r>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r>
              <a:rPr lang="en-US" dirty="0"/>
              <a:t>All employees share the distinction of taking the "most" leaves with 1 day each.</a:t>
            </a:r>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r>
              <a:rPr lang="en-US" dirty="0"/>
              <a:t>The average midpoint salary range is highest in Legal.</a:t>
            </a:r>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r>
              <a:rPr lang="en-US" dirty="0"/>
              <a:t>2024 is the only year represented, with all 60 employees having a leave entry.</a:t>
            </a:r>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r>
              <a:rPr lang="en-US" dirty="0"/>
              <a:t>Finance receives the highest total bonus allocation across all employees in that department.</a:t>
            </a:r>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r>
              <a:rPr lang="en-US" dirty="0"/>
              <a:t>All employees share the distinction of taking the most leaves with 1 day each.</a:t>
            </a:r>
            <a:endParaRPr lang="en-IN" dirty="0"/>
          </a:p>
        </p:txBody>
      </p:sp>
    </p:spTree>
    <p:extLst>
      <p:ext uri="{BB962C8B-B14F-4D97-AF65-F5344CB8AC3E}">
        <p14:creationId xmlns:p14="http://schemas.microsoft.com/office/powerpoint/2010/main" val="2393280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7625" y="3000247"/>
            <a:ext cx="2362200" cy="1366520"/>
          </a:xfrm>
          <a:prstGeom prst="rect">
            <a:avLst/>
          </a:prstGeom>
        </p:spPr>
        <p:txBody>
          <a:bodyPr vert="horz" wrap="square" lIns="0" tIns="12700" rIns="0" bIns="0" rtlCol="0">
            <a:spAutoFit/>
          </a:bodyPr>
          <a:lstStyle/>
          <a:p>
            <a:pPr marL="12700" marR="5080">
              <a:lnSpc>
                <a:spcPct val="100000"/>
              </a:lnSpc>
              <a:spcBef>
                <a:spcPts val="100"/>
              </a:spcBef>
            </a:pPr>
            <a:r>
              <a:rPr b="0" spc="320" dirty="0">
                <a:solidFill>
                  <a:srgbClr val="C00000"/>
                </a:solidFill>
                <a:latin typeface="Palatino Linotype"/>
                <a:cs typeface="Palatino Linotype"/>
              </a:rPr>
              <a:t>THANK </a:t>
            </a:r>
            <a:r>
              <a:rPr b="0" spc="330" dirty="0">
                <a:solidFill>
                  <a:srgbClr val="C00000"/>
                </a:solidFill>
                <a:latin typeface="Palatino Linotype"/>
                <a:cs typeface="Palatino Linotype"/>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A60872-7917-491D-E1C5-E7F1182F9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29" y="1752600"/>
            <a:ext cx="4029075" cy="1762125"/>
          </a:xfrm>
          <a:prstGeom prst="rect">
            <a:avLst/>
          </a:prstGeom>
        </p:spPr>
      </p:pic>
      <p:pic>
        <p:nvPicPr>
          <p:cNvPr id="7" name="Picture 6">
            <a:extLst>
              <a:ext uri="{FF2B5EF4-FFF2-40B4-BE49-F238E27FC236}">
                <a16:creationId xmlns:a16="http://schemas.microsoft.com/office/drawing/2014/main" id="{0B4FD2E8-AFD7-7E4E-AC6B-DE4214AD5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1628775"/>
            <a:ext cx="3886200" cy="1800225"/>
          </a:xfrm>
          <a:prstGeom prst="rect">
            <a:avLst/>
          </a:prstGeom>
        </p:spPr>
      </p:pic>
      <p:pic>
        <p:nvPicPr>
          <p:cNvPr id="9" name="Picture 8">
            <a:extLst>
              <a:ext uri="{FF2B5EF4-FFF2-40B4-BE49-F238E27FC236}">
                <a16:creationId xmlns:a16="http://schemas.microsoft.com/office/drawing/2014/main" id="{A477DBBF-F2D0-344C-89C8-CD77B12E69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676" y="4419600"/>
            <a:ext cx="4431379" cy="1762125"/>
          </a:xfrm>
          <a:prstGeom prst="rect">
            <a:avLst/>
          </a:prstGeom>
        </p:spPr>
      </p:pic>
      <p:pic>
        <p:nvPicPr>
          <p:cNvPr id="11" name="Picture 10">
            <a:extLst>
              <a:ext uri="{FF2B5EF4-FFF2-40B4-BE49-F238E27FC236}">
                <a16:creationId xmlns:a16="http://schemas.microsoft.com/office/drawing/2014/main" id="{BED8EEDB-2EE4-EEBC-97C0-9AEB8F40C7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4542" y="4267200"/>
            <a:ext cx="4095750" cy="1704975"/>
          </a:xfrm>
          <a:prstGeom prst="rect">
            <a:avLst/>
          </a:prstGeom>
        </p:spPr>
      </p:pic>
      <p:sp>
        <p:nvSpPr>
          <p:cNvPr id="18" name="Title 17">
            <a:extLst>
              <a:ext uri="{FF2B5EF4-FFF2-40B4-BE49-F238E27FC236}">
                <a16:creationId xmlns:a16="http://schemas.microsoft.com/office/drawing/2014/main" id="{636A357C-DABC-430F-484C-B9544CF1944A}"/>
              </a:ext>
            </a:extLst>
          </p:cNvPr>
          <p:cNvSpPr>
            <a:spLocks noGrp="1"/>
          </p:cNvSpPr>
          <p:nvPr>
            <p:ph type="title"/>
          </p:nvPr>
        </p:nvSpPr>
        <p:spPr>
          <a:xfrm>
            <a:off x="792828" y="885824"/>
            <a:ext cx="10256172" cy="677108"/>
          </a:xfrm>
        </p:spPr>
        <p:txBody>
          <a:bodyPr/>
          <a:lstStyle/>
          <a:p>
            <a:r>
              <a:rPr lang="en-US" dirty="0"/>
              <a:t> </a:t>
            </a:r>
            <a:endParaRPr lang="en-IN" dirty="0"/>
          </a:p>
        </p:txBody>
      </p:sp>
      <p:sp>
        <p:nvSpPr>
          <p:cNvPr id="6" name="TextBox 5">
            <a:extLst>
              <a:ext uri="{FF2B5EF4-FFF2-40B4-BE49-F238E27FC236}">
                <a16:creationId xmlns:a16="http://schemas.microsoft.com/office/drawing/2014/main" id="{D3D47185-F41B-5D0E-2811-57267AB10F2E}"/>
              </a:ext>
            </a:extLst>
          </p:cNvPr>
          <p:cNvSpPr txBox="1"/>
          <p:nvPr/>
        </p:nvSpPr>
        <p:spPr>
          <a:xfrm>
            <a:off x="1385378" y="3696771"/>
            <a:ext cx="9149097" cy="369332"/>
          </a:xfrm>
          <a:prstGeom prst="rect">
            <a:avLst/>
          </a:prstGeom>
          <a:noFill/>
        </p:spPr>
        <p:txBody>
          <a:bodyPr wrap="square">
            <a:spAutoFit/>
          </a:bodyPr>
          <a:lstStyle/>
          <a:p>
            <a:r>
              <a:rPr lang="en-US" b="1" dirty="0"/>
              <a:t>Leaves</a:t>
            </a:r>
            <a:r>
              <a:rPr lang="en-US" dirty="0"/>
              <a:t>                                                                                         </a:t>
            </a:r>
            <a:r>
              <a:rPr lang="en-US" b="1" dirty="0"/>
              <a:t>Qualification</a:t>
            </a:r>
            <a:endParaRPr lang="en-IN" b="1" dirty="0"/>
          </a:p>
        </p:txBody>
      </p:sp>
      <p:sp>
        <p:nvSpPr>
          <p:cNvPr id="8" name="TextBox 7">
            <a:extLst>
              <a:ext uri="{FF2B5EF4-FFF2-40B4-BE49-F238E27FC236}">
                <a16:creationId xmlns:a16="http://schemas.microsoft.com/office/drawing/2014/main" id="{7A60A8C9-4C91-8627-D90D-ADFCADC1F699}"/>
              </a:ext>
            </a:extLst>
          </p:cNvPr>
          <p:cNvSpPr txBox="1"/>
          <p:nvPr/>
        </p:nvSpPr>
        <p:spPr>
          <a:xfrm>
            <a:off x="1143000" y="858516"/>
            <a:ext cx="10363200" cy="369332"/>
          </a:xfrm>
          <a:prstGeom prst="rect">
            <a:avLst/>
          </a:prstGeom>
          <a:noFill/>
        </p:spPr>
        <p:txBody>
          <a:bodyPr wrap="square">
            <a:spAutoFit/>
          </a:bodyPr>
          <a:lstStyle/>
          <a:p>
            <a:r>
              <a:rPr lang="en-US" b="1" dirty="0"/>
              <a:t> </a:t>
            </a:r>
            <a:r>
              <a:rPr lang="en-US" b="1" dirty="0" err="1"/>
              <a:t>Jobdepartment</a:t>
            </a:r>
            <a:r>
              <a:rPr lang="en-US" b="1" dirty="0"/>
              <a:t>                                                                     Salary</a:t>
            </a:r>
            <a:endParaRPr lang="en-IN" b="1" dirty="0"/>
          </a:p>
        </p:txBody>
      </p:sp>
      <p:sp>
        <p:nvSpPr>
          <p:cNvPr id="12" name="TextBox 11">
            <a:extLst>
              <a:ext uri="{FF2B5EF4-FFF2-40B4-BE49-F238E27FC236}">
                <a16:creationId xmlns:a16="http://schemas.microsoft.com/office/drawing/2014/main" id="{9BBF2E7E-7CD6-C59C-848D-8B4DFD6ABC34}"/>
              </a:ext>
            </a:extLst>
          </p:cNvPr>
          <p:cNvSpPr txBox="1"/>
          <p:nvPr/>
        </p:nvSpPr>
        <p:spPr>
          <a:xfrm>
            <a:off x="3276601" y="76200"/>
            <a:ext cx="5865302" cy="369332"/>
          </a:xfrm>
          <a:prstGeom prst="rect">
            <a:avLst/>
          </a:prstGeom>
          <a:noFill/>
        </p:spPr>
        <p:txBody>
          <a:bodyPr wrap="square">
            <a:spAutoFit/>
          </a:bodyPr>
          <a:lstStyle/>
          <a:p>
            <a:r>
              <a:rPr lang="en-US" dirty="0"/>
              <a:t>                         </a:t>
            </a:r>
            <a:r>
              <a:rPr lang="en-US" b="1" dirty="0"/>
              <a:t>TABLES</a:t>
            </a:r>
            <a:endParaRPr lang="en-IN" b="1" dirty="0"/>
          </a:p>
        </p:txBody>
      </p:sp>
    </p:spTree>
    <p:extLst>
      <p:ext uri="{BB962C8B-B14F-4D97-AF65-F5344CB8AC3E}">
        <p14:creationId xmlns:p14="http://schemas.microsoft.com/office/powerpoint/2010/main" val="1146276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D65A-00C9-7348-2E7F-C85FF2489DBF}"/>
              </a:ext>
            </a:extLst>
          </p:cNvPr>
          <p:cNvSpPr>
            <a:spLocks noGrp="1"/>
          </p:cNvSpPr>
          <p:nvPr>
            <p:ph type="ctrTitle"/>
          </p:nvPr>
        </p:nvSpPr>
        <p:spPr>
          <a:xfrm>
            <a:off x="685800" y="914400"/>
            <a:ext cx="10591800" cy="990600"/>
          </a:xfrm>
        </p:spPr>
        <p:txBody>
          <a:bodyPr/>
          <a:lstStyle/>
          <a:p>
            <a:r>
              <a:rPr lang="en-US" dirty="0"/>
              <a:t>              </a:t>
            </a:r>
            <a:endParaRPr lang="en-IN" dirty="0"/>
          </a:p>
        </p:txBody>
      </p:sp>
      <p:sp>
        <p:nvSpPr>
          <p:cNvPr id="3" name="Subtitle 2">
            <a:extLst>
              <a:ext uri="{FF2B5EF4-FFF2-40B4-BE49-F238E27FC236}">
                <a16:creationId xmlns:a16="http://schemas.microsoft.com/office/drawing/2014/main" id="{F00DCFCC-F1E8-5A90-7D9B-B4EED2D787A3}"/>
              </a:ext>
            </a:extLst>
          </p:cNvPr>
          <p:cNvSpPr>
            <a:spLocks noGrp="1"/>
          </p:cNvSpPr>
          <p:nvPr>
            <p:ph type="subTitle" idx="4"/>
          </p:nvPr>
        </p:nvSpPr>
        <p:spPr>
          <a:xfrm>
            <a:off x="914400" y="685800"/>
            <a:ext cx="9448800" cy="381000"/>
          </a:xfrm>
        </p:spPr>
        <p:txBody>
          <a:bodyPr/>
          <a:lstStyle/>
          <a:p>
            <a:r>
              <a:rPr lang="en-US" dirty="0"/>
              <a:t>            Payroll                                                                        Employee</a:t>
            </a:r>
            <a:endParaRPr lang="en-IN" dirty="0"/>
          </a:p>
        </p:txBody>
      </p:sp>
      <p:pic>
        <p:nvPicPr>
          <p:cNvPr id="5" name="Picture 4">
            <a:extLst>
              <a:ext uri="{FF2B5EF4-FFF2-40B4-BE49-F238E27FC236}">
                <a16:creationId xmlns:a16="http://schemas.microsoft.com/office/drawing/2014/main" id="{10AFF0A2-12C2-A80C-7640-856915684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144" y="1524699"/>
            <a:ext cx="5410200" cy="2819399"/>
          </a:xfrm>
          <a:prstGeom prst="rect">
            <a:avLst/>
          </a:prstGeom>
        </p:spPr>
      </p:pic>
      <p:pic>
        <p:nvPicPr>
          <p:cNvPr id="7" name="Picture 6">
            <a:extLst>
              <a:ext uri="{FF2B5EF4-FFF2-40B4-BE49-F238E27FC236}">
                <a16:creationId xmlns:a16="http://schemas.microsoft.com/office/drawing/2014/main" id="{682AC9F9-4B91-FFF8-A4E7-827B2C138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24699"/>
            <a:ext cx="4495801" cy="2971800"/>
          </a:xfrm>
          <a:prstGeom prst="rect">
            <a:avLst/>
          </a:prstGeom>
        </p:spPr>
      </p:pic>
    </p:spTree>
    <p:extLst>
      <p:ext uri="{BB962C8B-B14F-4D97-AF65-F5344CB8AC3E}">
        <p14:creationId xmlns:p14="http://schemas.microsoft.com/office/powerpoint/2010/main" val="294981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6D2D6-AC1E-61FA-402E-70C72E7B2B8E}"/>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B63B1934-A517-6CDC-E066-ABD1D66DE5EE}"/>
              </a:ext>
            </a:extLst>
          </p:cNvPr>
          <p:cNvSpPr>
            <a:spLocks noGrp="1"/>
          </p:cNvSpPr>
          <p:nvPr>
            <p:ph type="body" idx="1"/>
          </p:nvPr>
        </p:nvSpPr>
        <p:spPr>
          <a:xfrm>
            <a:off x="828995" y="1386657"/>
            <a:ext cx="8848405" cy="5170646"/>
          </a:xfrm>
        </p:spPr>
        <p:txBody>
          <a:bodyPr/>
          <a:lstStyle/>
          <a:p>
            <a:pPr algn="l" rtl="0"/>
            <a:r>
              <a:rPr lang="en-US" b="0" dirty="0"/>
              <a:t>The objective of this project is to design and implement an </a:t>
            </a:r>
            <a:r>
              <a:rPr lang="en-US" dirty="0"/>
              <a:t>Employee Management System</a:t>
            </a:r>
            <a:r>
              <a:rPr lang="en-US" b="0" dirty="0"/>
              <a:t> that efficiently stores and manages employee-related data within an organization. The system needs to track various aspects of employee information, including personal details, job roles, salary structures, qualifications, leave records, and payroll data. The system should ensure the integrity and consistency of data by using relational tables with appropriate foreign keys and cascading actions.</a:t>
            </a:r>
          </a:p>
          <a:p>
            <a:pPr algn="l" rtl="0"/>
            <a:r>
              <a:rPr lang="en-US" b="0" dirty="0"/>
              <a:t>The system should allow for easy management and querying of employee data, providing insights such as payroll calculation, leave tracking, and department-specific job roles. The goal is to streamline HR operations, ensuring that all relevant employee data is accessible and accurately updated across different modules.</a:t>
            </a:r>
          </a:p>
          <a:p>
            <a:br>
              <a:rPr lang="en-US" dirty="0"/>
            </a:br>
            <a:endParaRPr lang="en-IN" dirty="0"/>
          </a:p>
        </p:txBody>
      </p:sp>
    </p:spTree>
    <p:extLst>
      <p:ext uri="{BB962C8B-B14F-4D97-AF65-F5344CB8AC3E}">
        <p14:creationId xmlns:p14="http://schemas.microsoft.com/office/powerpoint/2010/main" val="138627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712E6-40DE-EF94-EA45-C11046EFB3E7}"/>
              </a:ext>
            </a:extLst>
          </p:cNvPr>
          <p:cNvSpPr>
            <a:spLocks noGrp="1"/>
          </p:cNvSpPr>
          <p:nvPr>
            <p:ph type="title"/>
          </p:nvPr>
        </p:nvSpPr>
        <p:spPr>
          <a:xfrm>
            <a:off x="281497" y="290587"/>
            <a:ext cx="8630920" cy="677108"/>
          </a:xfrm>
        </p:spPr>
        <p:txBody>
          <a:bodyPr/>
          <a:lstStyle/>
          <a:p>
            <a:r>
              <a:rPr lang="en-IN" dirty="0"/>
              <a:t>ER</a:t>
            </a:r>
            <a:r>
              <a:rPr lang="en-IN" spc="-30" dirty="0"/>
              <a:t> </a:t>
            </a:r>
            <a:r>
              <a:rPr lang="en-IN" spc="-10" dirty="0"/>
              <a:t>Diagram</a:t>
            </a:r>
            <a:endParaRPr lang="en-IN" dirty="0"/>
          </a:p>
        </p:txBody>
      </p:sp>
      <p:pic>
        <p:nvPicPr>
          <p:cNvPr id="6" name="Picture 5">
            <a:extLst>
              <a:ext uri="{FF2B5EF4-FFF2-40B4-BE49-F238E27FC236}">
                <a16:creationId xmlns:a16="http://schemas.microsoft.com/office/drawing/2014/main" id="{3BFCE1B0-D480-6E3A-7924-E661F2AA5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142337"/>
            <a:ext cx="7620000" cy="5037571"/>
          </a:xfrm>
          <a:prstGeom prst="rect">
            <a:avLst/>
          </a:prstGeom>
        </p:spPr>
      </p:pic>
    </p:spTree>
    <p:extLst>
      <p:ext uri="{BB962C8B-B14F-4D97-AF65-F5344CB8AC3E}">
        <p14:creationId xmlns:p14="http://schemas.microsoft.com/office/powerpoint/2010/main" val="293517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12EF5-EDF0-296F-4FA8-51EFB7B66EC3}"/>
              </a:ext>
            </a:extLst>
          </p:cNvPr>
          <p:cNvSpPr>
            <a:spLocks noGrp="1"/>
          </p:cNvSpPr>
          <p:nvPr>
            <p:ph type="title"/>
          </p:nvPr>
        </p:nvSpPr>
        <p:spPr>
          <a:xfrm>
            <a:off x="281497" y="290587"/>
            <a:ext cx="8630920" cy="1107996"/>
          </a:xfrm>
        </p:spPr>
        <p:txBody>
          <a:bodyPr/>
          <a:lstStyle/>
          <a:p>
            <a:r>
              <a:rPr lang="en-US" sz="3600" dirty="0"/>
              <a:t>1. How many unique employees are currently in the system? </a:t>
            </a:r>
            <a:endParaRPr lang="en-IN" sz="3600" dirty="0"/>
          </a:p>
        </p:txBody>
      </p:sp>
      <p:sp>
        <p:nvSpPr>
          <p:cNvPr id="3" name="Text Placeholder 2">
            <a:extLst>
              <a:ext uri="{FF2B5EF4-FFF2-40B4-BE49-F238E27FC236}">
                <a16:creationId xmlns:a16="http://schemas.microsoft.com/office/drawing/2014/main" id="{9E2FA372-6066-7CE2-C93A-B2DE1F160735}"/>
              </a:ext>
            </a:extLst>
          </p:cNvPr>
          <p:cNvSpPr>
            <a:spLocks noGrp="1"/>
          </p:cNvSpPr>
          <p:nvPr>
            <p:ph type="body" idx="1"/>
          </p:nvPr>
        </p:nvSpPr>
        <p:spPr>
          <a:xfrm>
            <a:off x="828995" y="2286001"/>
            <a:ext cx="5571805" cy="1143000"/>
          </a:xfrm>
        </p:spPr>
        <p:txBody>
          <a:bodyPr/>
          <a:lstStyle/>
          <a:p>
            <a:r>
              <a:rPr lang="en-US" dirty="0"/>
              <a:t>SELECT COUNT(DISTINCT </a:t>
            </a:r>
            <a:r>
              <a:rPr lang="en-US" dirty="0" err="1"/>
              <a:t>EmpID</a:t>
            </a:r>
            <a:r>
              <a:rPr lang="en-US" dirty="0"/>
              <a:t>) AS </a:t>
            </a:r>
            <a:r>
              <a:rPr lang="en-US" dirty="0" err="1"/>
              <a:t>Total_Unique_Employees</a:t>
            </a:r>
            <a:r>
              <a:rPr lang="en-US" dirty="0"/>
              <a:t> FROM Employee;</a:t>
            </a:r>
            <a:endParaRPr lang="en-IN" dirty="0"/>
          </a:p>
        </p:txBody>
      </p:sp>
      <p:pic>
        <p:nvPicPr>
          <p:cNvPr id="5" name="Picture 4">
            <a:extLst>
              <a:ext uri="{FF2B5EF4-FFF2-40B4-BE49-F238E27FC236}">
                <a16:creationId xmlns:a16="http://schemas.microsoft.com/office/drawing/2014/main" id="{CAD9B4FE-0659-DAFC-27F3-F4EAB8CA3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621" y="3200400"/>
            <a:ext cx="3492578" cy="1804988"/>
          </a:xfrm>
          <a:prstGeom prst="rect">
            <a:avLst/>
          </a:prstGeom>
        </p:spPr>
      </p:pic>
    </p:spTree>
    <p:extLst>
      <p:ext uri="{BB962C8B-B14F-4D97-AF65-F5344CB8AC3E}">
        <p14:creationId xmlns:p14="http://schemas.microsoft.com/office/powerpoint/2010/main" val="258637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78C4-CE19-FF70-262D-E48BB96E599B}"/>
              </a:ext>
            </a:extLst>
          </p:cNvPr>
          <p:cNvSpPr>
            <a:spLocks noGrp="1"/>
          </p:cNvSpPr>
          <p:nvPr>
            <p:ph type="title"/>
          </p:nvPr>
        </p:nvSpPr>
        <p:spPr>
          <a:xfrm>
            <a:off x="281497" y="290587"/>
            <a:ext cx="8630920" cy="1107996"/>
          </a:xfrm>
        </p:spPr>
        <p:txBody>
          <a:bodyPr/>
          <a:lstStyle/>
          <a:p>
            <a:r>
              <a:rPr lang="en-US" sz="3600" dirty="0"/>
              <a:t>2.Which departments have the highest number of employees?</a:t>
            </a:r>
            <a:endParaRPr lang="en-IN" sz="3600" dirty="0"/>
          </a:p>
        </p:txBody>
      </p:sp>
      <p:sp>
        <p:nvSpPr>
          <p:cNvPr id="3" name="Text Placeholder 2">
            <a:extLst>
              <a:ext uri="{FF2B5EF4-FFF2-40B4-BE49-F238E27FC236}">
                <a16:creationId xmlns:a16="http://schemas.microsoft.com/office/drawing/2014/main" id="{0C547E48-C06F-76BC-0A62-D62440197120}"/>
              </a:ext>
            </a:extLst>
          </p:cNvPr>
          <p:cNvSpPr>
            <a:spLocks noGrp="1"/>
          </p:cNvSpPr>
          <p:nvPr>
            <p:ph type="body" idx="1"/>
          </p:nvPr>
        </p:nvSpPr>
        <p:spPr>
          <a:xfrm>
            <a:off x="1371600" y="2514600"/>
            <a:ext cx="4114800" cy="1295399"/>
          </a:xfrm>
        </p:spPr>
        <p:txBody>
          <a:bodyPr/>
          <a:lstStyle/>
          <a:p>
            <a:r>
              <a:rPr lang="en-US" dirty="0"/>
              <a:t>SELECT </a:t>
            </a:r>
            <a:r>
              <a:rPr lang="en-US" dirty="0" err="1"/>
              <a:t>j.jobdept</a:t>
            </a:r>
            <a:r>
              <a:rPr lang="en-US" dirty="0"/>
              <a:t>, COUNT(*) AS </a:t>
            </a:r>
            <a:r>
              <a:rPr lang="en-US" dirty="0" err="1"/>
              <a:t>total_employeesFROM</a:t>
            </a:r>
            <a:r>
              <a:rPr lang="en-US" dirty="0"/>
              <a:t> Employee </a:t>
            </a:r>
            <a:r>
              <a:rPr lang="en-US" dirty="0" err="1"/>
              <a:t>eJOIN</a:t>
            </a:r>
            <a:r>
              <a:rPr lang="en-US" dirty="0"/>
              <a:t> </a:t>
            </a:r>
            <a:r>
              <a:rPr lang="en-US" dirty="0" err="1"/>
              <a:t>JobDepartment</a:t>
            </a:r>
            <a:r>
              <a:rPr lang="en-US" dirty="0"/>
              <a:t> j ON </a:t>
            </a:r>
            <a:r>
              <a:rPr lang="en-US" dirty="0" err="1"/>
              <a:t>e.jobid</a:t>
            </a:r>
            <a:r>
              <a:rPr lang="en-US" dirty="0"/>
              <a:t> = </a:t>
            </a:r>
            <a:r>
              <a:rPr lang="en-US" dirty="0" err="1"/>
              <a:t>j.JobID</a:t>
            </a:r>
            <a:r>
              <a:rPr lang="en-US" dirty="0"/>
              <a:t>  GROUP BY </a:t>
            </a:r>
            <a:r>
              <a:rPr lang="en-US" dirty="0" err="1"/>
              <a:t>j.jobdeptORDER</a:t>
            </a:r>
            <a:r>
              <a:rPr lang="en-US" dirty="0"/>
              <a:t> BY </a:t>
            </a:r>
            <a:r>
              <a:rPr lang="en-US" dirty="0" err="1"/>
              <a:t>total_employees</a:t>
            </a:r>
            <a:r>
              <a:rPr lang="en-US" dirty="0"/>
              <a:t> DESC;</a:t>
            </a:r>
            <a:endParaRPr lang="en-IN" dirty="0"/>
          </a:p>
        </p:txBody>
      </p:sp>
      <p:pic>
        <p:nvPicPr>
          <p:cNvPr id="7" name="Picture 6">
            <a:extLst>
              <a:ext uri="{FF2B5EF4-FFF2-40B4-BE49-F238E27FC236}">
                <a16:creationId xmlns:a16="http://schemas.microsoft.com/office/drawing/2014/main" id="{82A68164-E7D5-3E3C-953B-F2459B326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2171699"/>
            <a:ext cx="2581275" cy="2552700"/>
          </a:xfrm>
          <a:prstGeom prst="rect">
            <a:avLst/>
          </a:prstGeom>
        </p:spPr>
      </p:pic>
    </p:spTree>
    <p:extLst>
      <p:ext uri="{BB962C8B-B14F-4D97-AF65-F5344CB8AC3E}">
        <p14:creationId xmlns:p14="http://schemas.microsoft.com/office/powerpoint/2010/main" val="198224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953-0D8D-3AB9-A53C-E2E0A5998499}"/>
              </a:ext>
            </a:extLst>
          </p:cNvPr>
          <p:cNvSpPr>
            <a:spLocks noGrp="1"/>
          </p:cNvSpPr>
          <p:nvPr>
            <p:ph type="title"/>
          </p:nvPr>
        </p:nvSpPr>
        <p:spPr>
          <a:xfrm>
            <a:off x="281497" y="290587"/>
            <a:ext cx="8630920" cy="1231106"/>
          </a:xfrm>
        </p:spPr>
        <p:txBody>
          <a:bodyPr/>
          <a:lstStyle/>
          <a:p>
            <a:r>
              <a:rPr lang="en-US" dirty="0"/>
              <a:t>3.</a:t>
            </a:r>
            <a:r>
              <a:rPr lang="en-US" sz="3600" dirty="0"/>
              <a:t>What is the average salary per department?</a:t>
            </a:r>
            <a:endParaRPr lang="en-IN" sz="3600" dirty="0"/>
          </a:p>
        </p:txBody>
      </p:sp>
      <p:sp>
        <p:nvSpPr>
          <p:cNvPr id="3" name="Text Placeholder 2">
            <a:extLst>
              <a:ext uri="{FF2B5EF4-FFF2-40B4-BE49-F238E27FC236}">
                <a16:creationId xmlns:a16="http://schemas.microsoft.com/office/drawing/2014/main" id="{96B8962C-2772-E717-E259-2432DD90C286}"/>
              </a:ext>
            </a:extLst>
          </p:cNvPr>
          <p:cNvSpPr>
            <a:spLocks noGrp="1"/>
          </p:cNvSpPr>
          <p:nvPr>
            <p:ph type="body" idx="1"/>
          </p:nvPr>
        </p:nvSpPr>
        <p:spPr>
          <a:xfrm>
            <a:off x="1600200" y="2286000"/>
            <a:ext cx="4800600" cy="2585323"/>
          </a:xfrm>
        </p:spPr>
        <p:txBody>
          <a:bodyPr/>
          <a:lstStyle/>
          <a:p>
            <a:r>
              <a:rPr lang="en-IN" dirty="0"/>
              <a:t>SELECT </a:t>
            </a:r>
            <a:r>
              <a:rPr lang="en-IN" dirty="0" err="1"/>
              <a:t>j.jobdept</a:t>
            </a:r>
            <a:r>
              <a:rPr lang="en-IN" dirty="0"/>
              <a:t> AS </a:t>
            </a:r>
            <a:r>
              <a:rPr lang="en-IN" dirty="0" err="1"/>
              <a:t>Department_Name,ROUND</a:t>
            </a:r>
            <a:endParaRPr lang="en-IN" dirty="0"/>
          </a:p>
          <a:p>
            <a:r>
              <a:rPr lang="en-IN" dirty="0"/>
              <a:t>(AVG(</a:t>
            </a:r>
            <a:r>
              <a:rPr lang="en-IN" dirty="0" err="1"/>
              <a:t>s.amount</a:t>
            </a:r>
            <a:r>
              <a:rPr lang="en-IN" dirty="0"/>
              <a:t>), 2) AS </a:t>
            </a:r>
            <a:r>
              <a:rPr lang="en-IN" dirty="0" err="1"/>
              <a:t>Average_SalaryFROM</a:t>
            </a:r>
            <a:r>
              <a:rPr lang="en-IN" dirty="0"/>
              <a:t> </a:t>
            </a:r>
            <a:r>
              <a:rPr lang="en-IN" dirty="0" err="1"/>
              <a:t>JobDepartment</a:t>
            </a:r>
            <a:r>
              <a:rPr lang="en-IN" dirty="0"/>
              <a:t> j JOIN </a:t>
            </a:r>
            <a:r>
              <a:rPr lang="en-IN" dirty="0" err="1"/>
              <a:t>Salary_Bonus</a:t>
            </a:r>
            <a:r>
              <a:rPr lang="en-IN" dirty="0"/>
              <a:t> s ON </a:t>
            </a:r>
            <a:r>
              <a:rPr lang="en-IN" dirty="0" err="1"/>
              <a:t>j.JobID</a:t>
            </a:r>
            <a:r>
              <a:rPr lang="en-IN" dirty="0"/>
              <a:t> = </a:t>
            </a:r>
            <a:r>
              <a:rPr lang="en-IN" dirty="0" err="1"/>
              <a:t>s.JobID</a:t>
            </a:r>
            <a:r>
              <a:rPr lang="en-IN" dirty="0"/>
              <a:t> GROUP BY </a:t>
            </a:r>
            <a:r>
              <a:rPr lang="en-IN" dirty="0" err="1"/>
              <a:t>j.jobdept</a:t>
            </a:r>
            <a:r>
              <a:rPr lang="en-IN" dirty="0"/>
              <a:t>      ORDER BY </a:t>
            </a:r>
            <a:r>
              <a:rPr lang="en-IN" dirty="0" err="1"/>
              <a:t>Average_Salary</a:t>
            </a:r>
            <a:r>
              <a:rPr lang="en-IN" dirty="0"/>
              <a:t> DESC;</a:t>
            </a:r>
          </a:p>
        </p:txBody>
      </p:sp>
      <p:pic>
        <p:nvPicPr>
          <p:cNvPr id="5" name="Picture 4">
            <a:extLst>
              <a:ext uri="{FF2B5EF4-FFF2-40B4-BE49-F238E27FC236}">
                <a16:creationId xmlns:a16="http://schemas.microsoft.com/office/drawing/2014/main" id="{F7F38704-D459-A752-A23E-2E6453968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0" y="2362200"/>
            <a:ext cx="2952750" cy="2419350"/>
          </a:xfrm>
          <a:prstGeom prst="rect">
            <a:avLst/>
          </a:prstGeom>
        </p:spPr>
      </p:pic>
    </p:spTree>
    <p:extLst>
      <p:ext uri="{BB962C8B-B14F-4D97-AF65-F5344CB8AC3E}">
        <p14:creationId xmlns:p14="http://schemas.microsoft.com/office/powerpoint/2010/main" val="1534044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TotalTime>
  <Words>1214</Words>
  <Application>Microsoft Office PowerPoint</Application>
  <PresentationFormat>Widescreen</PresentationFormat>
  <Paragraphs>78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 MT</vt:lpstr>
      <vt:lpstr>Calibri</vt:lpstr>
      <vt:lpstr>Palatino Linotype</vt:lpstr>
      <vt:lpstr>Wingdings</vt:lpstr>
      <vt:lpstr>Office Theme</vt:lpstr>
      <vt:lpstr>PowerPoint Presentation</vt:lpstr>
      <vt:lpstr>Introduction</vt:lpstr>
      <vt:lpstr> </vt:lpstr>
      <vt:lpstr>              </vt:lpstr>
      <vt:lpstr>Problem Statement</vt:lpstr>
      <vt:lpstr>ER Diagram</vt:lpstr>
      <vt:lpstr>1. How many unique employees are currently in the system? </vt:lpstr>
      <vt:lpstr>2.Which departments have the highest number of employees?</vt:lpstr>
      <vt:lpstr>3.What is the average salary per department?</vt:lpstr>
      <vt:lpstr>4.Who are the top 5 highest-paid employees? </vt:lpstr>
      <vt:lpstr>5.What is the total salary expenditure across the company?</vt:lpstr>
      <vt:lpstr>6.How many different job roles exist in each department?</vt:lpstr>
      <vt:lpstr>7.What is the average salary range per department? </vt:lpstr>
      <vt:lpstr>8.Which job roles offer the highest salary? </vt:lpstr>
      <vt:lpstr>9.Which departments have the highest total salary allocation? </vt:lpstr>
      <vt:lpstr>10.How many employees have at least one qualification listed?</vt:lpstr>
      <vt:lpstr>11.Which positions require the most qualifications? </vt:lpstr>
      <vt:lpstr>13. Which year had the most employees taking leaves?</vt:lpstr>
      <vt:lpstr>14. What is the average number of leave days taken by its employees per department? </vt:lpstr>
      <vt:lpstr>15. Which employees have taken the most leaves?</vt:lpstr>
      <vt:lpstr> 16.What is the total number of leave days taken company-wide? </vt:lpstr>
      <vt:lpstr>17.What is the total monthly payroll processed?</vt:lpstr>
      <vt:lpstr>18 .What is the average bonus given per department?</vt:lpstr>
      <vt:lpstr>19 .Which department receives the highest total bonuses? </vt:lpstr>
      <vt:lpstr>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Sireesha Peruri</cp:lastModifiedBy>
  <cp:revision>6</cp:revision>
  <dcterms:created xsi:type="dcterms:W3CDTF">2025-10-11T10:11:58Z</dcterms:created>
  <dcterms:modified xsi:type="dcterms:W3CDTF">2025-10-12T18:20:24Z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2025-10-11T00:00:00Z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2025-10-11T00:00:00Z</vt:filetime>
  </property>
</Properties>
</file>