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5" r:id="rId2"/>
    <p:sldId id="261" r:id="rId3"/>
    <p:sldId id="286" r:id="rId4"/>
    <p:sldId id="262" r:id="rId5"/>
    <p:sldId id="257" r:id="rId6"/>
    <p:sldId id="267" r:id="rId7"/>
    <p:sldId id="258" r:id="rId8"/>
    <p:sldId id="260" r:id="rId9"/>
    <p:sldId id="264" r:id="rId10"/>
    <p:sldId id="263" r:id="rId11"/>
    <p:sldId id="266" r:id="rId12"/>
    <p:sldId id="265" r:id="rId13"/>
    <p:sldId id="268" r:id="rId14"/>
    <p:sldId id="269" r:id="rId15"/>
    <p:sldId id="28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9" r:id="rId33"/>
    <p:sldId id="28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35" autoAdjust="0"/>
  </p:normalViewPr>
  <p:slideViewPr>
    <p:cSldViewPr snapToGrid="0">
      <p:cViewPr varScale="1">
        <p:scale>
          <a:sx n="61" d="100"/>
          <a:sy n="61" d="100"/>
        </p:scale>
        <p:origin x="10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AFB61-E8A2-44C9-AB4B-C1D9EC80E6A1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B3A3-3657-4D5C-A4B3-1BE8883B4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8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45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73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07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9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5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11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5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78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00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0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4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58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44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77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87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82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2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4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4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7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2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04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2B3A3-3657-4D5C-A4B3-1BE8883B45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DBC6-BBE3-4AB9-A355-971652160AAB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1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495A-E6D4-43AB-8F84-2C2AE38DAAD0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5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06CF-ABAF-4192-862D-796A10DE751B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6CFA-E0FF-4078-BB5F-1598FF257DD3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DDA-DA65-4CA0-A618-D88B9BDF5C58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3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590F-2CEF-4B90-8FB1-2FE1B832EE08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47B2-9288-49A4-9CF7-267B91126CBF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2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3C2-7425-4F25-91C4-0914AB8DBE86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3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DE94-2ECD-4076-93C9-093DAC126499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4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5BDE-08B4-4708-83E1-316E4574D97B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7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F488-686A-4B55-91CF-664C90965CEA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BDAF-05FC-46E2-AA95-EDA3E56D5E7A}" type="datetime1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6374-AFD3-4F1E-BCF4-97E79B2B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/>
              <a:t>EEG-based Mind Reading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IV. SSVEP BCI </a:t>
            </a:r>
            <a:r>
              <a:rPr lang="en-US" altLang="zh-CN" sz="4800" dirty="0"/>
              <a:t>Data Analysis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Yijun Wang, PhD</a:t>
            </a:r>
          </a:p>
          <a:p>
            <a:r>
              <a:rPr lang="en-US" altLang="zh-CN" dirty="0" smtClean="0"/>
              <a:t>Institute of Semiconductors, Chinese Academy of Sciences</a:t>
            </a:r>
          </a:p>
          <a:p>
            <a:r>
              <a:rPr lang="en-US" altLang="zh-CN" dirty="0" smtClean="0"/>
              <a:t>wangyj@semi.ac.cn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83319" y="6006164"/>
            <a:ext cx="770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 IEEE EMBS International Summer School, August 13-17, 2018 Beijing, China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1B52-94C2-4A09-999A-480A73D1B7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Amplitude Spectrum and SNR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88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AMP_SNR_demo.m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7444" y="32238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% predefined 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</a:t>
            </a:r>
          </a:p>
          <a:p>
            <a:r>
              <a:rPr lang="en-US" altLang="zh-CN" dirty="0" smtClean="0"/>
              <a:t>fs = </a:t>
            </a:r>
            <a:r>
              <a:rPr lang="en-US" altLang="zh-CN" dirty="0" err="1" smtClean="0"/>
              <a:t>rfs</a:t>
            </a:r>
            <a:r>
              <a:rPr lang="en-US" altLang="zh-CN" dirty="0" smtClean="0"/>
              <a:t>/2;</a:t>
            </a:r>
          </a:p>
          <a:p>
            <a:r>
              <a:rPr lang="en-US" altLang="zh-CN" dirty="0" err="1" smtClean="0"/>
              <a:t>Wp</a:t>
            </a:r>
            <a:r>
              <a:rPr lang="en-US" altLang="zh-CN" dirty="0" smtClean="0"/>
              <a:t>=[6/fs 90/fs];%6-90Hz</a:t>
            </a:r>
          </a:p>
          <a:p>
            <a:r>
              <a:rPr lang="en-US" altLang="zh-CN" dirty="0" err="1" smtClean="0"/>
              <a:t>Ws</a:t>
            </a:r>
            <a:r>
              <a:rPr lang="en-US" altLang="zh-CN" dirty="0" smtClean="0"/>
              <a:t>=[4/fs 100/fs];%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k,Wn</a:t>
            </a:r>
            <a:r>
              <a:rPr lang="en-US" altLang="zh-CN" dirty="0" smtClean="0"/>
              <a:t>]=cheb1ord(Wp,Ws,3,40);</a:t>
            </a:r>
          </a:p>
          <a:p>
            <a:r>
              <a:rPr lang="en-US" altLang="zh-CN" dirty="0" smtClean="0"/>
              <a:t>[B,A] = cheby1(k,0.5,Wn);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07444" y="2491369"/>
            <a:ext cx="419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19-24: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bandpass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filter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36" y="1294007"/>
            <a:ext cx="7126262" cy="5348016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Amplitude Spectrum and SNR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88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AMP_SNR_demo.m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552" y="1794507"/>
            <a:ext cx="6580084" cy="49381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4059903"/>
            <a:ext cx="4741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n=5;%width of background </a:t>
            </a:r>
            <a:r>
              <a:rPr lang="en-US" altLang="zh-CN" dirty="0" err="1" smtClean="0"/>
              <a:t>neighbours</a:t>
            </a:r>
            <a:r>
              <a:rPr lang="en-US" altLang="zh-CN" dirty="0" smtClean="0"/>
              <a:t> [-1 +1]Hz</a:t>
            </a:r>
          </a:p>
          <a:p>
            <a:r>
              <a:rPr lang="en-US" altLang="zh-CN" dirty="0" err="1" smtClean="0"/>
              <a:t>vepSnr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zeros</a:t>
            </a:r>
            <a:r>
              <a:rPr lang="en-US" altLang="zh-CN" dirty="0" smtClean="0"/>
              <a:t>(length(</a:t>
            </a:r>
            <a:r>
              <a:rPr lang="en-US" altLang="zh-CN" dirty="0" err="1" smtClean="0"/>
              <a:t>vepAmp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f1=6;%SNR starts from f1 Hz</a:t>
            </a:r>
          </a:p>
          <a:p>
            <a:r>
              <a:rPr lang="en-US" altLang="zh-CN" dirty="0" smtClean="0"/>
              <a:t>for k=f1*sTime+1:length(</a:t>
            </a:r>
            <a:r>
              <a:rPr lang="en-US" altLang="zh-CN" dirty="0" err="1" smtClean="0"/>
              <a:t>vepAmp</a:t>
            </a:r>
            <a:r>
              <a:rPr lang="en-US" altLang="zh-CN" dirty="0" smtClean="0"/>
              <a:t>)-n</a:t>
            </a:r>
          </a:p>
          <a:p>
            <a:r>
              <a:rPr lang="en-US" altLang="zh-CN" dirty="0" err="1" smtClean="0"/>
              <a:t>vepSnr</a:t>
            </a:r>
            <a:r>
              <a:rPr lang="en-US" altLang="zh-CN" dirty="0" smtClean="0"/>
              <a:t>(k)=20*log10(</a:t>
            </a:r>
            <a:r>
              <a:rPr lang="en-US" altLang="zh-CN" dirty="0" err="1" smtClean="0"/>
              <a:t>vepAmp</a:t>
            </a:r>
            <a:r>
              <a:rPr lang="en-US" altLang="zh-CN" dirty="0" smtClean="0"/>
              <a:t>(k)/mean(</a:t>
            </a:r>
            <a:r>
              <a:rPr lang="en-US" altLang="zh-CN" dirty="0" err="1" smtClean="0"/>
              <a:t>vepAmp</a:t>
            </a:r>
            <a:r>
              <a:rPr lang="en-US" altLang="zh-CN" dirty="0" smtClean="0"/>
              <a:t>([k-n:k-1 k+1:k+n])));%SNR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91" y="2939831"/>
            <a:ext cx="4969515" cy="112007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8927" y="2444740"/>
            <a:ext cx="4212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47-52: SNR calculation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Amplitude Spectrum and SNR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88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AMP_SNR_demo.m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1863"/>
            <a:ext cx="4978944" cy="37365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83589" y="2212236"/>
            <a:ext cx="3939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29: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iTarget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=8; (15Hz)</a:t>
            </a:r>
          </a:p>
        </p:txBody>
      </p:sp>
      <p:sp>
        <p:nvSpPr>
          <p:cNvPr id="12" name="矩形 11"/>
          <p:cNvSpPr/>
          <p:nvPr/>
        </p:nvSpPr>
        <p:spPr>
          <a:xfrm>
            <a:off x="6249870" y="2212236"/>
            <a:ext cx="4707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36: for sub=[1] (subject 1)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70" y="2661863"/>
            <a:ext cx="4919965" cy="36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7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288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FFT_demo.m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8200" y="4238783"/>
            <a:ext cx="9951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% FFT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vepFFT</a:t>
            </a:r>
            <a:r>
              <a:rPr lang="en-US" altLang="zh-CN" dirty="0" smtClean="0"/>
              <a:t>=abs(</a:t>
            </a:r>
            <a:r>
              <a:rPr lang="en-US" altLang="zh-CN" dirty="0" err="1" smtClean="0"/>
              <a:t>fft</a:t>
            </a:r>
            <a:r>
              <a:rPr lang="en-US" altLang="zh-CN" dirty="0" smtClean="0"/>
              <a:t>(testData,5*</a:t>
            </a:r>
            <a:r>
              <a:rPr lang="en-US" altLang="zh-CN" dirty="0" err="1" smtClean="0"/>
              <a:t>rfs</a:t>
            </a:r>
            <a:r>
              <a:rPr lang="en-US" altLang="zh-CN" dirty="0" smtClean="0"/>
              <a:t>));%5*</a:t>
            </a:r>
            <a:r>
              <a:rPr lang="en-US" altLang="zh-CN" dirty="0" err="1" smtClean="0"/>
              <a:t>rfs</a:t>
            </a:r>
            <a:r>
              <a:rPr lang="en-US" altLang="zh-CN" dirty="0" smtClean="0"/>
              <a:t>-point FFT, zero-padding</a:t>
            </a:r>
          </a:p>
          <a:p>
            <a:r>
              <a:rPr lang="en-US" altLang="zh-CN" dirty="0" smtClean="0"/>
              <a:t>            for 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 = 1:nCondition</a:t>
            </a:r>
          </a:p>
          <a:p>
            <a:r>
              <a:rPr lang="en-US" altLang="zh-CN" dirty="0" smtClean="0"/>
              <a:t>                amp(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)=mean(</a:t>
            </a:r>
            <a:r>
              <a:rPr lang="en-US" altLang="zh-CN" dirty="0" err="1" smtClean="0"/>
              <a:t>vepFFT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)*5*[</a:t>
            </a:r>
            <a:r>
              <a:rPr lang="en-US" altLang="zh-CN" b="1" dirty="0" smtClean="0">
                <a:solidFill>
                  <a:srgbClr val="FF0000"/>
                </a:solidFill>
              </a:rPr>
              <a:t>1:5</a:t>
            </a:r>
            <a:r>
              <a:rPr lang="en-US" altLang="zh-CN" dirty="0" smtClean="0"/>
              <a:t>]+1));% mean of fundamental and harmonics</a:t>
            </a:r>
          </a:p>
          <a:p>
            <a:r>
              <a:rPr lang="en-US" altLang="zh-CN" dirty="0" smtClean="0"/>
              <a:t>            end</a:t>
            </a:r>
          </a:p>
          <a:p>
            <a:r>
              <a:rPr lang="en-US" altLang="zh-CN" dirty="0" smtClean="0"/>
              <a:t>           </a:t>
            </a:r>
          </a:p>
          <a:p>
            <a:r>
              <a:rPr lang="en-US" altLang="zh-CN" dirty="0" smtClean="0"/>
              <a:t>            % target identification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pLabels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ii,jj</a:t>
            </a:r>
            <a:r>
              <a:rPr lang="en-US" altLang="zh-CN" dirty="0" smtClean="0"/>
              <a:t>) = find(amp==max(amp));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82829" y="3821438"/>
            <a:ext cx="6099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34-41: FFT and target identification</a:t>
            </a:r>
          </a:p>
        </p:txBody>
      </p:sp>
      <p:sp>
        <p:nvSpPr>
          <p:cNvPr id="3" name="矩形 2"/>
          <p:cNvSpPr/>
          <p:nvPr/>
        </p:nvSpPr>
        <p:spPr>
          <a:xfrm>
            <a:off x="1382829" y="2480223"/>
            <a:ext cx="270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iChannel = [8];% Oz for FFT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2829" y="2031228"/>
            <a:ext cx="4025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11: channel selection</a:t>
            </a:r>
          </a:p>
        </p:txBody>
      </p:sp>
      <p:sp>
        <p:nvSpPr>
          <p:cNvPr id="9" name="矩形 8"/>
          <p:cNvSpPr/>
          <p:nvPr/>
        </p:nvSpPr>
        <p:spPr>
          <a:xfrm>
            <a:off x="1381228" y="3354517"/>
            <a:ext cx="415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stimTime = 5;% stimulation time (up to 5s)</a:t>
            </a:r>
          </a:p>
        </p:txBody>
      </p:sp>
      <p:sp>
        <p:nvSpPr>
          <p:cNvPr id="10" name="矩形 9"/>
          <p:cNvSpPr/>
          <p:nvPr/>
        </p:nvSpPr>
        <p:spPr>
          <a:xfrm>
            <a:off x="1381228" y="2905522"/>
            <a:ext cx="312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16: data length</a:t>
            </a:r>
          </a:p>
        </p:txBody>
      </p:sp>
      <p:sp>
        <p:nvSpPr>
          <p:cNvPr id="4" name="矩形 3"/>
          <p:cNvSpPr/>
          <p:nvPr/>
        </p:nvSpPr>
        <p:spPr>
          <a:xfrm>
            <a:off x="7637387" y="2177255"/>
            <a:ext cx="3644352" cy="2308324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Block 6 - Target 36: estimated as 11</a:t>
            </a:r>
          </a:p>
          <a:p>
            <a:r>
              <a:rPr lang="en-US" altLang="zh-CN" dirty="0" smtClean="0"/>
              <a:t>Block 6 - Target 37: estimated as 4</a:t>
            </a:r>
          </a:p>
          <a:p>
            <a:r>
              <a:rPr lang="en-US" altLang="zh-CN" dirty="0" smtClean="0"/>
              <a:t>Block 6 - Target 38: estimated as 38</a:t>
            </a:r>
          </a:p>
          <a:p>
            <a:r>
              <a:rPr lang="en-US" altLang="zh-CN" dirty="0" smtClean="0"/>
              <a:t>Block 6 - Target 39: estimated as 27</a:t>
            </a:r>
          </a:p>
          <a:p>
            <a:r>
              <a:rPr lang="en-US" altLang="zh-CN" dirty="0" smtClean="0"/>
              <a:t>Block 6 - Target 40: estimated as 19</a:t>
            </a:r>
          </a:p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288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FFT_demo.m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2829" y="2480223"/>
            <a:ext cx="270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iChannel = [8];% Oz for FFT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2829" y="2031228"/>
            <a:ext cx="4025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11: channel selection</a:t>
            </a:r>
          </a:p>
        </p:txBody>
      </p:sp>
      <p:sp>
        <p:nvSpPr>
          <p:cNvPr id="9" name="矩形 8"/>
          <p:cNvSpPr/>
          <p:nvPr/>
        </p:nvSpPr>
        <p:spPr>
          <a:xfrm>
            <a:off x="1382829" y="4644303"/>
            <a:ext cx="415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stimTime = 5;% stimulation time (up to 5s)</a:t>
            </a:r>
          </a:p>
        </p:txBody>
      </p:sp>
      <p:sp>
        <p:nvSpPr>
          <p:cNvPr id="10" name="矩形 9"/>
          <p:cNvSpPr/>
          <p:nvPr/>
        </p:nvSpPr>
        <p:spPr>
          <a:xfrm>
            <a:off x="1382829" y="4195308"/>
            <a:ext cx="5328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11: Oz(8), Line 16: data length</a:t>
            </a:r>
          </a:p>
        </p:txBody>
      </p:sp>
      <p:sp>
        <p:nvSpPr>
          <p:cNvPr id="4" name="矩形 3"/>
          <p:cNvSpPr/>
          <p:nvPr/>
        </p:nvSpPr>
        <p:spPr>
          <a:xfrm>
            <a:off x="1477221" y="3223889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77221" y="2769721"/>
            <a:ext cx="861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8-Oz</a:t>
            </a:r>
          </a:p>
        </p:txBody>
      </p:sp>
      <p:sp>
        <p:nvSpPr>
          <p:cNvPr id="14" name="矩形 13"/>
          <p:cNvSpPr/>
          <p:nvPr/>
        </p:nvSpPr>
        <p:spPr>
          <a:xfrm>
            <a:off x="4353570" y="3223225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52.08% </a:t>
            </a:r>
          </a:p>
          <a:p>
            <a:r>
              <a:rPr lang="en-US" altLang="zh-CN" dirty="0" smtClean="0"/>
              <a:t>ITR = 19.53 bpm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53570" y="276905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7-O1</a:t>
            </a:r>
          </a:p>
        </p:txBody>
      </p:sp>
      <p:sp>
        <p:nvSpPr>
          <p:cNvPr id="16" name="矩形 15"/>
          <p:cNvSpPr/>
          <p:nvPr/>
        </p:nvSpPr>
        <p:spPr>
          <a:xfrm>
            <a:off x="7234747" y="3226818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67.08% </a:t>
            </a:r>
          </a:p>
          <a:p>
            <a:r>
              <a:rPr lang="en-US" altLang="zh-CN" dirty="0" smtClean="0"/>
              <a:t>ITR = 29.11 bpm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34747" y="27726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9-O2</a:t>
            </a:r>
          </a:p>
        </p:txBody>
      </p:sp>
      <p:sp>
        <p:nvSpPr>
          <p:cNvPr id="18" name="矩形 17"/>
          <p:cNvSpPr/>
          <p:nvPr/>
        </p:nvSpPr>
        <p:spPr>
          <a:xfrm>
            <a:off x="1477221" y="546521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77221" y="5011048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5s</a:t>
            </a:r>
          </a:p>
        </p:txBody>
      </p:sp>
      <p:sp>
        <p:nvSpPr>
          <p:cNvPr id="20" name="矩形 19"/>
          <p:cNvSpPr/>
          <p:nvPr/>
        </p:nvSpPr>
        <p:spPr>
          <a:xfrm>
            <a:off x="4353570" y="5462630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47.50% </a:t>
            </a:r>
          </a:p>
          <a:p>
            <a:r>
              <a:rPr lang="en-US" altLang="zh-CN" dirty="0" smtClean="0"/>
              <a:t>ITR = 20.65 bpm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53570" y="5008462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4s</a:t>
            </a:r>
          </a:p>
        </p:txBody>
      </p:sp>
      <p:sp>
        <p:nvSpPr>
          <p:cNvPr id="22" name="矩形 21"/>
          <p:cNvSpPr/>
          <p:nvPr/>
        </p:nvSpPr>
        <p:spPr>
          <a:xfrm>
            <a:off x="7229919" y="5462630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32.50% </a:t>
            </a:r>
          </a:p>
          <a:p>
            <a:r>
              <a:rPr lang="en-US" altLang="zh-CN" dirty="0" smtClean="0"/>
              <a:t>ITR = 20.27 bpm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29919" y="5008462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288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FFT_demo.m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2829" y="2031228"/>
            <a:ext cx="851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16: 5 seconds; Line 37: number of harmonics ([1:5])</a:t>
            </a:r>
          </a:p>
        </p:txBody>
      </p:sp>
      <p:sp>
        <p:nvSpPr>
          <p:cNvPr id="4" name="矩形 3"/>
          <p:cNvSpPr/>
          <p:nvPr/>
        </p:nvSpPr>
        <p:spPr>
          <a:xfrm>
            <a:off x="1460319" y="3678721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60319" y="3224553"/>
            <a:ext cx="64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1:5</a:t>
            </a:r>
          </a:p>
        </p:txBody>
      </p:sp>
      <p:sp>
        <p:nvSpPr>
          <p:cNvPr id="14" name="矩形 13"/>
          <p:cNvSpPr/>
          <p:nvPr/>
        </p:nvSpPr>
        <p:spPr>
          <a:xfrm>
            <a:off x="4336668" y="367805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Accuracy = 50.83% </a:t>
            </a:r>
          </a:p>
          <a:p>
            <a:r>
              <a:rPr lang="en-US" altLang="zh-CN" dirty="0"/>
              <a:t>ITR = 18.80 bpm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36668" y="3223889"/>
            <a:ext cx="64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1:4</a:t>
            </a:r>
          </a:p>
        </p:txBody>
      </p:sp>
      <p:sp>
        <p:nvSpPr>
          <p:cNvPr id="16" name="矩形 15"/>
          <p:cNvSpPr/>
          <p:nvPr/>
        </p:nvSpPr>
        <p:spPr>
          <a:xfrm>
            <a:off x="7217845" y="3681650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Accuracy = 48.75% </a:t>
            </a:r>
          </a:p>
          <a:p>
            <a:r>
              <a:rPr lang="en-US" altLang="zh-CN" dirty="0"/>
              <a:t>ITR = 17.60 bpm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7845" y="3227482"/>
            <a:ext cx="64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1:3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82829" y="2561923"/>
            <a:ext cx="10302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amp(</a:t>
            </a:r>
            <a:r>
              <a:rPr lang="en-US" altLang="zh-CN" dirty="0" err="1"/>
              <a:t>kk</a:t>
            </a:r>
            <a:r>
              <a:rPr lang="en-US" altLang="zh-CN" dirty="0"/>
              <a:t>)=mean(</a:t>
            </a:r>
            <a:r>
              <a:rPr lang="en-US" altLang="zh-CN" dirty="0" err="1"/>
              <a:t>vepFFT</a:t>
            </a:r>
            <a:r>
              <a:rPr lang="en-US" altLang="zh-CN" dirty="0"/>
              <a:t>(</a:t>
            </a:r>
            <a:r>
              <a:rPr lang="en-US" altLang="zh-CN" dirty="0" err="1"/>
              <a:t>freq</a:t>
            </a:r>
            <a:r>
              <a:rPr lang="en-US" altLang="zh-CN" dirty="0"/>
              <a:t>(</a:t>
            </a:r>
            <a:r>
              <a:rPr lang="en-US" altLang="zh-CN" dirty="0" err="1"/>
              <a:t>kk</a:t>
            </a:r>
            <a:r>
              <a:rPr lang="en-US" altLang="zh-CN" dirty="0"/>
              <a:t>)*5*[1:5]+1));% mean of fundamental and harmonics</a:t>
            </a:r>
          </a:p>
        </p:txBody>
      </p:sp>
      <p:sp>
        <p:nvSpPr>
          <p:cNvPr id="24" name="矩形 23"/>
          <p:cNvSpPr/>
          <p:nvPr/>
        </p:nvSpPr>
        <p:spPr>
          <a:xfrm>
            <a:off x="1460319" y="5071854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Accuracy = 39.17% </a:t>
            </a:r>
          </a:p>
          <a:p>
            <a:r>
              <a:rPr lang="en-US" altLang="zh-CN" dirty="0"/>
              <a:t>ITR = 12.44 bpm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60319" y="4617686"/>
            <a:ext cx="64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1:2</a:t>
            </a:r>
          </a:p>
        </p:txBody>
      </p:sp>
      <p:sp>
        <p:nvSpPr>
          <p:cNvPr id="26" name="矩形 25"/>
          <p:cNvSpPr/>
          <p:nvPr/>
        </p:nvSpPr>
        <p:spPr>
          <a:xfrm>
            <a:off x="4336668" y="5071190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Accuracy = 17.92% </a:t>
            </a:r>
          </a:p>
          <a:p>
            <a:r>
              <a:rPr lang="en-US" altLang="zh-CN" dirty="0"/>
              <a:t>ITR = 3.33 bpm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36668" y="4617022"/>
            <a:ext cx="649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5671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288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FFT_demo.m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2829" y="2480223"/>
            <a:ext cx="16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load(['S1.mat']);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2829" y="2031228"/>
            <a:ext cx="5513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37: [1:5], Line 22: subject index</a:t>
            </a:r>
          </a:p>
        </p:txBody>
      </p:sp>
      <p:sp>
        <p:nvSpPr>
          <p:cNvPr id="4" name="矩形 3"/>
          <p:cNvSpPr/>
          <p:nvPr/>
        </p:nvSpPr>
        <p:spPr>
          <a:xfrm>
            <a:off x="1486846" y="3469654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82829" y="2962279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2" name="矩形 11"/>
          <p:cNvSpPr/>
          <p:nvPr/>
        </p:nvSpPr>
        <p:spPr>
          <a:xfrm>
            <a:off x="5123591" y="3485499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71.25% </a:t>
            </a:r>
          </a:p>
          <a:p>
            <a:r>
              <a:rPr lang="en-US" altLang="zh-CN" dirty="0" smtClean="0"/>
              <a:t>ITR = 32.04 bpm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19574" y="2978124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6" name="矩形 15"/>
          <p:cNvSpPr/>
          <p:nvPr/>
        </p:nvSpPr>
        <p:spPr>
          <a:xfrm>
            <a:off x="5245792" y="5296155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93.75% </a:t>
            </a:r>
          </a:p>
          <a:p>
            <a:r>
              <a:rPr lang="en-US" altLang="zh-CN" dirty="0" smtClean="0"/>
              <a:t>ITR = 50.77 bpm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1775" y="4788780"/>
            <a:ext cx="720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S10</a:t>
            </a:r>
          </a:p>
        </p:txBody>
      </p:sp>
      <p:sp>
        <p:nvSpPr>
          <p:cNvPr id="18" name="矩形 17"/>
          <p:cNvSpPr/>
          <p:nvPr/>
        </p:nvSpPr>
        <p:spPr>
          <a:xfrm>
            <a:off x="1511711" y="5312000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99.17% </a:t>
            </a:r>
          </a:p>
          <a:p>
            <a:r>
              <a:rPr lang="en-US" altLang="zh-CN" dirty="0" smtClean="0"/>
              <a:t>ITR = 56.82 bpm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07694" y="4804625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20" name="矩形 19"/>
          <p:cNvSpPr/>
          <p:nvPr/>
        </p:nvSpPr>
        <p:spPr>
          <a:xfrm>
            <a:off x="4415377" y="5261460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547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STDCCA_demo.m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5079" y="2518723"/>
            <a:ext cx="5837239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% reference signals for CCA</a:t>
            </a:r>
          </a:p>
          <a:p>
            <a:r>
              <a:rPr lang="en-US" altLang="zh-CN" dirty="0" smtClean="0"/>
              <a:t>for ii = 1:length(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s1 = sin(2*pi*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(ii)*t);</a:t>
            </a:r>
          </a:p>
          <a:p>
            <a:r>
              <a:rPr lang="en-US" altLang="zh-CN" dirty="0" smtClean="0"/>
              <a:t>    s2 = cos(2*pi*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(ii)*t);</a:t>
            </a:r>
          </a:p>
          <a:p>
            <a:r>
              <a:rPr lang="en-US" altLang="zh-CN" dirty="0" smtClean="0"/>
              <a:t>    …</a:t>
            </a:r>
          </a:p>
          <a:p>
            <a:r>
              <a:rPr lang="en-US" altLang="zh-CN" dirty="0" smtClean="0"/>
              <a:t>    s9 = sin(2*pi*5*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(ii)*t);</a:t>
            </a:r>
          </a:p>
          <a:p>
            <a:r>
              <a:rPr lang="en-US" altLang="zh-CN" dirty="0" smtClean="0"/>
              <a:t>    s10 = cos(2*pi*5*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(ii)*t);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refData</a:t>
            </a:r>
            <a:r>
              <a:rPr lang="en-US" altLang="zh-CN" dirty="0" smtClean="0"/>
              <a:t>(:,:,ii) = cat(2,s1',s2',s3',s4',s5',s6',s7',s8',s9',s10');   </a:t>
            </a:r>
          </a:p>
          <a:p>
            <a:r>
              <a:rPr lang="en-US" altLang="zh-CN" dirty="0" smtClean="0"/>
              <a:t>  end</a:t>
            </a:r>
          </a:p>
          <a:p>
            <a:r>
              <a:rPr lang="en-US" altLang="zh-CN" dirty="0" smtClean="0"/>
              <a:t>figure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=1:10</a:t>
            </a:r>
          </a:p>
          <a:p>
            <a:r>
              <a:rPr lang="en-US" altLang="zh-CN" dirty="0"/>
              <a:t>subplot(10,1,i);plot(</a:t>
            </a:r>
            <a:r>
              <a:rPr lang="en-US" altLang="zh-CN" dirty="0" err="1"/>
              <a:t>t,refData</a:t>
            </a:r>
            <a:r>
              <a:rPr lang="en-US" altLang="zh-CN" dirty="0"/>
              <a:t>(:,i,3));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2829" y="2031228"/>
            <a:ext cx="5986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19-36: sinusoidal reference signals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78" y="2396657"/>
            <a:ext cx="7853454" cy="37458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041650" y="2135047"/>
            <a:ext cx="91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10Hz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8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547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STDCCA_demo.m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2653476"/>
            <a:ext cx="522309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           % CCA</a:t>
            </a:r>
          </a:p>
          <a:p>
            <a:r>
              <a:rPr lang="en-US" altLang="zh-CN" dirty="0" smtClean="0"/>
              <a:t>            for 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 = 1:nCondition</a:t>
            </a:r>
          </a:p>
          <a:p>
            <a:r>
              <a:rPr lang="en-US" altLang="zh-CN" dirty="0" smtClean="0"/>
              <a:t>                [~,~,D] = </a:t>
            </a:r>
            <a:r>
              <a:rPr lang="en-US" altLang="zh-CN" dirty="0" err="1" smtClean="0"/>
              <a:t>canoncorr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testData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refData</a:t>
            </a:r>
            <a:r>
              <a:rPr lang="en-US" altLang="zh-CN" dirty="0" smtClean="0"/>
              <a:t>(:,:,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        cc(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)=D(1);</a:t>
            </a:r>
          </a:p>
          <a:p>
            <a:r>
              <a:rPr lang="en-US" altLang="zh-CN" dirty="0" smtClean="0"/>
              <a:t>             end</a:t>
            </a:r>
          </a:p>
          <a:p>
            <a:r>
              <a:rPr lang="en-US" altLang="zh-CN" dirty="0" smtClean="0"/>
              <a:t>            </a:t>
            </a:r>
          </a:p>
          <a:p>
            <a:r>
              <a:rPr lang="en-US" altLang="zh-CN" dirty="0" smtClean="0"/>
              <a:t>            % target identification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pLabels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ii,jj</a:t>
            </a:r>
            <a:r>
              <a:rPr lang="en-US" altLang="zh-CN" dirty="0" smtClean="0"/>
              <a:t>) = find(cc==max(cc));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2829" y="2031228"/>
            <a:ext cx="6190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65-72: CCA and target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88708" y="5429828"/>
                <a:ext cx="6047283" cy="989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82880" algn="r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400" i="1" spc="-5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 spc="-5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spc="-5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400" b="1" i="1" spc="-5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pc="-5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1" i="1" spc="-5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sub>
                            </m:sSub>
                            <m:r>
                              <a:rPr lang="en-US" altLang="zh-CN" sz="2400" i="1" spc="-5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b="1" i="1" spc="-5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pc="-5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1" i="1" spc="-5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b="1" i="1" spc="-5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400" i="1" spc="-5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zh-CN" altLang="zh-CN" sz="2400" i="1" spc="-5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pc="-5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i="1" spc="-5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pc="-5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i="1" spc="-5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400" i="1" spc="-5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pc="-5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400" i="1" spc="-5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2400" i="1" spc="-5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spc="-5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2400" b="1" i="1" spc="-5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sub>
                                  <m:sup>
                                    <m:r>
                                      <a:rPr lang="en-US" altLang="zh-CN" sz="2400" i="1" spc="-5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400" b="1" i="1" spc="-5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p>
                                  <m:sSupPr>
                                    <m:ctrlPr>
                                      <a:rPr lang="zh-CN" altLang="zh-CN" sz="2400" i="1" spc="-5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pc="-5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altLang="zh-CN" sz="2400" i="1" spc="-5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zh-CN" sz="2400" b="1" i="1" spc="-5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pc="-5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sz="2400" b="1" i="1" spc="-5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2400" i="1" spc="-5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spc="-5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400" i="1" spc="-5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sz="2400" i="1" spc="-5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 spc="-5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400" b="1" i="1" spc="-5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sSup>
                                      <m:sSupPr>
                                        <m:ctrlPr>
                                          <a:rPr lang="zh-CN" altLang="zh-CN" sz="2400" i="1" spc="-5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spc="-5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zh-CN" altLang="zh-CN" sz="2400" b="1" i="1" spc="-5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i="1" spc="-5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400" i="1" spc="-5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sz="2400" i="1" spc="-5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 spc="-5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400" b="1" i="1" spc="-5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  <m:sSup>
                                      <m:sSupPr>
                                        <m:ctrlPr>
                                          <a:rPr lang="zh-CN" altLang="zh-CN" sz="2400" i="1" spc="-5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 spc="-5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zh-CN" altLang="zh-CN" sz="2400" b="1" i="1" spc="-5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pc="-5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altLang="zh-CN" spc="-5" dirty="0">
                    <a:latin typeface="Times New Roman" panose="02020603050405020304" pitchFamily="18" charset="0"/>
                  </a:rPr>
                  <a:t>                                                          </a:t>
                </a:r>
                <a:endParaRPr lang="zh-CN" altLang="zh-CN" spc="-5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08" y="5429828"/>
                <a:ext cx="6047283" cy="9895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385" y="2653476"/>
            <a:ext cx="4390421" cy="236117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1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547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STDCCA_demo.m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6353" y="323865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52336" y="2731277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" name="矩形 12"/>
          <p:cNvSpPr/>
          <p:nvPr/>
        </p:nvSpPr>
        <p:spPr>
          <a:xfrm>
            <a:off x="5393098" y="325449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71.25% </a:t>
            </a:r>
          </a:p>
          <a:p>
            <a:r>
              <a:rPr lang="en-US" altLang="zh-CN" dirty="0" smtClean="0"/>
              <a:t>ITR = 32.04 bpm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89081" y="2747122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5" name="矩形 14"/>
          <p:cNvSpPr/>
          <p:nvPr/>
        </p:nvSpPr>
        <p:spPr>
          <a:xfrm>
            <a:off x="5515299" y="521915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93.75% </a:t>
            </a:r>
          </a:p>
          <a:p>
            <a:r>
              <a:rPr lang="en-US" altLang="zh-CN" dirty="0" smtClean="0"/>
              <a:t>ITR = 50.77 bpm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11282" y="4711781"/>
            <a:ext cx="720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S10</a:t>
            </a:r>
          </a:p>
        </p:txBody>
      </p:sp>
      <p:sp>
        <p:nvSpPr>
          <p:cNvPr id="17" name="矩形 16"/>
          <p:cNvSpPr/>
          <p:nvPr/>
        </p:nvSpPr>
        <p:spPr>
          <a:xfrm>
            <a:off x="1781218" y="5235001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99.17% </a:t>
            </a:r>
          </a:p>
          <a:p>
            <a:r>
              <a:rPr lang="en-US" altLang="zh-CN" dirty="0" smtClean="0"/>
              <a:t>ITR = 56.82 bpm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77201" y="4727626"/>
            <a:ext cx="53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19" name="矩形 18"/>
          <p:cNvSpPr/>
          <p:nvPr/>
        </p:nvSpPr>
        <p:spPr>
          <a:xfrm>
            <a:off x="4684884" y="518446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…</a:t>
            </a:r>
          </a:p>
        </p:txBody>
      </p:sp>
      <p:sp>
        <p:nvSpPr>
          <p:cNvPr id="20" name="矩形 19"/>
          <p:cNvSpPr/>
          <p:nvPr/>
        </p:nvSpPr>
        <p:spPr>
          <a:xfrm>
            <a:off x="1382829" y="2480223"/>
            <a:ext cx="16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load(['S1.mat']);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82829" y="2031228"/>
            <a:ext cx="3397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48: subject index</a:t>
            </a:r>
          </a:p>
        </p:txBody>
      </p:sp>
      <p:sp>
        <p:nvSpPr>
          <p:cNvPr id="22" name="矩形 21"/>
          <p:cNvSpPr/>
          <p:nvPr/>
        </p:nvSpPr>
        <p:spPr>
          <a:xfrm>
            <a:off x="1756352" y="401910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93.75% </a:t>
            </a:r>
          </a:p>
          <a:p>
            <a:r>
              <a:rPr lang="en-US" altLang="zh-CN" dirty="0" smtClean="0"/>
              <a:t>ITR = 50.77 bpm </a:t>
            </a:r>
          </a:p>
        </p:txBody>
      </p:sp>
      <p:sp>
        <p:nvSpPr>
          <p:cNvPr id="23" name="矩形 22"/>
          <p:cNvSpPr/>
          <p:nvPr/>
        </p:nvSpPr>
        <p:spPr>
          <a:xfrm>
            <a:off x="1006350" y="3298109"/>
            <a:ext cx="692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FFT</a:t>
            </a:r>
          </a:p>
        </p:txBody>
      </p:sp>
      <p:sp>
        <p:nvSpPr>
          <p:cNvPr id="24" name="矩形 23"/>
          <p:cNvSpPr/>
          <p:nvPr/>
        </p:nvSpPr>
        <p:spPr>
          <a:xfrm>
            <a:off x="1006350" y="4097524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CCA</a:t>
            </a:r>
          </a:p>
        </p:txBody>
      </p:sp>
      <p:sp>
        <p:nvSpPr>
          <p:cNvPr id="25" name="矩形 24"/>
          <p:cNvSpPr/>
          <p:nvPr/>
        </p:nvSpPr>
        <p:spPr>
          <a:xfrm>
            <a:off x="5393097" y="4019105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100.00% </a:t>
            </a:r>
          </a:p>
          <a:p>
            <a:r>
              <a:rPr lang="en-US" altLang="zh-CN" dirty="0" smtClean="0"/>
              <a:t>ITR = 58.06 bpm</a:t>
            </a:r>
          </a:p>
        </p:txBody>
      </p:sp>
      <p:sp>
        <p:nvSpPr>
          <p:cNvPr id="26" name="矩形 25"/>
          <p:cNvSpPr/>
          <p:nvPr/>
        </p:nvSpPr>
        <p:spPr>
          <a:xfrm>
            <a:off x="1790539" y="6015455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100.00% </a:t>
            </a:r>
          </a:p>
          <a:p>
            <a:r>
              <a:rPr lang="en-US" altLang="zh-CN" dirty="0" smtClean="0"/>
              <a:t>ITR = 58.06 bpm </a:t>
            </a:r>
          </a:p>
        </p:txBody>
      </p:sp>
      <p:sp>
        <p:nvSpPr>
          <p:cNvPr id="27" name="矩形 26"/>
          <p:cNvSpPr/>
          <p:nvPr/>
        </p:nvSpPr>
        <p:spPr>
          <a:xfrm>
            <a:off x="5511825" y="6015455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99.58% </a:t>
            </a:r>
          </a:p>
          <a:p>
            <a:r>
              <a:rPr lang="en-US" altLang="zh-CN" dirty="0" smtClean="0"/>
              <a:t>ITR = 57.39 bpm</a:t>
            </a:r>
          </a:p>
        </p:txBody>
      </p:sp>
      <p:sp>
        <p:nvSpPr>
          <p:cNvPr id="28" name="矩形 27"/>
          <p:cNvSpPr/>
          <p:nvPr/>
        </p:nvSpPr>
        <p:spPr>
          <a:xfrm>
            <a:off x="1038286" y="5259238"/>
            <a:ext cx="692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FFT</a:t>
            </a:r>
          </a:p>
        </p:txBody>
      </p:sp>
      <p:sp>
        <p:nvSpPr>
          <p:cNvPr id="29" name="矩形 28"/>
          <p:cNvSpPr/>
          <p:nvPr/>
        </p:nvSpPr>
        <p:spPr>
          <a:xfrm>
            <a:off x="1038286" y="6058653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CCA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and Scripts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5203" y="149818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Data files:</a:t>
            </a:r>
          </a:p>
          <a:p>
            <a:r>
              <a:rPr lang="en-US" altLang="zh-CN" dirty="0" smtClean="0"/>
              <a:t>S1.mat, S2.mat, … , S10.mat</a:t>
            </a:r>
          </a:p>
          <a:p>
            <a:endParaRPr lang="en-US" altLang="zh-CN" sz="1200" dirty="0"/>
          </a:p>
          <a:p>
            <a:r>
              <a:rPr lang="en-US" altLang="zh-CN" b="1" dirty="0" err="1" smtClean="0"/>
              <a:t>Matlab</a:t>
            </a:r>
            <a:r>
              <a:rPr lang="en-US" altLang="zh-CN" b="1" dirty="0" smtClean="0"/>
              <a:t> Scripts:</a:t>
            </a:r>
          </a:p>
          <a:p>
            <a:pPr marL="342900" indent="-342900">
              <a:buAutoNum type="arabicParenBoth"/>
            </a:pPr>
            <a:r>
              <a:rPr lang="en-US" altLang="zh-CN" dirty="0" err="1" smtClean="0"/>
              <a:t>AMP_SNR_demo.m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FBCCA_demo.m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FFT_demo.m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ITCCA_demo.m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itr.m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ITR_demo.m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STDCCA_demo.m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Combination_demo.m</a:t>
            </a:r>
            <a:endParaRPr lang="en-US" altLang="zh-CN" dirty="0" smtClean="0"/>
          </a:p>
          <a:p>
            <a:pPr marL="342900" indent="-342900">
              <a:buAutoNum type="arabicParenBoth"/>
            </a:pPr>
            <a:endParaRPr lang="en-US" altLang="zh-CN" sz="1200" dirty="0"/>
          </a:p>
          <a:p>
            <a:r>
              <a:rPr lang="en-US" altLang="zh-CN" b="1" dirty="0" smtClean="0"/>
              <a:t>References: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CCA_JNE09.pdf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Combination_PNAS15.pdf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en-US" altLang="zh-CN" dirty="0" smtClean="0"/>
              <a:t>Dataset_IEEETNSRE17.pdf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en-US" altLang="zh-CN" dirty="0" smtClean="0"/>
              <a:t>FBCCA_JNE15.pdf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en-US" altLang="zh-CN" dirty="0" smtClean="0"/>
              <a:t>ITCCA_PONE15.pdf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67149" y="1868830"/>
            <a:ext cx="3388093" cy="40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5171" y="2520215"/>
            <a:ext cx="3380071" cy="40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Amplitude Spectrum and SNR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75171" y="3197501"/>
            <a:ext cx="3380071" cy="40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FFT-based SSVEP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7149" y="3873713"/>
            <a:ext cx="3380071" cy="40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CCA-based SSVEP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5171" y="4532247"/>
            <a:ext cx="3380071" cy="40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FBCCA-based SSVEP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75171" y="5194820"/>
            <a:ext cx="3380071" cy="40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ITCCA-based SSVEP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75171" y="5847160"/>
            <a:ext cx="3380071" cy="40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Combination method?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4" idx="2"/>
            <a:endCxn id="12" idx="0"/>
          </p:cNvCxnSpPr>
          <p:nvPr/>
        </p:nvCxnSpPr>
        <p:spPr>
          <a:xfrm>
            <a:off x="7161196" y="2273091"/>
            <a:ext cx="4011" cy="24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65206" y="2933594"/>
            <a:ext cx="4011" cy="24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170820" y="3606809"/>
            <a:ext cx="4011" cy="24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159189" y="4272321"/>
            <a:ext cx="4011" cy="24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161195" y="4936010"/>
            <a:ext cx="4011" cy="24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159189" y="5600619"/>
            <a:ext cx="4011" cy="24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547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STDCCA_demo.m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2829" y="299166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nHarmonics</a:t>
            </a:r>
            <a:r>
              <a:rPr lang="en-US" altLang="zh-CN" dirty="0"/>
              <a:t>=5;</a:t>
            </a:r>
          </a:p>
        </p:txBody>
      </p:sp>
      <p:sp>
        <p:nvSpPr>
          <p:cNvPr id="21" name="矩形 20"/>
          <p:cNvSpPr/>
          <p:nvPr/>
        </p:nvSpPr>
        <p:spPr>
          <a:xfrm>
            <a:off x="1382829" y="2542669"/>
            <a:ext cx="4631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37: number of harmonics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509297" y="378345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93.75% </a:t>
            </a:r>
          </a:p>
          <a:p>
            <a:r>
              <a:rPr lang="en-US" altLang="zh-CN" dirty="0" smtClean="0"/>
              <a:t>ITR = 50.77 bpm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509297" y="332928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矩形 33"/>
          <p:cNvSpPr/>
          <p:nvPr/>
        </p:nvSpPr>
        <p:spPr>
          <a:xfrm>
            <a:off x="4385646" y="378345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93.75% </a:t>
            </a:r>
          </a:p>
          <a:p>
            <a:r>
              <a:rPr lang="en-US" altLang="zh-CN" dirty="0" smtClean="0"/>
              <a:t>ITR = 50.77 bpm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385646" y="332928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矩形 37"/>
          <p:cNvSpPr/>
          <p:nvPr/>
        </p:nvSpPr>
        <p:spPr>
          <a:xfrm>
            <a:off x="7305310" y="378345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90.83% </a:t>
            </a:r>
          </a:p>
          <a:p>
            <a:r>
              <a:rPr lang="en-US" altLang="zh-CN" dirty="0" smtClean="0"/>
              <a:t>ITR = 47.95 bpm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05310" y="332928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矩形 39"/>
          <p:cNvSpPr/>
          <p:nvPr/>
        </p:nvSpPr>
        <p:spPr>
          <a:xfrm>
            <a:off x="987347" y="3864391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5s</a:t>
            </a:r>
          </a:p>
        </p:txBody>
      </p:sp>
      <p:sp>
        <p:nvSpPr>
          <p:cNvPr id="41" name="矩形 40"/>
          <p:cNvSpPr/>
          <p:nvPr/>
        </p:nvSpPr>
        <p:spPr>
          <a:xfrm>
            <a:off x="1509297" y="570377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71.25% </a:t>
            </a:r>
          </a:p>
          <a:p>
            <a:r>
              <a:rPr lang="en-US" altLang="zh-CN" dirty="0" smtClean="0"/>
              <a:t>ITR = 70.49 bpm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509297" y="52496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" name="矩形 42"/>
          <p:cNvSpPr/>
          <p:nvPr/>
        </p:nvSpPr>
        <p:spPr>
          <a:xfrm>
            <a:off x="4385646" y="570377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69.58% </a:t>
            </a:r>
          </a:p>
          <a:p>
            <a:r>
              <a:rPr lang="en-US" altLang="zh-CN" dirty="0" smtClean="0"/>
              <a:t>ITR = 67.87 bpm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385646" y="52496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矩形 44"/>
          <p:cNvSpPr/>
          <p:nvPr/>
        </p:nvSpPr>
        <p:spPr>
          <a:xfrm>
            <a:off x="7305310" y="570377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57.50% </a:t>
            </a:r>
          </a:p>
          <a:p>
            <a:r>
              <a:rPr lang="en-US" altLang="zh-CN" dirty="0" smtClean="0"/>
              <a:t>ITR = 50.21 bpm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305310" y="52496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87347" y="5784707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48" name="矩形 47"/>
          <p:cNvSpPr/>
          <p:nvPr/>
        </p:nvSpPr>
        <p:spPr>
          <a:xfrm>
            <a:off x="1382829" y="4913785"/>
            <a:ext cx="415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stimTime = 5;% stimulation time (up to 5s)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1382829" y="4464790"/>
            <a:ext cx="312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15: data length</a:t>
            </a:r>
          </a:p>
        </p:txBody>
      </p:sp>
      <p:sp>
        <p:nvSpPr>
          <p:cNvPr id="23" name="矩形 22"/>
          <p:cNvSpPr/>
          <p:nvPr/>
        </p:nvSpPr>
        <p:spPr>
          <a:xfrm>
            <a:off x="1382829" y="2031228"/>
            <a:ext cx="4233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48: subject index (‘S1’)</a:t>
            </a:r>
          </a:p>
        </p:txBody>
      </p:sp>
    </p:spTree>
    <p:extLst>
      <p:ext uri="{BB962C8B-B14F-4D97-AF65-F5344CB8AC3E}">
        <p14:creationId xmlns:p14="http://schemas.microsoft.com/office/powerpoint/2010/main" val="5473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FBCCA-based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FBCCA_demo.m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5079" y="2518723"/>
            <a:ext cx="445538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% predefined </a:t>
            </a:r>
            <a:r>
              <a:rPr lang="en-US" altLang="zh-CN" dirty="0" err="1" smtClean="0"/>
              <a:t>bandpass</a:t>
            </a:r>
            <a:r>
              <a:rPr lang="en-US" altLang="zh-CN" dirty="0" smtClean="0"/>
              <a:t> filters for a filter bank</a:t>
            </a:r>
          </a:p>
          <a:p>
            <a:r>
              <a:rPr lang="en-US" altLang="zh-CN" dirty="0" smtClean="0"/>
              <a:t>fs = </a:t>
            </a:r>
            <a:r>
              <a:rPr lang="en-US" altLang="zh-CN" dirty="0" err="1" smtClean="0"/>
              <a:t>rfs</a:t>
            </a:r>
            <a:r>
              <a:rPr lang="en-US" altLang="zh-CN" dirty="0" smtClean="0"/>
              <a:t>/2;</a:t>
            </a:r>
          </a:p>
          <a:p>
            <a:r>
              <a:rPr lang="en-US" altLang="zh-CN" dirty="0" smtClean="0"/>
              <a:t>%h1</a:t>
            </a:r>
          </a:p>
          <a:p>
            <a:r>
              <a:rPr lang="en-US" altLang="zh-CN" dirty="0" smtClean="0"/>
              <a:t>fls1(1) = [6]; fls2(1) = [4];</a:t>
            </a:r>
          </a:p>
          <a:p>
            <a:r>
              <a:rPr lang="en-US" altLang="zh-CN" dirty="0" smtClean="0"/>
              <a:t>fhs1(1) = [90]; fhs2(1) = [100];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%h7</a:t>
            </a:r>
          </a:p>
          <a:p>
            <a:r>
              <a:rPr lang="en-US" altLang="zh-CN" dirty="0" smtClean="0"/>
              <a:t>fls1(7) = [54]; fls2(7) = [48];</a:t>
            </a:r>
          </a:p>
          <a:p>
            <a:r>
              <a:rPr lang="en-US" altLang="zh-CN" dirty="0" smtClean="0"/>
              <a:t>fhs1(7) = [90]; fhs2(7) = [100];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nFB</a:t>
            </a:r>
            <a:r>
              <a:rPr lang="en-US" altLang="zh-CN" dirty="0" smtClean="0"/>
              <a:t>=1:7</a:t>
            </a:r>
          </a:p>
          <a:p>
            <a:r>
              <a:rPr lang="en-US" altLang="zh-CN" dirty="0" err="1" smtClean="0"/>
              <a:t>Wp</a:t>
            </a:r>
            <a:r>
              <a:rPr lang="en-US" altLang="zh-CN" dirty="0" smtClean="0"/>
              <a:t>=[fls1(</a:t>
            </a:r>
            <a:r>
              <a:rPr lang="en-US" altLang="zh-CN" dirty="0" err="1" smtClean="0"/>
              <a:t>nFB</a:t>
            </a:r>
            <a:r>
              <a:rPr lang="en-US" altLang="zh-CN" dirty="0" smtClean="0"/>
              <a:t>)/fs fhs1(</a:t>
            </a:r>
            <a:r>
              <a:rPr lang="en-US" altLang="zh-CN" dirty="0" err="1" smtClean="0"/>
              <a:t>nFB</a:t>
            </a:r>
            <a:r>
              <a:rPr lang="en-US" altLang="zh-CN" dirty="0" smtClean="0"/>
              <a:t>)/fs];%</a:t>
            </a:r>
          </a:p>
          <a:p>
            <a:r>
              <a:rPr lang="en-US" altLang="zh-CN" dirty="0" err="1" smtClean="0"/>
              <a:t>Ws</a:t>
            </a:r>
            <a:r>
              <a:rPr lang="en-US" altLang="zh-CN" dirty="0" smtClean="0"/>
              <a:t>=[fls2(</a:t>
            </a:r>
            <a:r>
              <a:rPr lang="en-US" altLang="zh-CN" dirty="0" err="1" smtClean="0"/>
              <a:t>nFB</a:t>
            </a:r>
            <a:r>
              <a:rPr lang="en-US" altLang="zh-CN" dirty="0" smtClean="0"/>
              <a:t>)/fs fhs2(</a:t>
            </a:r>
            <a:r>
              <a:rPr lang="en-US" altLang="zh-CN" dirty="0" err="1" smtClean="0"/>
              <a:t>nFB</a:t>
            </a:r>
            <a:r>
              <a:rPr lang="en-US" altLang="zh-CN" dirty="0" smtClean="0"/>
              <a:t>)/fs];%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k,Wn</a:t>
            </a:r>
            <a:r>
              <a:rPr lang="en-US" altLang="zh-CN" dirty="0" smtClean="0"/>
              <a:t>]=cheb1ord(Wp,Ws,3,40);</a:t>
            </a:r>
          </a:p>
          <a:p>
            <a:r>
              <a:rPr lang="en-US" altLang="zh-CN" dirty="0" smtClean="0"/>
              <a:t>[B{</a:t>
            </a:r>
            <a:r>
              <a:rPr lang="en-US" altLang="zh-CN" dirty="0" err="1" smtClean="0"/>
              <a:t>nFB</a:t>
            </a:r>
            <a:r>
              <a:rPr lang="en-US" altLang="zh-CN" dirty="0" smtClean="0"/>
              <a:t>},A{</a:t>
            </a:r>
            <a:r>
              <a:rPr lang="en-US" altLang="zh-CN" dirty="0" err="1" smtClean="0"/>
              <a:t>nFB</a:t>
            </a:r>
            <a:r>
              <a:rPr lang="en-US" altLang="zh-CN" dirty="0" smtClean="0"/>
              <a:t>}] = cheby1(k,0.5,Wn);</a:t>
            </a:r>
          </a:p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82829" y="2031228"/>
            <a:ext cx="3440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36-79: filter bank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14042"/>
          <a:stretch/>
        </p:blipFill>
        <p:spPr>
          <a:xfrm rot="5400000">
            <a:off x="5100331" y="3802904"/>
            <a:ext cx="3982834" cy="1124058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47231"/>
              </p:ext>
            </p:extLst>
          </p:nvPr>
        </p:nvGraphicFramePr>
        <p:xfrm>
          <a:off x="8017843" y="2554973"/>
          <a:ext cx="2679547" cy="380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58"/>
                <a:gridCol w="970007"/>
                <a:gridCol w="1013882"/>
              </a:tblGrid>
              <a:tr h="76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</a:t>
                      </a:r>
                    </a:p>
                    <a:p>
                      <a:r>
                        <a:rPr lang="en-US" altLang="zh-CN" dirty="0" smtClean="0"/>
                        <a:t>Band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Lower Freq (Hz)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Upper  Freq (Hz)</a:t>
                      </a:r>
                      <a:endParaRPr lang="zh-CN" altLang="en-US" dirty="0"/>
                    </a:p>
                  </a:txBody>
                  <a:tcPr/>
                </a:tc>
              </a:tr>
              <a:tr h="434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434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434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434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434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434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4344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74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FBCCA-based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FBCCA_demo.m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2621823"/>
            <a:ext cx="546194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% standard CCA for all sub-bands</a:t>
            </a:r>
          </a:p>
          <a:p>
            <a:r>
              <a:rPr lang="en-US" altLang="zh-CN" dirty="0"/>
              <a:t>            for </a:t>
            </a:r>
            <a:r>
              <a:rPr lang="en-US" altLang="zh-CN" dirty="0" err="1"/>
              <a:t>kk</a:t>
            </a:r>
            <a:r>
              <a:rPr lang="en-US" altLang="zh-CN" dirty="0"/>
              <a:t> = 1:nCondition</a:t>
            </a:r>
          </a:p>
          <a:p>
            <a:r>
              <a:rPr lang="en-US" altLang="zh-CN" dirty="0"/>
              <a:t>                [~,~,D] = </a:t>
            </a:r>
            <a:r>
              <a:rPr lang="en-US" altLang="zh-CN" dirty="0" err="1"/>
              <a:t>canoncorr</a:t>
            </a:r>
            <a:r>
              <a:rPr lang="en-US" altLang="zh-CN" dirty="0"/>
              <a:t>(testDatah1, </a:t>
            </a:r>
            <a:r>
              <a:rPr lang="en-US" altLang="zh-CN" dirty="0" err="1"/>
              <a:t>refData</a:t>
            </a:r>
            <a:r>
              <a:rPr lang="en-US" altLang="zh-CN" dirty="0"/>
              <a:t>(:,:,</a:t>
            </a:r>
            <a:r>
              <a:rPr lang="en-US" altLang="zh-CN" dirty="0" err="1"/>
              <a:t>kk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    cc(1,kk)=D(1);</a:t>
            </a:r>
          </a:p>
          <a:p>
            <a:r>
              <a:rPr lang="en-US" altLang="zh-CN" dirty="0" smtClean="0"/>
              <a:t>                ……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/>
              <a:t>[~,~,D] = </a:t>
            </a:r>
            <a:r>
              <a:rPr lang="en-US" altLang="zh-CN" dirty="0" err="1"/>
              <a:t>canoncorr</a:t>
            </a:r>
            <a:r>
              <a:rPr lang="en-US" altLang="zh-CN" dirty="0"/>
              <a:t>(testDatah7, </a:t>
            </a:r>
            <a:r>
              <a:rPr lang="en-US" altLang="zh-CN" dirty="0" err="1"/>
              <a:t>refData</a:t>
            </a:r>
            <a:r>
              <a:rPr lang="en-US" altLang="zh-CN" dirty="0"/>
              <a:t>(:,:,</a:t>
            </a:r>
            <a:r>
              <a:rPr lang="en-US" altLang="zh-CN" dirty="0" err="1"/>
              <a:t>kk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    cc(7,kk)=D(1);</a:t>
            </a:r>
          </a:p>
          <a:p>
            <a:r>
              <a:rPr lang="en-US" altLang="zh-CN" dirty="0"/>
              <a:t>             end</a:t>
            </a:r>
          </a:p>
          <a:p>
            <a:r>
              <a:rPr lang="zh-CN" altLang="en-US" dirty="0"/>
              <a:t>             </a:t>
            </a:r>
          </a:p>
          <a:p>
            <a:r>
              <a:rPr lang="en-US" altLang="zh-CN" dirty="0"/>
              <a:t>            % weighted sum          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rrr</a:t>
            </a:r>
            <a:r>
              <a:rPr lang="en-US" altLang="zh-CN" dirty="0"/>
              <a:t> = weights(1:nSubband)*cc(1:nSubband,:).^2;</a:t>
            </a:r>
          </a:p>
          <a:p>
            <a:r>
              <a:rPr lang="zh-CN" altLang="en-US" dirty="0" smtClean="0"/>
              <a:t>            </a:t>
            </a:r>
            <a:endParaRPr lang="zh-CN" altLang="en-US" dirty="0"/>
          </a:p>
          <a:p>
            <a:r>
              <a:rPr lang="en-US" altLang="zh-CN" dirty="0"/>
              <a:t>            % target identification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pLabels</a:t>
            </a:r>
            <a:r>
              <a:rPr lang="en-US" altLang="zh-CN" dirty="0"/>
              <a:t>(</a:t>
            </a:r>
            <a:r>
              <a:rPr lang="en-US" altLang="zh-CN" dirty="0" err="1"/>
              <a:t>ii,jj</a:t>
            </a:r>
            <a:r>
              <a:rPr lang="en-US" altLang="zh-CN" dirty="0"/>
              <a:t>) = find(</a:t>
            </a:r>
            <a:r>
              <a:rPr lang="en-US" altLang="zh-CN" dirty="0" err="1"/>
              <a:t>rrr</a:t>
            </a:r>
            <a:r>
              <a:rPr lang="en-US" altLang="zh-CN" dirty="0"/>
              <a:t>==max(</a:t>
            </a:r>
            <a:r>
              <a:rPr lang="en-US" altLang="zh-CN" dirty="0" err="1"/>
              <a:t>rrr</a:t>
            </a:r>
            <a:r>
              <a:rPr lang="en-US" altLang="zh-CN" dirty="0"/>
              <a:t>));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4786" y="2043673"/>
            <a:ext cx="692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111-133: FBCCA and target identification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94" y="2794107"/>
            <a:ext cx="4860348" cy="356224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569173" y="4302790"/>
            <a:ext cx="3091510" cy="1116233"/>
            <a:chOff x="3430542" y="4639674"/>
            <a:chExt cx="3156211" cy="12845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542" y="5423163"/>
              <a:ext cx="2661034" cy="501011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3636265" y="5088669"/>
              <a:ext cx="29504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weights = [1:7].^(-1.25)+0.25;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36265" y="4639674"/>
              <a:ext cx="25878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Line 15: weights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569172" y="4639674"/>
              <a:ext cx="3017581" cy="1284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00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FBCCA-based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FBCCA_demo.m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01802" y="367827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01802" y="3224109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5s</a:t>
            </a:r>
          </a:p>
        </p:txBody>
      </p:sp>
      <p:sp>
        <p:nvSpPr>
          <p:cNvPr id="19" name="矩形 18"/>
          <p:cNvSpPr/>
          <p:nvPr/>
        </p:nvSpPr>
        <p:spPr>
          <a:xfrm>
            <a:off x="4578151" y="367827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32.50% </a:t>
            </a:r>
          </a:p>
          <a:p>
            <a:r>
              <a:rPr lang="en-US" altLang="zh-CN" dirty="0" smtClean="0"/>
              <a:t>ITR = 20.27 bpm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8151" y="3224109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21" name="矩形 20"/>
          <p:cNvSpPr/>
          <p:nvPr/>
        </p:nvSpPr>
        <p:spPr>
          <a:xfrm>
            <a:off x="7497815" y="367827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20.83% </a:t>
            </a:r>
          </a:p>
          <a:p>
            <a:r>
              <a:rPr lang="en-US" altLang="zh-CN" dirty="0" smtClean="0"/>
              <a:t>ITR = 15.97 bpm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91936" y="3224109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1s</a:t>
            </a:r>
          </a:p>
        </p:txBody>
      </p:sp>
      <p:sp>
        <p:nvSpPr>
          <p:cNvPr id="23" name="矩形 22"/>
          <p:cNvSpPr/>
          <p:nvPr/>
        </p:nvSpPr>
        <p:spPr>
          <a:xfrm>
            <a:off x="426724" y="3747329"/>
            <a:ext cx="692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FFT</a:t>
            </a:r>
          </a:p>
        </p:txBody>
      </p:sp>
      <p:sp>
        <p:nvSpPr>
          <p:cNvPr id="24" name="矩形 23"/>
          <p:cNvSpPr/>
          <p:nvPr/>
        </p:nvSpPr>
        <p:spPr>
          <a:xfrm>
            <a:off x="1103696" y="2710744"/>
            <a:ext cx="415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stimTime = 5;% stimulation time (up to 5s)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1103696" y="2261749"/>
            <a:ext cx="312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16: data length</a:t>
            </a:r>
          </a:p>
        </p:txBody>
      </p:sp>
      <p:sp>
        <p:nvSpPr>
          <p:cNvPr id="26" name="矩形 25"/>
          <p:cNvSpPr/>
          <p:nvPr/>
        </p:nvSpPr>
        <p:spPr>
          <a:xfrm>
            <a:off x="1701802" y="4719748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93.75% </a:t>
            </a:r>
          </a:p>
          <a:p>
            <a:r>
              <a:rPr lang="en-US" altLang="zh-CN" dirty="0" smtClean="0"/>
              <a:t>ITR = 50.77 bpm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78151" y="4719748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71.25% </a:t>
            </a:r>
          </a:p>
          <a:p>
            <a:r>
              <a:rPr lang="en-US" altLang="zh-CN" dirty="0" smtClean="0"/>
              <a:t>ITR = 70.49 bpm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97815" y="4719748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42.50% </a:t>
            </a:r>
          </a:p>
          <a:p>
            <a:r>
              <a:rPr lang="en-US" altLang="zh-CN" dirty="0" smtClean="0"/>
              <a:t>ITR = 51.96 bpm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26724" y="4788800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CCA</a:t>
            </a:r>
          </a:p>
        </p:txBody>
      </p:sp>
      <p:sp>
        <p:nvSpPr>
          <p:cNvPr id="30" name="矩形 29"/>
          <p:cNvSpPr/>
          <p:nvPr/>
        </p:nvSpPr>
        <p:spPr>
          <a:xfrm>
            <a:off x="1701802" y="575686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99.58% </a:t>
            </a:r>
          </a:p>
          <a:p>
            <a:r>
              <a:rPr lang="en-US" altLang="zh-CN" dirty="0" smtClean="0"/>
              <a:t>ITR = 57.39 bpm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578151" y="575686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92.50% </a:t>
            </a:r>
          </a:p>
          <a:p>
            <a:r>
              <a:rPr lang="en-US" altLang="zh-CN" dirty="0" smtClean="0"/>
              <a:t>ITR = 108.99 bpm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497815" y="5756866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65.42% </a:t>
            </a:r>
          </a:p>
          <a:p>
            <a:r>
              <a:rPr lang="en-US" altLang="zh-CN" dirty="0" smtClean="0"/>
              <a:t>ITR = 102.55 bpm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6724" y="5825918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FBCCA</a:t>
            </a:r>
          </a:p>
        </p:txBody>
      </p:sp>
    </p:spTree>
    <p:extLst>
      <p:ext uri="{BB962C8B-B14F-4D97-AF65-F5344CB8AC3E}">
        <p14:creationId xmlns:p14="http://schemas.microsoft.com/office/powerpoint/2010/main" val="114285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FBCCA-based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FBCCA_demo.m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01802" y="355315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92.50% </a:t>
            </a:r>
          </a:p>
          <a:p>
            <a:r>
              <a:rPr lang="en-US" altLang="zh-CN" dirty="0" smtClean="0"/>
              <a:t>ITR = 108.99 bpm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01802" y="309898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9" name="矩形 18"/>
          <p:cNvSpPr/>
          <p:nvPr/>
        </p:nvSpPr>
        <p:spPr>
          <a:xfrm>
            <a:off x="4578151" y="355315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92.92% </a:t>
            </a:r>
          </a:p>
          <a:p>
            <a:r>
              <a:rPr lang="en-US" altLang="zh-CN" dirty="0" smtClean="0"/>
              <a:t>ITR = 109.88 bpm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8151" y="309898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矩形 20"/>
          <p:cNvSpPr/>
          <p:nvPr/>
        </p:nvSpPr>
        <p:spPr>
          <a:xfrm>
            <a:off x="7497815" y="355315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91.25% </a:t>
            </a:r>
          </a:p>
          <a:p>
            <a:r>
              <a:rPr lang="en-US" altLang="zh-CN" dirty="0" smtClean="0"/>
              <a:t>ITR = 106.35 bpm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78563" y="309898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矩形 23"/>
          <p:cNvSpPr/>
          <p:nvPr/>
        </p:nvSpPr>
        <p:spPr>
          <a:xfrm>
            <a:off x="1103696" y="2710744"/>
            <a:ext cx="369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nSubband</a:t>
            </a:r>
            <a:r>
              <a:rPr lang="en-US" altLang="zh-CN" dirty="0" smtClean="0"/>
              <a:t> = 7;% number of </a:t>
            </a:r>
            <a:r>
              <a:rPr lang="en-US" altLang="zh-CN" dirty="0" err="1" smtClean="0"/>
              <a:t>subbands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1103696" y="2261749"/>
            <a:ext cx="4499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19: number of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subbands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01802" y="459462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91.25% </a:t>
            </a:r>
          </a:p>
          <a:p>
            <a:r>
              <a:rPr lang="en-US" altLang="zh-CN" dirty="0" smtClean="0"/>
              <a:t>ITR = 106.35 bpm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78151" y="459462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85.42% </a:t>
            </a:r>
          </a:p>
          <a:p>
            <a:r>
              <a:rPr lang="en-US" altLang="zh-CN" dirty="0" smtClean="0"/>
              <a:t>ITR = 94.84 bpm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97815" y="459462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79.58% </a:t>
            </a:r>
          </a:p>
          <a:p>
            <a:r>
              <a:rPr lang="en-US" altLang="zh-CN" dirty="0" smtClean="0"/>
              <a:t>ITR = 84.30 bpm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701802" y="5631741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71.25% </a:t>
            </a:r>
          </a:p>
          <a:p>
            <a:r>
              <a:rPr lang="en-US" altLang="zh-CN" dirty="0" smtClean="0"/>
              <a:t>ITR = 70.49 bpm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00196" y="41561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6545" y="41561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76957" y="415616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90573" y="520531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23610" y="5728536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CCA</a:t>
            </a:r>
          </a:p>
        </p:txBody>
      </p:sp>
      <p:sp>
        <p:nvSpPr>
          <p:cNvPr id="44" name="矩形 43"/>
          <p:cNvSpPr/>
          <p:nvPr/>
        </p:nvSpPr>
        <p:spPr>
          <a:xfrm>
            <a:off x="593620" y="4656178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184742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24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2653476"/>
            <a:ext cx="582999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% leave-one-out training data</a:t>
            </a:r>
          </a:p>
          <a:p>
            <a:r>
              <a:rPr lang="en-US" altLang="zh-CN" dirty="0" smtClean="0"/>
              <a:t>    rawData1=</a:t>
            </a:r>
            <a:r>
              <a:rPr lang="en-US" altLang="zh-CN" dirty="0" err="1" smtClean="0"/>
              <a:t>rawData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rawData1(:,:,:,ii)=[];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trainData</a:t>
            </a:r>
            <a:r>
              <a:rPr lang="en-US" altLang="zh-CN" dirty="0" smtClean="0">
                <a:solidFill>
                  <a:srgbClr val="FF0000"/>
                </a:solidFill>
              </a:rPr>
              <a:t>(:,:,:)=mean(rawData1,4);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 err="1" smtClean="0"/>
              <a:t>jj</a:t>
            </a:r>
            <a:r>
              <a:rPr lang="en-US" altLang="zh-CN" dirty="0" smtClean="0"/>
              <a:t>=1:nCondition</a:t>
            </a:r>
          </a:p>
          <a:p>
            <a:r>
              <a:rPr lang="en-US" altLang="zh-CN" dirty="0" smtClean="0"/>
              <a:t>        for 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 = 1:nChannel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refData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,:,</a:t>
            </a:r>
            <a:r>
              <a:rPr lang="en-US" altLang="zh-CN" dirty="0" err="1" smtClean="0"/>
              <a:t>jj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trainData</a:t>
            </a:r>
            <a:r>
              <a:rPr lang="en-US" altLang="zh-CN" dirty="0" smtClean="0"/>
              <a:t>(chan,1:N+latencyDelay,jj);</a:t>
            </a:r>
          </a:p>
          <a:p>
            <a:r>
              <a:rPr lang="en-US" altLang="zh-CN" dirty="0" smtClean="0"/>
              <a:t>        refDatah1(</a:t>
            </a:r>
            <a:r>
              <a:rPr lang="en-US" altLang="zh-CN" dirty="0" err="1" smtClean="0"/>
              <a:t>chan</a:t>
            </a:r>
            <a:r>
              <a:rPr lang="en-US" altLang="zh-CN" dirty="0"/>
              <a:t>,:,</a:t>
            </a:r>
            <a:r>
              <a:rPr lang="en-US" altLang="zh-CN" dirty="0" err="1"/>
              <a:t>jj</a:t>
            </a:r>
            <a:r>
              <a:rPr lang="en-US" altLang="zh-CN" dirty="0"/>
              <a:t>) = </a:t>
            </a:r>
            <a:r>
              <a:rPr lang="en-US" altLang="zh-CN" dirty="0" err="1"/>
              <a:t>filtfilt</a:t>
            </a:r>
            <a:r>
              <a:rPr lang="en-US" altLang="zh-CN" dirty="0"/>
              <a:t>(B{1},A{1},</a:t>
            </a:r>
            <a:r>
              <a:rPr lang="en-US" altLang="zh-CN" dirty="0" err="1"/>
              <a:t>refData</a:t>
            </a:r>
            <a:r>
              <a:rPr lang="en-US" altLang="zh-CN" dirty="0"/>
              <a:t>(</a:t>
            </a:r>
            <a:r>
              <a:rPr lang="en-US" altLang="zh-CN" dirty="0" err="1"/>
              <a:t>chan</a:t>
            </a:r>
            <a:r>
              <a:rPr lang="en-US" altLang="zh-CN" dirty="0"/>
              <a:t>,:,</a:t>
            </a:r>
            <a:r>
              <a:rPr lang="en-US" altLang="zh-CN" dirty="0" err="1"/>
              <a:t>jj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        …….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refDatah7(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,:,</a:t>
            </a:r>
            <a:r>
              <a:rPr lang="en-US" altLang="zh-CN" dirty="0" err="1" smtClean="0"/>
              <a:t>jj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filtfilt</a:t>
            </a:r>
            <a:r>
              <a:rPr lang="en-US" altLang="zh-CN" dirty="0" smtClean="0"/>
              <a:t>(B{7},A{7},</a:t>
            </a:r>
            <a:r>
              <a:rPr lang="en-US" altLang="zh-CN" dirty="0" err="1" smtClean="0"/>
              <a:t>refData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chan</a:t>
            </a:r>
            <a:r>
              <a:rPr lang="en-US" altLang="zh-CN" dirty="0" smtClean="0"/>
              <a:t>,:,</a:t>
            </a:r>
            <a:r>
              <a:rPr lang="en-US" altLang="zh-CN" dirty="0" err="1" smtClean="0"/>
              <a:t>jj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end</a:t>
            </a:r>
          </a:p>
          <a:p>
            <a:r>
              <a:rPr lang="en-US" altLang="zh-CN" dirty="0" smtClean="0"/>
              <a:t>    end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2026437"/>
            <a:ext cx="480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71-86: individual template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218134" y="2695444"/>
            <a:ext cx="3388906" cy="2867958"/>
            <a:chOff x="7853401" y="2653476"/>
            <a:chExt cx="3036802" cy="2656149"/>
          </a:xfrm>
        </p:grpSpPr>
        <p:sp>
          <p:nvSpPr>
            <p:cNvPr id="11" name="文本框 10"/>
            <p:cNvSpPr txBox="1"/>
            <p:nvPr/>
          </p:nvSpPr>
          <p:spPr>
            <a:xfrm>
              <a:off x="7853401" y="2653476"/>
              <a:ext cx="21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1600" b="1" dirty="0">
                  <a:solidFill>
                    <a:prstClr val="black"/>
                  </a:solidFill>
                  <a:latin typeface="Times New Roman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charset="0"/>
                  <a:cs typeface="Times New Roman" panose="02020603050405020304" pitchFamily="18" charset="0"/>
                </a:rPr>
                <a:t>SSVEP templates</a:t>
              </a:r>
              <a:endParaRPr lang="zh-CN" altLang="en-US" sz="1600" b="1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/>
            <a:srcRect t="28310"/>
            <a:stretch/>
          </p:blipFill>
          <p:spPr>
            <a:xfrm>
              <a:off x="9832131" y="4244498"/>
              <a:ext cx="1058072" cy="106512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355" y="4038754"/>
              <a:ext cx="177035" cy="214797"/>
            </a:xfrm>
            <a:prstGeom prst="rect">
              <a:avLst/>
            </a:prstGeom>
          </p:spPr>
        </p:pic>
        <p:cxnSp>
          <p:nvCxnSpPr>
            <p:cNvPr id="15" name="直接连接符 14"/>
            <p:cNvCxnSpPr/>
            <p:nvPr/>
          </p:nvCxnSpPr>
          <p:spPr>
            <a:xfrm flipV="1">
              <a:off x="9097704" y="3317848"/>
              <a:ext cx="376085" cy="357643"/>
            </a:xfrm>
            <a:prstGeom prst="line">
              <a:avLst/>
            </a:prstGeom>
            <a:noFill/>
            <a:ln w="53975" cap="rnd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>
            <a:xfrm>
              <a:off x="9219870" y="4291416"/>
              <a:ext cx="418460" cy="222018"/>
            </a:xfrm>
            <a:prstGeom prst="straightConnector1">
              <a:avLst/>
            </a:prstGeom>
            <a:noFill/>
            <a:ln w="317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 w="lg" len="lg"/>
            </a:ln>
            <a:effectLst/>
          </p:spPr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1636" y="3095830"/>
              <a:ext cx="1248234" cy="119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09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24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893" y="2579337"/>
            <a:ext cx="666926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% IT-CCA for all sub-bands</a:t>
            </a:r>
          </a:p>
          <a:p>
            <a:r>
              <a:rPr lang="en-US" altLang="zh-CN" dirty="0" smtClean="0"/>
              <a:t>            for </a:t>
            </a:r>
            <a:r>
              <a:rPr lang="en-US" altLang="zh-CN" dirty="0" err="1" smtClean="0"/>
              <a:t>kk</a:t>
            </a:r>
            <a:r>
              <a:rPr lang="en-US" altLang="zh-CN" dirty="0" smtClean="0"/>
              <a:t> = 1:nCondition</a:t>
            </a:r>
          </a:p>
          <a:p>
            <a:r>
              <a:rPr lang="en-US" altLang="zh-CN" dirty="0" smtClean="0"/>
              <a:t>                refTmph1 = refDatah1(:,1+latencyDelay:N+latencyDelay,kk)';</a:t>
            </a:r>
          </a:p>
          <a:p>
            <a:r>
              <a:rPr lang="en-US" altLang="zh-CN" dirty="0" smtClean="0"/>
              <a:t>                [SFA,SFB,D] = </a:t>
            </a:r>
            <a:r>
              <a:rPr lang="en-US" altLang="zh-CN" dirty="0" err="1" smtClean="0"/>
              <a:t>canoncorr</a:t>
            </a:r>
            <a:r>
              <a:rPr lang="en-US" altLang="zh-CN" dirty="0" smtClean="0"/>
              <a:t>(testDatah1,refTmph1);</a:t>
            </a:r>
          </a:p>
          <a:p>
            <a:r>
              <a:rPr lang="en-US" altLang="zh-CN" dirty="0" smtClean="0"/>
              <a:t>                cc(1,kk)=</a:t>
            </a:r>
            <a:r>
              <a:rPr lang="en-US" altLang="zh-CN" dirty="0" smtClean="0">
                <a:solidFill>
                  <a:srgbClr val="FF0000"/>
                </a:solidFill>
              </a:rPr>
              <a:t>corr2(testDatah1*SFA(:,1),refTmph1*SFA(:,1));</a:t>
            </a:r>
          </a:p>
          <a:p>
            <a:r>
              <a:rPr lang="en-US" altLang="zh-CN" dirty="0" smtClean="0"/>
              <a:t>                ……</a:t>
            </a:r>
          </a:p>
          <a:p>
            <a:r>
              <a:rPr lang="en-US" altLang="zh-CN" dirty="0" smtClean="0"/>
              <a:t>                refTmph7 = refDatah7(:,1+latencyDelay:N+latencyDelay,kk)';</a:t>
            </a:r>
          </a:p>
          <a:p>
            <a:r>
              <a:rPr lang="en-US" altLang="zh-CN" dirty="0" smtClean="0"/>
              <a:t>                [SFA,SFB,D] = </a:t>
            </a:r>
            <a:r>
              <a:rPr lang="en-US" altLang="zh-CN" dirty="0" err="1" smtClean="0"/>
              <a:t>canoncorr</a:t>
            </a:r>
            <a:r>
              <a:rPr lang="en-US" altLang="zh-CN" dirty="0" smtClean="0"/>
              <a:t>(testDatah7,refTmph7);</a:t>
            </a:r>
          </a:p>
          <a:p>
            <a:r>
              <a:rPr lang="en-US" altLang="zh-CN" dirty="0" smtClean="0"/>
              <a:t>                cc(7,kk)=corr2(testDatah7*SFA(:,1),refTmph7*SFA(:,1));       </a:t>
            </a:r>
          </a:p>
          <a:p>
            <a:r>
              <a:rPr lang="en-US" altLang="zh-CN" dirty="0" smtClean="0"/>
              <a:t>            end</a:t>
            </a:r>
          </a:p>
          <a:p>
            <a:r>
              <a:rPr lang="en-US" altLang="zh-CN" dirty="0" smtClean="0"/>
              <a:t>            % weighted sum         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rrr</a:t>
            </a:r>
            <a:r>
              <a:rPr lang="en-US" altLang="zh-CN" dirty="0" smtClean="0"/>
              <a:t> = weights*(sign(cc).*cc.^2);</a:t>
            </a:r>
          </a:p>
          <a:p>
            <a:r>
              <a:rPr lang="en-US" altLang="zh-CN" dirty="0" smtClean="0"/>
              <a:t>            % target identification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pLabels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ii,jj</a:t>
            </a:r>
            <a:r>
              <a:rPr lang="en-US" altLang="zh-CN" dirty="0" smtClean="0"/>
              <a:t>) = find(</a:t>
            </a:r>
            <a:r>
              <a:rPr lang="en-US" altLang="zh-CN" dirty="0" err="1" smtClean="0"/>
              <a:t>rrr</a:t>
            </a:r>
            <a:r>
              <a:rPr lang="en-US" altLang="zh-CN" dirty="0" smtClean="0"/>
              <a:t>==max(</a:t>
            </a:r>
            <a:r>
              <a:rPr lang="en-US" altLang="zh-CN" dirty="0" err="1" smtClean="0"/>
              <a:t>rrr</a:t>
            </a:r>
            <a:r>
              <a:rPr lang="en-US" altLang="zh-CN" dirty="0" smtClean="0"/>
              <a:t>));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2056117"/>
            <a:ext cx="682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112-148: ITCCA and target identification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71" y="3117423"/>
            <a:ext cx="4157626" cy="70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92" y="4180740"/>
            <a:ext cx="3909505" cy="21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24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01802" y="358202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51.25% </a:t>
            </a:r>
          </a:p>
          <a:p>
            <a:r>
              <a:rPr lang="en-US" altLang="zh-CN" dirty="0" smtClean="0"/>
              <a:t>ITR = 19.04 bpm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01802" y="3127859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5s</a:t>
            </a:r>
          </a:p>
        </p:txBody>
      </p:sp>
      <p:sp>
        <p:nvSpPr>
          <p:cNvPr id="19" name="矩形 18"/>
          <p:cNvSpPr/>
          <p:nvPr/>
        </p:nvSpPr>
        <p:spPr>
          <a:xfrm>
            <a:off x="4578151" y="358202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32.50% </a:t>
            </a:r>
          </a:p>
          <a:p>
            <a:r>
              <a:rPr lang="en-US" altLang="zh-CN" dirty="0" smtClean="0"/>
              <a:t>ITR = 20.27 bpm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8151" y="3127859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21" name="矩形 20"/>
          <p:cNvSpPr/>
          <p:nvPr/>
        </p:nvSpPr>
        <p:spPr>
          <a:xfrm>
            <a:off x="7497815" y="3582027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20.83% </a:t>
            </a:r>
          </a:p>
          <a:p>
            <a:r>
              <a:rPr lang="en-US" altLang="zh-CN" dirty="0" smtClean="0"/>
              <a:t>ITR = 15.97 bpm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91936" y="3127859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1s</a:t>
            </a:r>
          </a:p>
        </p:txBody>
      </p:sp>
      <p:sp>
        <p:nvSpPr>
          <p:cNvPr id="23" name="矩形 22"/>
          <p:cNvSpPr/>
          <p:nvPr/>
        </p:nvSpPr>
        <p:spPr>
          <a:xfrm>
            <a:off x="426724" y="3651079"/>
            <a:ext cx="692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FFT</a:t>
            </a:r>
          </a:p>
        </p:txBody>
      </p:sp>
      <p:sp>
        <p:nvSpPr>
          <p:cNvPr id="24" name="矩形 23"/>
          <p:cNvSpPr/>
          <p:nvPr/>
        </p:nvSpPr>
        <p:spPr>
          <a:xfrm>
            <a:off x="891940" y="2672232"/>
            <a:ext cx="415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stimTime = 5;% stimulation time (up to 5s)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882316" y="2098112"/>
            <a:ext cx="312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Line 16: data length</a:t>
            </a:r>
          </a:p>
        </p:txBody>
      </p:sp>
      <p:sp>
        <p:nvSpPr>
          <p:cNvPr id="26" name="矩形 25"/>
          <p:cNvSpPr/>
          <p:nvPr/>
        </p:nvSpPr>
        <p:spPr>
          <a:xfrm>
            <a:off x="1701802" y="437324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93.75% </a:t>
            </a:r>
          </a:p>
          <a:p>
            <a:r>
              <a:rPr lang="en-US" altLang="zh-CN" dirty="0" smtClean="0"/>
              <a:t>ITR = 50.77 bpm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78151" y="437324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71.25% </a:t>
            </a:r>
          </a:p>
          <a:p>
            <a:r>
              <a:rPr lang="en-US" altLang="zh-CN" dirty="0" smtClean="0"/>
              <a:t>ITR = 70.49 bpm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97815" y="437324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42.50% </a:t>
            </a:r>
          </a:p>
          <a:p>
            <a:r>
              <a:rPr lang="en-US" altLang="zh-CN" dirty="0" smtClean="0"/>
              <a:t>ITR = 51.96 bpm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26724" y="4442295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CCA</a:t>
            </a:r>
          </a:p>
        </p:txBody>
      </p:sp>
      <p:sp>
        <p:nvSpPr>
          <p:cNvPr id="30" name="矩形 29"/>
          <p:cNvSpPr/>
          <p:nvPr/>
        </p:nvSpPr>
        <p:spPr>
          <a:xfrm>
            <a:off x="1701802" y="5131228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99.58% </a:t>
            </a:r>
          </a:p>
          <a:p>
            <a:r>
              <a:rPr lang="en-US" altLang="zh-CN" dirty="0" smtClean="0"/>
              <a:t>ITR = 57.39 bpm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578151" y="5131228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92.50% </a:t>
            </a:r>
          </a:p>
          <a:p>
            <a:r>
              <a:rPr lang="en-US" altLang="zh-CN" dirty="0" smtClean="0"/>
              <a:t>ITR = 108.99 bpm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497815" y="5131228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65.42% </a:t>
            </a:r>
          </a:p>
          <a:p>
            <a:r>
              <a:rPr lang="en-US" altLang="zh-CN" dirty="0" smtClean="0"/>
              <a:t>ITR = 102.55 bpm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6724" y="5200280"/>
            <a:ext cx="1151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FBCCA</a:t>
            </a:r>
          </a:p>
        </p:txBody>
      </p:sp>
      <p:sp>
        <p:nvSpPr>
          <p:cNvPr id="34" name="矩形 33"/>
          <p:cNvSpPr/>
          <p:nvPr/>
        </p:nvSpPr>
        <p:spPr>
          <a:xfrm>
            <a:off x="1700200" y="5918894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98.33% </a:t>
            </a:r>
          </a:p>
          <a:p>
            <a:r>
              <a:rPr lang="en-US" altLang="zh-CN" dirty="0" smtClean="0"/>
              <a:t>ITR = 55.76 bpm 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576549" y="5918894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99.58% </a:t>
            </a:r>
          </a:p>
          <a:p>
            <a:r>
              <a:rPr lang="en-US" altLang="zh-CN" dirty="0" smtClean="0"/>
              <a:t>ITR = 126.26 bpm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496213" y="5918894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95.83% </a:t>
            </a:r>
          </a:p>
          <a:p>
            <a:r>
              <a:rPr lang="en-US" altLang="zh-CN" dirty="0" smtClean="0"/>
              <a:t>ITR = 194.07 bpm 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5122" y="5987946"/>
            <a:ext cx="1050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ITCCA</a:t>
            </a:r>
          </a:p>
        </p:txBody>
      </p:sp>
    </p:spTree>
    <p:extLst>
      <p:ext uri="{BB962C8B-B14F-4D97-AF65-F5344CB8AC3E}">
        <p14:creationId xmlns:p14="http://schemas.microsoft.com/office/powerpoint/2010/main" val="16763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ITCCA-based target identification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1532897"/>
            <a:ext cx="324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ITCCA_demo.m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01802" y="355315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95.83% </a:t>
            </a:r>
          </a:p>
          <a:p>
            <a:r>
              <a:rPr lang="en-US" altLang="zh-CN" dirty="0" smtClean="0"/>
              <a:t>ITR = 194.07 bpm </a:t>
            </a:r>
          </a:p>
        </p:txBody>
      </p:sp>
      <p:sp>
        <p:nvSpPr>
          <p:cNvPr id="18" name="矩形 17"/>
          <p:cNvSpPr/>
          <p:nvPr/>
        </p:nvSpPr>
        <p:spPr>
          <a:xfrm>
            <a:off x="1701802" y="309898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矩形 18"/>
          <p:cNvSpPr/>
          <p:nvPr/>
        </p:nvSpPr>
        <p:spPr>
          <a:xfrm>
            <a:off x="4578151" y="355315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94.00% </a:t>
            </a:r>
          </a:p>
          <a:p>
            <a:r>
              <a:rPr lang="en-US" altLang="zh-CN" dirty="0" smtClean="0"/>
              <a:t>ITR = 187.09 bpm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8151" y="309898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矩形 20"/>
          <p:cNvSpPr/>
          <p:nvPr/>
        </p:nvSpPr>
        <p:spPr>
          <a:xfrm>
            <a:off x="7497815" y="3553152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92.50% </a:t>
            </a:r>
          </a:p>
          <a:p>
            <a:r>
              <a:rPr lang="en-US" altLang="zh-CN" dirty="0" smtClean="0"/>
              <a:t>ITR = 181.65 bpm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78563" y="309898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1103696" y="2710744"/>
            <a:ext cx="2361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nBlock</a:t>
            </a:r>
            <a:r>
              <a:rPr lang="en-US" altLang="zh-CN" dirty="0"/>
              <a:t> = 6;% six blocks </a:t>
            </a:r>
          </a:p>
        </p:txBody>
      </p:sp>
      <p:sp>
        <p:nvSpPr>
          <p:cNvPr id="25" name="矩形 24"/>
          <p:cNvSpPr/>
          <p:nvPr/>
        </p:nvSpPr>
        <p:spPr>
          <a:xfrm>
            <a:off x="1103696" y="2261749"/>
            <a:ext cx="9397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Line 16: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1 second; Line 13: number of training trials (nBlock-1)</a:t>
            </a:r>
          </a:p>
        </p:txBody>
      </p:sp>
      <p:sp>
        <p:nvSpPr>
          <p:cNvPr id="26" name="矩形 25"/>
          <p:cNvSpPr/>
          <p:nvPr/>
        </p:nvSpPr>
        <p:spPr>
          <a:xfrm>
            <a:off x="1701802" y="530689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85.00% </a:t>
            </a:r>
          </a:p>
          <a:p>
            <a:r>
              <a:rPr lang="en-US" altLang="zh-CN" dirty="0" smtClean="0"/>
              <a:t>ITR = 156.77 bpm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78151" y="5306893"/>
            <a:ext cx="2610579" cy="646331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Accuracy = 55.00% </a:t>
            </a:r>
          </a:p>
          <a:p>
            <a:r>
              <a:rPr lang="en-US" altLang="zh-CN" dirty="0" smtClean="0"/>
              <a:t>ITR = 78.03 bpm 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00196" y="48684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矩形 34"/>
          <p:cNvSpPr/>
          <p:nvPr/>
        </p:nvSpPr>
        <p:spPr>
          <a:xfrm>
            <a:off x="4576545" y="48684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矩形 43"/>
          <p:cNvSpPr/>
          <p:nvPr/>
        </p:nvSpPr>
        <p:spPr>
          <a:xfrm>
            <a:off x="593620" y="4550303"/>
            <a:ext cx="510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151785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58478"/>
              </p:ext>
            </p:extLst>
          </p:nvPr>
        </p:nvGraphicFramePr>
        <p:xfrm>
          <a:off x="1155032" y="2150110"/>
          <a:ext cx="92210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401"/>
                <a:gridCol w="1010653"/>
                <a:gridCol w="1087655"/>
                <a:gridCol w="1260909"/>
                <a:gridCol w="1068405"/>
                <a:gridCol w="1337911"/>
                <a:gridCol w="1386038"/>
                <a:gridCol w="1078029"/>
              </a:tblGrid>
              <a:tr h="8929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channels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harmonics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sub-bands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r>
                        <a:rPr lang="en-US" altLang="zh-CN" baseline="0" dirty="0" smtClean="0"/>
                        <a:t> of training trials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ITR</a:t>
                      </a:r>
                    </a:p>
                    <a:p>
                      <a:r>
                        <a:rPr lang="en-US" altLang="zh-CN" dirty="0" smtClean="0"/>
                        <a:t>(bpm)</a:t>
                      </a:r>
                      <a:endParaRPr lang="zh-CN" altLang="en-US" dirty="0"/>
                    </a:p>
                  </a:txBody>
                  <a:tcPr/>
                </a:tc>
              </a:tr>
              <a:tr h="70968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FFT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20.83%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15.97</a:t>
                      </a:r>
                      <a:endParaRPr lang="zh-CN" altLang="en-US" sz="24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CCA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42.50%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51.96</a:t>
                      </a:r>
                      <a:endParaRPr lang="zh-CN" altLang="en-US" sz="2400" dirty="0"/>
                    </a:p>
                  </a:txBody>
                  <a:tcPr/>
                </a:tc>
              </a:tr>
              <a:tr h="68339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FBCCA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65.42%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102.55</a:t>
                      </a:r>
                      <a:endParaRPr lang="zh-CN" altLang="en-US" sz="2400" dirty="0"/>
                    </a:p>
                  </a:txBody>
                  <a:tcPr/>
                </a:tc>
              </a:tr>
              <a:tr h="64489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</a:rPr>
                        <a:t>ITCCA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-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95.83%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smtClean="0"/>
                        <a:t>194.07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065195" y="1549479"/>
            <a:ext cx="431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Subject S1 (data length: 1 s)</a:t>
            </a:r>
          </a:p>
        </p:txBody>
      </p:sp>
    </p:spTree>
    <p:extLst>
      <p:ext uri="{BB962C8B-B14F-4D97-AF65-F5344CB8AC3E}">
        <p14:creationId xmlns:p14="http://schemas.microsoft.com/office/powerpoint/2010/main" val="34714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transfer rate (ITR)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42482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% function [ </a:t>
            </a:r>
            <a:r>
              <a:rPr lang="en-US" altLang="zh-CN" dirty="0" err="1" smtClean="0"/>
              <a:t>itr</a:t>
            </a:r>
            <a:r>
              <a:rPr lang="en-US" altLang="zh-CN" dirty="0" smtClean="0"/>
              <a:t> ] = </a:t>
            </a:r>
            <a:r>
              <a:rPr lang="en-US" altLang="zh-CN" dirty="0" err="1" smtClean="0"/>
              <a:t>itr</a:t>
            </a:r>
            <a:r>
              <a:rPr lang="en-US" altLang="zh-CN" dirty="0" smtClean="0"/>
              <a:t>(n, p, t)</a:t>
            </a:r>
          </a:p>
          <a:p>
            <a:r>
              <a:rPr lang="en-US" altLang="zh-CN" dirty="0" smtClean="0"/>
              <a:t>% </a:t>
            </a:r>
          </a:p>
          <a:p>
            <a:r>
              <a:rPr lang="en-US" altLang="zh-CN" dirty="0" smtClean="0"/>
              <a:t>% Input:</a:t>
            </a:r>
          </a:p>
          <a:p>
            <a:r>
              <a:rPr lang="en-US" altLang="zh-CN" dirty="0" smtClean="0"/>
              <a:t>%   n   : # of targets</a:t>
            </a:r>
          </a:p>
          <a:p>
            <a:r>
              <a:rPr lang="en-US" altLang="zh-CN" dirty="0" smtClean="0"/>
              <a:t>%   p   : Target identification accuracy (0 &lt;= p &lt;= 1) </a:t>
            </a:r>
          </a:p>
          <a:p>
            <a:r>
              <a:rPr lang="en-US" altLang="zh-CN" dirty="0" smtClean="0"/>
              <a:t>%   t   : Averaged time for a selection [s]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838200" y="2539146"/>
            <a:ext cx="8428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Arial"/>
                <a:ea typeface="黑体"/>
              </a:rPr>
              <a:t>N</a:t>
            </a:r>
            <a:r>
              <a:rPr lang="en-US" altLang="zh-CN" dirty="0">
                <a:latin typeface="Arial"/>
                <a:ea typeface="黑体"/>
              </a:rPr>
              <a:t>: number of </a:t>
            </a:r>
            <a:r>
              <a:rPr lang="en-US" altLang="zh-CN" dirty="0" smtClean="0">
                <a:latin typeface="Arial"/>
                <a:ea typeface="黑体"/>
              </a:rPr>
              <a:t>classes</a:t>
            </a:r>
          </a:p>
          <a:p>
            <a:r>
              <a:rPr lang="en-US" altLang="zh-CN" b="1" i="1" dirty="0" smtClean="0">
                <a:latin typeface="Arial"/>
                <a:ea typeface="黑体"/>
              </a:rPr>
              <a:t>P</a:t>
            </a:r>
            <a:r>
              <a:rPr lang="en-US" altLang="zh-CN" dirty="0">
                <a:latin typeface="Arial"/>
                <a:ea typeface="黑体"/>
              </a:rPr>
              <a:t>: </a:t>
            </a:r>
            <a:r>
              <a:rPr lang="en-US" altLang="zh-CN" dirty="0" smtClean="0">
                <a:latin typeface="Arial"/>
                <a:ea typeface="黑体"/>
              </a:rPr>
              <a:t>accuracy</a:t>
            </a:r>
          </a:p>
          <a:p>
            <a:r>
              <a:rPr lang="en-US" altLang="zh-CN" b="1" i="1" dirty="0" smtClean="0">
                <a:latin typeface="Arial"/>
                <a:ea typeface="黑体"/>
              </a:rPr>
              <a:t>T</a:t>
            </a:r>
            <a:r>
              <a:rPr lang="en-US" altLang="zh-CN" dirty="0">
                <a:latin typeface="Arial"/>
                <a:ea typeface="黑体"/>
              </a:rPr>
              <a:t>: selection time (seconds/selection)</a:t>
            </a:r>
            <a:endParaRPr lang="zh-CN" altLang="en-US" dirty="0">
              <a:latin typeface="Arial"/>
              <a:ea typeface="黑体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7183146" y="1700169"/>
            <a:ext cx="128591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/>
                <a:ea typeface="黑体"/>
              </a:rPr>
              <a:t>Bits/min</a:t>
            </a:r>
            <a:endParaRPr lang="zh-CN" altLang="en-US" sz="240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66" y="2372089"/>
            <a:ext cx="3825231" cy="36304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8848"/>
            <a:ext cx="6191250" cy="466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94402" y="6026138"/>
            <a:ext cx="1980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Walpaw</a:t>
            </a:r>
            <a:r>
              <a:rPr lang="en-US" altLang="zh-CN" dirty="0" smtClean="0"/>
              <a:t> et al. 2002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8200" y="3673740"/>
            <a:ext cx="1871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Open: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itr.m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0066" y="1533173"/>
            <a:ext cx="971509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smtClean="0">
                <a:solidFill>
                  <a:srgbClr val="FF0000"/>
                </a:solidFill>
              </a:rPr>
              <a:t>How to combine the FBCCA method and the IT-CCA method to further improve SSVEP detection?</a:t>
            </a:r>
          </a:p>
          <a:p>
            <a:pPr algn="just"/>
            <a:endParaRPr lang="en-US" altLang="zh-CN" sz="2400" dirty="0" smtClean="0"/>
          </a:p>
          <a:p>
            <a:pPr marL="742950" indent="-742950" algn="just">
              <a:buAutoNum type="arabicParenBoth"/>
            </a:pPr>
            <a:r>
              <a:rPr lang="en-US" altLang="zh-CN" sz="2400" dirty="0" smtClean="0"/>
              <a:t>Use linear combination of correlation coefficients from CCA and </a:t>
            </a:r>
            <a:r>
              <a:rPr lang="en-US" altLang="zh-CN" sz="2400" dirty="0"/>
              <a:t>IT-CCA </a:t>
            </a:r>
            <a:r>
              <a:rPr lang="en-US" altLang="zh-CN" sz="2400" dirty="0" smtClean="0"/>
              <a:t>to improve </a:t>
            </a:r>
            <a:r>
              <a:rPr lang="en-US" altLang="zh-CN" sz="2400" dirty="0"/>
              <a:t>the </a:t>
            </a:r>
            <a:r>
              <a:rPr lang="en-US" altLang="zh-CN" sz="2400" dirty="0" smtClean="0"/>
              <a:t>detection (</a:t>
            </a:r>
            <a:r>
              <a:rPr lang="en-US" altLang="zh-CN" sz="2400" dirty="0"/>
              <a:t>weights</a:t>
            </a:r>
            <a:r>
              <a:rPr lang="en-US" altLang="zh-CN" sz="2400" dirty="0" smtClean="0"/>
              <a:t>?); </a:t>
            </a:r>
          </a:p>
          <a:p>
            <a:pPr marL="742950" indent="-742950" algn="just">
              <a:buAutoNum type="arabicParenBoth"/>
            </a:pPr>
            <a:endParaRPr lang="en-US" altLang="zh-CN" sz="2400" dirty="0" smtClean="0"/>
          </a:p>
          <a:p>
            <a:pPr marL="742950" indent="-742950" algn="just">
              <a:buAutoNum type="arabicParenBoth"/>
            </a:pPr>
            <a:r>
              <a:rPr lang="en-US" altLang="zh-CN" sz="2400" dirty="0" smtClean="0"/>
              <a:t>For different data lengths (e.g., from 0.5s to 1s with an interval of 0.1s), calculate average accuracy and ITR (mean ± standard deviation) cross 10 subjects for FBCCA, ITCCA, and the combination method</a:t>
            </a:r>
            <a:r>
              <a:rPr lang="en-US" altLang="zh-CN" sz="2400" dirty="0"/>
              <a:t>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6505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0066" y="1533173"/>
            <a:ext cx="97150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smtClean="0">
                <a:solidFill>
                  <a:srgbClr val="FF0000"/>
                </a:solidFill>
              </a:rPr>
              <a:t>How to combine the FBCCA method and the IT-CCA method to further improve SSVEP detection?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7" y="2792954"/>
            <a:ext cx="6561114" cy="30207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93426" y="5831026"/>
            <a:ext cx="6701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Submit to: wangyj@semi.ac.cn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3449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EEGLAB (</a:t>
            </a:r>
            <a:r>
              <a:rPr lang="en-US" altLang="zh-CN" dirty="0" smtClean="0">
                <a:solidFill>
                  <a:srgbClr val="FF0000"/>
                </a:solidFill>
              </a:rPr>
              <a:t>https</a:t>
            </a:r>
            <a:r>
              <a:rPr lang="en-US" altLang="zh-CN" dirty="0">
                <a:solidFill>
                  <a:srgbClr val="FF0000"/>
                </a:solidFill>
              </a:rPr>
              <a:t>://sccn.ucsd.edu/eeglab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14" y="3273412"/>
            <a:ext cx="3781586" cy="31859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7025"/>
          <a:stretch/>
        </p:blipFill>
        <p:spPr>
          <a:xfrm>
            <a:off x="617085" y="3419994"/>
            <a:ext cx="4813779" cy="30879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608431"/>
            <a:ext cx="9416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/>
              <a:t>EEGLAB</a:t>
            </a:r>
            <a:r>
              <a:rPr lang="en-US" altLang="zh-CN" sz="2400" dirty="0"/>
              <a:t> is an interactive 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toolbox for processing continuous and event-related EEG, MEG and other electrophysiological data incorporating </a:t>
            </a:r>
            <a:r>
              <a:rPr lang="en-US" altLang="zh-CN" sz="2400" dirty="0" smtClean="0"/>
              <a:t>ICA, </a:t>
            </a:r>
            <a:r>
              <a:rPr lang="en-US" altLang="zh-CN" sz="2400" dirty="0"/>
              <a:t>time/frequency analysis, artifact rejection, event-related statistics, and </a:t>
            </a:r>
            <a:r>
              <a:rPr lang="en-US" altLang="zh-CN" sz="2400" dirty="0" smtClean="0"/>
              <a:t>visualization </a:t>
            </a:r>
            <a:r>
              <a:rPr lang="en-US" altLang="zh-CN" sz="2400" dirty="0"/>
              <a:t>of the averaged and single-trial data.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125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i="1" dirty="0" smtClean="0"/>
              <a:t>Thanks for your attention!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1B52-94C2-4A09-999A-480A73D1B7C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transfer rate (ITR)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11377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% Examples of ITR calculation</a:t>
            </a:r>
          </a:p>
          <a:p>
            <a:r>
              <a:rPr lang="en-US" altLang="zh-CN" dirty="0" smtClean="0"/>
              <a:t>t=2;%time per selection</a:t>
            </a:r>
          </a:p>
          <a:p>
            <a:r>
              <a:rPr lang="en-US" altLang="zh-CN" dirty="0" smtClean="0"/>
              <a:t>p=0:0.1:1;%accuracy</a:t>
            </a:r>
          </a:p>
          <a:p>
            <a:r>
              <a:rPr lang="en-US" altLang="zh-CN" dirty="0" smtClean="0"/>
              <a:t>for k=1:length(p)</a:t>
            </a:r>
          </a:p>
          <a:p>
            <a:r>
              <a:rPr lang="en-US" altLang="zh-CN" dirty="0" smtClean="0"/>
              <a:t>itr32(k)=</a:t>
            </a:r>
            <a:r>
              <a:rPr lang="en-US" altLang="zh-CN" dirty="0" err="1" smtClean="0"/>
              <a:t>itr</a:t>
            </a:r>
            <a:r>
              <a:rPr lang="en-US" altLang="zh-CN" dirty="0" smtClean="0"/>
              <a:t>(32,p(k),t);</a:t>
            </a:r>
          </a:p>
          <a:p>
            <a:r>
              <a:rPr lang="en-US" altLang="zh-CN" dirty="0" smtClean="0"/>
              <a:t>itr16(k)=</a:t>
            </a:r>
            <a:r>
              <a:rPr lang="en-US" altLang="zh-CN" dirty="0" err="1" smtClean="0"/>
              <a:t>itr</a:t>
            </a:r>
            <a:r>
              <a:rPr lang="en-US" altLang="zh-CN" dirty="0" smtClean="0"/>
              <a:t>(16,p(k),t);</a:t>
            </a:r>
          </a:p>
          <a:p>
            <a:r>
              <a:rPr lang="en-US" altLang="zh-CN" dirty="0" smtClean="0"/>
              <a:t>itr4(k)=</a:t>
            </a:r>
            <a:r>
              <a:rPr lang="en-US" altLang="zh-CN" dirty="0" err="1" smtClean="0"/>
              <a:t>itr</a:t>
            </a:r>
            <a:r>
              <a:rPr lang="en-US" altLang="zh-CN" dirty="0" smtClean="0"/>
              <a:t>(4,p(k),t);</a:t>
            </a:r>
          </a:p>
          <a:p>
            <a:r>
              <a:rPr lang="en-US" altLang="zh-CN" dirty="0" smtClean="0"/>
              <a:t>end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figure;</a:t>
            </a:r>
          </a:p>
          <a:p>
            <a:r>
              <a:rPr lang="en-US" altLang="zh-CN" dirty="0" smtClean="0"/>
              <a:t>plot(p*100,itr32,'b');</a:t>
            </a:r>
          </a:p>
          <a:p>
            <a:r>
              <a:rPr lang="en-US" altLang="zh-CN" dirty="0" smtClean="0"/>
              <a:t>hold on</a:t>
            </a:r>
          </a:p>
          <a:p>
            <a:r>
              <a:rPr lang="en-US" altLang="zh-CN" dirty="0" smtClean="0"/>
              <a:t>plot(p*100,itr16,'k');</a:t>
            </a:r>
          </a:p>
          <a:p>
            <a:r>
              <a:rPr lang="en-US" altLang="zh-CN" dirty="0" smtClean="0"/>
              <a:t>plot(p*100,itr4,'r');</a:t>
            </a:r>
          </a:p>
          <a:p>
            <a:r>
              <a:rPr lang="en-US" altLang="zh-CN" dirty="0" err="1" smtClean="0"/>
              <a:t>xlabel</a:t>
            </a:r>
            <a:r>
              <a:rPr lang="en-US" altLang="zh-CN" dirty="0" smtClean="0"/>
              <a:t>('Accuracy (%)')</a:t>
            </a:r>
          </a:p>
          <a:p>
            <a:r>
              <a:rPr lang="en-US" altLang="zh-CN" dirty="0" err="1" smtClean="0"/>
              <a:t>ylabel</a:t>
            </a:r>
            <a:r>
              <a:rPr lang="en-US" altLang="zh-CN" dirty="0" smtClean="0"/>
              <a:t>('ITR (bpm)')</a:t>
            </a:r>
          </a:p>
        </p:txBody>
      </p:sp>
      <p:sp>
        <p:nvSpPr>
          <p:cNvPr id="9" name="矩形 8"/>
          <p:cNvSpPr/>
          <p:nvPr/>
        </p:nvSpPr>
        <p:spPr>
          <a:xfrm>
            <a:off x="838200" y="1532897"/>
            <a:ext cx="2853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Run: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ITR_demo.m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66" y="1509984"/>
            <a:ext cx="7126262" cy="5348016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description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3157"/>
            <a:ext cx="9821271" cy="28819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8604"/>
          <a:stretch/>
        </p:blipFill>
        <p:spPr>
          <a:xfrm>
            <a:off x="838200" y="1392071"/>
            <a:ext cx="9858375" cy="2071903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94017" y="717106"/>
            <a:ext cx="5231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https://pan.baidu.com/s/1qYhyLtE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description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0771" y="1495714"/>
            <a:ext cx="10327907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An offline BCI experiment with cue-guided target selection</a:t>
            </a:r>
          </a:p>
          <a:p>
            <a:endParaRPr lang="en-US" altLang="zh-CN" dirty="0"/>
          </a:p>
          <a:p>
            <a:pPr algn="just"/>
            <a:r>
              <a:rPr lang="en-US" altLang="zh-CN" sz="2400" dirty="0" smtClean="0"/>
              <a:t>The experiment consisted of 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/>
              <a:t> blocks, each containing </a:t>
            </a:r>
            <a:r>
              <a:rPr lang="en-US" altLang="zh-CN" sz="2400" dirty="0" smtClean="0">
                <a:solidFill>
                  <a:srgbClr val="FF0000"/>
                </a:solidFill>
              </a:rPr>
              <a:t>40</a:t>
            </a:r>
            <a:r>
              <a:rPr lang="en-US" altLang="zh-CN" sz="2400" dirty="0" smtClean="0"/>
              <a:t> trials corresponding to all 40 characters indicated in a random order. Each trial lasted </a:t>
            </a:r>
            <a:r>
              <a:rPr lang="en-US" altLang="zh-CN" sz="2400" dirty="0" smtClean="0">
                <a:solidFill>
                  <a:srgbClr val="FF0000"/>
                </a:solidFill>
              </a:rPr>
              <a:t>6 s</a:t>
            </a:r>
            <a:r>
              <a:rPr lang="en-US" altLang="zh-CN" sz="2400" dirty="0" smtClean="0"/>
              <a:t> in total. </a:t>
            </a:r>
            <a:endParaRPr lang="zh-CN" altLang="en-US" sz="2400" dirty="0" smtClean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/>
              <a:t>(1) Each trial started with a </a:t>
            </a:r>
            <a:r>
              <a:rPr lang="en-US" altLang="zh-CN" sz="2400" dirty="0" smtClean="0">
                <a:solidFill>
                  <a:srgbClr val="FF0000"/>
                </a:solidFill>
              </a:rPr>
              <a:t>0.5-s target cue</a:t>
            </a:r>
            <a:r>
              <a:rPr lang="en-US" altLang="zh-CN" sz="2400" dirty="0" smtClean="0"/>
              <a:t> (a red square at the target location, the same size as the stimulus).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/>
              <a:t>(2) Subjects were asked to shift their gaze to the target as soon as possible.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/>
              <a:t>(3) After the cue, all stimuli started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flicker</a:t>
            </a:r>
            <a:r>
              <a:rPr lang="en-US" altLang="zh-CN" sz="2400" dirty="0" smtClean="0"/>
              <a:t> on the screen concurrently for </a:t>
            </a:r>
            <a:r>
              <a:rPr lang="en-US" altLang="zh-CN" sz="2400" dirty="0" smtClean="0">
                <a:solidFill>
                  <a:srgbClr val="FF0000"/>
                </a:solidFill>
              </a:rPr>
              <a:t>5 s</a:t>
            </a:r>
            <a:r>
              <a:rPr lang="en-US" altLang="zh-CN" sz="2400" dirty="0" smtClean="0"/>
              <a:t>. 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/>
              <a:t>(4) The screen was </a:t>
            </a:r>
            <a:r>
              <a:rPr lang="en-US" altLang="zh-CN" sz="2400" dirty="0" smtClean="0">
                <a:solidFill>
                  <a:srgbClr val="FF0000"/>
                </a:solidFill>
              </a:rPr>
              <a:t>blank for 0.5 s </a:t>
            </a:r>
            <a:r>
              <a:rPr lang="en-US" altLang="zh-CN" sz="2400" dirty="0" smtClean="0"/>
              <a:t>before the next trial began.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description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9567" y="1470659"/>
            <a:ext cx="62496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freq</a:t>
            </a:r>
            <a:r>
              <a:rPr lang="en-US" altLang="zh-CN" sz="2000" dirty="0" smtClean="0"/>
              <a:t> = [8:1:15 8.2:1:15.2 8.4:1:15.4 8.6:1:15.6 8.8:1:15.8];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nCondition</a:t>
            </a:r>
            <a:r>
              <a:rPr lang="en-US" altLang="zh-CN" sz="2000" dirty="0" smtClean="0"/>
              <a:t> = 40;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channels = [1:9];% </a:t>
            </a:r>
            <a:r>
              <a:rPr lang="en-US" altLang="zh-CN" sz="2000" dirty="0" err="1" smtClean="0"/>
              <a:t>Pz</a:t>
            </a:r>
            <a:r>
              <a:rPr lang="en-US" altLang="zh-CN" sz="2000" dirty="0" smtClean="0"/>
              <a:t>, PO5, PO3, </a:t>
            </a:r>
            <a:r>
              <a:rPr lang="en-US" altLang="zh-CN" sz="2000" dirty="0" err="1" smtClean="0"/>
              <a:t>POz</a:t>
            </a:r>
            <a:r>
              <a:rPr lang="en-US" altLang="zh-CN" sz="2000" dirty="0" smtClean="0"/>
              <a:t>, PO4, PO6, O1, Oz, and O2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nChannel</a:t>
            </a:r>
            <a:r>
              <a:rPr lang="en-US" altLang="zh-CN" sz="2000" dirty="0" smtClean="0"/>
              <a:t> = length(channels);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rfs</a:t>
            </a:r>
            <a:r>
              <a:rPr lang="en-US" altLang="zh-CN" sz="2000" dirty="0" smtClean="0"/>
              <a:t> = 250;% sampling rate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dataLength</a:t>
            </a:r>
            <a:r>
              <a:rPr lang="en-US" altLang="zh-CN" sz="2000" dirty="0" smtClean="0"/>
              <a:t> = 6*</a:t>
            </a:r>
            <a:r>
              <a:rPr lang="en-US" altLang="zh-CN" sz="2000" dirty="0" err="1" smtClean="0"/>
              <a:t>rfs</a:t>
            </a:r>
            <a:r>
              <a:rPr lang="en-US" altLang="zh-CN" sz="2000" dirty="0" smtClean="0"/>
              <a:t>;% [-0.5 5.5s]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nBlock</a:t>
            </a:r>
            <a:r>
              <a:rPr lang="en-US" altLang="zh-CN" sz="2000" dirty="0" smtClean="0"/>
              <a:t> = 6;% six blocks 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latencyDelay</a:t>
            </a:r>
            <a:r>
              <a:rPr lang="en-US" altLang="zh-CN" sz="2000" dirty="0" smtClean="0"/>
              <a:t> = 0.5*rfs+35;% 140ms delay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34485"/>
          <a:stretch/>
        </p:blipFill>
        <p:spPr>
          <a:xfrm>
            <a:off x="7014793" y="4687410"/>
            <a:ext cx="4073474" cy="1800007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7231357" y="717809"/>
            <a:ext cx="3236977" cy="2533415"/>
            <a:chOff x="7375278" y="1152330"/>
            <a:chExt cx="3236977" cy="25334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5278" y="1152330"/>
              <a:ext cx="3236977" cy="2533415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8905035" y="2795746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05035" y="3014114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05035" y="3218824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218935" y="2986817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04785" y="2986815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5728" y="3177887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177994" y="3177886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464592" y="3027754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386419" y="3014113"/>
              <a:ext cx="157078" cy="16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1591" y="3227812"/>
            <a:ext cx="4530695" cy="1348051"/>
            <a:chOff x="6721591" y="3475784"/>
            <a:chExt cx="4530695" cy="1348051"/>
          </a:xfrm>
        </p:grpSpPr>
        <p:sp>
          <p:nvSpPr>
            <p:cNvPr id="25" name="矩形 24"/>
            <p:cNvSpPr/>
            <p:nvPr/>
          </p:nvSpPr>
          <p:spPr>
            <a:xfrm>
              <a:off x="7491298" y="3904669"/>
              <a:ext cx="3004935" cy="283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865540" y="3904669"/>
              <a:ext cx="616899" cy="2839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501313" y="3902088"/>
              <a:ext cx="616899" cy="2839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7491298" y="4186014"/>
              <a:ext cx="0" cy="2520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10510879" y="4183434"/>
              <a:ext cx="0" cy="2520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943766" y="4441585"/>
              <a:ext cx="15988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Stimulus Onset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9653387" y="4454503"/>
              <a:ext cx="15988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Stimulus Offset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8665647" y="3478364"/>
              <a:ext cx="510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5s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1591" y="3478364"/>
              <a:ext cx="7889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0.5s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376606" y="3475784"/>
              <a:ext cx="7889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0.5s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description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Data for 10 subjects (*.mat files)</a:t>
            </a:r>
          </a:p>
          <a:p>
            <a:r>
              <a:rPr lang="en-US" altLang="zh-CN" sz="2000" dirty="0" smtClean="0"/>
              <a:t>S1, S2, S3, S4, S5, S6, S7, S8, S9, S10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&gt;&gt;load S1.mat</a:t>
            </a:r>
          </a:p>
          <a:p>
            <a:r>
              <a:rPr lang="en-US" altLang="zh-CN" sz="2000" dirty="0" smtClean="0"/>
              <a:t>&gt;&gt;size(data)</a:t>
            </a:r>
          </a:p>
          <a:p>
            <a:endParaRPr lang="en-US" altLang="zh-CN" sz="2000" dirty="0"/>
          </a:p>
          <a:p>
            <a:r>
              <a:rPr lang="fr-FR" altLang="zh-CN" sz="2000" dirty="0" smtClean="0"/>
              <a:t>ans =</a:t>
            </a:r>
          </a:p>
          <a:p>
            <a:endParaRPr lang="fr-FR" altLang="zh-CN" sz="2000" dirty="0" smtClean="0"/>
          </a:p>
          <a:p>
            <a:r>
              <a:rPr lang="fr-FR" altLang="zh-CN" sz="2000" dirty="0" smtClean="0"/>
              <a:t>           9        1500          40           6</a:t>
            </a:r>
          </a:p>
          <a:p>
            <a:endParaRPr lang="fr-FR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&gt;&gt;plot([1:1500]/250,data(8,:,1,1))</a:t>
            </a:r>
          </a:p>
          <a:p>
            <a:r>
              <a:rPr lang="en-US" altLang="zh-CN" sz="2000" dirty="0"/>
              <a:t>&gt;&gt; </a:t>
            </a:r>
            <a:r>
              <a:rPr lang="en-US" altLang="zh-CN" sz="2000" dirty="0" err="1"/>
              <a:t>xlabel</a:t>
            </a:r>
            <a:r>
              <a:rPr lang="en-US" altLang="zh-CN" sz="2000" dirty="0"/>
              <a:t>('Time (s)')</a:t>
            </a:r>
          </a:p>
          <a:p>
            <a:r>
              <a:rPr lang="en-US" altLang="zh-CN" sz="2000" dirty="0"/>
              <a:t>&gt;&gt; </a:t>
            </a:r>
            <a:r>
              <a:rPr lang="en-US" altLang="zh-CN" sz="2000" dirty="0" err="1"/>
              <a:t>ylabel</a:t>
            </a:r>
            <a:r>
              <a:rPr lang="en-US" altLang="zh-CN" sz="2000" dirty="0"/>
              <a:t>('Amplitude (</a:t>
            </a:r>
            <a:r>
              <a:rPr lang="en-US" altLang="zh-CN" sz="2000" dirty="0" err="1"/>
              <a:t>uV</a:t>
            </a:r>
            <a:r>
              <a:rPr lang="en-US" altLang="zh-CN" sz="2000" dirty="0"/>
              <a:t>)')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875899" y="4687502"/>
            <a:ext cx="10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hannels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5696" y="4146884"/>
            <a:ext cx="14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Time points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5143" y="4727581"/>
            <a:ext cx="96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Classes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68645" y="4146884"/>
            <a:ext cx="89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Trials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17" y="1452416"/>
            <a:ext cx="6534520" cy="49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description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214" y="273984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vep</a:t>
            </a:r>
            <a:r>
              <a:rPr lang="en-US" altLang="zh-CN" sz="2000" dirty="0" smtClean="0"/>
              <a:t>=data(8,</a:t>
            </a:r>
            <a:r>
              <a:rPr lang="en-US" altLang="zh-CN" sz="2000" dirty="0" smtClean="0">
                <a:solidFill>
                  <a:srgbClr val="FF0000"/>
                </a:solidFill>
              </a:rPr>
              <a:t>128+35</a:t>
            </a:r>
            <a:r>
              <a:rPr lang="en-US" altLang="zh-CN" sz="2000" dirty="0" smtClean="0"/>
              <a:t>+1:</a:t>
            </a:r>
            <a:r>
              <a:rPr lang="en-US" altLang="zh-CN" sz="2000" dirty="0" smtClean="0">
                <a:solidFill>
                  <a:srgbClr val="FF0000"/>
                </a:solidFill>
              </a:rPr>
              <a:t>128+35</a:t>
            </a:r>
            <a:r>
              <a:rPr lang="en-US" altLang="zh-CN" sz="2000" dirty="0" smtClean="0"/>
              <a:t>+250*5,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,1);</a:t>
            </a:r>
          </a:p>
          <a:p>
            <a:r>
              <a:rPr lang="en-US" altLang="zh-CN" sz="2000" dirty="0" smtClean="0"/>
              <a:t>&gt;&gt; amp=abs(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vep</a:t>
            </a:r>
            <a:r>
              <a:rPr lang="en-US" altLang="zh-CN" sz="2000" dirty="0" smtClean="0"/>
              <a:t>))/(length(</a:t>
            </a:r>
            <a:r>
              <a:rPr lang="en-US" altLang="zh-CN" sz="2000" dirty="0" err="1" smtClean="0"/>
              <a:t>vep</a:t>
            </a:r>
            <a:r>
              <a:rPr lang="en-US" altLang="zh-CN" sz="2000" dirty="0" smtClean="0"/>
              <a:t>)/2);</a:t>
            </a:r>
          </a:p>
          <a:p>
            <a:r>
              <a:rPr lang="en-US" altLang="zh-CN" sz="2000" dirty="0" smtClean="0"/>
              <a:t>&gt;&gt; plot(([1:5*250]-1)/5,amp)</a:t>
            </a:r>
          </a:p>
          <a:p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xlim</a:t>
            </a:r>
            <a:r>
              <a:rPr lang="en-US" altLang="zh-CN" sz="2000" dirty="0" smtClean="0"/>
              <a:t>([0 50])</a:t>
            </a:r>
          </a:p>
          <a:p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xlabel</a:t>
            </a:r>
            <a:r>
              <a:rPr lang="en-US" altLang="zh-CN" sz="2000" dirty="0" smtClean="0"/>
              <a:t>(‘Frequency (Hz)')</a:t>
            </a:r>
          </a:p>
          <a:p>
            <a:r>
              <a:rPr lang="en-US" altLang="zh-CN" sz="2000" dirty="0" smtClean="0"/>
              <a:t>&gt;&gt; </a:t>
            </a:r>
            <a:r>
              <a:rPr lang="en-US" altLang="zh-CN" sz="2000" dirty="0" err="1" smtClean="0"/>
              <a:t>ylabel</a:t>
            </a:r>
            <a:r>
              <a:rPr lang="en-US" altLang="zh-CN" sz="2000" dirty="0" smtClean="0"/>
              <a:t>(‘Amplitude (</a:t>
            </a:r>
            <a:r>
              <a:rPr lang="en-US" altLang="zh-CN" sz="2000" dirty="0" err="1" smtClean="0"/>
              <a:t>uV</a:t>
            </a:r>
            <a:r>
              <a:rPr lang="en-US" altLang="zh-CN" sz="2000" dirty="0" smtClean="0"/>
              <a:t>)') 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97652" y="4804067"/>
            <a:ext cx="5097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FFT:</a:t>
            </a:r>
          </a:p>
          <a:p>
            <a:r>
              <a:rPr lang="en-US" altLang="zh-CN" sz="2400" dirty="0" smtClean="0"/>
              <a:t>Data length = 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en-US" altLang="zh-CN" sz="2400" dirty="0" smtClean="0"/>
              <a:t> seconds;</a:t>
            </a:r>
          </a:p>
          <a:p>
            <a:r>
              <a:rPr lang="en-US" altLang="zh-CN" sz="2400" dirty="0" smtClean="0"/>
              <a:t>Frequency resolution = </a:t>
            </a:r>
            <a:r>
              <a:rPr lang="en-US" altLang="zh-CN" sz="2400" dirty="0" smtClean="0">
                <a:solidFill>
                  <a:srgbClr val="FF0000"/>
                </a:solidFill>
              </a:rPr>
              <a:t>1/5</a:t>
            </a:r>
            <a:r>
              <a:rPr lang="en-US" altLang="zh-CN" sz="2400" dirty="0" smtClean="0"/>
              <a:t>=</a:t>
            </a:r>
            <a:r>
              <a:rPr lang="en-US" altLang="zh-CN" sz="2400" dirty="0" smtClean="0">
                <a:solidFill>
                  <a:srgbClr val="FF0000"/>
                </a:solidFill>
              </a:rPr>
              <a:t>0.2</a:t>
            </a:r>
            <a:r>
              <a:rPr lang="en-US" altLang="zh-CN" sz="2400" dirty="0" smtClean="0"/>
              <a:t>Hz.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36071" y="1911552"/>
            <a:ext cx="5480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Extract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vep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epoch (Oz, 10Hz, trial 1)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6374-AFD3-4F1E-BCF4-97E79B2B93D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25" y="1725413"/>
            <a:ext cx="6170750" cy="4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2467</Words>
  <Application>Microsoft Office PowerPoint</Application>
  <PresentationFormat>宽屏</PresentationFormat>
  <Paragraphs>638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EEG-based Mind Reading IV. SSVEP BCI Data Analysis </vt:lpstr>
      <vt:lpstr>Data and Scripts</vt:lpstr>
      <vt:lpstr>Information transfer rate (ITR)</vt:lpstr>
      <vt:lpstr>Information transfer rate (ITR)</vt:lpstr>
      <vt:lpstr>Data description</vt:lpstr>
      <vt:lpstr>Data description</vt:lpstr>
      <vt:lpstr>Data description</vt:lpstr>
      <vt:lpstr>Data description</vt:lpstr>
      <vt:lpstr>Data description</vt:lpstr>
      <vt:lpstr>Amplitude Spectrum and SNR</vt:lpstr>
      <vt:lpstr>Amplitude Spectrum and SNR</vt:lpstr>
      <vt:lpstr>Amplitude Spectrum and SNR</vt:lpstr>
      <vt:lpstr>FFT-based target identification</vt:lpstr>
      <vt:lpstr>FFT-based target identification</vt:lpstr>
      <vt:lpstr>FFT-based target identification</vt:lpstr>
      <vt:lpstr>FFT-based target identification</vt:lpstr>
      <vt:lpstr>CCA-based target identification</vt:lpstr>
      <vt:lpstr>CCA-based target identification</vt:lpstr>
      <vt:lpstr>CCA-based target identification</vt:lpstr>
      <vt:lpstr>CCA-based target identification</vt:lpstr>
      <vt:lpstr>FBCCA-based target identification</vt:lpstr>
      <vt:lpstr>FBCCA-based target identification</vt:lpstr>
      <vt:lpstr>FBCCA-based target identification</vt:lpstr>
      <vt:lpstr>FBCCA-based target identification</vt:lpstr>
      <vt:lpstr>ITCCA-based target identification</vt:lpstr>
      <vt:lpstr>ITCCA-based target identification</vt:lpstr>
      <vt:lpstr>ITCCA-based target identification</vt:lpstr>
      <vt:lpstr>ITCCA-based target identification</vt:lpstr>
      <vt:lpstr>Summary</vt:lpstr>
      <vt:lpstr>Homework</vt:lpstr>
      <vt:lpstr>Homework</vt:lpstr>
      <vt:lpstr>EEGLAB (https://sccn.ucsd.edu/eeglab/)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SSVEP Data Analysis Tutorial</dc:title>
  <dc:creator>Yijun</dc:creator>
  <cp:lastModifiedBy>Yijun</cp:lastModifiedBy>
  <cp:revision>129</cp:revision>
  <dcterms:created xsi:type="dcterms:W3CDTF">2018-08-04T08:46:08Z</dcterms:created>
  <dcterms:modified xsi:type="dcterms:W3CDTF">2018-08-13T13:19:02Z</dcterms:modified>
</cp:coreProperties>
</file>