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56" r:id="rId2"/>
    <p:sldId id="261" r:id="rId3"/>
    <p:sldId id="257" r:id="rId4"/>
    <p:sldId id="270" r:id="rId5"/>
    <p:sldId id="271" r:id="rId6"/>
    <p:sldId id="272" r:id="rId7"/>
    <p:sldId id="279" r:id="rId8"/>
    <p:sldId id="275" r:id="rId9"/>
    <p:sldId id="277" r:id="rId10"/>
    <p:sldId id="278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Estilo claro 3 - Acento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Estilo claro 3 - Acent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Estilo claro 1 - Acent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2" d="100"/>
          <a:sy n="72" d="100"/>
        </p:scale>
        <p:origin x="4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764D0-FAC0-48B4-98ED-F558DC08B14E}" type="datetimeFigureOut">
              <a:rPr lang="es-PE" smtClean="0"/>
              <a:t>26/07/2019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9CC8B-A922-47B0-AB2D-D73CE5B8C90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72838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764D0-FAC0-48B4-98ED-F558DC08B14E}" type="datetimeFigureOut">
              <a:rPr lang="es-PE" smtClean="0"/>
              <a:t>26/07/2019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9CC8B-A922-47B0-AB2D-D73CE5B8C90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30326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764D0-FAC0-48B4-98ED-F558DC08B14E}" type="datetimeFigureOut">
              <a:rPr lang="es-PE" smtClean="0"/>
              <a:t>26/07/2019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9CC8B-A922-47B0-AB2D-D73CE5B8C90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272770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764D0-FAC0-48B4-98ED-F558DC08B14E}" type="datetimeFigureOut">
              <a:rPr lang="es-PE" smtClean="0"/>
              <a:t>26/07/2019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9CC8B-A922-47B0-AB2D-D73CE5B8C901}" type="slidenum">
              <a:rPr lang="es-PE" smtClean="0"/>
              <a:t>‹Nº›</a:t>
            </a:fld>
            <a:endParaRPr lang="es-PE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064672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764D0-FAC0-48B4-98ED-F558DC08B14E}" type="datetimeFigureOut">
              <a:rPr lang="es-PE" smtClean="0"/>
              <a:t>26/07/2019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9CC8B-A922-47B0-AB2D-D73CE5B8C90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06179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764D0-FAC0-48B4-98ED-F558DC08B14E}" type="datetimeFigureOut">
              <a:rPr lang="es-PE" smtClean="0"/>
              <a:t>26/07/2019</a:t>
            </a:fld>
            <a:endParaRPr lang="es-P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9CC8B-A922-47B0-AB2D-D73CE5B8C90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001333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764D0-FAC0-48B4-98ED-F558DC08B14E}" type="datetimeFigureOut">
              <a:rPr lang="es-PE" smtClean="0"/>
              <a:t>26/07/2019</a:t>
            </a:fld>
            <a:endParaRPr lang="es-P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9CC8B-A922-47B0-AB2D-D73CE5B8C90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112576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764D0-FAC0-48B4-98ED-F558DC08B14E}" type="datetimeFigureOut">
              <a:rPr lang="es-PE" smtClean="0"/>
              <a:t>26/07/2019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9CC8B-A922-47B0-AB2D-D73CE5B8C90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776834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764D0-FAC0-48B4-98ED-F558DC08B14E}" type="datetimeFigureOut">
              <a:rPr lang="es-PE" smtClean="0"/>
              <a:t>26/07/2019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9CC8B-A922-47B0-AB2D-D73CE5B8C90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64000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764D0-FAC0-48B4-98ED-F558DC08B14E}" type="datetimeFigureOut">
              <a:rPr lang="es-PE" smtClean="0"/>
              <a:t>26/07/2019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9CC8B-A922-47B0-AB2D-D73CE5B8C90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22821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764D0-FAC0-48B4-98ED-F558DC08B14E}" type="datetimeFigureOut">
              <a:rPr lang="es-PE" smtClean="0"/>
              <a:t>26/07/2019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9CC8B-A922-47B0-AB2D-D73CE5B8C90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01320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764D0-FAC0-48B4-98ED-F558DC08B14E}" type="datetimeFigureOut">
              <a:rPr lang="es-PE" smtClean="0"/>
              <a:t>26/07/2019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9CC8B-A922-47B0-AB2D-D73CE5B8C90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12412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764D0-FAC0-48B4-98ED-F558DC08B14E}" type="datetimeFigureOut">
              <a:rPr lang="es-PE" smtClean="0"/>
              <a:t>26/07/2019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9CC8B-A922-47B0-AB2D-D73CE5B8C90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42358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764D0-FAC0-48B4-98ED-F558DC08B14E}" type="datetimeFigureOut">
              <a:rPr lang="es-PE" smtClean="0"/>
              <a:t>26/07/2019</a:t>
            </a:fld>
            <a:endParaRPr lang="es-PE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9CC8B-A922-47B0-AB2D-D73CE5B8C90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77784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764D0-FAC0-48B4-98ED-F558DC08B14E}" type="datetimeFigureOut">
              <a:rPr lang="es-PE" smtClean="0"/>
              <a:t>26/07/2019</a:t>
            </a:fld>
            <a:endParaRPr lang="es-PE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9CC8B-A922-47B0-AB2D-D73CE5B8C90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45041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764D0-FAC0-48B4-98ED-F558DC08B14E}" type="datetimeFigureOut">
              <a:rPr lang="es-PE" smtClean="0"/>
              <a:t>26/07/2019</a:t>
            </a:fld>
            <a:endParaRPr lang="es-PE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9CC8B-A922-47B0-AB2D-D73CE5B8C90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5201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764D0-FAC0-48B4-98ED-F558DC08B14E}" type="datetimeFigureOut">
              <a:rPr lang="es-PE" smtClean="0"/>
              <a:t>26/07/2019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9CC8B-A922-47B0-AB2D-D73CE5B8C90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42011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48764D0-FAC0-48B4-98ED-F558DC08B14E}" type="datetimeFigureOut">
              <a:rPr lang="es-PE" smtClean="0"/>
              <a:t>26/07/2019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9CC8B-A922-47B0-AB2D-D73CE5B8C90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534352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  <p:sldLayoutId id="214748372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2.png"/><Relationship Id="rId7" Type="http://schemas.openxmlformats.org/officeDocument/2006/relationships/image" Target="../media/image9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11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image" Target="../media/image2.png"/><Relationship Id="rId7" Type="http://schemas.openxmlformats.org/officeDocument/2006/relationships/image" Target="../media/image1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eg"/><Relationship Id="rId3" Type="http://schemas.openxmlformats.org/officeDocument/2006/relationships/image" Target="../media/image3.png"/><Relationship Id="rId7" Type="http://schemas.openxmlformats.org/officeDocument/2006/relationships/image" Target="../media/image15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eg"/><Relationship Id="rId3" Type="http://schemas.openxmlformats.org/officeDocument/2006/relationships/image" Target="../media/image2.png"/><Relationship Id="rId7" Type="http://schemas.openxmlformats.org/officeDocument/2006/relationships/image" Target="../media/image1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19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38">
            <a:extLst>
              <a:ext uri="{FF2B5EF4-FFF2-40B4-BE49-F238E27FC236}">
                <a16:creationId xmlns:a16="http://schemas.microsoft.com/office/drawing/2014/main" id="{A4322390-8B58-46BE-88EB-D9FD30C08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E04AE2A-C951-43DE-8507-EC647C8EC40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427" r="909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s-PE" sz="6100" dirty="0">
                <a:solidFill>
                  <a:schemeClr val="tx1"/>
                </a:solidFill>
              </a:rPr>
              <a:t>SISTEMA DE CONTROL DE INCIDENCIAS  ELÉCTRICAS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Josseline Yenny Cerpa Mamani     1131835@utp.edu.pe</a:t>
            </a:r>
            <a:endParaRPr lang="es-PE" dirty="0">
              <a:solidFill>
                <a:schemeClr val="tx1"/>
              </a:solidFill>
            </a:endParaRPr>
          </a:p>
          <a:p>
            <a:r>
              <a:rPr lang="es-PE" dirty="0">
                <a:solidFill>
                  <a:schemeClr val="tx1"/>
                </a:solidFill>
              </a:rPr>
              <a:t>Rodrigo Elard Oviedo López		1322936@utp.edu.pe</a:t>
            </a:r>
          </a:p>
          <a:p>
            <a:endParaRPr lang="es-PE" dirty="0">
              <a:solidFill>
                <a:schemeClr val="tx1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885E190-58DD-42DD-A4A8-401E15C92A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261411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Picture 134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37" name="Picture 136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39" name="Oval 138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41" name="Picture 140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43" name="Picture 142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5" name="Rectangle 144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47" name="Rectangle 146">
            <a:extLst>
              <a:ext uri="{FF2B5EF4-FFF2-40B4-BE49-F238E27FC236}">
                <a16:creationId xmlns:a16="http://schemas.microsoft.com/office/drawing/2014/main" id="{A4322390-8B58-46BE-88EB-D9FD30C08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Resultado de imagen para personas">
            <a:extLst>
              <a:ext uri="{FF2B5EF4-FFF2-40B4-BE49-F238E27FC236}">
                <a16:creationId xmlns:a16="http://schemas.microsoft.com/office/drawing/2014/main" id="{2ECA7B02-9287-4581-9663-887CAC5663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91" r="9091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5D26B85-B6F3-42A4-8850-9585DA254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1447800"/>
            <a:ext cx="8825658" cy="33295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 dirty="0">
                <a:solidFill>
                  <a:schemeClr val="tx1"/>
                </a:solidFill>
              </a:rPr>
              <a:t>CONCLUSIONES</a:t>
            </a:r>
          </a:p>
        </p:txBody>
      </p:sp>
      <p:sp>
        <p:nvSpPr>
          <p:cNvPr id="1036" name="Rectangle 148">
            <a:extLst>
              <a:ext uri="{FF2B5EF4-FFF2-40B4-BE49-F238E27FC236}">
                <a16:creationId xmlns:a16="http://schemas.microsoft.com/office/drawing/2014/main" id="{C885E190-58DD-42DD-A4A8-401E15C92A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838059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C8A3C342-1D03-412F-8DD3-BF519E8E0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58433" y="1469037"/>
            <a:ext cx="4638903" cy="100897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INTRODUCCION </a:t>
            </a:r>
          </a:p>
        </p:txBody>
      </p:sp>
      <p:sp>
        <p:nvSpPr>
          <p:cNvPr id="73" name="Freeform 31">
            <a:extLst>
              <a:ext uri="{FF2B5EF4-FFF2-40B4-BE49-F238E27FC236}">
                <a16:creationId xmlns:a16="http://schemas.microsoft.com/office/drawing/2014/main" id="{81CC9B02-E087-4350-AEBD-2C3CF001AF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28375" y="-1573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Imagen relacionada">
            <a:extLst>
              <a:ext uri="{FF2B5EF4-FFF2-40B4-BE49-F238E27FC236}">
                <a16:creationId xmlns:a16="http://schemas.microsoft.com/office/drawing/2014/main" id="{C1E6A794-EFB1-4A19-9929-BBC9A67F06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30" r="10047"/>
          <a:stretch/>
        </p:blipFill>
        <p:spPr bwMode="auto">
          <a:xfrm>
            <a:off x="3" y="10"/>
            <a:ext cx="4973099" cy="6857991"/>
          </a:xfrm>
          <a:custGeom>
            <a:avLst/>
            <a:gdLst>
              <a:gd name="connsiteX0" fmla="*/ 3628384 w 4973099"/>
              <a:gd name="connsiteY0" fmla="*/ 0 h 6858001"/>
              <a:gd name="connsiteX1" fmla="*/ 4971922 w 4973099"/>
              <a:gd name="connsiteY1" fmla="*/ 0 h 6858001"/>
              <a:gd name="connsiteX2" fmla="*/ 4946877 w 4973099"/>
              <a:gd name="connsiteY2" fmla="*/ 155677 h 6858001"/>
              <a:gd name="connsiteX3" fmla="*/ 4923008 w 4973099"/>
              <a:gd name="connsiteY3" fmla="*/ 310668 h 6858001"/>
              <a:gd name="connsiteX4" fmla="*/ 4899644 w 4973099"/>
              <a:gd name="connsiteY4" fmla="*/ 466344 h 6858001"/>
              <a:gd name="connsiteX5" fmla="*/ 4879641 w 4973099"/>
              <a:gd name="connsiteY5" fmla="*/ 622707 h 6858001"/>
              <a:gd name="connsiteX6" fmla="*/ 4859470 w 4973099"/>
              <a:gd name="connsiteY6" fmla="*/ 778383 h 6858001"/>
              <a:gd name="connsiteX7" fmla="*/ 4840644 w 4973099"/>
              <a:gd name="connsiteY7" fmla="*/ 934746 h 6858001"/>
              <a:gd name="connsiteX8" fmla="*/ 4824508 w 4973099"/>
              <a:gd name="connsiteY8" fmla="*/ 1089051 h 6858001"/>
              <a:gd name="connsiteX9" fmla="*/ 4809212 w 4973099"/>
              <a:gd name="connsiteY9" fmla="*/ 1245413 h 6858001"/>
              <a:gd name="connsiteX10" fmla="*/ 4795260 w 4973099"/>
              <a:gd name="connsiteY10" fmla="*/ 1401090 h 6858001"/>
              <a:gd name="connsiteX11" fmla="*/ 4783158 w 4973099"/>
              <a:gd name="connsiteY11" fmla="*/ 1554023 h 6858001"/>
              <a:gd name="connsiteX12" fmla="*/ 4771055 w 4973099"/>
              <a:gd name="connsiteY12" fmla="*/ 1709014 h 6858001"/>
              <a:gd name="connsiteX13" fmla="*/ 4760970 w 4973099"/>
              <a:gd name="connsiteY13" fmla="*/ 1861947 h 6858001"/>
              <a:gd name="connsiteX14" fmla="*/ 4753070 w 4973099"/>
              <a:gd name="connsiteY14" fmla="*/ 2014881 h 6858001"/>
              <a:gd name="connsiteX15" fmla="*/ 4744833 w 4973099"/>
              <a:gd name="connsiteY15" fmla="*/ 2167128 h 6858001"/>
              <a:gd name="connsiteX16" fmla="*/ 4737942 w 4973099"/>
              <a:gd name="connsiteY16" fmla="*/ 2318004 h 6858001"/>
              <a:gd name="connsiteX17" fmla="*/ 4733067 w 4973099"/>
              <a:gd name="connsiteY17" fmla="*/ 2467509 h 6858001"/>
              <a:gd name="connsiteX18" fmla="*/ 4728865 w 4973099"/>
              <a:gd name="connsiteY18" fmla="*/ 2617013 h 6858001"/>
              <a:gd name="connsiteX19" fmla="*/ 4724831 w 4973099"/>
              <a:gd name="connsiteY19" fmla="*/ 2765146 h 6858001"/>
              <a:gd name="connsiteX20" fmla="*/ 4722982 w 4973099"/>
              <a:gd name="connsiteY20" fmla="*/ 2911221 h 6858001"/>
              <a:gd name="connsiteX21" fmla="*/ 4720965 w 4973099"/>
              <a:gd name="connsiteY21" fmla="*/ 3057297 h 6858001"/>
              <a:gd name="connsiteX22" fmla="*/ 4719956 w 4973099"/>
              <a:gd name="connsiteY22" fmla="*/ 3201315 h 6858001"/>
              <a:gd name="connsiteX23" fmla="*/ 4720965 w 4973099"/>
              <a:gd name="connsiteY23" fmla="*/ 3343961 h 6858001"/>
              <a:gd name="connsiteX24" fmla="*/ 4720965 w 4973099"/>
              <a:gd name="connsiteY24" fmla="*/ 3485236 h 6858001"/>
              <a:gd name="connsiteX25" fmla="*/ 4722982 w 4973099"/>
              <a:gd name="connsiteY25" fmla="*/ 3625139 h 6858001"/>
              <a:gd name="connsiteX26" fmla="*/ 4726007 w 4973099"/>
              <a:gd name="connsiteY26" fmla="*/ 3762299 h 6858001"/>
              <a:gd name="connsiteX27" fmla="*/ 4728865 w 4973099"/>
              <a:gd name="connsiteY27" fmla="*/ 3898087 h 6858001"/>
              <a:gd name="connsiteX28" fmla="*/ 4732059 w 4973099"/>
              <a:gd name="connsiteY28" fmla="*/ 4031133 h 6858001"/>
              <a:gd name="connsiteX29" fmla="*/ 4736933 w 4973099"/>
              <a:gd name="connsiteY29" fmla="*/ 4163492 h 6858001"/>
              <a:gd name="connsiteX30" fmla="*/ 4742144 w 4973099"/>
              <a:gd name="connsiteY30" fmla="*/ 4293793 h 6858001"/>
              <a:gd name="connsiteX31" fmla="*/ 4746850 w 4973099"/>
              <a:gd name="connsiteY31" fmla="*/ 4421352 h 6858001"/>
              <a:gd name="connsiteX32" fmla="*/ 4760130 w 4973099"/>
              <a:gd name="connsiteY32" fmla="*/ 4670298 h 6858001"/>
              <a:gd name="connsiteX33" fmla="*/ 4774249 w 4973099"/>
              <a:gd name="connsiteY33" fmla="*/ 4908956 h 6858001"/>
              <a:gd name="connsiteX34" fmla="*/ 4789041 w 4973099"/>
              <a:gd name="connsiteY34" fmla="*/ 5138013 h 6858001"/>
              <a:gd name="connsiteX35" fmla="*/ 4805346 w 4973099"/>
              <a:gd name="connsiteY35" fmla="*/ 5354726 h 6858001"/>
              <a:gd name="connsiteX36" fmla="*/ 4822323 w 4973099"/>
              <a:gd name="connsiteY36" fmla="*/ 5561838 h 6858001"/>
              <a:gd name="connsiteX37" fmla="*/ 4840644 w 4973099"/>
              <a:gd name="connsiteY37" fmla="*/ 5753862 h 6858001"/>
              <a:gd name="connsiteX38" fmla="*/ 4858630 w 4973099"/>
              <a:gd name="connsiteY38" fmla="*/ 5934227 h 6858001"/>
              <a:gd name="connsiteX39" fmla="*/ 4876615 w 4973099"/>
              <a:gd name="connsiteY39" fmla="*/ 6100191 h 6858001"/>
              <a:gd name="connsiteX40" fmla="*/ 4893592 w 4973099"/>
              <a:gd name="connsiteY40" fmla="*/ 6252438 h 6858001"/>
              <a:gd name="connsiteX41" fmla="*/ 4909729 w 4973099"/>
              <a:gd name="connsiteY41" fmla="*/ 6387541 h 6858001"/>
              <a:gd name="connsiteX42" fmla="*/ 4925025 w 4973099"/>
              <a:gd name="connsiteY42" fmla="*/ 6509613 h 6858001"/>
              <a:gd name="connsiteX43" fmla="*/ 4937800 w 4973099"/>
              <a:gd name="connsiteY43" fmla="*/ 6612483 h 6858001"/>
              <a:gd name="connsiteX44" fmla="*/ 4949902 w 4973099"/>
              <a:gd name="connsiteY44" fmla="*/ 6698894 h 6858001"/>
              <a:gd name="connsiteX45" fmla="*/ 4967216 w 4973099"/>
              <a:gd name="connsiteY45" fmla="*/ 6817538 h 6858001"/>
              <a:gd name="connsiteX46" fmla="*/ 4973099 w 4973099"/>
              <a:gd name="connsiteY46" fmla="*/ 6858000 h 6858001"/>
              <a:gd name="connsiteX47" fmla="*/ 4075210 w 4973099"/>
              <a:gd name="connsiteY47" fmla="*/ 6858000 h 6858001"/>
              <a:gd name="connsiteX48" fmla="*/ 4075210 w 4973099"/>
              <a:gd name="connsiteY48" fmla="*/ 6858001 h 6858001"/>
              <a:gd name="connsiteX49" fmla="*/ 0 w 4973099"/>
              <a:gd name="connsiteY49" fmla="*/ 6858001 h 6858001"/>
              <a:gd name="connsiteX50" fmla="*/ 0 w 4973099"/>
              <a:gd name="connsiteY50" fmla="*/ 1 h 6858001"/>
              <a:gd name="connsiteX51" fmla="*/ 3628384 w 4973099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73099" h="6858001">
                <a:moveTo>
                  <a:pt x="3628384" y="0"/>
                </a:moveTo>
                <a:lnTo>
                  <a:pt x="4971922" y="0"/>
                </a:lnTo>
                <a:lnTo>
                  <a:pt x="4946877" y="155677"/>
                </a:lnTo>
                <a:lnTo>
                  <a:pt x="4923008" y="310668"/>
                </a:lnTo>
                <a:lnTo>
                  <a:pt x="4899644" y="466344"/>
                </a:lnTo>
                <a:lnTo>
                  <a:pt x="4879641" y="622707"/>
                </a:lnTo>
                <a:lnTo>
                  <a:pt x="4859470" y="778383"/>
                </a:lnTo>
                <a:lnTo>
                  <a:pt x="4840644" y="934746"/>
                </a:lnTo>
                <a:lnTo>
                  <a:pt x="4824508" y="1089051"/>
                </a:lnTo>
                <a:lnTo>
                  <a:pt x="4809212" y="1245413"/>
                </a:lnTo>
                <a:lnTo>
                  <a:pt x="4795260" y="1401090"/>
                </a:lnTo>
                <a:lnTo>
                  <a:pt x="4783158" y="1554023"/>
                </a:lnTo>
                <a:lnTo>
                  <a:pt x="4771055" y="1709014"/>
                </a:lnTo>
                <a:lnTo>
                  <a:pt x="4760970" y="1861947"/>
                </a:lnTo>
                <a:lnTo>
                  <a:pt x="4753070" y="2014881"/>
                </a:lnTo>
                <a:lnTo>
                  <a:pt x="4744833" y="2167128"/>
                </a:lnTo>
                <a:lnTo>
                  <a:pt x="4737942" y="2318004"/>
                </a:lnTo>
                <a:lnTo>
                  <a:pt x="4733067" y="2467509"/>
                </a:lnTo>
                <a:lnTo>
                  <a:pt x="4728865" y="2617013"/>
                </a:lnTo>
                <a:lnTo>
                  <a:pt x="4724831" y="2765146"/>
                </a:lnTo>
                <a:lnTo>
                  <a:pt x="4722982" y="2911221"/>
                </a:lnTo>
                <a:lnTo>
                  <a:pt x="4720965" y="3057297"/>
                </a:lnTo>
                <a:lnTo>
                  <a:pt x="4719956" y="3201315"/>
                </a:lnTo>
                <a:lnTo>
                  <a:pt x="4720965" y="3343961"/>
                </a:lnTo>
                <a:lnTo>
                  <a:pt x="4720965" y="3485236"/>
                </a:lnTo>
                <a:lnTo>
                  <a:pt x="4722982" y="3625139"/>
                </a:lnTo>
                <a:lnTo>
                  <a:pt x="4726007" y="3762299"/>
                </a:lnTo>
                <a:lnTo>
                  <a:pt x="4728865" y="3898087"/>
                </a:lnTo>
                <a:lnTo>
                  <a:pt x="4732059" y="4031133"/>
                </a:lnTo>
                <a:lnTo>
                  <a:pt x="4736933" y="4163492"/>
                </a:lnTo>
                <a:lnTo>
                  <a:pt x="4742144" y="4293793"/>
                </a:lnTo>
                <a:lnTo>
                  <a:pt x="4746850" y="4421352"/>
                </a:lnTo>
                <a:lnTo>
                  <a:pt x="4760130" y="4670298"/>
                </a:lnTo>
                <a:lnTo>
                  <a:pt x="4774249" y="4908956"/>
                </a:lnTo>
                <a:lnTo>
                  <a:pt x="4789041" y="5138013"/>
                </a:lnTo>
                <a:lnTo>
                  <a:pt x="4805346" y="5354726"/>
                </a:lnTo>
                <a:lnTo>
                  <a:pt x="4822323" y="5561838"/>
                </a:lnTo>
                <a:lnTo>
                  <a:pt x="4840644" y="5753862"/>
                </a:lnTo>
                <a:lnTo>
                  <a:pt x="4858630" y="5934227"/>
                </a:lnTo>
                <a:lnTo>
                  <a:pt x="4876615" y="6100191"/>
                </a:lnTo>
                <a:lnTo>
                  <a:pt x="4893592" y="6252438"/>
                </a:lnTo>
                <a:lnTo>
                  <a:pt x="4909729" y="6387541"/>
                </a:lnTo>
                <a:lnTo>
                  <a:pt x="4925025" y="6509613"/>
                </a:lnTo>
                <a:lnTo>
                  <a:pt x="4937800" y="6612483"/>
                </a:lnTo>
                <a:lnTo>
                  <a:pt x="4949902" y="6698894"/>
                </a:lnTo>
                <a:lnTo>
                  <a:pt x="4967216" y="6817538"/>
                </a:lnTo>
                <a:lnTo>
                  <a:pt x="4973099" y="6858000"/>
                </a:lnTo>
                <a:lnTo>
                  <a:pt x="4075210" y="6858000"/>
                </a:lnTo>
                <a:lnTo>
                  <a:pt x="4075210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28384" y="1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Rectangle 74">
            <a:extLst>
              <a:ext uri="{FF2B5EF4-FFF2-40B4-BE49-F238E27FC236}">
                <a16:creationId xmlns:a16="http://schemas.microsoft.com/office/drawing/2014/main" id="{D6F18ACE-6E82-4ADC-8A2F-A1771B309B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ECA3AFA4-9A25-4B9D-AD34-7A07DFCD3E46}"/>
              </a:ext>
            </a:extLst>
          </p:cNvPr>
          <p:cNvSpPr txBox="1"/>
          <p:nvPr/>
        </p:nvSpPr>
        <p:spPr>
          <a:xfrm>
            <a:off x="5410950" y="2538757"/>
            <a:ext cx="6131476" cy="37096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dirty="0">
                <a:latin typeface="+mj-lt"/>
                <a:ea typeface="+mj-ea"/>
                <a:cs typeface="+mj-cs"/>
              </a:rPr>
              <a:t>Hoy </a:t>
            </a:r>
            <a:r>
              <a:rPr lang="en-US" dirty="0" err="1">
                <a:latin typeface="+mj-lt"/>
                <a:ea typeface="+mj-ea"/>
                <a:cs typeface="+mj-cs"/>
              </a:rPr>
              <a:t>en</a:t>
            </a:r>
            <a:r>
              <a:rPr lang="en-US" dirty="0">
                <a:latin typeface="+mj-lt"/>
                <a:ea typeface="+mj-ea"/>
                <a:cs typeface="+mj-cs"/>
              </a:rPr>
              <a:t> </a:t>
            </a:r>
            <a:r>
              <a:rPr lang="en-US" dirty="0" err="1">
                <a:latin typeface="+mj-lt"/>
                <a:ea typeface="+mj-ea"/>
                <a:cs typeface="+mj-cs"/>
              </a:rPr>
              <a:t>día</a:t>
            </a:r>
            <a:r>
              <a:rPr lang="en-US" dirty="0">
                <a:latin typeface="+mj-lt"/>
                <a:ea typeface="+mj-ea"/>
                <a:cs typeface="+mj-cs"/>
              </a:rPr>
              <a:t> es </a:t>
            </a:r>
            <a:r>
              <a:rPr lang="en-US" dirty="0" err="1">
                <a:latin typeface="+mj-lt"/>
                <a:ea typeface="+mj-ea"/>
                <a:cs typeface="+mj-cs"/>
              </a:rPr>
              <a:t>común</a:t>
            </a:r>
            <a:r>
              <a:rPr lang="en-US" dirty="0">
                <a:latin typeface="+mj-lt"/>
                <a:ea typeface="+mj-ea"/>
                <a:cs typeface="+mj-cs"/>
              </a:rPr>
              <a:t> </a:t>
            </a:r>
            <a:r>
              <a:rPr lang="en-US" dirty="0" err="1">
                <a:latin typeface="+mj-lt"/>
                <a:ea typeface="+mj-ea"/>
                <a:cs typeface="+mj-cs"/>
              </a:rPr>
              <a:t>escuchar</a:t>
            </a:r>
            <a:r>
              <a:rPr lang="en-US" dirty="0">
                <a:latin typeface="+mj-lt"/>
                <a:ea typeface="+mj-ea"/>
                <a:cs typeface="+mj-cs"/>
              </a:rPr>
              <a:t> de </a:t>
            </a:r>
            <a:r>
              <a:rPr lang="en-US" dirty="0" err="1">
                <a:latin typeface="+mj-lt"/>
                <a:ea typeface="+mj-ea"/>
                <a:cs typeface="+mj-cs"/>
              </a:rPr>
              <a:t>incendias</a:t>
            </a:r>
            <a:r>
              <a:rPr lang="en-US" dirty="0">
                <a:latin typeface="+mj-lt"/>
                <a:ea typeface="+mj-ea"/>
                <a:cs typeface="+mj-cs"/>
              </a:rPr>
              <a:t> </a:t>
            </a:r>
            <a:r>
              <a:rPr lang="en-US" dirty="0" err="1">
                <a:latin typeface="+mj-lt"/>
                <a:ea typeface="+mj-ea"/>
                <a:cs typeface="+mj-cs"/>
              </a:rPr>
              <a:t>eléctricas</a:t>
            </a:r>
            <a:r>
              <a:rPr lang="en-US" dirty="0">
                <a:latin typeface="+mj-lt"/>
                <a:ea typeface="+mj-ea"/>
                <a:cs typeface="+mj-cs"/>
              </a:rPr>
              <a:t> </a:t>
            </a:r>
            <a:r>
              <a:rPr lang="en-US" dirty="0" err="1">
                <a:latin typeface="+mj-lt"/>
                <a:ea typeface="+mj-ea"/>
                <a:cs typeface="+mj-cs"/>
              </a:rPr>
              <a:t>en</a:t>
            </a:r>
            <a:r>
              <a:rPr lang="en-US" dirty="0">
                <a:latin typeface="+mj-lt"/>
                <a:ea typeface="+mj-ea"/>
                <a:cs typeface="+mj-cs"/>
              </a:rPr>
              <a:t> los </a:t>
            </a:r>
            <a:r>
              <a:rPr lang="en-US" dirty="0" err="1">
                <a:latin typeface="+mj-lt"/>
                <a:ea typeface="+mj-ea"/>
                <a:cs typeface="+mj-cs"/>
              </a:rPr>
              <a:t>domicilios</a:t>
            </a:r>
            <a:r>
              <a:rPr lang="en-US" dirty="0">
                <a:latin typeface="+mj-lt"/>
                <a:ea typeface="+mj-ea"/>
                <a:cs typeface="+mj-cs"/>
              </a:rPr>
              <a:t> </a:t>
            </a:r>
            <a:r>
              <a:rPr lang="en-US" dirty="0" err="1">
                <a:latin typeface="+mj-lt"/>
                <a:ea typeface="+mj-ea"/>
                <a:cs typeface="+mj-cs"/>
              </a:rPr>
              <a:t>ya</a:t>
            </a:r>
            <a:r>
              <a:rPr lang="en-US" dirty="0">
                <a:latin typeface="+mj-lt"/>
                <a:ea typeface="+mj-ea"/>
                <a:cs typeface="+mj-cs"/>
              </a:rPr>
              <a:t> sea </a:t>
            </a:r>
            <a:r>
              <a:rPr lang="en-US" dirty="0" err="1">
                <a:latin typeface="+mj-lt"/>
                <a:ea typeface="+mj-ea"/>
                <a:cs typeface="+mj-cs"/>
              </a:rPr>
              <a:t>cortes</a:t>
            </a:r>
            <a:r>
              <a:rPr lang="en-US" dirty="0">
                <a:latin typeface="+mj-lt"/>
                <a:ea typeface="+mj-ea"/>
                <a:cs typeface="+mj-cs"/>
              </a:rPr>
              <a:t> de luz no </a:t>
            </a:r>
            <a:r>
              <a:rPr lang="en-US" dirty="0" err="1">
                <a:latin typeface="+mj-lt"/>
                <a:ea typeface="+mj-ea"/>
                <a:cs typeface="+mj-cs"/>
              </a:rPr>
              <a:t>programadas</a:t>
            </a:r>
            <a:r>
              <a:rPr lang="en-US" dirty="0">
                <a:latin typeface="+mj-lt"/>
                <a:ea typeface="+mj-ea"/>
                <a:cs typeface="+mj-cs"/>
              </a:rPr>
              <a:t>, </a:t>
            </a:r>
            <a:r>
              <a:rPr lang="en-US" dirty="0" err="1">
                <a:latin typeface="+mj-lt"/>
                <a:ea typeface="+mj-ea"/>
                <a:cs typeface="+mj-cs"/>
              </a:rPr>
              <a:t>subas</a:t>
            </a:r>
            <a:r>
              <a:rPr lang="en-US" dirty="0">
                <a:latin typeface="+mj-lt"/>
                <a:ea typeface="+mj-ea"/>
                <a:cs typeface="+mj-cs"/>
              </a:rPr>
              <a:t> o </a:t>
            </a:r>
            <a:r>
              <a:rPr lang="en-US" dirty="0" err="1">
                <a:latin typeface="+mj-lt"/>
                <a:ea typeface="+mj-ea"/>
                <a:cs typeface="+mj-cs"/>
              </a:rPr>
              <a:t>bajas</a:t>
            </a:r>
            <a:r>
              <a:rPr lang="en-US" dirty="0">
                <a:latin typeface="+mj-lt"/>
                <a:ea typeface="+mj-ea"/>
                <a:cs typeface="+mj-cs"/>
              </a:rPr>
              <a:t> de </a:t>
            </a:r>
            <a:r>
              <a:rPr lang="en-US" dirty="0" err="1">
                <a:latin typeface="+mj-lt"/>
                <a:ea typeface="+mj-ea"/>
                <a:cs typeface="+mj-cs"/>
              </a:rPr>
              <a:t>tensión</a:t>
            </a:r>
            <a:r>
              <a:rPr lang="en-US" dirty="0">
                <a:latin typeface="+mj-lt"/>
                <a:ea typeface="+mj-ea"/>
                <a:cs typeface="+mj-cs"/>
              </a:rPr>
              <a:t> </a:t>
            </a:r>
            <a:r>
              <a:rPr lang="en-US" dirty="0" err="1">
                <a:latin typeface="+mj-lt"/>
                <a:ea typeface="+mj-ea"/>
                <a:cs typeface="+mj-cs"/>
              </a:rPr>
              <a:t>eléctrica</a:t>
            </a:r>
            <a:r>
              <a:rPr lang="en-US" dirty="0">
                <a:latin typeface="+mj-lt"/>
                <a:ea typeface="+mj-ea"/>
                <a:cs typeface="+mj-cs"/>
              </a:rPr>
              <a:t>, dado </a:t>
            </a:r>
            <a:r>
              <a:rPr lang="en-US" dirty="0" err="1">
                <a:latin typeface="+mj-lt"/>
                <a:ea typeface="+mj-ea"/>
                <a:cs typeface="+mj-cs"/>
              </a:rPr>
              <a:t>estos</a:t>
            </a:r>
            <a:r>
              <a:rPr lang="en-US" dirty="0">
                <a:latin typeface="+mj-lt"/>
                <a:ea typeface="+mj-ea"/>
                <a:cs typeface="+mj-cs"/>
              </a:rPr>
              <a:t> </a:t>
            </a:r>
            <a:r>
              <a:rPr lang="en-US" dirty="0" err="1">
                <a:latin typeface="+mj-lt"/>
                <a:ea typeface="+mj-ea"/>
                <a:cs typeface="+mj-cs"/>
              </a:rPr>
              <a:t>inconvenientes</a:t>
            </a:r>
            <a:r>
              <a:rPr lang="en-US" dirty="0">
                <a:latin typeface="+mj-lt"/>
                <a:ea typeface="+mj-ea"/>
                <a:cs typeface="+mj-cs"/>
              </a:rPr>
              <a:t> y la </a:t>
            </a:r>
            <a:r>
              <a:rPr lang="en-US" dirty="0" err="1">
                <a:latin typeface="+mj-lt"/>
                <a:ea typeface="+mj-ea"/>
                <a:cs typeface="+mj-cs"/>
              </a:rPr>
              <a:t>molestia</a:t>
            </a:r>
            <a:r>
              <a:rPr lang="en-US" dirty="0">
                <a:latin typeface="+mj-lt"/>
                <a:ea typeface="+mj-ea"/>
                <a:cs typeface="+mj-cs"/>
              </a:rPr>
              <a:t> de los </a:t>
            </a:r>
            <a:r>
              <a:rPr lang="en-US" dirty="0" err="1">
                <a:latin typeface="+mj-lt"/>
                <a:ea typeface="+mj-ea"/>
                <a:cs typeface="+mj-cs"/>
              </a:rPr>
              <a:t>usuarios</a:t>
            </a:r>
            <a:r>
              <a:rPr lang="en-US" dirty="0">
                <a:latin typeface="+mj-lt"/>
                <a:ea typeface="+mj-ea"/>
                <a:cs typeface="+mj-cs"/>
              </a:rPr>
              <a:t> que por no </a:t>
            </a:r>
            <a:r>
              <a:rPr lang="en-US" dirty="0" err="1">
                <a:latin typeface="+mj-lt"/>
                <a:ea typeface="+mj-ea"/>
                <a:cs typeface="+mj-cs"/>
              </a:rPr>
              <a:t>contar</a:t>
            </a:r>
            <a:r>
              <a:rPr lang="en-US" dirty="0">
                <a:latin typeface="+mj-lt"/>
                <a:ea typeface="+mj-ea"/>
                <a:cs typeface="+mj-cs"/>
              </a:rPr>
              <a:t> con el </a:t>
            </a:r>
            <a:r>
              <a:rPr lang="en-US" dirty="0" err="1">
                <a:latin typeface="+mj-lt"/>
                <a:ea typeface="+mj-ea"/>
                <a:cs typeface="+mj-cs"/>
              </a:rPr>
              <a:t>servicio</a:t>
            </a:r>
            <a:r>
              <a:rPr lang="en-US" dirty="0">
                <a:latin typeface="+mj-lt"/>
                <a:ea typeface="+mj-ea"/>
                <a:cs typeface="+mj-cs"/>
              </a:rPr>
              <a:t> de </a:t>
            </a:r>
            <a:r>
              <a:rPr lang="en-US" dirty="0" err="1">
                <a:latin typeface="+mj-lt"/>
                <a:ea typeface="+mj-ea"/>
                <a:cs typeface="+mj-cs"/>
              </a:rPr>
              <a:t>energía</a:t>
            </a:r>
            <a:r>
              <a:rPr lang="en-US" dirty="0">
                <a:latin typeface="+mj-lt"/>
                <a:ea typeface="+mj-ea"/>
                <a:cs typeface="+mj-cs"/>
              </a:rPr>
              <a:t> </a:t>
            </a:r>
            <a:r>
              <a:rPr lang="en-US" dirty="0" err="1">
                <a:latin typeface="+mj-lt"/>
                <a:ea typeface="+mj-ea"/>
                <a:cs typeface="+mj-cs"/>
              </a:rPr>
              <a:t>como</a:t>
            </a:r>
            <a:r>
              <a:rPr lang="en-US" dirty="0">
                <a:latin typeface="+mj-lt"/>
                <a:ea typeface="+mj-ea"/>
                <a:cs typeface="+mj-cs"/>
              </a:rPr>
              <a:t> </a:t>
            </a:r>
            <a:r>
              <a:rPr lang="en-US" dirty="0" err="1">
                <a:latin typeface="+mj-lt"/>
                <a:ea typeface="+mj-ea"/>
                <a:cs typeface="+mj-cs"/>
              </a:rPr>
              <a:t>corresponde</a:t>
            </a:r>
            <a:r>
              <a:rPr lang="en-US" dirty="0">
                <a:latin typeface="+mj-lt"/>
                <a:ea typeface="+mj-ea"/>
                <a:cs typeface="+mj-cs"/>
              </a:rPr>
              <a:t> se </a:t>
            </a:r>
            <a:r>
              <a:rPr lang="en-US" dirty="0" err="1">
                <a:latin typeface="+mj-lt"/>
                <a:ea typeface="+mj-ea"/>
                <a:cs typeface="+mj-cs"/>
              </a:rPr>
              <a:t>suma</a:t>
            </a:r>
            <a:r>
              <a:rPr lang="en-US" dirty="0">
                <a:latin typeface="+mj-lt"/>
                <a:ea typeface="+mj-ea"/>
                <a:cs typeface="+mj-cs"/>
              </a:rPr>
              <a:t> el </a:t>
            </a:r>
            <a:r>
              <a:rPr lang="en-US" dirty="0" err="1">
                <a:latin typeface="+mj-lt"/>
                <a:ea typeface="+mj-ea"/>
                <a:cs typeface="+mj-cs"/>
              </a:rPr>
              <a:t>tiempo</a:t>
            </a:r>
            <a:r>
              <a:rPr lang="en-US" dirty="0">
                <a:latin typeface="+mj-lt"/>
                <a:ea typeface="+mj-ea"/>
                <a:cs typeface="+mj-cs"/>
              </a:rPr>
              <a:t> que </a:t>
            </a:r>
            <a:r>
              <a:rPr lang="en-US" dirty="0" err="1">
                <a:latin typeface="+mj-lt"/>
                <a:ea typeface="+mj-ea"/>
                <a:cs typeface="+mj-cs"/>
              </a:rPr>
              <a:t>deben</a:t>
            </a:r>
            <a:r>
              <a:rPr lang="en-US" dirty="0">
                <a:latin typeface="+mj-lt"/>
                <a:ea typeface="+mj-ea"/>
                <a:cs typeface="+mj-cs"/>
              </a:rPr>
              <a:t> </a:t>
            </a:r>
            <a:r>
              <a:rPr lang="en-US" dirty="0" err="1">
                <a:latin typeface="+mj-lt"/>
                <a:ea typeface="+mj-ea"/>
                <a:cs typeface="+mj-cs"/>
              </a:rPr>
              <a:t>esperar</a:t>
            </a:r>
            <a:r>
              <a:rPr lang="en-US" dirty="0">
                <a:latin typeface="+mj-lt"/>
                <a:ea typeface="+mj-ea"/>
                <a:cs typeface="+mj-cs"/>
              </a:rPr>
              <a:t> a que el </a:t>
            </a:r>
            <a:r>
              <a:rPr lang="en-US" dirty="0" err="1">
                <a:latin typeface="+mj-lt"/>
                <a:ea typeface="+mj-ea"/>
                <a:cs typeface="+mj-cs"/>
              </a:rPr>
              <a:t>proveedor</a:t>
            </a:r>
            <a:r>
              <a:rPr lang="en-US" dirty="0">
                <a:latin typeface="+mj-lt"/>
                <a:ea typeface="+mj-ea"/>
                <a:cs typeface="+mj-cs"/>
              </a:rPr>
              <a:t> de </a:t>
            </a:r>
            <a:r>
              <a:rPr lang="en-US" dirty="0" err="1">
                <a:latin typeface="+mj-lt"/>
                <a:ea typeface="+mj-ea"/>
                <a:cs typeface="+mj-cs"/>
              </a:rPr>
              <a:t>energía</a:t>
            </a:r>
            <a:r>
              <a:rPr lang="en-US" dirty="0">
                <a:latin typeface="+mj-lt"/>
                <a:ea typeface="+mj-ea"/>
                <a:cs typeface="+mj-cs"/>
              </a:rPr>
              <a:t> </a:t>
            </a:r>
            <a:r>
              <a:rPr lang="en-US" dirty="0" err="1">
                <a:latin typeface="+mj-lt"/>
                <a:ea typeface="+mj-ea"/>
                <a:cs typeface="+mj-cs"/>
              </a:rPr>
              <a:t>eléctrica</a:t>
            </a:r>
            <a:r>
              <a:rPr lang="en-US" dirty="0">
                <a:latin typeface="+mj-lt"/>
                <a:ea typeface="+mj-ea"/>
                <a:cs typeface="+mj-cs"/>
              </a:rPr>
              <a:t> </a:t>
            </a:r>
            <a:r>
              <a:rPr lang="en-US" dirty="0" err="1">
                <a:latin typeface="+mj-lt"/>
                <a:ea typeface="+mj-ea"/>
                <a:cs typeface="+mj-cs"/>
              </a:rPr>
              <a:t>pueda</a:t>
            </a:r>
            <a:r>
              <a:rPr lang="en-US" dirty="0">
                <a:latin typeface="+mj-lt"/>
                <a:ea typeface="+mj-ea"/>
                <a:cs typeface="+mj-cs"/>
              </a:rPr>
              <a:t> </a:t>
            </a:r>
            <a:r>
              <a:rPr lang="en-US" dirty="0" err="1">
                <a:latin typeface="+mj-lt"/>
                <a:ea typeface="+mj-ea"/>
                <a:cs typeface="+mj-cs"/>
              </a:rPr>
              <a:t>atender</a:t>
            </a:r>
            <a:r>
              <a:rPr lang="en-US" dirty="0">
                <a:latin typeface="+mj-lt"/>
                <a:ea typeface="+mj-ea"/>
                <a:cs typeface="+mj-cs"/>
              </a:rPr>
              <a:t> </a:t>
            </a:r>
            <a:r>
              <a:rPr lang="en-US" dirty="0" err="1">
                <a:latin typeface="+mj-lt"/>
                <a:ea typeface="+mj-ea"/>
                <a:cs typeface="+mj-cs"/>
              </a:rPr>
              <a:t>su</a:t>
            </a:r>
            <a:r>
              <a:rPr lang="en-US" dirty="0">
                <a:latin typeface="+mj-lt"/>
                <a:ea typeface="+mj-ea"/>
                <a:cs typeface="+mj-cs"/>
              </a:rPr>
              <a:t> </a:t>
            </a:r>
            <a:r>
              <a:rPr lang="en-US" dirty="0" err="1">
                <a:latin typeface="+mj-lt"/>
                <a:ea typeface="+mj-ea"/>
                <a:cs typeface="+mj-cs"/>
              </a:rPr>
              <a:t>incidencia</a:t>
            </a:r>
            <a:r>
              <a:rPr lang="en-US" dirty="0">
                <a:latin typeface="+mj-lt"/>
                <a:ea typeface="+mj-ea"/>
                <a:cs typeface="+mj-c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59681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00C77505-BE33-41A0-A972-856EB2997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669" y="1143000"/>
            <a:ext cx="3330328" cy="92971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PROPUESTA</a:t>
            </a:r>
          </a:p>
        </p:txBody>
      </p:sp>
      <p:pic>
        <p:nvPicPr>
          <p:cNvPr id="2050" name="Picture 2" descr="Imagen relacionada">
            <a:extLst>
              <a:ext uri="{FF2B5EF4-FFF2-40B4-BE49-F238E27FC236}">
                <a16:creationId xmlns:a16="http://schemas.microsoft.com/office/drawing/2014/main" id="{15AEE9BC-3246-41E6-8E50-F88B5A33123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33" r="1" b="1"/>
          <a:stretch/>
        </p:blipFill>
        <p:spPr bwMode="auto">
          <a:xfrm>
            <a:off x="4634680" y="10"/>
            <a:ext cx="756013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Rectangle 70">
            <a:extLst>
              <a:ext uri="{FF2B5EF4-FFF2-40B4-BE49-F238E27FC236}">
                <a16:creationId xmlns:a16="http://schemas.microsoft.com/office/drawing/2014/main" id="{A26E2FAE-FA60-497B-B2CB-7702C6FF3A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73245225-3AF1-4BB1-B7DD-5CCFB4CBF43B}"/>
              </a:ext>
            </a:extLst>
          </p:cNvPr>
          <p:cNvSpPr txBox="1"/>
          <p:nvPr/>
        </p:nvSpPr>
        <p:spPr>
          <a:xfrm>
            <a:off x="650669" y="2438400"/>
            <a:ext cx="3330328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>
                <a:latin typeface="+mj-lt"/>
                <a:ea typeface="+mj-ea"/>
                <a:cs typeface="+mj-cs"/>
              </a:rPr>
              <a:t>La propuesta de solución implica incorporar un dispositivo que permita identificar e informar a los operarios correspondientes acerca de las incidencias presentadas en el servicio de energía eléctrica</a:t>
            </a:r>
          </a:p>
        </p:txBody>
      </p:sp>
    </p:spTree>
    <p:extLst>
      <p:ext uri="{BB962C8B-B14F-4D97-AF65-F5344CB8AC3E}">
        <p14:creationId xmlns:p14="http://schemas.microsoft.com/office/powerpoint/2010/main" val="2330957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Picture 67">
            <a:extLst>
              <a:ext uri="{FF2B5EF4-FFF2-40B4-BE49-F238E27FC236}">
                <a16:creationId xmlns:a16="http://schemas.microsoft.com/office/drawing/2014/main" id="{0F7302AF-86B9-441B-8D24-AC382E2A43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85" name="Picture 69">
            <a:extLst>
              <a:ext uri="{FF2B5EF4-FFF2-40B4-BE49-F238E27FC236}">
                <a16:creationId xmlns:a16="http://schemas.microsoft.com/office/drawing/2014/main" id="{99A2A6C2-D371-4C6B-B50F-CC71C6D010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86" name="Oval 71">
            <a:extLst>
              <a:ext uri="{FF2B5EF4-FFF2-40B4-BE49-F238E27FC236}">
                <a16:creationId xmlns:a16="http://schemas.microsoft.com/office/drawing/2014/main" id="{5F07A6A6-E44B-411E-AA18-65E481136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7" name="Picture 73">
            <a:extLst>
              <a:ext uri="{FF2B5EF4-FFF2-40B4-BE49-F238E27FC236}">
                <a16:creationId xmlns:a16="http://schemas.microsoft.com/office/drawing/2014/main" id="{8CC3468F-5EED-42B0-8507-F30360E1D5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88" name="Picture 75">
            <a:extLst>
              <a:ext uri="{FF2B5EF4-FFF2-40B4-BE49-F238E27FC236}">
                <a16:creationId xmlns:a16="http://schemas.microsoft.com/office/drawing/2014/main" id="{591711EE-029D-453C-9AE9-E87829F1D3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89" name="Rectangle 77">
            <a:extLst>
              <a:ext uri="{FF2B5EF4-FFF2-40B4-BE49-F238E27FC236}">
                <a16:creationId xmlns:a16="http://schemas.microsoft.com/office/drawing/2014/main" id="{5D5A8E14-301B-40C0-A174-D2232EF95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5458" y="4542502"/>
            <a:ext cx="9181185" cy="1189985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800"/>
              <a:t>PROTOTIPOS LOGIN Y REGISTRO DE USUARIOS</a:t>
            </a:r>
          </a:p>
        </p:txBody>
      </p:sp>
      <p:pic>
        <p:nvPicPr>
          <p:cNvPr id="20" name="Imagen 19" descr="Imagen que contiene captura de pantalla&#10;&#10;Descripción generada automáticamente">
            <a:extLst>
              <a:ext uri="{FF2B5EF4-FFF2-40B4-BE49-F238E27FC236}">
                <a16:creationId xmlns:a16="http://schemas.microsoft.com/office/drawing/2014/main" id="{EB63E3CA-13F9-4C52-A206-9F4A02F2BA28}"/>
              </a:ext>
            </a:extLst>
          </p:cNvPr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944" y="640080"/>
            <a:ext cx="2026539" cy="3602736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pic>
        <p:nvPicPr>
          <p:cNvPr id="18" name="Imagen 17" descr="Imagen que contiene captura de pantalla&#10;&#10;Descripción generada automáticamente">
            <a:extLst>
              <a:ext uri="{FF2B5EF4-FFF2-40B4-BE49-F238E27FC236}">
                <a16:creationId xmlns:a16="http://schemas.microsoft.com/office/drawing/2014/main" id="{5F81F77D-0332-4AA3-815A-F9909056BB0A}"/>
              </a:ext>
            </a:extLst>
          </p:cNvPr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9552" y="637032"/>
            <a:ext cx="2026539" cy="3602736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pic>
        <p:nvPicPr>
          <p:cNvPr id="22" name="Imagen 21" descr="Imagen que contiene captura de pantalla&#10;&#10;Descripción generada automáticamente">
            <a:extLst>
              <a:ext uri="{FF2B5EF4-FFF2-40B4-BE49-F238E27FC236}">
                <a16:creationId xmlns:a16="http://schemas.microsoft.com/office/drawing/2014/main" id="{3369C387-319C-4C93-B8BD-4C33F4DB18B6}"/>
              </a:ext>
            </a:extLst>
          </p:cNvPr>
          <p:cNvPicPr/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0291" y="637032"/>
            <a:ext cx="2026539" cy="3602736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25933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>
            <a:extLst>
              <a:ext uri="{FF2B5EF4-FFF2-40B4-BE49-F238E27FC236}">
                <a16:creationId xmlns:a16="http://schemas.microsoft.com/office/drawing/2014/main" id="{412E3267-7ABE-412B-8580-47EC0D1F61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20B62C5A-2250-4380-AB23-DB87446CC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53" name="Oval 52">
            <a:extLst>
              <a:ext uri="{FF2B5EF4-FFF2-40B4-BE49-F238E27FC236}">
                <a16:creationId xmlns:a16="http://schemas.microsoft.com/office/drawing/2014/main" id="{D42CF425-7213-4F89-B0FF-4C2BDDD9C6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D35DA97D-88F8-4249-B650-4FC9FD50A3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43F38673-6E30-4BAE-AC67-0B283EBF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59" name="Rectangle 58">
            <a:extLst>
              <a:ext uri="{FF2B5EF4-FFF2-40B4-BE49-F238E27FC236}">
                <a16:creationId xmlns:a16="http://schemas.microsoft.com/office/drawing/2014/main" id="{202A25CB-1ED1-4C87-AB49-8D3BC684D1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D28EF85-41B7-4F92-83DE-215F76326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0623" y="1447800"/>
            <a:ext cx="3333676" cy="309698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/>
              <a:t>REGISTRO DE MEDIDORES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3950DF00-F110-48E6-8876-4F7E3E6BF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6914" y="639905"/>
            <a:ext cx="6915664" cy="55781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Imagen 17" descr="Imagen que contiene captura de pantalla&#10;&#10;Descripción generada automáticamente">
            <a:extLst>
              <a:ext uri="{FF2B5EF4-FFF2-40B4-BE49-F238E27FC236}">
                <a16:creationId xmlns:a16="http://schemas.microsoft.com/office/drawing/2014/main" id="{7E9C9A06-5D2B-4E44-8383-288384FE5B69}"/>
              </a:ext>
            </a:extLst>
          </p:cNvPr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511" y="962904"/>
            <a:ext cx="2776020" cy="4935148"/>
          </a:xfrm>
          <a:prstGeom prst="rect">
            <a:avLst/>
          </a:prstGeom>
          <a:effectLst/>
        </p:spPr>
      </p:pic>
      <p:pic>
        <p:nvPicPr>
          <p:cNvPr id="20" name="Imagen 19" descr="Imagen que contiene captura de pantalla&#10;&#10;Descripción generada automáticamente">
            <a:extLst>
              <a:ext uri="{FF2B5EF4-FFF2-40B4-BE49-F238E27FC236}">
                <a16:creationId xmlns:a16="http://schemas.microsoft.com/office/drawing/2014/main" id="{07D2E057-B2FA-46A7-A3BB-69CB3AC0F9C5}"/>
              </a:ext>
            </a:extLst>
          </p:cNvPr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3056" y="962905"/>
            <a:ext cx="2776020" cy="493514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9823893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34">
            <a:extLst>
              <a:ext uri="{FF2B5EF4-FFF2-40B4-BE49-F238E27FC236}">
                <a16:creationId xmlns:a16="http://schemas.microsoft.com/office/drawing/2014/main" id="{844EE02A-F0F8-4A23-B21D-CF2066B65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49" name="Picture 36">
            <a:extLst>
              <a:ext uri="{FF2B5EF4-FFF2-40B4-BE49-F238E27FC236}">
                <a16:creationId xmlns:a16="http://schemas.microsoft.com/office/drawing/2014/main" id="{99F13062-7BB6-4A97-B661-CDE2EDEAE7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50" name="Oval 38">
            <a:extLst>
              <a:ext uri="{FF2B5EF4-FFF2-40B4-BE49-F238E27FC236}">
                <a16:creationId xmlns:a16="http://schemas.microsoft.com/office/drawing/2014/main" id="{44F3197D-248B-46C5-B6EE-003F4E0C6C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1" name="Picture 40">
            <a:extLst>
              <a:ext uri="{FF2B5EF4-FFF2-40B4-BE49-F238E27FC236}">
                <a16:creationId xmlns:a16="http://schemas.microsoft.com/office/drawing/2014/main" id="{FFC3E649-106F-4B41-9FF5-327536E4C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52" name="Picture 42">
            <a:extLst>
              <a:ext uri="{FF2B5EF4-FFF2-40B4-BE49-F238E27FC236}">
                <a16:creationId xmlns:a16="http://schemas.microsoft.com/office/drawing/2014/main" id="{79F6731C-42C0-45DB-9F9A-B831CBEC51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53" name="Rectangle 44">
            <a:extLst>
              <a:ext uri="{FF2B5EF4-FFF2-40B4-BE49-F238E27FC236}">
                <a16:creationId xmlns:a16="http://schemas.microsoft.com/office/drawing/2014/main" id="{040549E2-C5A5-4ED5-80AB-070FEBDF53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A4322390-8B58-46BE-88EB-D9FD30C08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21" name="Imagen 20" descr="Imagen que contiene texto&#10;&#10;Descripción generada automáticamente">
            <a:extLst>
              <a:ext uri="{FF2B5EF4-FFF2-40B4-BE49-F238E27FC236}">
                <a16:creationId xmlns:a16="http://schemas.microsoft.com/office/drawing/2014/main" id="{F4DB2BAA-EA02-414A-BCFF-C3A9089A8A1D}"/>
              </a:ext>
            </a:extLst>
          </p:cNvPr>
          <p:cNvPicPr/>
          <p:nvPr/>
        </p:nvPicPr>
        <p:blipFill rotWithShape="1">
          <a:blip r:embed="rId6" cstate="print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82"/>
          <a:stretch/>
        </p:blipFill>
        <p:spPr>
          <a:xfrm>
            <a:off x="20" y="10"/>
            <a:ext cx="4059916" cy="6857990"/>
          </a:xfrm>
          <a:prstGeom prst="rect">
            <a:avLst/>
          </a:prstGeom>
        </p:spPr>
      </p:pic>
      <p:pic>
        <p:nvPicPr>
          <p:cNvPr id="25" name="Imagen 24" descr="Imagen que contiene captura de pantalla&#10;&#10;Descripción generada automáticamente">
            <a:extLst>
              <a:ext uri="{FF2B5EF4-FFF2-40B4-BE49-F238E27FC236}">
                <a16:creationId xmlns:a16="http://schemas.microsoft.com/office/drawing/2014/main" id="{6D6731E6-98C0-449B-A4D5-A0EF2D03317F}"/>
              </a:ext>
            </a:extLst>
          </p:cNvPr>
          <p:cNvPicPr/>
          <p:nvPr/>
        </p:nvPicPr>
        <p:blipFill rotWithShape="1">
          <a:blip r:embed="rId7" cstate="print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5030"/>
          <a:stretch/>
        </p:blipFill>
        <p:spPr>
          <a:xfrm>
            <a:off x="4059937" y="-1"/>
            <a:ext cx="4061902" cy="6858000"/>
          </a:xfrm>
          <a:prstGeom prst="rect">
            <a:avLst/>
          </a:prstGeom>
        </p:spPr>
      </p:pic>
      <p:pic>
        <p:nvPicPr>
          <p:cNvPr id="23" name="Imagen 22" descr="Imagen que contiene captura de pantalla&#10;&#10;Descripción generada automáticamente">
            <a:extLst>
              <a:ext uri="{FF2B5EF4-FFF2-40B4-BE49-F238E27FC236}">
                <a16:creationId xmlns:a16="http://schemas.microsoft.com/office/drawing/2014/main" id="{70272A38-2275-4701-84A8-36A99E0CD2CA}"/>
              </a:ext>
            </a:extLst>
          </p:cNvPr>
          <p:cNvPicPr/>
          <p:nvPr/>
        </p:nvPicPr>
        <p:blipFill rotWithShape="1">
          <a:blip r:embed="rId8" cstate="print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4982"/>
          <a:stretch/>
        </p:blipFill>
        <p:spPr>
          <a:xfrm>
            <a:off x="8121839" y="9641"/>
            <a:ext cx="4059936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04A3492-17F3-470A-A7AF-23B6DF471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1447800"/>
            <a:ext cx="8825658" cy="33295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>
                <a:solidFill>
                  <a:schemeClr val="tx1"/>
                </a:solidFill>
              </a:rPr>
              <a:t>INCIDENCIAS </a:t>
            </a:r>
          </a:p>
        </p:txBody>
      </p:sp>
    </p:spTree>
    <p:extLst>
      <p:ext uri="{BB962C8B-B14F-4D97-AF65-F5344CB8AC3E}">
        <p14:creationId xmlns:p14="http://schemas.microsoft.com/office/powerpoint/2010/main" val="12381890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2" name="Picture 136">
            <a:extLst>
              <a:ext uri="{FF2B5EF4-FFF2-40B4-BE49-F238E27FC236}">
                <a16:creationId xmlns:a16="http://schemas.microsoft.com/office/drawing/2014/main" id="{844EE02A-F0F8-4A23-B21D-CF2066B65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4103" name="Picture 138">
            <a:extLst>
              <a:ext uri="{FF2B5EF4-FFF2-40B4-BE49-F238E27FC236}">
                <a16:creationId xmlns:a16="http://schemas.microsoft.com/office/drawing/2014/main" id="{99F13062-7BB6-4A97-B661-CDE2EDEAE7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4104" name="Oval 140">
            <a:extLst>
              <a:ext uri="{FF2B5EF4-FFF2-40B4-BE49-F238E27FC236}">
                <a16:creationId xmlns:a16="http://schemas.microsoft.com/office/drawing/2014/main" id="{44F3197D-248B-46C5-B6EE-003F4E0C6C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105" name="Picture 142">
            <a:extLst>
              <a:ext uri="{FF2B5EF4-FFF2-40B4-BE49-F238E27FC236}">
                <a16:creationId xmlns:a16="http://schemas.microsoft.com/office/drawing/2014/main" id="{FFC3E649-106F-4B41-9FF5-327536E4C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4106" name="Picture 144">
            <a:extLst>
              <a:ext uri="{FF2B5EF4-FFF2-40B4-BE49-F238E27FC236}">
                <a16:creationId xmlns:a16="http://schemas.microsoft.com/office/drawing/2014/main" id="{79F6731C-42C0-45DB-9F9A-B831CBEC51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4107" name="Rectangle 146">
            <a:extLst>
              <a:ext uri="{FF2B5EF4-FFF2-40B4-BE49-F238E27FC236}">
                <a16:creationId xmlns:a16="http://schemas.microsoft.com/office/drawing/2014/main" id="{040549E2-C5A5-4ED5-80AB-070FEBDF53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D78C637-37B3-4A41-BA00-13DEFDC5A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1839" y="1447800"/>
            <a:ext cx="3342459" cy="33295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600" dirty="0" err="1"/>
              <a:t>Prototipo</a:t>
            </a:r>
            <a:r>
              <a:rPr lang="en-US" sz="5600" dirty="0"/>
              <a:t> de Arduino 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E8C28D82-CC00-40A3-B4EB-FFC14A725A6D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2"/>
          <a:stretch/>
        </p:blipFill>
        <p:spPr>
          <a:xfrm>
            <a:off x="607848" y="609601"/>
            <a:ext cx="4137660" cy="563879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4599A3E0-BFB1-4A6E-8C1B-E7A3ABED9D4E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046" r="-2" b="6520"/>
          <a:stretch/>
        </p:blipFill>
        <p:spPr>
          <a:xfrm>
            <a:off x="4896384" y="609601"/>
            <a:ext cx="2657754" cy="274396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pic>
        <p:nvPicPr>
          <p:cNvPr id="4100" name="Picture 4" descr="Resultado de imagen para arduino logo">
            <a:extLst>
              <a:ext uri="{FF2B5EF4-FFF2-40B4-BE49-F238E27FC236}">
                <a16:creationId xmlns:a16="http://schemas.microsoft.com/office/drawing/2014/main" id="{329399EA-5249-46E7-BA48-EB09355C375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45" t="-1" r="10472" b="-2"/>
          <a:stretch/>
        </p:blipFill>
        <p:spPr bwMode="auto">
          <a:xfrm>
            <a:off x="4920941" y="3682919"/>
            <a:ext cx="2801007" cy="216184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59263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ECD683A-EA61-4FBE-A3A2-D0129E754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3044" y="2413906"/>
            <a:ext cx="3352375" cy="134438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>
                <a:solidFill>
                  <a:srgbClr val="EBEBEB"/>
                </a:solidFill>
              </a:rPr>
              <a:t>SPRING</a:t>
            </a:r>
            <a:endParaRPr lang="en-US" sz="5400" b="0" i="0" kern="1200" dirty="0">
              <a:solidFill>
                <a:srgbClr val="EBEBEB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3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Freeform: Shape 24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10" name="Marcador de contenido 9">
            <a:extLst>
              <a:ext uri="{FF2B5EF4-FFF2-40B4-BE49-F238E27FC236}">
                <a16:creationId xmlns:a16="http://schemas.microsoft.com/office/drawing/2014/main" id="{071D7F69-4EA6-429A-8B69-D69D2CEA61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0439157"/>
              </p:ext>
            </p:extLst>
          </p:nvPr>
        </p:nvGraphicFramePr>
        <p:xfrm>
          <a:off x="1024209" y="451027"/>
          <a:ext cx="5427462" cy="595594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52643">
                  <a:extLst>
                    <a:ext uri="{9D8B030D-6E8A-4147-A177-3AD203B41FA5}">
                      <a16:colId xmlns:a16="http://schemas.microsoft.com/office/drawing/2014/main" val="2187497377"/>
                    </a:ext>
                  </a:extLst>
                </a:gridCol>
                <a:gridCol w="413460">
                  <a:extLst>
                    <a:ext uri="{9D8B030D-6E8A-4147-A177-3AD203B41FA5}">
                      <a16:colId xmlns:a16="http://schemas.microsoft.com/office/drawing/2014/main" val="2741671880"/>
                    </a:ext>
                  </a:extLst>
                </a:gridCol>
                <a:gridCol w="1952643">
                  <a:extLst>
                    <a:ext uri="{9D8B030D-6E8A-4147-A177-3AD203B41FA5}">
                      <a16:colId xmlns:a16="http://schemas.microsoft.com/office/drawing/2014/main" val="1726588479"/>
                    </a:ext>
                  </a:extLst>
                </a:gridCol>
                <a:gridCol w="482938">
                  <a:extLst>
                    <a:ext uri="{9D8B030D-6E8A-4147-A177-3AD203B41FA5}">
                      <a16:colId xmlns:a16="http://schemas.microsoft.com/office/drawing/2014/main" val="894694591"/>
                    </a:ext>
                  </a:extLst>
                </a:gridCol>
                <a:gridCol w="625778">
                  <a:extLst>
                    <a:ext uri="{9D8B030D-6E8A-4147-A177-3AD203B41FA5}">
                      <a16:colId xmlns:a16="http://schemas.microsoft.com/office/drawing/2014/main" val="2086814369"/>
                    </a:ext>
                  </a:extLst>
                </a:gridCol>
              </a:tblGrid>
              <a:tr h="498943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s-PE" sz="900" dirty="0">
                          <a:effectLst/>
                        </a:rPr>
                        <a:t>FUNCIONALIDADES</a:t>
                      </a:r>
                      <a:endParaRPr lang="es-PE" sz="900" dirty="0"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4905" marR="2490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s-PE" sz="900">
                          <a:effectLst/>
                        </a:rPr>
                        <a:t>PESO</a:t>
                      </a:r>
                      <a:endParaRPr lang="es-PE" sz="900"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4905" marR="2490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s-PE" sz="900" dirty="0">
                          <a:effectLst/>
                        </a:rPr>
                        <a:t>CRITERIOS DE DONE</a:t>
                      </a:r>
                      <a:endParaRPr lang="es-PE" sz="900" dirty="0"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4905" marR="2490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s-PE" sz="900">
                          <a:effectLst/>
                        </a:rPr>
                        <a:t>HORAS</a:t>
                      </a:r>
                      <a:endParaRPr lang="es-PE" sz="900"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4905" marR="2490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s-PE" sz="900" dirty="0">
                          <a:effectLst/>
                        </a:rPr>
                        <a:t>TOTAL DE HORAS</a:t>
                      </a:r>
                      <a:endParaRPr lang="es-PE" sz="900" dirty="0"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4905" marR="24905" marT="0" marB="0" anchor="ctr"/>
                </a:tc>
                <a:extLst>
                  <a:ext uri="{0D108BD9-81ED-4DB2-BD59-A6C34878D82A}">
                    <a16:rowId xmlns:a16="http://schemas.microsoft.com/office/drawing/2014/main" val="613608895"/>
                  </a:ext>
                </a:extLst>
              </a:tr>
              <a:tr h="158171">
                <a:tc rowSpan="4"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s-PE" sz="900">
                          <a:effectLst/>
                        </a:rPr>
                        <a:t>ELABORACION DE DISPOSITIVO</a:t>
                      </a:r>
                      <a:endParaRPr lang="es-PE" sz="900"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4905" marR="24905" marT="0" marB="0" anchor="ctr"/>
                </a:tc>
                <a:tc rowSpan="4"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s-PE" sz="900">
                          <a:effectLst/>
                        </a:rPr>
                        <a:t>M</a:t>
                      </a:r>
                      <a:endParaRPr lang="es-PE" sz="900"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4905" marR="24905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s-PE" sz="900">
                          <a:effectLst/>
                        </a:rPr>
                        <a:t>Ensamblaje</a:t>
                      </a:r>
                      <a:endParaRPr lang="es-PE" sz="900"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4905" marR="2490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s-PE" sz="900">
                          <a:effectLst/>
                        </a:rPr>
                        <a:t>2</a:t>
                      </a:r>
                      <a:endParaRPr lang="es-PE" sz="900"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4905" marR="24905" marT="0" marB="0" anchor="ctr"/>
                </a:tc>
                <a:tc rowSpan="4"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s-PE" sz="900">
                          <a:effectLst/>
                        </a:rPr>
                        <a:t>8</a:t>
                      </a:r>
                      <a:endParaRPr lang="es-PE" sz="900"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4905" marR="24905" marT="0" marB="0" anchor="ctr"/>
                </a:tc>
                <a:extLst>
                  <a:ext uri="{0D108BD9-81ED-4DB2-BD59-A6C34878D82A}">
                    <a16:rowId xmlns:a16="http://schemas.microsoft.com/office/drawing/2014/main" val="126058518"/>
                  </a:ext>
                </a:extLst>
              </a:tr>
              <a:tr h="154690"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s-PE" sz="900">
                          <a:effectLst/>
                        </a:rPr>
                        <a:t>Codificación</a:t>
                      </a:r>
                      <a:endParaRPr lang="es-PE" sz="900"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4905" marR="2490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s-PE" sz="900">
                          <a:effectLst/>
                        </a:rPr>
                        <a:t>3</a:t>
                      </a:r>
                      <a:endParaRPr lang="es-PE" sz="900"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4905" marR="24905" marT="0" marB="0" anchor="ctr"/>
                </a:tc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9060725"/>
                  </a:ext>
                </a:extLst>
              </a:tr>
              <a:tr h="154690"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s-PE" sz="900">
                          <a:effectLst/>
                        </a:rPr>
                        <a:t>Pruebas </a:t>
                      </a:r>
                      <a:endParaRPr lang="es-PE" sz="900"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4905" marR="2490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s-PE" sz="900">
                          <a:effectLst/>
                        </a:rPr>
                        <a:t>2</a:t>
                      </a:r>
                      <a:endParaRPr lang="es-PE" sz="900"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4905" marR="24905" marT="0" marB="0" anchor="ctr"/>
                </a:tc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442764"/>
                  </a:ext>
                </a:extLst>
              </a:tr>
              <a:tr h="154690"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s-PE" sz="900">
                          <a:effectLst/>
                        </a:rPr>
                        <a:t>Documentación</a:t>
                      </a:r>
                      <a:endParaRPr lang="es-PE" sz="900"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4905" marR="2490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s-PE" sz="900">
                          <a:effectLst/>
                        </a:rPr>
                        <a:t>1</a:t>
                      </a:r>
                      <a:endParaRPr lang="es-PE" sz="900"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4905" marR="24905" marT="0" marB="0" anchor="ctr"/>
                </a:tc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8442734"/>
                  </a:ext>
                </a:extLst>
              </a:tr>
              <a:tr h="327022">
                <a:tc rowSpan="6"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s-PE" sz="900">
                          <a:effectLst/>
                        </a:rPr>
                        <a:t>GESTIONAR USUARIO</a:t>
                      </a:r>
                      <a:endParaRPr lang="es-PE" sz="900"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4905" marR="24905" marT="0" marB="0" anchor="ctr"/>
                </a:tc>
                <a:tc rowSpan="6"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s-PE" sz="900">
                          <a:effectLst/>
                        </a:rPr>
                        <a:t>L</a:t>
                      </a:r>
                      <a:endParaRPr lang="es-PE" sz="900"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4905" marR="24905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s-PE" sz="900" dirty="0">
                          <a:effectLst/>
                        </a:rPr>
                        <a:t>Diseñar interfaz de gestionar usuario</a:t>
                      </a:r>
                      <a:endParaRPr lang="es-PE" sz="900" dirty="0"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4905" marR="2490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s-PE" sz="900">
                          <a:effectLst/>
                        </a:rPr>
                        <a:t>1</a:t>
                      </a:r>
                      <a:endParaRPr lang="es-PE" sz="900"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4905" marR="24905" marT="0" marB="0" anchor="ctr"/>
                </a:tc>
                <a:tc rowSpan="6"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s-PE" sz="900">
                          <a:effectLst/>
                        </a:rPr>
                        <a:t>9</a:t>
                      </a:r>
                      <a:endParaRPr lang="es-PE" sz="900"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4905" marR="24905" marT="0" marB="0" anchor="ctr"/>
                </a:tc>
                <a:extLst>
                  <a:ext uri="{0D108BD9-81ED-4DB2-BD59-A6C34878D82A}">
                    <a16:rowId xmlns:a16="http://schemas.microsoft.com/office/drawing/2014/main" val="3085988801"/>
                  </a:ext>
                </a:extLst>
              </a:tr>
              <a:tr h="154690"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s-PE" sz="900">
                          <a:effectLst/>
                        </a:rPr>
                        <a:t>Creación de tabla usuario </a:t>
                      </a:r>
                      <a:endParaRPr lang="es-PE" sz="900"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4905" marR="2490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s-PE" sz="900" dirty="0">
                          <a:effectLst/>
                        </a:rPr>
                        <a:t>1</a:t>
                      </a:r>
                      <a:endParaRPr lang="es-PE" sz="900" dirty="0"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4905" marR="24905" marT="0" marB="0" anchor="ctr"/>
                </a:tc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8600409"/>
                  </a:ext>
                </a:extLst>
              </a:tr>
              <a:tr h="327022"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s-PE" sz="900">
                          <a:effectLst/>
                        </a:rPr>
                        <a:t>Diseñar interfaz de modificar usuario</a:t>
                      </a:r>
                      <a:endParaRPr lang="es-PE" sz="900"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4905" marR="2490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s-PE" sz="900">
                          <a:effectLst/>
                        </a:rPr>
                        <a:t>1</a:t>
                      </a:r>
                      <a:endParaRPr lang="es-PE" sz="900"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4905" marR="24905" marT="0" marB="0" anchor="ctr"/>
                </a:tc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831583"/>
                  </a:ext>
                </a:extLst>
              </a:tr>
              <a:tr h="327022"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s-PE" sz="900">
                          <a:effectLst/>
                        </a:rPr>
                        <a:t>Diseñar interfaz de búsqueda de usuario</a:t>
                      </a:r>
                      <a:endParaRPr lang="es-PE" sz="900"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4905" marR="2490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s-PE" sz="900" dirty="0">
                          <a:effectLst/>
                        </a:rPr>
                        <a:t>1</a:t>
                      </a:r>
                      <a:endParaRPr lang="es-PE" sz="900" dirty="0"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4905" marR="24905" marT="0" marB="0" anchor="ctr"/>
                </a:tc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6703302"/>
                  </a:ext>
                </a:extLst>
              </a:tr>
              <a:tr h="154690"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s-PE" sz="900">
                          <a:effectLst/>
                        </a:rPr>
                        <a:t>Codificación</a:t>
                      </a:r>
                      <a:endParaRPr lang="es-PE" sz="900"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4905" marR="2490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s-PE" sz="900" dirty="0">
                          <a:effectLst/>
                        </a:rPr>
                        <a:t>4</a:t>
                      </a:r>
                      <a:endParaRPr lang="es-PE" sz="900" dirty="0"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4905" marR="24905" marT="0" marB="0" anchor="ctr"/>
                </a:tc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887442"/>
                  </a:ext>
                </a:extLst>
              </a:tr>
              <a:tr h="154690"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s-PE" sz="900">
                          <a:effectLst/>
                        </a:rPr>
                        <a:t>Documentación</a:t>
                      </a:r>
                      <a:endParaRPr lang="es-PE" sz="900"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4905" marR="2490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s-PE" sz="900" dirty="0">
                          <a:effectLst/>
                        </a:rPr>
                        <a:t>1</a:t>
                      </a:r>
                      <a:endParaRPr lang="es-PE" sz="900" dirty="0"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4905" marR="24905" marT="0" marB="0" anchor="ctr"/>
                </a:tc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8252356"/>
                  </a:ext>
                </a:extLst>
              </a:tr>
              <a:tr h="327022">
                <a:tc rowSpan="6"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s-PE" sz="900">
                          <a:effectLst/>
                        </a:rPr>
                        <a:t>GESTIONAR MEDIDOR</a:t>
                      </a:r>
                      <a:endParaRPr lang="es-PE" sz="900"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4905" marR="24905" marT="0" marB="0" anchor="ctr"/>
                </a:tc>
                <a:tc rowSpan="6"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s-PE" sz="900">
                          <a:effectLst/>
                        </a:rPr>
                        <a:t>L</a:t>
                      </a:r>
                      <a:endParaRPr lang="es-PE" sz="900"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4905" marR="24905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s-PE" sz="900">
                          <a:effectLst/>
                        </a:rPr>
                        <a:t>Diseñar interfaz de gestionar medidor</a:t>
                      </a:r>
                      <a:endParaRPr lang="es-PE" sz="900"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4905" marR="2490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s-PE" sz="900">
                          <a:effectLst/>
                        </a:rPr>
                        <a:t>1</a:t>
                      </a:r>
                      <a:endParaRPr lang="es-PE" sz="900"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4905" marR="24905" marT="0" marB="0" anchor="ctr"/>
                </a:tc>
                <a:tc rowSpan="6"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s-PE" sz="900" dirty="0">
                          <a:effectLst/>
                        </a:rPr>
                        <a:t>9</a:t>
                      </a:r>
                      <a:endParaRPr lang="es-PE" sz="900" dirty="0"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4905" marR="24905" marT="0" marB="0" anchor="ctr"/>
                </a:tc>
                <a:extLst>
                  <a:ext uri="{0D108BD9-81ED-4DB2-BD59-A6C34878D82A}">
                    <a16:rowId xmlns:a16="http://schemas.microsoft.com/office/drawing/2014/main" val="174383681"/>
                  </a:ext>
                </a:extLst>
              </a:tr>
              <a:tr h="327022"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s-PE" sz="900">
                          <a:effectLst/>
                        </a:rPr>
                        <a:t>Creación de tabla medidor </a:t>
                      </a:r>
                      <a:endParaRPr lang="es-PE" sz="900"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4905" marR="2490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s-PE" sz="900" dirty="0">
                          <a:effectLst/>
                        </a:rPr>
                        <a:t>1</a:t>
                      </a:r>
                      <a:endParaRPr lang="es-PE" sz="900" dirty="0"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4905" marR="24905" marT="0" marB="0" anchor="ctr"/>
                </a:tc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8815385"/>
                  </a:ext>
                </a:extLst>
              </a:tr>
              <a:tr h="327022"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s-PE" sz="900">
                          <a:effectLst/>
                        </a:rPr>
                        <a:t>Diseñar interfaz de modificar medidor</a:t>
                      </a:r>
                      <a:endParaRPr lang="es-PE" sz="900"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4905" marR="2490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s-PE" sz="900" dirty="0">
                          <a:effectLst/>
                        </a:rPr>
                        <a:t>1</a:t>
                      </a:r>
                      <a:endParaRPr lang="es-PE" sz="900" dirty="0"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4905" marR="24905" marT="0" marB="0" anchor="ctr"/>
                </a:tc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8654819"/>
                  </a:ext>
                </a:extLst>
              </a:tr>
              <a:tr h="327022"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s-PE" sz="900">
                          <a:effectLst/>
                        </a:rPr>
                        <a:t>Diseñar interfaz de búsqueda de medidor</a:t>
                      </a:r>
                      <a:endParaRPr lang="es-PE" sz="900"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4905" marR="2490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s-PE" sz="900" dirty="0">
                          <a:effectLst/>
                        </a:rPr>
                        <a:t>1</a:t>
                      </a:r>
                      <a:endParaRPr lang="es-PE" sz="900" dirty="0"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4905" marR="24905" marT="0" marB="0" anchor="ctr"/>
                </a:tc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1911001"/>
                  </a:ext>
                </a:extLst>
              </a:tr>
              <a:tr h="154690"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s-PE" sz="900">
                          <a:effectLst/>
                        </a:rPr>
                        <a:t>Codificación</a:t>
                      </a:r>
                      <a:endParaRPr lang="es-PE" sz="900"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4905" marR="2490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s-PE" sz="900" dirty="0">
                          <a:effectLst/>
                        </a:rPr>
                        <a:t>4</a:t>
                      </a:r>
                      <a:endParaRPr lang="es-PE" sz="900" dirty="0"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4905" marR="24905" marT="0" marB="0" anchor="ctr"/>
                </a:tc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3086559"/>
                  </a:ext>
                </a:extLst>
              </a:tr>
              <a:tr h="154690"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s-PE" sz="900">
                          <a:effectLst/>
                        </a:rPr>
                        <a:t>Documentación</a:t>
                      </a:r>
                      <a:endParaRPr lang="es-PE" sz="900"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4905" marR="2490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s-PE" sz="900" dirty="0">
                          <a:effectLst/>
                        </a:rPr>
                        <a:t>1</a:t>
                      </a:r>
                      <a:endParaRPr lang="es-PE" sz="900" dirty="0"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4905" marR="24905" marT="0" marB="0" anchor="ctr"/>
                </a:tc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273566"/>
                  </a:ext>
                </a:extLst>
              </a:tr>
              <a:tr h="327022">
                <a:tc rowSpan="6"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s-PE" sz="900">
                          <a:effectLst/>
                        </a:rPr>
                        <a:t>GESTIONAR INCIDENCIAS</a:t>
                      </a:r>
                      <a:endParaRPr lang="es-PE" sz="900"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4905" marR="24905" marT="0" marB="0" anchor="ctr"/>
                </a:tc>
                <a:tc rowSpan="6"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s-PE" sz="900">
                          <a:effectLst/>
                        </a:rPr>
                        <a:t>L</a:t>
                      </a:r>
                      <a:endParaRPr lang="es-PE" sz="900"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4905" marR="24905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s-PE" sz="900">
                          <a:effectLst/>
                        </a:rPr>
                        <a:t>Diseñar interfaz de gestionar incidencias</a:t>
                      </a:r>
                      <a:endParaRPr lang="es-PE" sz="900"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4905" marR="2490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s-PE" sz="900">
                          <a:effectLst/>
                        </a:rPr>
                        <a:t>1</a:t>
                      </a:r>
                      <a:endParaRPr lang="es-PE" sz="900"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4905" marR="24905" marT="0" marB="0" anchor="ctr"/>
                </a:tc>
                <a:tc rowSpan="6"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s-PE" sz="900" dirty="0">
                          <a:effectLst/>
                        </a:rPr>
                        <a:t>9</a:t>
                      </a:r>
                      <a:endParaRPr lang="es-PE" sz="900" dirty="0"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4905" marR="24905" marT="0" marB="0" anchor="ctr"/>
                </a:tc>
                <a:extLst>
                  <a:ext uri="{0D108BD9-81ED-4DB2-BD59-A6C34878D82A}">
                    <a16:rowId xmlns:a16="http://schemas.microsoft.com/office/drawing/2014/main" val="4097531414"/>
                  </a:ext>
                </a:extLst>
              </a:tr>
              <a:tr h="327022"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s-PE" sz="900">
                          <a:effectLst/>
                        </a:rPr>
                        <a:t>Creación de tabla Incidencias </a:t>
                      </a:r>
                      <a:endParaRPr lang="es-PE" sz="900"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4905" marR="2490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s-PE" sz="900" dirty="0">
                          <a:effectLst/>
                        </a:rPr>
                        <a:t>1</a:t>
                      </a:r>
                      <a:endParaRPr lang="es-PE" sz="900" dirty="0"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4905" marR="24905" marT="0" marB="0" anchor="ctr"/>
                </a:tc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4082743"/>
                  </a:ext>
                </a:extLst>
              </a:tr>
              <a:tr h="327022"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s-PE" sz="900">
                          <a:effectLst/>
                        </a:rPr>
                        <a:t>Diseñar interfaz de modificar Incidencia</a:t>
                      </a:r>
                      <a:endParaRPr lang="es-PE" sz="900"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4905" marR="2490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s-PE" sz="900" dirty="0">
                          <a:effectLst/>
                        </a:rPr>
                        <a:t>1</a:t>
                      </a:r>
                      <a:endParaRPr lang="es-PE" sz="900" dirty="0"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4905" marR="24905" marT="0" marB="0" anchor="ctr"/>
                </a:tc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3407894"/>
                  </a:ext>
                </a:extLst>
              </a:tr>
              <a:tr h="327022"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s-PE" sz="900">
                          <a:effectLst/>
                        </a:rPr>
                        <a:t>Diseñar interfaz de búsqueda de incidencia</a:t>
                      </a:r>
                      <a:endParaRPr lang="es-PE" sz="900"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4905" marR="2490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s-PE" sz="900" dirty="0">
                          <a:effectLst/>
                        </a:rPr>
                        <a:t>1</a:t>
                      </a:r>
                      <a:endParaRPr lang="es-PE" sz="900" dirty="0"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4905" marR="24905" marT="0" marB="0" anchor="ctr"/>
                </a:tc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6210767"/>
                  </a:ext>
                </a:extLst>
              </a:tr>
              <a:tr h="154690"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s-PE" sz="900">
                          <a:effectLst/>
                        </a:rPr>
                        <a:t>Codificación</a:t>
                      </a:r>
                      <a:endParaRPr lang="es-PE" sz="900"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4905" marR="2490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s-PE" sz="900" dirty="0">
                          <a:effectLst/>
                        </a:rPr>
                        <a:t>4</a:t>
                      </a:r>
                      <a:endParaRPr lang="es-PE" sz="900" dirty="0"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4905" marR="24905" marT="0" marB="0" anchor="ctr"/>
                </a:tc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2183500"/>
                  </a:ext>
                </a:extLst>
              </a:tr>
              <a:tr h="154690"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s-PE" sz="900">
                          <a:effectLst/>
                        </a:rPr>
                        <a:t>Documentación</a:t>
                      </a:r>
                      <a:endParaRPr lang="es-PE" sz="900"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4905" marR="2490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s-PE" sz="900" dirty="0">
                          <a:effectLst/>
                        </a:rPr>
                        <a:t>1</a:t>
                      </a:r>
                      <a:endParaRPr lang="es-PE" sz="900" dirty="0"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4905" marR="24905" marT="0" marB="0" anchor="ctr"/>
                </a:tc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507386"/>
                  </a:ext>
                </a:extLst>
              </a:tr>
              <a:tr h="154690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s-PE" sz="900">
                          <a:effectLst/>
                        </a:rPr>
                        <a:t>TOTAL</a:t>
                      </a:r>
                      <a:endParaRPr lang="es-PE" sz="900"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4905" marR="24905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s-PE" sz="900">
                          <a:effectLst/>
                        </a:rPr>
                        <a:t> </a:t>
                      </a:r>
                      <a:endParaRPr lang="es-PE" sz="900"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4905" marR="24905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s-PE" sz="900">
                          <a:effectLst/>
                        </a:rPr>
                        <a:t> </a:t>
                      </a:r>
                      <a:endParaRPr lang="es-PE" sz="900"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4905" marR="24905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s-PE" sz="900">
                          <a:effectLst/>
                        </a:rPr>
                        <a:t> </a:t>
                      </a:r>
                      <a:endParaRPr lang="es-PE" sz="900"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4905" marR="24905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s-PE" sz="900" dirty="0">
                          <a:effectLst/>
                        </a:rPr>
                        <a:t>35</a:t>
                      </a:r>
                      <a:endParaRPr lang="es-PE" sz="900" dirty="0"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4905" marR="24905" marT="0" marB="0" anchor="b"/>
                </a:tc>
                <a:extLst>
                  <a:ext uri="{0D108BD9-81ED-4DB2-BD59-A6C34878D82A}">
                    <a16:rowId xmlns:a16="http://schemas.microsoft.com/office/drawing/2014/main" val="37677656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14807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Picture 63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68" name="Oval 67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0" name="Picture 69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74" name="Rectangle 73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5629CCD-2F8E-4442-84DA-C8B103D2A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925" y="2895871"/>
            <a:ext cx="3352375" cy="7620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4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ARQUITECTURA</a:t>
            </a:r>
          </a:p>
        </p:txBody>
      </p:sp>
      <p:sp>
        <p:nvSpPr>
          <p:cNvPr id="78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0" name="Freeform: Shape 79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1" name="Marcador de contenido 4" descr="Imagen que contiene captura de pantalla, interior, cielo&#10;&#10;Descripción generada automáticamente">
            <a:extLst>
              <a:ext uri="{FF2B5EF4-FFF2-40B4-BE49-F238E27FC236}">
                <a16:creationId xmlns:a16="http://schemas.microsoft.com/office/drawing/2014/main" id="{E5633412-88AF-45CA-897D-9E857F39B7F1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93" b="2046"/>
          <a:stretch/>
        </p:blipFill>
        <p:spPr>
          <a:xfrm>
            <a:off x="643854" y="1665144"/>
            <a:ext cx="6270662" cy="3527246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9662105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253</Words>
  <Application>Microsoft Office PowerPoint</Application>
  <PresentationFormat>Panorámica</PresentationFormat>
  <Paragraphs>80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Ion</vt:lpstr>
      <vt:lpstr>SISTEMA DE CONTROL DE INCIDENCIAS  ELÉCTRICAS</vt:lpstr>
      <vt:lpstr>INTRODUCCION </vt:lpstr>
      <vt:lpstr>PROPUESTA</vt:lpstr>
      <vt:lpstr>PROTOTIPOS LOGIN Y REGISTRO DE USUARIOS</vt:lpstr>
      <vt:lpstr>REGISTRO DE MEDIDORES</vt:lpstr>
      <vt:lpstr>INCIDENCIAS </vt:lpstr>
      <vt:lpstr>Prototipo de Arduino </vt:lpstr>
      <vt:lpstr>SPRING</vt:lpstr>
      <vt:lpstr>ARQUITECTURA</vt:lpstr>
      <vt:lpstr>CONCLUSIONES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DE CONTROL DE INCIDENCIAS  ELÉCTRICAS</dc:title>
  <dc:creator>Josseline Yenny Cerpa Mamani</dc:creator>
  <cp:lastModifiedBy>Josseline Yenny Cerpa Mamani</cp:lastModifiedBy>
  <cp:revision>1</cp:revision>
  <dcterms:created xsi:type="dcterms:W3CDTF">2019-07-26T20:40:22Z</dcterms:created>
  <dcterms:modified xsi:type="dcterms:W3CDTF">2019-07-26T20:41:15Z</dcterms:modified>
</cp:coreProperties>
</file>