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50"/>
  </p:notesMasterIdLst>
  <p:sldIdLst>
    <p:sldId id="256" r:id="rId2"/>
    <p:sldId id="258" r:id="rId3"/>
    <p:sldId id="259" r:id="rId4"/>
    <p:sldId id="273" r:id="rId5"/>
    <p:sldId id="274" r:id="rId6"/>
    <p:sldId id="275" r:id="rId7"/>
    <p:sldId id="276" r:id="rId8"/>
    <p:sldId id="263" r:id="rId9"/>
    <p:sldId id="264" r:id="rId10"/>
    <p:sldId id="265" r:id="rId11"/>
    <p:sldId id="267" r:id="rId12"/>
    <p:sldId id="277" r:id="rId13"/>
    <p:sldId id="278" r:id="rId14"/>
    <p:sldId id="266" r:id="rId15"/>
    <p:sldId id="300" r:id="rId16"/>
    <p:sldId id="299" r:id="rId17"/>
    <p:sldId id="268" r:id="rId18"/>
    <p:sldId id="302" r:id="rId19"/>
    <p:sldId id="269" r:id="rId20"/>
    <p:sldId id="270" r:id="rId21"/>
    <p:sldId id="285" r:id="rId22"/>
    <p:sldId id="304" r:id="rId23"/>
    <p:sldId id="293" r:id="rId24"/>
    <p:sldId id="294" r:id="rId25"/>
    <p:sldId id="295" r:id="rId26"/>
    <p:sldId id="296" r:id="rId27"/>
    <p:sldId id="297" r:id="rId28"/>
    <p:sldId id="298" r:id="rId29"/>
    <p:sldId id="301" r:id="rId30"/>
    <p:sldId id="272" r:id="rId31"/>
    <p:sldId id="308" r:id="rId32"/>
    <p:sldId id="279" r:id="rId33"/>
    <p:sldId id="280" r:id="rId34"/>
    <p:sldId id="303" r:id="rId35"/>
    <p:sldId id="281" r:id="rId36"/>
    <p:sldId id="282" r:id="rId37"/>
    <p:sldId id="283" r:id="rId38"/>
    <p:sldId id="305" r:id="rId39"/>
    <p:sldId id="284" r:id="rId40"/>
    <p:sldId id="306" r:id="rId41"/>
    <p:sldId id="311" r:id="rId42"/>
    <p:sldId id="309" r:id="rId43"/>
    <p:sldId id="312" r:id="rId44"/>
    <p:sldId id="314" r:id="rId45"/>
    <p:sldId id="313" r:id="rId46"/>
    <p:sldId id="307" r:id="rId47"/>
    <p:sldId id="315" r:id="rId48"/>
    <p:sldId id="316"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CC"/>
    <a:srgbClr val="00FF99"/>
    <a:srgbClr val="CCCC00"/>
    <a:srgbClr val="FFFFCC"/>
    <a:srgbClr val="CC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5043" autoAdjust="0"/>
    <p:restoredTop sz="94660"/>
  </p:normalViewPr>
  <p:slideViewPr>
    <p:cSldViewPr>
      <p:cViewPr>
        <p:scale>
          <a:sx n="80" d="100"/>
          <a:sy n="80" d="100"/>
        </p:scale>
        <p:origin x="-594" y="3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onstantia" pitchFamily="18" charset="0"/>
              </a:defRPr>
            </a:lvl1pPr>
          </a:lstStyle>
          <a:p>
            <a:pPr>
              <a:defRPr/>
            </a:pPr>
            <a:endParaRPr lang="es-ES"/>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onstantia" pitchFamily="18" charset="0"/>
              </a:defRPr>
            </a:lvl1pPr>
          </a:lstStyle>
          <a:p>
            <a:pPr>
              <a:defRPr/>
            </a:pPr>
            <a:fld id="{8D1EC1ED-7DB7-4374-81A9-757D8B3B8DE2}" type="datetimeFigureOut">
              <a:rPr lang="es-ES"/>
              <a:pPr>
                <a:defRPr/>
              </a:pPr>
              <a:t>18/02/2013</a:t>
            </a:fld>
            <a:endParaRPr lang="es-E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onstantia" pitchFamily="18" charset="0"/>
              </a:defRPr>
            </a:lvl1pPr>
          </a:lstStyle>
          <a:p>
            <a:pPr>
              <a:defRPr/>
            </a:pPr>
            <a:endParaRPr lang="es-ES"/>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onstantia" pitchFamily="18" charset="0"/>
              </a:defRPr>
            </a:lvl1pPr>
          </a:lstStyle>
          <a:p>
            <a:pPr>
              <a:defRPr/>
            </a:pPr>
            <a:fld id="{F1789A3D-C1AF-498C-8EB4-AE699914A26A}"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4" name="29 Marcador de fecha"/>
          <p:cNvSpPr>
            <a:spLocks noGrp="1"/>
          </p:cNvSpPr>
          <p:nvPr>
            <p:ph type="dt" sz="half" idx="10"/>
          </p:nvPr>
        </p:nvSpPr>
        <p:spPr/>
        <p:txBody>
          <a:bodyPr/>
          <a:lstStyle>
            <a:lvl1pPr>
              <a:defRPr/>
            </a:lvl1pPr>
          </a:lstStyle>
          <a:p>
            <a:pPr>
              <a:defRPr/>
            </a:pPr>
            <a:fld id="{0B236878-6AA5-4E21-A513-C62AE5880D55}" type="datetime1">
              <a:rPr lang="en-US"/>
              <a:pPr>
                <a:defRPr/>
              </a:pPr>
              <a:t>2/18/2013</a:t>
            </a:fld>
            <a:endParaRPr lang="en-US"/>
          </a:p>
        </p:txBody>
      </p:sp>
      <p:sp>
        <p:nvSpPr>
          <p:cNvPr id="5" name="18 Marcador de pie de página"/>
          <p:cNvSpPr>
            <a:spLocks noGrp="1"/>
          </p:cNvSpPr>
          <p:nvPr>
            <p:ph type="ftr" sz="quarter" idx="11"/>
          </p:nvPr>
        </p:nvSpPr>
        <p:spPr/>
        <p:txBody>
          <a:bodyPr/>
          <a:lstStyle>
            <a:lvl1pPr>
              <a:defRPr>
                <a:solidFill>
                  <a:srgbClr val="D1EAEE"/>
                </a:solidFill>
              </a:defRPr>
            </a:lvl1pPr>
          </a:lstStyle>
          <a:p>
            <a:pPr>
              <a:defRPr/>
            </a:pPr>
            <a:r>
              <a:rPr lang="es-ES"/>
              <a:t>UNIVERSIDAD DE SANTANDER  -  ESP. TELEINFORMATICA</a:t>
            </a:r>
          </a:p>
        </p:txBody>
      </p:sp>
      <p:sp>
        <p:nvSpPr>
          <p:cNvPr id="6" name="26 Marcador de número de diapositiva"/>
          <p:cNvSpPr>
            <a:spLocks noGrp="1"/>
          </p:cNvSpPr>
          <p:nvPr>
            <p:ph type="sldNum" sz="quarter" idx="12"/>
          </p:nvPr>
        </p:nvSpPr>
        <p:spPr/>
        <p:txBody>
          <a:bodyPr/>
          <a:lstStyle>
            <a:lvl1pPr>
              <a:defRPr/>
            </a:lvl1pPr>
          </a:lstStyle>
          <a:p>
            <a:pPr>
              <a:defRPr/>
            </a:pPr>
            <a:fld id="{8D955B0D-E668-4099-908E-179FF45CAE9D}" type="slidenum">
              <a:rPr lang="en-US"/>
              <a:pPr>
                <a:defRPr/>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92A35589-D4A0-4783-A8B7-A03D4345A15B}" type="datetime1">
              <a:rPr lang="en-US"/>
              <a:pPr>
                <a:defRPr/>
              </a:pPr>
              <a:t>2/18/2013</a:t>
            </a:fld>
            <a:endParaRPr lang="en-US"/>
          </a:p>
        </p:txBody>
      </p:sp>
      <p:sp>
        <p:nvSpPr>
          <p:cNvPr id="5"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6" name="17 Marcador de número de diapositiva"/>
          <p:cNvSpPr>
            <a:spLocks noGrp="1"/>
          </p:cNvSpPr>
          <p:nvPr>
            <p:ph type="sldNum" sz="quarter" idx="12"/>
          </p:nvPr>
        </p:nvSpPr>
        <p:spPr/>
        <p:txBody>
          <a:bodyPr/>
          <a:lstStyle>
            <a:lvl1pPr>
              <a:defRPr/>
            </a:lvl1pPr>
          </a:lstStyle>
          <a:p>
            <a:pPr>
              <a:defRPr/>
            </a:pPr>
            <a:fld id="{A4A854B8-FED7-420F-AFFB-E2F79B452979}"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92AA444E-E949-4EA6-97A6-F01C041F02FC}" type="datetime1">
              <a:rPr lang="en-US"/>
              <a:pPr>
                <a:defRPr/>
              </a:pPr>
              <a:t>2/18/2013</a:t>
            </a:fld>
            <a:endParaRPr lang="en-US"/>
          </a:p>
        </p:txBody>
      </p:sp>
      <p:sp>
        <p:nvSpPr>
          <p:cNvPr id="5"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6" name="17 Marcador de número de diapositiva"/>
          <p:cNvSpPr>
            <a:spLocks noGrp="1"/>
          </p:cNvSpPr>
          <p:nvPr>
            <p:ph type="sldNum" sz="quarter" idx="12"/>
          </p:nvPr>
        </p:nvSpPr>
        <p:spPr/>
        <p:txBody>
          <a:bodyPr/>
          <a:lstStyle>
            <a:lvl1pPr>
              <a:defRPr/>
            </a:lvl1pPr>
          </a:lstStyle>
          <a:p>
            <a:pPr>
              <a:defRPr/>
            </a:pPr>
            <a:fld id="{D3153A47-7B5D-4C06-813A-2B003D42A1D1}"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457200" y="704850"/>
            <a:ext cx="8229600" cy="56197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3" name="9 Marcador de fecha"/>
          <p:cNvSpPr>
            <a:spLocks noGrp="1"/>
          </p:cNvSpPr>
          <p:nvPr>
            <p:ph type="dt" sz="half" idx="10"/>
          </p:nvPr>
        </p:nvSpPr>
        <p:spPr/>
        <p:txBody>
          <a:bodyPr/>
          <a:lstStyle>
            <a:lvl1pPr>
              <a:defRPr/>
            </a:lvl1pPr>
          </a:lstStyle>
          <a:p>
            <a:pPr>
              <a:defRPr/>
            </a:pPr>
            <a:fld id="{C195E309-B926-4EB5-9C41-ACEA5235371A}" type="datetime1">
              <a:rPr lang="en-US"/>
              <a:pPr>
                <a:defRPr/>
              </a:pPr>
              <a:t>2/18/2013</a:t>
            </a:fld>
            <a:endParaRPr lang="en-US"/>
          </a:p>
        </p:txBody>
      </p:sp>
      <p:sp>
        <p:nvSpPr>
          <p:cNvPr id="4"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5" name="17 Marcador de número de diapositiva"/>
          <p:cNvSpPr>
            <a:spLocks noGrp="1"/>
          </p:cNvSpPr>
          <p:nvPr>
            <p:ph type="sldNum" sz="quarter" idx="12"/>
          </p:nvPr>
        </p:nvSpPr>
        <p:spPr/>
        <p:txBody>
          <a:bodyPr/>
          <a:lstStyle>
            <a:lvl1pPr>
              <a:defRPr/>
            </a:lvl1pPr>
          </a:lstStyle>
          <a:p>
            <a:pPr>
              <a:defRPr/>
            </a:pPr>
            <a:fld id="{4D8D48EB-8E53-4972-BF13-801F5AEC883B}"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60E75DCE-1310-41AA-B61C-23AABDAA2D4C}" type="datetime1">
              <a:rPr lang="en-US"/>
              <a:pPr>
                <a:defRPr/>
              </a:pPr>
              <a:t>2/18/2013</a:t>
            </a:fld>
            <a:endParaRPr lang="en-US"/>
          </a:p>
        </p:txBody>
      </p:sp>
      <p:sp>
        <p:nvSpPr>
          <p:cNvPr id="5"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6" name="17 Marcador de número de diapositiva"/>
          <p:cNvSpPr>
            <a:spLocks noGrp="1"/>
          </p:cNvSpPr>
          <p:nvPr>
            <p:ph type="sldNum" sz="quarter" idx="12"/>
          </p:nvPr>
        </p:nvSpPr>
        <p:spPr/>
        <p:txBody>
          <a:bodyPr/>
          <a:lstStyle>
            <a:lvl1pPr>
              <a:defRPr/>
            </a:lvl1pPr>
          </a:lstStyle>
          <a:p>
            <a:pPr>
              <a:defRPr/>
            </a:pPr>
            <a:fld id="{F8713923-73C4-4428-BD25-30E1E6B7399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8635E997-94F5-4B13-81EA-F46C842320DD}" type="datetime1">
              <a:rPr lang="en-US"/>
              <a:pPr>
                <a:defRPr/>
              </a:pPr>
              <a:t>2/18/2013</a:t>
            </a:fld>
            <a:endParaRPr lang="en-US"/>
          </a:p>
        </p:txBody>
      </p:sp>
      <p:sp>
        <p:nvSpPr>
          <p:cNvPr id="5" name="4 Marcador de pie de página"/>
          <p:cNvSpPr>
            <a:spLocks noGrp="1"/>
          </p:cNvSpPr>
          <p:nvPr>
            <p:ph type="ftr" sz="quarter" idx="11"/>
          </p:nvPr>
        </p:nvSpPr>
        <p:spPr/>
        <p:txBody>
          <a:bodyPr/>
          <a:lstStyle>
            <a:lvl1pPr>
              <a:defRPr>
                <a:solidFill>
                  <a:srgbClr val="D1EAEE"/>
                </a:solidFill>
              </a:defRPr>
            </a:lvl1pPr>
          </a:lstStyle>
          <a:p>
            <a:pPr>
              <a:defRPr/>
            </a:pPr>
            <a:r>
              <a:rPr lang="es-ES"/>
              <a:t>UNIVERSIDAD DE SANTANDER  -  ESP. TELEINFORMATICA</a:t>
            </a:r>
          </a:p>
        </p:txBody>
      </p:sp>
      <p:sp>
        <p:nvSpPr>
          <p:cNvPr id="6" name="5 Marcador de número de diapositiva"/>
          <p:cNvSpPr>
            <a:spLocks noGrp="1"/>
          </p:cNvSpPr>
          <p:nvPr>
            <p:ph type="sldNum" sz="quarter" idx="12"/>
          </p:nvPr>
        </p:nvSpPr>
        <p:spPr/>
        <p:txBody>
          <a:bodyPr/>
          <a:lstStyle>
            <a:lvl1pPr>
              <a:defRPr/>
            </a:lvl1pPr>
          </a:lstStyle>
          <a:p>
            <a:pPr>
              <a:defRPr/>
            </a:pPr>
            <a:fld id="{73AFE50B-B391-46EF-8449-777AE4F38018}" type="slidenum">
              <a:rPr lang="en-US"/>
              <a:pPr>
                <a:defRPr/>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4A49BD7E-09C4-4FAF-A935-030BC2695409}" type="datetime1">
              <a:rPr lang="en-US"/>
              <a:pPr>
                <a:defRPr/>
              </a:pPr>
              <a:t>2/18/2013</a:t>
            </a:fld>
            <a:endParaRPr lang="en-US"/>
          </a:p>
        </p:txBody>
      </p:sp>
      <p:sp>
        <p:nvSpPr>
          <p:cNvPr id="6"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7" name="17 Marcador de número de diapositiva"/>
          <p:cNvSpPr>
            <a:spLocks noGrp="1"/>
          </p:cNvSpPr>
          <p:nvPr>
            <p:ph type="sldNum" sz="quarter" idx="12"/>
          </p:nvPr>
        </p:nvSpPr>
        <p:spPr/>
        <p:txBody>
          <a:bodyPr/>
          <a:lstStyle>
            <a:lvl1pPr>
              <a:defRPr/>
            </a:lvl1pPr>
          </a:lstStyle>
          <a:p>
            <a:pPr>
              <a:defRPr/>
            </a:pPr>
            <a:fld id="{7666E9D8-FDF0-4557-A54A-10D08D23E76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9 Marcador de fecha"/>
          <p:cNvSpPr>
            <a:spLocks noGrp="1"/>
          </p:cNvSpPr>
          <p:nvPr>
            <p:ph type="dt" sz="half" idx="10"/>
          </p:nvPr>
        </p:nvSpPr>
        <p:spPr/>
        <p:txBody>
          <a:bodyPr/>
          <a:lstStyle>
            <a:lvl1pPr>
              <a:defRPr/>
            </a:lvl1pPr>
          </a:lstStyle>
          <a:p>
            <a:pPr>
              <a:defRPr/>
            </a:pPr>
            <a:fld id="{21C15689-3589-445D-BB77-7E1ABC1BAB2D}" type="datetime1">
              <a:rPr lang="en-US"/>
              <a:pPr>
                <a:defRPr/>
              </a:pPr>
              <a:t>2/18/2013</a:t>
            </a:fld>
            <a:endParaRPr lang="en-US"/>
          </a:p>
        </p:txBody>
      </p:sp>
      <p:sp>
        <p:nvSpPr>
          <p:cNvPr id="8"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9" name="17 Marcador de número de diapositiva"/>
          <p:cNvSpPr>
            <a:spLocks noGrp="1"/>
          </p:cNvSpPr>
          <p:nvPr>
            <p:ph type="sldNum" sz="quarter" idx="12"/>
          </p:nvPr>
        </p:nvSpPr>
        <p:spPr/>
        <p:txBody>
          <a:bodyPr/>
          <a:lstStyle>
            <a:lvl1pPr>
              <a:defRPr/>
            </a:lvl1pPr>
          </a:lstStyle>
          <a:p>
            <a:pPr>
              <a:defRPr/>
            </a:pPr>
            <a:fld id="{28A1E83F-9813-4BA6-AD82-85D0AA7CA5A4}"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fld id="{1DDB2CD5-32A8-43BF-93C7-C4187E6D76E4}" type="datetime1">
              <a:rPr lang="en-US"/>
              <a:pPr>
                <a:defRPr/>
              </a:pPr>
              <a:t>2/18/2013</a:t>
            </a:fld>
            <a:endParaRPr lang="en-US"/>
          </a:p>
        </p:txBody>
      </p:sp>
      <p:sp>
        <p:nvSpPr>
          <p:cNvPr id="4"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5" name="17 Marcador de número de diapositiva"/>
          <p:cNvSpPr>
            <a:spLocks noGrp="1"/>
          </p:cNvSpPr>
          <p:nvPr>
            <p:ph type="sldNum" sz="quarter" idx="12"/>
          </p:nvPr>
        </p:nvSpPr>
        <p:spPr/>
        <p:txBody>
          <a:bodyPr/>
          <a:lstStyle>
            <a:lvl1pPr>
              <a:defRPr/>
            </a:lvl1pPr>
          </a:lstStyle>
          <a:p>
            <a:pPr>
              <a:defRPr/>
            </a:pPr>
            <a:fld id="{E19F0181-F3E5-4E63-8572-721301C2FE2B}"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8A491E0D-39F5-4FB6-AE44-917FF20B2AB0}" type="datetime1">
              <a:rPr lang="en-US"/>
              <a:pPr>
                <a:defRPr/>
              </a:pPr>
              <a:t>2/18/2013</a:t>
            </a:fld>
            <a:endParaRPr lang="en-US"/>
          </a:p>
        </p:txBody>
      </p:sp>
      <p:sp>
        <p:nvSpPr>
          <p:cNvPr id="3"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4" name="17 Marcador de número de diapositiva"/>
          <p:cNvSpPr>
            <a:spLocks noGrp="1"/>
          </p:cNvSpPr>
          <p:nvPr>
            <p:ph type="sldNum" sz="quarter" idx="12"/>
          </p:nvPr>
        </p:nvSpPr>
        <p:spPr/>
        <p:txBody>
          <a:bodyPr/>
          <a:lstStyle>
            <a:lvl1pPr>
              <a:defRPr/>
            </a:lvl1pPr>
          </a:lstStyle>
          <a:p>
            <a:pPr>
              <a:defRPr/>
            </a:pPr>
            <a:fld id="{FE2F12EE-E667-4196-B738-4CBBDEEB29D9}"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0E73E0A4-E1F6-452D-89C2-DB178870B27A}" type="datetime1">
              <a:rPr lang="en-US"/>
              <a:pPr>
                <a:defRPr/>
              </a:pPr>
              <a:t>2/18/2013</a:t>
            </a:fld>
            <a:endParaRPr lang="en-US"/>
          </a:p>
        </p:txBody>
      </p:sp>
      <p:sp>
        <p:nvSpPr>
          <p:cNvPr id="6" name="21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7" name="17 Marcador de número de diapositiva"/>
          <p:cNvSpPr>
            <a:spLocks noGrp="1"/>
          </p:cNvSpPr>
          <p:nvPr>
            <p:ph type="sldNum" sz="quarter" idx="12"/>
          </p:nvPr>
        </p:nvSpPr>
        <p:spPr/>
        <p:txBody>
          <a:bodyPr/>
          <a:lstStyle>
            <a:lvl1pPr>
              <a:defRPr/>
            </a:lvl1pPr>
          </a:lstStyle>
          <a:p>
            <a:pPr>
              <a:defRPr/>
            </a:pPr>
            <a:fld id="{A9D8F18D-1DDA-47C3-B2BF-DDBB9E02AB80}"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8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1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smtClean="0"/>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fld id="{0DEC3480-4413-4547-93CC-CCAF776EE0EF}" type="datetime1">
              <a:rPr lang="en-US"/>
              <a:pPr>
                <a:defRPr/>
              </a:pPr>
              <a:t>2/18/2013</a:t>
            </a:fld>
            <a:endParaRPr lang="en-US"/>
          </a:p>
        </p:txBody>
      </p:sp>
      <p:sp>
        <p:nvSpPr>
          <p:cNvPr id="10" name="5 Marcador de pie de página"/>
          <p:cNvSpPr>
            <a:spLocks noGrp="1"/>
          </p:cNvSpPr>
          <p:nvPr>
            <p:ph type="ftr" sz="quarter" idx="11"/>
          </p:nvPr>
        </p:nvSpPr>
        <p:spPr/>
        <p:txBody>
          <a:bodyPr/>
          <a:lstStyle>
            <a:lvl1pPr>
              <a:defRPr/>
            </a:lvl1pPr>
          </a:lstStyle>
          <a:p>
            <a:pPr>
              <a:defRPr/>
            </a:pPr>
            <a:r>
              <a:rPr lang="es-ES"/>
              <a:t>UNIVERSIDAD DE SANTANDER  -  ESP. TELEINFORMATICA</a:t>
            </a:r>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pPr>
              <a:defRPr/>
            </a:pPr>
            <a:fld id="{DF749B31-B32E-495E-961B-C496CABFA2F0}"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8 Marcador de título"/>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29" name="29 Marcador de texto"/>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AA5BB2E6-1090-4059-8665-6A18B9664F94}" type="datetime1">
              <a:rPr lang="en-US"/>
              <a:pPr>
                <a:defRPr/>
              </a:pPr>
              <a:t>2/18/2013</a:t>
            </a:fld>
            <a:endParaRPr lang="en-U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defRPr>
            </a:lvl1pPr>
          </a:lstStyle>
          <a:p>
            <a:pPr>
              <a:defRPr/>
            </a:pPr>
            <a:r>
              <a:rPr lang="es-ES"/>
              <a:t>UNIVERSIDAD DE SANTANDER  -  ESP. TELEINFORMATICA</a:t>
            </a: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D8FD4C68-B708-47EA-8C76-3D23DE60193C}" type="slidenum">
              <a:rPr lang="en-US"/>
              <a:pPr>
                <a:defRPr/>
              </a:pPr>
              <a:t>‹Nº›</a:t>
            </a:fld>
            <a:endParaRPr lang="en-US"/>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949" r:id="rId1"/>
    <p:sldLayoutId id="2147483948" r:id="rId2"/>
    <p:sldLayoutId id="2147483950" r:id="rId3"/>
    <p:sldLayoutId id="2147483947" r:id="rId4"/>
    <p:sldLayoutId id="2147483946" r:id="rId5"/>
    <p:sldLayoutId id="2147483945" r:id="rId6"/>
    <p:sldLayoutId id="2147483944" r:id="rId7"/>
    <p:sldLayoutId id="2147483943" r:id="rId8"/>
    <p:sldLayoutId id="2147483951" r:id="rId9"/>
    <p:sldLayoutId id="2147483942" r:id="rId10"/>
    <p:sldLayoutId id="2147483941" r:id="rId11"/>
    <p:sldLayoutId id="2147483940" r:id="rId12"/>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2 Subtítulo"/>
          <p:cNvSpPr>
            <a:spLocks noGrp="1"/>
          </p:cNvSpPr>
          <p:nvPr>
            <p:ph type="subTitle" idx="1"/>
          </p:nvPr>
        </p:nvSpPr>
        <p:spPr>
          <a:xfrm>
            <a:off x="533400" y="4916488"/>
            <a:ext cx="7854950" cy="1752600"/>
          </a:xfrm>
        </p:spPr>
        <p:txBody>
          <a:bodyPr/>
          <a:lstStyle/>
          <a:p>
            <a:pPr marR="0" algn="ctr" eaLnBrk="1" hangingPunct="1">
              <a:lnSpc>
                <a:spcPct val="90000"/>
              </a:lnSpc>
            </a:pPr>
            <a:r>
              <a:rPr lang="es-ES" sz="2400" b="1" smtClean="0">
                <a:solidFill>
                  <a:srgbClr val="CCFFFF"/>
                </a:solidFill>
              </a:rPr>
              <a:t>Ing.  MARIA DEL PILAR ROJAS PUENTES</a:t>
            </a:r>
            <a:endParaRPr lang="en-US" sz="2400" b="1" smtClean="0">
              <a:solidFill>
                <a:srgbClr val="CCFFFF"/>
              </a:solidFill>
            </a:endParaRPr>
          </a:p>
          <a:p>
            <a:pPr marR="0" algn="ctr" eaLnBrk="1" hangingPunct="1">
              <a:lnSpc>
                <a:spcPct val="90000"/>
              </a:lnSpc>
            </a:pPr>
            <a:r>
              <a:rPr lang="es-ES" sz="2400" b="1" smtClean="0">
                <a:solidFill>
                  <a:srgbClr val="CCFFFF"/>
                </a:solidFill>
              </a:rPr>
              <a:t>MAP , Esp. Ing. De Software, Esp. Teleinformática. </a:t>
            </a:r>
          </a:p>
          <a:p>
            <a:pPr marR="0" algn="ctr" eaLnBrk="1" hangingPunct="1">
              <a:lnSpc>
                <a:spcPct val="90000"/>
              </a:lnSpc>
            </a:pPr>
            <a:r>
              <a:rPr lang="es-ES" sz="2400" b="1" smtClean="0">
                <a:solidFill>
                  <a:srgbClr val="CCFFFF"/>
                </a:solidFill>
              </a:rPr>
              <a:t>rpmpilar@gmail.com </a:t>
            </a:r>
            <a:endParaRPr lang="en-US" sz="2400" b="1" smtClean="0">
              <a:solidFill>
                <a:srgbClr val="CCFFFF"/>
              </a:solidFill>
            </a:endParaRPr>
          </a:p>
        </p:txBody>
      </p:sp>
      <p:sp>
        <p:nvSpPr>
          <p:cNvPr id="15362" name="WordArt 4"/>
          <p:cNvSpPr>
            <a:spLocks noChangeArrowheads="1" noChangeShapeType="1" noTextEdit="1"/>
          </p:cNvSpPr>
          <p:nvPr/>
        </p:nvSpPr>
        <p:spPr bwMode="auto">
          <a:xfrm>
            <a:off x="1166813" y="1949450"/>
            <a:ext cx="6934200" cy="400050"/>
          </a:xfrm>
          <a:prstGeom prst="rect">
            <a:avLst/>
          </a:prstGeom>
        </p:spPr>
        <p:txBody>
          <a:bodyPr wrap="none" fromWordArt="1">
            <a:prstTxWarp prst="textPlain">
              <a:avLst>
                <a:gd name="adj" fmla="val 50000"/>
              </a:avLst>
            </a:prstTxWarp>
          </a:bodyPr>
          <a:lstStyle/>
          <a:p>
            <a:pPr algn="ctr"/>
            <a:r>
              <a:rPr lang="es-AR" sz="2800" b="1" kern="10">
                <a:ln w="9525">
                  <a:noFill/>
                  <a:round/>
                  <a:headEnd/>
                  <a:tailEnd/>
                </a:ln>
                <a:solidFill>
                  <a:srgbClr val="CCFFFF"/>
                </a:solidFill>
                <a:effectLst>
                  <a:outerShdw dist="45791" dir="2021404" algn="ctr" rotWithShape="0">
                    <a:srgbClr val="B2B2B2">
                      <a:alpha val="79999"/>
                    </a:srgbClr>
                  </a:outerShdw>
                </a:effectLst>
                <a:latin typeface="Times New Roman"/>
                <a:cs typeface="Times New Roman"/>
              </a:rPr>
              <a:t>ESPECIALIZACIÓN DE TELEINFORMÁTICA</a:t>
            </a:r>
          </a:p>
        </p:txBody>
      </p:sp>
      <p:sp>
        <p:nvSpPr>
          <p:cNvPr id="15363" name="WordArt 8"/>
          <p:cNvSpPr>
            <a:spLocks noChangeArrowheads="1" noChangeShapeType="1" noTextEdit="1"/>
          </p:cNvSpPr>
          <p:nvPr/>
        </p:nvSpPr>
        <p:spPr bwMode="auto">
          <a:xfrm>
            <a:off x="1403350" y="854075"/>
            <a:ext cx="6337300" cy="414338"/>
          </a:xfrm>
          <a:prstGeom prst="rect">
            <a:avLst/>
          </a:prstGeom>
        </p:spPr>
        <p:txBody>
          <a:bodyPr wrap="none" fromWordArt="1">
            <a:prstTxWarp prst="textPlain">
              <a:avLst>
                <a:gd name="adj" fmla="val 50000"/>
              </a:avLst>
            </a:prstTxWarp>
          </a:bodyPr>
          <a:lstStyle/>
          <a:p>
            <a:pPr algn="ctr"/>
            <a:r>
              <a:rPr lang="es-AR" sz="2800" b="1" kern="10">
                <a:ln w="9525">
                  <a:noFill/>
                  <a:round/>
                  <a:headEnd/>
                  <a:tailEnd/>
                </a:ln>
                <a:solidFill>
                  <a:srgbClr val="CCFFFF"/>
                </a:solidFill>
                <a:effectLst>
                  <a:outerShdw dist="45791" dir="2021404" algn="ctr" rotWithShape="0">
                    <a:srgbClr val="B2B2B2">
                      <a:alpha val="79999"/>
                    </a:srgbClr>
                  </a:outerShdw>
                </a:effectLst>
                <a:latin typeface="Times New Roman"/>
                <a:cs typeface="Times New Roman"/>
              </a:rPr>
              <a:t>UNIVERSIDAD DE SANTANDER</a:t>
            </a:r>
          </a:p>
        </p:txBody>
      </p:sp>
      <p:sp>
        <p:nvSpPr>
          <p:cNvPr id="15364" name="WordArt 9"/>
          <p:cNvSpPr>
            <a:spLocks noChangeArrowheads="1" noChangeShapeType="1" noTextEdit="1"/>
          </p:cNvSpPr>
          <p:nvPr/>
        </p:nvSpPr>
        <p:spPr bwMode="auto">
          <a:xfrm>
            <a:off x="1403350" y="3429000"/>
            <a:ext cx="6480175" cy="374650"/>
          </a:xfrm>
          <a:prstGeom prst="rect">
            <a:avLst/>
          </a:prstGeom>
        </p:spPr>
        <p:txBody>
          <a:bodyPr wrap="none" fromWordArt="1">
            <a:prstTxWarp prst="textPlain">
              <a:avLst>
                <a:gd name="adj" fmla="val 50000"/>
              </a:avLst>
            </a:prstTxWarp>
          </a:bodyPr>
          <a:lstStyle/>
          <a:p>
            <a:pPr algn="ctr"/>
            <a:r>
              <a:rPr lang="es-AR" sz="2400" b="1" kern="10">
                <a:ln w="9525">
                  <a:noFill/>
                  <a:round/>
                  <a:headEnd/>
                  <a:tailEnd/>
                </a:ln>
                <a:solidFill>
                  <a:srgbClr val="CCFFFF"/>
                </a:solidFill>
                <a:effectLst>
                  <a:outerShdw dist="45791" dir="2021404" algn="ctr" rotWithShape="0">
                    <a:srgbClr val="B2B2B2">
                      <a:alpha val="79999"/>
                    </a:srgbClr>
                  </a:outerShdw>
                </a:effectLst>
                <a:latin typeface="Times New Roman"/>
                <a:cs typeface="Times New Roman"/>
              </a:rPr>
              <a:t>MODULO DE INGENIERIA DE SOFTWARE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p:cNvSpPr>
          <p:nvPr>
            <p:ph type="title"/>
          </p:nvPr>
        </p:nvSpPr>
        <p:spPr>
          <a:xfrm>
            <a:off x="395288" y="117475"/>
            <a:ext cx="8229600" cy="647700"/>
          </a:xfrm>
        </p:spPr>
        <p:txBody>
          <a:bodyPr/>
          <a:lstStyle/>
          <a:p>
            <a:pPr algn="ctr"/>
            <a:r>
              <a:rPr lang="es-AR" sz="4000" b="1" smtClean="0"/>
              <a:t>2. MODELADO DEL NEGOCIO</a:t>
            </a:r>
            <a:endParaRPr lang="es-ES" sz="4000" b="1" smtClean="0"/>
          </a:p>
        </p:txBody>
      </p:sp>
      <p:pic>
        <p:nvPicPr>
          <p:cNvPr id="26626" name="Picture 6"/>
          <p:cNvPicPr>
            <a:picLocks noChangeAspect="1" noChangeArrowheads="1"/>
          </p:cNvPicPr>
          <p:nvPr/>
        </p:nvPicPr>
        <p:blipFill>
          <a:blip r:embed="rId2"/>
          <a:srcRect/>
          <a:stretch>
            <a:fillRect/>
          </a:stretch>
        </p:blipFill>
        <p:spPr bwMode="auto">
          <a:xfrm>
            <a:off x="34925" y="765175"/>
            <a:ext cx="4897438" cy="3216275"/>
          </a:xfrm>
          <a:prstGeom prst="rect">
            <a:avLst/>
          </a:prstGeom>
          <a:noFill/>
          <a:ln w="9525">
            <a:noFill/>
            <a:miter lim="800000"/>
            <a:headEnd/>
            <a:tailEnd/>
          </a:ln>
        </p:spPr>
      </p:pic>
      <p:pic>
        <p:nvPicPr>
          <p:cNvPr id="26627" name="Picture 7"/>
          <p:cNvPicPr>
            <a:picLocks noChangeAspect="1" noChangeArrowheads="1"/>
          </p:cNvPicPr>
          <p:nvPr/>
        </p:nvPicPr>
        <p:blipFill>
          <a:blip r:embed="rId3"/>
          <a:srcRect/>
          <a:stretch>
            <a:fillRect/>
          </a:stretch>
        </p:blipFill>
        <p:spPr bwMode="auto">
          <a:xfrm>
            <a:off x="4427538" y="3714750"/>
            <a:ext cx="47164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p:cNvSpPr>
          <p:nvPr>
            <p:ph type="body" idx="1"/>
          </p:nvPr>
        </p:nvSpPr>
        <p:spPr/>
        <p:txBody>
          <a:bodyPr/>
          <a:lstStyle/>
          <a:p>
            <a:pPr>
              <a:buFont typeface="Wingdings 2" pitchFamily="18" charset="2"/>
              <a:buNone/>
            </a:pPr>
            <a:r>
              <a:rPr lang="es-AR" sz="2400" smtClean="0">
                <a:latin typeface="Verdana" pitchFamily="34" charset="0"/>
              </a:rPr>
              <a:t>  Para modelar el negocio se tiene en cuenta los siguientes pasos:</a:t>
            </a:r>
          </a:p>
          <a:p>
            <a:pPr>
              <a:buFont typeface="Wingdings 2" pitchFamily="18" charset="2"/>
              <a:buNone/>
            </a:pPr>
            <a:endParaRPr lang="es-AR" sz="2400" smtClean="0">
              <a:latin typeface="Verdana" pitchFamily="34" charset="0"/>
            </a:endParaRPr>
          </a:p>
          <a:p>
            <a:pPr>
              <a:buFont typeface="Wingdings 2" pitchFamily="18" charset="2"/>
              <a:buNone/>
            </a:pPr>
            <a:r>
              <a:rPr lang="es-AR" sz="2400" smtClean="0">
                <a:latin typeface="Verdana" pitchFamily="34" charset="0"/>
              </a:rPr>
              <a:t>1. Identificar los  Procesos del negocio involucrados</a:t>
            </a:r>
          </a:p>
          <a:p>
            <a:pPr>
              <a:buFont typeface="Wingdings 2" pitchFamily="18" charset="2"/>
              <a:buNone/>
            </a:pPr>
            <a:r>
              <a:rPr lang="es-AR" sz="2400" smtClean="0">
                <a:latin typeface="Verdana" pitchFamily="34" charset="0"/>
              </a:rPr>
              <a:t>2. Diagrama de roles de cada proceso</a:t>
            </a:r>
          </a:p>
          <a:p>
            <a:pPr>
              <a:buFont typeface="Wingdings 2" pitchFamily="18" charset="2"/>
              <a:buNone/>
            </a:pPr>
            <a:r>
              <a:rPr lang="es-AR" sz="2400" smtClean="0">
                <a:latin typeface="Verdana" pitchFamily="34" charset="0"/>
              </a:rPr>
              <a:t>3. Diagrama de procesos -BPMN   </a:t>
            </a:r>
          </a:p>
          <a:p>
            <a:pPr>
              <a:buFont typeface="Wingdings 2" pitchFamily="18" charset="2"/>
              <a:buNone/>
            </a:pPr>
            <a:r>
              <a:rPr lang="es-AR" sz="2400" smtClean="0">
                <a:latin typeface="Verdana" pitchFamily="34" charset="0"/>
              </a:rPr>
              <a:t>4. Diagrama del modelo del Dominio del problema</a:t>
            </a:r>
          </a:p>
          <a:p>
            <a:pPr>
              <a:buFont typeface="Wingdings 2" pitchFamily="18" charset="2"/>
              <a:buNone/>
            </a:pPr>
            <a:r>
              <a:rPr lang="es-AR" sz="2400" smtClean="0">
                <a:latin typeface="Verdana" pitchFamily="34" charset="0"/>
              </a:rPr>
              <a:t>5. Lista de necesidades del proceso </a:t>
            </a:r>
          </a:p>
          <a:p>
            <a:pPr>
              <a:buFont typeface="Wingdings 2" pitchFamily="18" charset="2"/>
              <a:buNone/>
            </a:pPr>
            <a:r>
              <a:rPr lang="es-AR" sz="2400" smtClean="0">
                <a:latin typeface="Verdana" pitchFamily="34" charset="0"/>
              </a:rPr>
              <a:t>6. Arquitectura Actual del Negocio</a:t>
            </a:r>
            <a:endParaRPr lang="es-ES" sz="2400" smtClean="0">
              <a:latin typeface="Verdana" pitchFamily="34" charset="0"/>
            </a:endParaRPr>
          </a:p>
        </p:txBody>
      </p:sp>
      <p:sp>
        <p:nvSpPr>
          <p:cNvPr id="27650" name="Rectangle 4"/>
          <p:cNvSpPr>
            <a:spLocks/>
          </p:cNvSpPr>
          <p:nvPr/>
        </p:nvSpPr>
        <p:spPr bwMode="auto">
          <a:xfrm>
            <a:off x="395288" y="765175"/>
            <a:ext cx="8229600" cy="647700"/>
          </a:xfrm>
          <a:prstGeom prst="rect">
            <a:avLst/>
          </a:prstGeom>
          <a:noFill/>
          <a:ln w="9525">
            <a:noFill/>
            <a:miter lim="800000"/>
            <a:headEnd/>
            <a:tailEnd/>
          </a:ln>
        </p:spPr>
        <p:txBody>
          <a:bodyPr lIns="0" rIns="0" bIns="0" anchor="b"/>
          <a:lstStyle/>
          <a:p>
            <a:pPr algn="ctr" eaLnBrk="0" hangingPunct="0"/>
            <a:r>
              <a:rPr lang="es-AR" sz="4000" b="1">
                <a:solidFill>
                  <a:schemeClr val="tx2"/>
                </a:solidFill>
                <a:latin typeface="Calibri" pitchFamily="34" charset="0"/>
              </a:rPr>
              <a:t>2.  MODELADO DEL NEGOCIO</a:t>
            </a:r>
            <a:endParaRPr lang="es-ES" sz="4000" b="1">
              <a:solidFill>
                <a:schemeClr val="tx2"/>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p:cNvSpPr>
          <p:nvPr>
            <p:ph type="body" idx="1"/>
          </p:nvPr>
        </p:nvSpPr>
        <p:spPr>
          <a:xfrm>
            <a:off x="395288" y="1703388"/>
            <a:ext cx="8229600" cy="1149350"/>
          </a:xfrm>
        </p:spPr>
        <p:txBody>
          <a:bodyPr/>
          <a:lstStyle/>
          <a:p>
            <a:pPr marL="495300" indent="-495300">
              <a:buFont typeface="Wingdings 2" pitchFamily="18" charset="2"/>
              <a:buNone/>
            </a:pPr>
            <a:r>
              <a:rPr lang="es-AR" sz="2800" smtClean="0">
                <a:latin typeface="Verdana" pitchFamily="34" charset="0"/>
              </a:rPr>
              <a:t>2.1 Identificar los procesos del negocio  </a:t>
            </a:r>
          </a:p>
          <a:p>
            <a:pPr marL="495300" indent="-495300">
              <a:buFont typeface="Wingdings 2" pitchFamily="18" charset="2"/>
              <a:buNone/>
            </a:pPr>
            <a:r>
              <a:rPr lang="es-AR" sz="2800" smtClean="0">
                <a:latin typeface="Verdana" pitchFamily="34" charset="0"/>
              </a:rPr>
              <a:t>      involucrados </a:t>
            </a:r>
          </a:p>
          <a:p>
            <a:pPr marL="495300" indent="-495300">
              <a:buFont typeface="Wingdings 2" pitchFamily="18" charset="2"/>
              <a:buNone/>
            </a:pPr>
            <a:endParaRPr lang="es-AR" sz="2800" smtClean="0">
              <a:latin typeface="Verdana" pitchFamily="34" charset="0"/>
            </a:endParaRPr>
          </a:p>
          <a:p>
            <a:pPr marL="495300" indent="-495300">
              <a:buFont typeface="Wingdings 2" pitchFamily="18" charset="2"/>
              <a:buNone/>
            </a:pPr>
            <a:endParaRPr lang="es-ES" sz="2800" smtClean="0">
              <a:latin typeface="Verdana" pitchFamily="34" charset="0"/>
            </a:endParaRPr>
          </a:p>
        </p:txBody>
      </p:sp>
      <p:sp>
        <p:nvSpPr>
          <p:cNvPr id="28674" name="Rectangle 4"/>
          <p:cNvSpPr>
            <a:spLocks/>
          </p:cNvSpPr>
          <p:nvPr/>
        </p:nvSpPr>
        <p:spPr bwMode="auto">
          <a:xfrm>
            <a:off x="395288" y="981075"/>
            <a:ext cx="8229600" cy="647700"/>
          </a:xfrm>
          <a:prstGeom prst="rect">
            <a:avLst/>
          </a:prstGeom>
          <a:noFill/>
          <a:ln w="9525">
            <a:noFill/>
            <a:miter lim="800000"/>
            <a:headEnd/>
            <a:tailEnd/>
          </a:ln>
        </p:spPr>
        <p:txBody>
          <a:bodyPr lIns="0" rIns="0" bIns="0" anchor="b"/>
          <a:lstStyle/>
          <a:p>
            <a:pPr algn="ctr" eaLnBrk="0" hangingPunct="0"/>
            <a:r>
              <a:rPr lang="es-AR" sz="4000" b="1">
                <a:solidFill>
                  <a:schemeClr val="tx2"/>
                </a:solidFill>
                <a:latin typeface="Calibri" pitchFamily="34" charset="0"/>
              </a:rPr>
              <a:t>2. PASOS EN EL MODELADO DEL NEGOCIO</a:t>
            </a:r>
            <a:endParaRPr lang="es-ES" sz="4000" b="1">
              <a:solidFill>
                <a:schemeClr val="tx2"/>
              </a:solidFill>
              <a:latin typeface="Calibri" pitchFamily="34" charset="0"/>
            </a:endParaRPr>
          </a:p>
        </p:txBody>
      </p:sp>
      <p:pic>
        <p:nvPicPr>
          <p:cNvPr id="28675" name="Picture 5"/>
          <p:cNvPicPr>
            <a:picLocks noChangeAspect="1" noChangeArrowheads="1"/>
          </p:cNvPicPr>
          <p:nvPr/>
        </p:nvPicPr>
        <p:blipFill>
          <a:blip r:embed="rId2"/>
          <a:srcRect/>
          <a:stretch>
            <a:fillRect/>
          </a:stretch>
        </p:blipFill>
        <p:spPr bwMode="auto">
          <a:xfrm>
            <a:off x="900113" y="3060700"/>
            <a:ext cx="8064500" cy="3032125"/>
          </a:xfrm>
          <a:prstGeom prst="rect">
            <a:avLst/>
          </a:prstGeom>
          <a:noFill/>
          <a:ln w="9525">
            <a:noFill/>
            <a:miter lim="800000"/>
            <a:headEnd/>
            <a:tailEnd/>
          </a:ln>
        </p:spPr>
      </p:pic>
      <p:sp>
        <p:nvSpPr>
          <p:cNvPr id="28677" name="Text Box 5"/>
          <p:cNvSpPr txBox="1">
            <a:spLocks noChangeArrowheads="1"/>
          </p:cNvSpPr>
          <p:nvPr/>
        </p:nvSpPr>
        <p:spPr bwMode="auto">
          <a:xfrm>
            <a:off x="3348038" y="6308725"/>
            <a:ext cx="5400675" cy="366713"/>
          </a:xfrm>
          <a:prstGeom prst="rect">
            <a:avLst/>
          </a:prstGeom>
          <a:noFill/>
          <a:ln w="9525">
            <a:noFill/>
            <a:miter lim="800000"/>
            <a:headEnd/>
            <a:tailEnd/>
          </a:ln>
          <a:effectLst/>
        </p:spPr>
        <p:txBody>
          <a:bodyPr>
            <a:spAutoFit/>
          </a:bodyPr>
          <a:lstStyle/>
          <a:p>
            <a:pPr>
              <a:spcBef>
                <a:spcPct val="50000"/>
              </a:spcBef>
            </a:pPr>
            <a:r>
              <a:rPr lang="es-AR" b="1" u="sng"/>
              <a:t>Ver Material de Diagramas de Procesos BPMN</a:t>
            </a:r>
            <a:endParaRPr lang="es-ES" b="1" u="sng"/>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type="body" idx="1"/>
          </p:nvPr>
        </p:nvSpPr>
        <p:spPr>
          <a:xfrm>
            <a:off x="457200" y="1935163"/>
            <a:ext cx="8229600" cy="701675"/>
          </a:xfrm>
        </p:spPr>
        <p:txBody>
          <a:bodyPr/>
          <a:lstStyle/>
          <a:p>
            <a:pPr>
              <a:buFont typeface="Wingdings 2" pitchFamily="18" charset="2"/>
              <a:buNone/>
            </a:pPr>
            <a:r>
              <a:rPr lang="es-AR" sz="2200" smtClean="0">
                <a:latin typeface="Verdana" pitchFamily="34" charset="0"/>
              </a:rPr>
              <a:t>2.2   Diagrama de Roles por proceso del Negocio</a:t>
            </a:r>
            <a:endParaRPr lang="es-ES" sz="2200" smtClean="0">
              <a:latin typeface="Verdana" pitchFamily="34" charset="0"/>
            </a:endParaRPr>
          </a:p>
        </p:txBody>
      </p:sp>
      <p:sp>
        <p:nvSpPr>
          <p:cNvPr id="29698" name="Rectangle 4"/>
          <p:cNvSpPr>
            <a:spLocks/>
          </p:cNvSpPr>
          <p:nvPr/>
        </p:nvSpPr>
        <p:spPr bwMode="auto">
          <a:xfrm>
            <a:off x="395288" y="765175"/>
            <a:ext cx="8229600" cy="647700"/>
          </a:xfrm>
          <a:prstGeom prst="rect">
            <a:avLst/>
          </a:prstGeom>
          <a:noFill/>
          <a:ln w="9525">
            <a:noFill/>
            <a:miter lim="800000"/>
            <a:headEnd/>
            <a:tailEnd/>
          </a:ln>
        </p:spPr>
        <p:txBody>
          <a:bodyPr lIns="0" rIns="0" bIns="0" anchor="b"/>
          <a:lstStyle/>
          <a:p>
            <a:pPr algn="ctr" eaLnBrk="0" hangingPunct="0"/>
            <a:r>
              <a:rPr lang="es-AR" sz="4000" b="1">
                <a:solidFill>
                  <a:schemeClr val="tx2"/>
                </a:solidFill>
                <a:latin typeface="Calibri" pitchFamily="34" charset="0"/>
              </a:rPr>
              <a:t>2.  MODELADO DEL NEGOCIO</a:t>
            </a:r>
            <a:endParaRPr lang="es-ES" sz="4000" b="1">
              <a:solidFill>
                <a:schemeClr val="tx2"/>
              </a:solidFill>
              <a:latin typeface="Calibri" pitchFamily="34" charset="0"/>
            </a:endParaRPr>
          </a:p>
        </p:txBody>
      </p:sp>
      <p:pic>
        <p:nvPicPr>
          <p:cNvPr id="29699" name="Picture 6"/>
          <p:cNvPicPr>
            <a:picLocks noChangeAspect="1" noChangeArrowheads="1"/>
          </p:cNvPicPr>
          <p:nvPr/>
        </p:nvPicPr>
        <p:blipFill>
          <a:blip r:embed="rId2"/>
          <a:srcRect/>
          <a:stretch>
            <a:fillRect/>
          </a:stretch>
        </p:blipFill>
        <p:spPr bwMode="auto">
          <a:xfrm>
            <a:off x="3059113" y="2708275"/>
            <a:ext cx="3673475" cy="342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p:cNvSpPr>
          <p:nvPr>
            <p:ph type="title"/>
          </p:nvPr>
        </p:nvSpPr>
        <p:spPr>
          <a:xfrm>
            <a:off x="395288" y="188913"/>
            <a:ext cx="8229600" cy="647700"/>
          </a:xfrm>
        </p:spPr>
        <p:txBody>
          <a:bodyPr/>
          <a:lstStyle/>
          <a:p>
            <a:pPr algn="ctr"/>
            <a:r>
              <a:rPr lang="es-AR" sz="4600" b="1" smtClean="0"/>
              <a:t>2. MODELADO DEL NEGOCIO</a:t>
            </a:r>
            <a:endParaRPr lang="es-ES" sz="4600" b="1" smtClean="0"/>
          </a:p>
        </p:txBody>
      </p:sp>
      <p:sp>
        <p:nvSpPr>
          <p:cNvPr id="30722" name="Rectangle 3"/>
          <p:cNvSpPr>
            <a:spLocks/>
          </p:cNvSpPr>
          <p:nvPr/>
        </p:nvSpPr>
        <p:spPr bwMode="auto">
          <a:xfrm>
            <a:off x="0" y="836613"/>
            <a:ext cx="8229600" cy="701675"/>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r>
              <a:rPr lang="es-AR" sz="2600">
                <a:latin typeface="Verdana" pitchFamily="34" charset="0"/>
              </a:rPr>
              <a:t>2.3   Diagrama de Procesos BPMN</a:t>
            </a:r>
            <a:endParaRPr lang="es-ES" sz="2600">
              <a:latin typeface="Verdana" pitchFamily="34" charset="0"/>
            </a:endParaRPr>
          </a:p>
        </p:txBody>
      </p:sp>
      <p:pic>
        <p:nvPicPr>
          <p:cNvPr id="30727" name="Picture 7"/>
          <p:cNvPicPr>
            <a:picLocks noChangeAspect="1" noChangeArrowheads="1"/>
          </p:cNvPicPr>
          <p:nvPr/>
        </p:nvPicPr>
        <p:blipFill>
          <a:blip r:embed="rId2"/>
          <a:srcRect/>
          <a:stretch>
            <a:fillRect/>
          </a:stretch>
        </p:blipFill>
        <p:spPr bwMode="auto">
          <a:xfrm>
            <a:off x="250825" y="1484313"/>
            <a:ext cx="8621713" cy="48387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5"/>
          <p:cNvPicPr>
            <a:picLocks noChangeAspect="1" noChangeArrowheads="1"/>
          </p:cNvPicPr>
          <p:nvPr/>
        </p:nvPicPr>
        <p:blipFill>
          <a:blip r:embed="rId2"/>
          <a:srcRect/>
          <a:stretch>
            <a:fillRect/>
          </a:stretch>
        </p:blipFill>
        <p:spPr bwMode="auto">
          <a:xfrm>
            <a:off x="827088" y="1617663"/>
            <a:ext cx="6913562" cy="4948237"/>
          </a:xfrm>
          <a:prstGeom prst="rect">
            <a:avLst/>
          </a:prstGeom>
          <a:noFill/>
          <a:ln w="9525">
            <a:noFill/>
            <a:miter lim="800000"/>
            <a:headEnd/>
            <a:tailEnd/>
          </a:ln>
        </p:spPr>
      </p:pic>
      <p:sp>
        <p:nvSpPr>
          <p:cNvPr id="53253" name="Rectangle 3"/>
          <p:cNvSpPr>
            <a:spLocks/>
          </p:cNvSpPr>
          <p:nvPr/>
        </p:nvSpPr>
        <p:spPr bwMode="auto">
          <a:xfrm>
            <a:off x="250825" y="908050"/>
            <a:ext cx="8229600" cy="701675"/>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r>
              <a:rPr lang="es-AR" sz="2600">
                <a:latin typeface="Verdana" pitchFamily="34" charset="0"/>
              </a:rPr>
              <a:t>DIAGRAMA DE ACTIVIDADES</a:t>
            </a:r>
            <a:endParaRPr lang="es-ES" sz="2600">
              <a:latin typeface="Verdana" pitchFamily="34" charset="0"/>
            </a:endParaRPr>
          </a:p>
        </p:txBody>
      </p:sp>
      <p:sp>
        <p:nvSpPr>
          <p:cNvPr id="53254" name="Rectangle 4"/>
          <p:cNvSpPr>
            <a:spLocks/>
          </p:cNvSpPr>
          <p:nvPr/>
        </p:nvSpPr>
        <p:spPr bwMode="auto">
          <a:xfrm>
            <a:off x="395288" y="188913"/>
            <a:ext cx="8229600" cy="647700"/>
          </a:xfrm>
          <a:prstGeom prst="rect">
            <a:avLst/>
          </a:prstGeom>
          <a:noFill/>
          <a:ln w="9525">
            <a:noFill/>
            <a:miter lim="800000"/>
            <a:headEnd/>
            <a:tailEnd/>
          </a:ln>
        </p:spPr>
        <p:txBody>
          <a:bodyPr lIns="0" rIns="0" bIns="0" anchor="b"/>
          <a:lstStyle/>
          <a:p>
            <a:pPr algn="ctr" eaLnBrk="0" hangingPunct="0"/>
            <a:r>
              <a:rPr lang="es-AR" sz="4600" b="1">
                <a:solidFill>
                  <a:schemeClr val="tx2"/>
                </a:solidFill>
                <a:latin typeface="Calibri" pitchFamily="34" charset="0"/>
              </a:rPr>
              <a:t>2. MODELADO DEL NEGOCIO</a:t>
            </a:r>
            <a:endParaRPr lang="es-ES" sz="4600" b="1">
              <a:solidFill>
                <a:schemeClr val="tx2"/>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idx="1"/>
          </p:nvPr>
        </p:nvSpPr>
        <p:spPr>
          <a:xfrm>
            <a:off x="457200" y="1916113"/>
            <a:ext cx="8229600" cy="2808287"/>
          </a:xfrm>
        </p:spPr>
        <p:txBody>
          <a:bodyPr/>
          <a:lstStyle/>
          <a:p>
            <a:pPr>
              <a:buFont typeface="Wingdings 2" pitchFamily="18" charset="2"/>
              <a:buNone/>
            </a:pPr>
            <a:endParaRPr lang="es-AR" sz="2200" smtClean="0">
              <a:latin typeface="Verdana" pitchFamily="34" charset="0"/>
            </a:endParaRPr>
          </a:p>
          <a:p>
            <a:pPr algn="just">
              <a:buFont typeface="Wingdings 2" pitchFamily="18" charset="2"/>
              <a:buNone/>
            </a:pPr>
            <a:r>
              <a:rPr lang="es-AR" sz="2200" smtClean="0">
                <a:latin typeface="Verdana" pitchFamily="34" charset="0"/>
              </a:rPr>
              <a:t>   Se diseña el </a:t>
            </a:r>
            <a:r>
              <a:rPr lang="es-AR" sz="2200" u="sng" smtClean="0">
                <a:latin typeface="Verdana" pitchFamily="34" charset="0"/>
              </a:rPr>
              <a:t>Diagrama Conceptual de Clases</a:t>
            </a:r>
            <a:r>
              <a:rPr lang="es-AR" sz="2200" smtClean="0">
                <a:latin typeface="Verdana" pitchFamily="34" charset="0"/>
              </a:rPr>
              <a:t> relacionado con los objetos del problema o dominio del problema.  Para este caso sólo las clases, las relaciones y los atributos.</a:t>
            </a:r>
          </a:p>
          <a:p>
            <a:pPr>
              <a:buFont typeface="Wingdings 2" pitchFamily="18" charset="2"/>
              <a:buNone/>
            </a:pPr>
            <a:endParaRPr lang="es-AR" sz="2200" smtClean="0">
              <a:latin typeface="Verdana" pitchFamily="34" charset="0"/>
            </a:endParaRPr>
          </a:p>
          <a:p>
            <a:pPr>
              <a:buFont typeface="Wingdings 2" pitchFamily="18" charset="2"/>
              <a:buNone/>
            </a:pPr>
            <a:r>
              <a:rPr lang="es-AR" sz="2200" smtClean="0">
                <a:latin typeface="Verdana" pitchFamily="34" charset="0"/>
              </a:rPr>
              <a:t>    </a:t>
            </a:r>
            <a:r>
              <a:rPr lang="es-AR" sz="2200" b="1" u="sng" smtClean="0">
                <a:latin typeface="Verdana" pitchFamily="34" charset="0"/>
              </a:rPr>
              <a:t>Ver material de Diagrama de Clases.</a:t>
            </a:r>
            <a:endParaRPr lang="es-ES" sz="2200" b="1" u="sng" smtClean="0">
              <a:latin typeface="Verdana" pitchFamily="34" charset="0"/>
            </a:endParaRPr>
          </a:p>
        </p:txBody>
      </p:sp>
      <p:sp>
        <p:nvSpPr>
          <p:cNvPr id="31746" name="Rectangle 4"/>
          <p:cNvSpPr>
            <a:spLocks/>
          </p:cNvSpPr>
          <p:nvPr/>
        </p:nvSpPr>
        <p:spPr bwMode="auto">
          <a:xfrm>
            <a:off x="395288" y="188913"/>
            <a:ext cx="8229600" cy="647700"/>
          </a:xfrm>
          <a:prstGeom prst="rect">
            <a:avLst/>
          </a:prstGeom>
          <a:noFill/>
          <a:ln w="9525">
            <a:noFill/>
            <a:miter lim="800000"/>
            <a:headEnd/>
            <a:tailEnd/>
          </a:ln>
        </p:spPr>
        <p:txBody>
          <a:bodyPr lIns="0" rIns="0" bIns="0" anchor="b"/>
          <a:lstStyle/>
          <a:p>
            <a:pPr algn="ctr" eaLnBrk="0" hangingPunct="0"/>
            <a:r>
              <a:rPr lang="es-AR" sz="4600" b="1">
                <a:solidFill>
                  <a:schemeClr val="tx2"/>
                </a:solidFill>
                <a:latin typeface="Calibri" pitchFamily="34" charset="0"/>
              </a:rPr>
              <a:t>2. MODELADO DEL NEGOCIO</a:t>
            </a:r>
            <a:endParaRPr lang="es-ES" sz="4600" b="1">
              <a:solidFill>
                <a:schemeClr val="tx2"/>
              </a:solidFill>
              <a:latin typeface="Calibri" pitchFamily="34" charset="0"/>
            </a:endParaRPr>
          </a:p>
        </p:txBody>
      </p:sp>
      <p:sp>
        <p:nvSpPr>
          <p:cNvPr id="31747" name="Rectangle 3"/>
          <p:cNvSpPr>
            <a:spLocks/>
          </p:cNvSpPr>
          <p:nvPr/>
        </p:nvSpPr>
        <p:spPr bwMode="auto">
          <a:xfrm>
            <a:off x="250825" y="908050"/>
            <a:ext cx="8229600" cy="701675"/>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r>
              <a:rPr lang="es-AR" sz="2600">
                <a:latin typeface="Verdana" pitchFamily="34" charset="0"/>
              </a:rPr>
              <a:t>2.4   Diagrama del modelo del dominio del </a:t>
            </a:r>
          </a:p>
          <a:p>
            <a:pPr marL="273050" indent="-273050" eaLnBrk="0" hangingPunct="0">
              <a:spcBef>
                <a:spcPct val="20000"/>
              </a:spcBef>
              <a:buClr>
                <a:srgbClr val="0BD0D9"/>
              </a:buClr>
              <a:buSzPct val="95000"/>
              <a:buFont typeface="Wingdings 2" pitchFamily="18" charset="2"/>
              <a:buNone/>
            </a:pPr>
            <a:r>
              <a:rPr lang="es-AR" sz="2600">
                <a:latin typeface="Verdana" pitchFamily="34" charset="0"/>
              </a:rPr>
              <a:t>        problema</a:t>
            </a:r>
            <a:endParaRPr lang="es-ES" sz="2600">
              <a:latin typeface="Verdana" pitchFamily="34" charset="0"/>
            </a:endParaRPr>
          </a:p>
        </p:txBody>
      </p:sp>
      <p:sp>
        <p:nvSpPr>
          <p:cNvPr id="31748" name="Rectangle 3"/>
          <p:cNvSpPr>
            <a:spLocks/>
          </p:cNvSpPr>
          <p:nvPr/>
        </p:nvSpPr>
        <p:spPr bwMode="auto">
          <a:xfrm>
            <a:off x="179388" y="5032375"/>
            <a:ext cx="8229600" cy="701675"/>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r>
              <a:rPr lang="es-AR" sz="2600">
                <a:latin typeface="Verdana" pitchFamily="34" charset="0"/>
              </a:rPr>
              <a:t>2.5  Se define una lista de necesidades</a:t>
            </a:r>
            <a:endParaRPr lang="es-ES" sz="2600">
              <a:latin typeface="Verdana" pitchFamily="34" charset="0"/>
            </a:endParaRPr>
          </a:p>
        </p:txBody>
      </p:sp>
      <p:sp>
        <p:nvSpPr>
          <p:cNvPr id="31749" name="Rectangle 7"/>
          <p:cNvSpPr>
            <a:spLocks/>
          </p:cNvSpPr>
          <p:nvPr/>
        </p:nvSpPr>
        <p:spPr bwMode="auto">
          <a:xfrm>
            <a:off x="468313" y="5300663"/>
            <a:ext cx="8229600" cy="1223962"/>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endParaRPr lang="es-AR" sz="2200">
              <a:latin typeface="Verdana" pitchFamily="34" charset="0"/>
            </a:endParaRPr>
          </a:p>
          <a:p>
            <a:pPr marL="273050" indent="-273050" algn="just" eaLnBrk="0" hangingPunct="0">
              <a:spcBef>
                <a:spcPct val="20000"/>
              </a:spcBef>
              <a:buClr>
                <a:srgbClr val="0BD0D9"/>
              </a:buClr>
              <a:buSzPct val="95000"/>
              <a:buFont typeface="Wingdings 2" pitchFamily="18" charset="2"/>
              <a:buNone/>
            </a:pPr>
            <a:r>
              <a:rPr lang="es-AR" sz="2200">
                <a:latin typeface="Verdana" pitchFamily="34" charset="0"/>
              </a:rPr>
              <a:t>   Se listan por actores involucrados en el proceso las necesidades de cada uno de ellos.  Esto para  trabajar el Modelado de Requisitos</a:t>
            </a:r>
            <a:endParaRPr lang="es-ES" sz="2200">
              <a:latin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p:cNvSpPr>
          <p:nvPr/>
        </p:nvSpPr>
        <p:spPr bwMode="auto">
          <a:xfrm>
            <a:off x="395288" y="566738"/>
            <a:ext cx="8229600" cy="647700"/>
          </a:xfrm>
          <a:prstGeom prst="rect">
            <a:avLst/>
          </a:prstGeom>
          <a:noFill/>
          <a:ln w="9525">
            <a:noFill/>
            <a:miter lim="800000"/>
            <a:headEnd/>
            <a:tailEnd/>
          </a:ln>
        </p:spPr>
        <p:txBody>
          <a:bodyPr lIns="0" rIns="0" bIns="0" anchor="b"/>
          <a:lstStyle/>
          <a:p>
            <a:pPr algn="ctr" eaLnBrk="0" hangingPunct="0"/>
            <a:r>
              <a:rPr lang="es-AR" sz="4600" b="1">
                <a:solidFill>
                  <a:schemeClr val="tx2"/>
                </a:solidFill>
                <a:latin typeface="Calibri" pitchFamily="34" charset="0"/>
              </a:rPr>
              <a:t>2. MODELADO DEL NEGOCIO</a:t>
            </a:r>
            <a:endParaRPr lang="es-ES" sz="4600" b="1">
              <a:solidFill>
                <a:schemeClr val="tx2"/>
              </a:solidFill>
              <a:latin typeface="Calibri" pitchFamily="34" charset="0"/>
            </a:endParaRPr>
          </a:p>
        </p:txBody>
      </p:sp>
      <p:sp>
        <p:nvSpPr>
          <p:cNvPr id="32770" name="Rectangle 3"/>
          <p:cNvSpPr>
            <a:spLocks/>
          </p:cNvSpPr>
          <p:nvPr/>
        </p:nvSpPr>
        <p:spPr bwMode="auto">
          <a:xfrm>
            <a:off x="395288" y="1557338"/>
            <a:ext cx="8229600" cy="701675"/>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r>
              <a:rPr lang="es-AR" sz="2600">
                <a:latin typeface="Verdana" pitchFamily="34" charset="0"/>
              </a:rPr>
              <a:t>2.6   Arquitectura del Negocio</a:t>
            </a:r>
            <a:endParaRPr lang="es-ES" sz="2600">
              <a:latin typeface="Verdana" pitchFamily="34" charset="0"/>
            </a:endParaRPr>
          </a:p>
        </p:txBody>
      </p:sp>
      <p:pic>
        <p:nvPicPr>
          <p:cNvPr id="32771" name="Picture 7"/>
          <p:cNvPicPr>
            <a:picLocks noChangeAspect="1" noChangeArrowheads="1"/>
          </p:cNvPicPr>
          <p:nvPr/>
        </p:nvPicPr>
        <p:blipFill>
          <a:blip r:embed="rId2"/>
          <a:srcRect/>
          <a:stretch>
            <a:fillRect/>
          </a:stretch>
        </p:blipFill>
        <p:spPr bwMode="auto">
          <a:xfrm>
            <a:off x="1258888" y="2060575"/>
            <a:ext cx="5634037" cy="3902075"/>
          </a:xfrm>
          <a:prstGeom prst="rect">
            <a:avLst/>
          </a:prstGeom>
          <a:noFill/>
          <a:ln w="9525">
            <a:noFill/>
            <a:miter lim="800000"/>
            <a:headEnd/>
            <a:tailEnd/>
          </a:ln>
        </p:spPr>
      </p:pic>
      <p:sp>
        <p:nvSpPr>
          <p:cNvPr id="32773" name="Text Box 5"/>
          <p:cNvSpPr txBox="1">
            <a:spLocks noChangeArrowheads="1"/>
          </p:cNvSpPr>
          <p:nvPr/>
        </p:nvSpPr>
        <p:spPr bwMode="auto">
          <a:xfrm>
            <a:off x="3348038" y="6237288"/>
            <a:ext cx="5616575" cy="366712"/>
          </a:xfrm>
          <a:prstGeom prst="rect">
            <a:avLst/>
          </a:prstGeom>
          <a:noFill/>
          <a:ln w="9525">
            <a:noFill/>
            <a:miter lim="800000"/>
            <a:headEnd/>
            <a:tailEnd/>
          </a:ln>
          <a:effectLst/>
        </p:spPr>
        <p:txBody>
          <a:bodyPr>
            <a:spAutoFit/>
          </a:bodyPr>
          <a:lstStyle/>
          <a:p>
            <a:pPr>
              <a:spcBef>
                <a:spcPct val="50000"/>
              </a:spcBef>
            </a:pPr>
            <a:r>
              <a:rPr lang="es-AR" b="1" u="sng"/>
              <a:t>Ver Material de UML Conceptos Básicos (Pág. 9)</a:t>
            </a:r>
            <a:endParaRPr lang="es-ES" b="1" u="sng"/>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p:cNvSpPr>
          <p:nvPr/>
        </p:nvSpPr>
        <p:spPr bwMode="auto">
          <a:xfrm>
            <a:off x="395288" y="2781300"/>
            <a:ext cx="8229600" cy="1143000"/>
          </a:xfrm>
          <a:prstGeom prst="rect">
            <a:avLst/>
          </a:prstGeom>
          <a:noFill/>
          <a:ln w="9525">
            <a:noFill/>
            <a:miter lim="800000"/>
            <a:headEnd/>
            <a:tailEnd/>
          </a:ln>
        </p:spPr>
        <p:txBody>
          <a:bodyPr lIns="0" rIns="0" bIns="0" anchor="b"/>
          <a:lstStyle/>
          <a:p>
            <a:pPr algn="ctr" eaLnBrk="0" hangingPunct="0"/>
            <a:r>
              <a:rPr lang="es-AR" sz="5000" b="1">
                <a:solidFill>
                  <a:schemeClr val="tx2"/>
                </a:solidFill>
                <a:latin typeface="Calibri" pitchFamily="34" charset="0"/>
              </a:rPr>
              <a:t>TALLER -1</a:t>
            </a:r>
            <a:endParaRPr lang="es-ES" sz="5000" b="1">
              <a:solidFill>
                <a:schemeClr val="tx2"/>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468313" y="188913"/>
            <a:ext cx="8229600" cy="1143000"/>
          </a:xfrm>
        </p:spPr>
        <p:txBody>
          <a:bodyPr/>
          <a:lstStyle/>
          <a:p>
            <a:pPr algn="ctr"/>
            <a:r>
              <a:rPr lang="es-AR" sz="4000" b="1" smtClean="0"/>
              <a:t>MAPA CONCEPTUAL  EN EL DESARROLLO</a:t>
            </a:r>
            <a:endParaRPr lang="es-ES" sz="4000" b="1" smtClean="0"/>
          </a:p>
        </p:txBody>
      </p:sp>
      <p:pic>
        <p:nvPicPr>
          <p:cNvPr id="33796" name="Picture 4"/>
          <p:cNvPicPr>
            <a:picLocks noChangeAspect="1" noChangeArrowheads="1"/>
          </p:cNvPicPr>
          <p:nvPr/>
        </p:nvPicPr>
        <p:blipFill>
          <a:blip r:embed="rId2"/>
          <a:srcRect/>
          <a:stretch>
            <a:fillRect/>
          </a:stretch>
        </p:blipFill>
        <p:spPr bwMode="auto">
          <a:xfrm>
            <a:off x="684213" y="1323975"/>
            <a:ext cx="7920037" cy="5376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468313" y="333375"/>
            <a:ext cx="8229600" cy="1143000"/>
          </a:xfrm>
        </p:spPr>
        <p:txBody>
          <a:bodyPr/>
          <a:lstStyle/>
          <a:p>
            <a:pPr algn="ctr"/>
            <a:r>
              <a:rPr lang="es-AR" sz="4400" b="1" smtClean="0"/>
              <a:t>ANALISIS Y DISEÑO DE SOFTWARE</a:t>
            </a:r>
            <a:endParaRPr lang="es-ES" sz="4400" b="1" smtClean="0"/>
          </a:p>
        </p:txBody>
      </p:sp>
      <p:sp>
        <p:nvSpPr>
          <p:cNvPr id="18434" name="Rectangle 3"/>
          <p:cNvSpPr>
            <a:spLocks noGrp="1"/>
          </p:cNvSpPr>
          <p:nvPr>
            <p:ph type="body" idx="1"/>
          </p:nvPr>
        </p:nvSpPr>
        <p:spPr>
          <a:xfrm>
            <a:off x="457200" y="1628775"/>
            <a:ext cx="8229600" cy="4389438"/>
          </a:xfrm>
        </p:spPr>
        <p:txBody>
          <a:bodyPr/>
          <a:lstStyle/>
          <a:p>
            <a:pPr marL="495300" indent="-495300">
              <a:buFont typeface="Wingdings 2" pitchFamily="18" charset="2"/>
              <a:buAutoNum type="arabicPeriod"/>
            </a:pPr>
            <a:r>
              <a:rPr lang="es-AR" sz="2800" smtClean="0"/>
              <a:t>Introducción a UML</a:t>
            </a:r>
          </a:p>
          <a:p>
            <a:pPr marL="495300" indent="-495300">
              <a:buFont typeface="Wingdings 2" pitchFamily="18" charset="2"/>
              <a:buAutoNum type="arabicPeriod"/>
            </a:pPr>
            <a:r>
              <a:rPr lang="es-AR" sz="2800" smtClean="0"/>
              <a:t>Modelado del Negocio</a:t>
            </a:r>
          </a:p>
          <a:p>
            <a:pPr marL="495300" indent="-495300">
              <a:buFont typeface="Wingdings 2" pitchFamily="18" charset="2"/>
              <a:buAutoNum type="arabicPeriod"/>
            </a:pPr>
            <a:r>
              <a:rPr lang="es-AR" sz="2800" smtClean="0"/>
              <a:t>Modelado de Requisitos</a:t>
            </a:r>
          </a:p>
          <a:p>
            <a:pPr marL="495300" indent="-495300">
              <a:buFont typeface="Wingdings 2" pitchFamily="18" charset="2"/>
              <a:buAutoNum type="arabicPeriod"/>
            </a:pPr>
            <a:r>
              <a:rPr lang="es-AR" sz="2800" smtClean="0"/>
              <a:t>Modelado de Análisis</a:t>
            </a:r>
          </a:p>
          <a:p>
            <a:pPr marL="495300" indent="-495300">
              <a:buFont typeface="Wingdings 2" pitchFamily="18" charset="2"/>
              <a:buAutoNum type="arabicPeriod"/>
            </a:pPr>
            <a:r>
              <a:rPr lang="es-AR" sz="2800" smtClean="0"/>
              <a:t>Modelado de Diseño</a:t>
            </a:r>
          </a:p>
          <a:p>
            <a:pPr marL="495300" indent="-495300">
              <a:buFont typeface="Wingdings 2" pitchFamily="18" charset="2"/>
              <a:buNone/>
            </a:pPr>
            <a:endParaRPr lang="es-AR" sz="2800" smtClean="0"/>
          </a:p>
          <a:p>
            <a:pPr marL="495300" indent="-495300">
              <a:buFont typeface="Wingdings 2" pitchFamily="18" charset="2"/>
              <a:buNone/>
            </a:pPr>
            <a:r>
              <a:rPr lang="es-AR" sz="2800" smtClean="0"/>
              <a:t>     Herramientas Case:  EA (Archictect Enterprise), </a:t>
            </a:r>
            <a:r>
              <a:rPr lang="es-ES" sz="2800" smtClean="0">
                <a:cs typeface="Arial" charset="0"/>
              </a:rPr>
              <a:t>ArgoUML, Pacestar-UML,  </a:t>
            </a:r>
            <a:r>
              <a:rPr lang="es-ES" sz="2800" smtClean="0"/>
              <a:t>NetBeans  </a:t>
            </a:r>
            <a:r>
              <a:rPr lang="es-ES" sz="2800" smtClean="0">
                <a:cs typeface="Arial" charset="0"/>
              </a:rPr>
              <a:t>6.1</a:t>
            </a:r>
            <a:endParaRPr lang="es-AR" sz="2800" smtClean="0"/>
          </a:p>
          <a:p>
            <a:pPr marL="495300" indent="-495300">
              <a:buFont typeface="Wingdings 2" pitchFamily="18" charset="2"/>
              <a:buNone/>
            </a:pPr>
            <a:endParaRPr lang="es-ES"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468313" y="333375"/>
            <a:ext cx="8229600" cy="1143000"/>
          </a:xfrm>
        </p:spPr>
        <p:txBody>
          <a:bodyPr/>
          <a:lstStyle/>
          <a:p>
            <a:r>
              <a:rPr lang="es-AR" sz="4000" b="1" smtClean="0"/>
              <a:t>3.  MODELADO DE REQUISITOS</a:t>
            </a:r>
            <a:endParaRPr lang="es-ES" sz="4000" b="1" smtClean="0"/>
          </a:p>
        </p:txBody>
      </p:sp>
      <p:pic>
        <p:nvPicPr>
          <p:cNvPr id="34818" name="Picture 4"/>
          <p:cNvPicPr>
            <a:picLocks noChangeAspect="1" noChangeArrowheads="1"/>
          </p:cNvPicPr>
          <p:nvPr/>
        </p:nvPicPr>
        <p:blipFill>
          <a:blip r:embed="rId2"/>
          <a:srcRect/>
          <a:stretch>
            <a:fillRect/>
          </a:stretch>
        </p:blipFill>
        <p:spPr bwMode="auto">
          <a:xfrm>
            <a:off x="1692275" y="1412875"/>
            <a:ext cx="6480175" cy="5462588"/>
          </a:xfrm>
          <a:prstGeom prst="rect">
            <a:avLst/>
          </a:prstGeom>
          <a:noFill/>
          <a:ln w="9525">
            <a:noFill/>
            <a:miter lim="800000"/>
            <a:headEnd/>
            <a:tailEnd/>
          </a:ln>
        </p:spPr>
      </p:pic>
      <p:sp>
        <p:nvSpPr>
          <p:cNvPr id="34821" name="Line 5"/>
          <p:cNvSpPr>
            <a:spLocks noChangeShapeType="1"/>
          </p:cNvSpPr>
          <p:nvPr/>
        </p:nvSpPr>
        <p:spPr bwMode="auto">
          <a:xfrm flipV="1">
            <a:off x="7092950" y="4941888"/>
            <a:ext cx="0" cy="503237"/>
          </a:xfrm>
          <a:prstGeom prst="line">
            <a:avLst/>
          </a:prstGeom>
          <a:noFill/>
          <a:ln w="28575">
            <a:solidFill>
              <a:schemeClr val="tx1"/>
            </a:solidFill>
            <a:prstDash val="dash"/>
            <a:round/>
            <a:headEnd/>
            <a:tailEnd type="triangle" w="med" len="med"/>
          </a:ln>
          <a:effectLst/>
        </p:spPr>
        <p:txBody>
          <a:bodyPr/>
          <a:lstStyle/>
          <a:p>
            <a:endParaRPr lang="es-AR"/>
          </a:p>
        </p:txBody>
      </p:sp>
      <p:sp>
        <p:nvSpPr>
          <p:cNvPr id="34822" name="Text Box 6"/>
          <p:cNvSpPr txBox="1">
            <a:spLocks noChangeArrowheads="1"/>
          </p:cNvSpPr>
          <p:nvPr/>
        </p:nvSpPr>
        <p:spPr bwMode="auto">
          <a:xfrm>
            <a:off x="6516688" y="4221163"/>
            <a:ext cx="2627312" cy="915987"/>
          </a:xfrm>
          <a:prstGeom prst="rect">
            <a:avLst/>
          </a:prstGeom>
          <a:noFill/>
          <a:ln w="9525">
            <a:noFill/>
            <a:miter lim="800000"/>
            <a:headEnd/>
            <a:tailEnd/>
          </a:ln>
          <a:effectLst/>
        </p:spPr>
        <p:txBody>
          <a:bodyPr>
            <a:spAutoFit/>
          </a:bodyPr>
          <a:lstStyle/>
          <a:p>
            <a:pPr algn="ctr">
              <a:spcBef>
                <a:spcPct val="50000"/>
              </a:spcBef>
            </a:pPr>
            <a:r>
              <a:rPr lang="es-AR" b="1"/>
              <a:t>Definir Paquete de Clases por módulo de caso de uso</a:t>
            </a:r>
            <a:endParaRPr lang="es-ES" b="1"/>
          </a:p>
        </p:txBody>
      </p:sp>
      <p:sp>
        <p:nvSpPr>
          <p:cNvPr id="34823" name="Line 7"/>
          <p:cNvSpPr>
            <a:spLocks noChangeShapeType="1"/>
          </p:cNvSpPr>
          <p:nvPr/>
        </p:nvSpPr>
        <p:spPr bwMode="auto">
          <a:xfrm flipH="1">
            <a:off x="2700338" y="6021388"/>
            <a:ext cx="431800" cy="0"/>
          </a:xfrm>
          <a:prstGeom prst="line">
            <a:avLst/>
          </a:prstGeom>
          <a:noFill/>
          <a:ln w="38100">
            <a:solidFill>
              <a:schemeClr val="tx1"/>
            </a:solidFill>
            <a:round/>
            <a:headEnd/>
            <a:tailEnd type="triangle" w="med" len="med"/>
          </a:ln>
          <a:effectLst/>
        </p:spPr>
        <p:txBody>
          <a:bodyPr/>
          <a:lstStyle/>
          <a:p>
            <a:endParaRPr lang="es-AR"/>
          </a:p>
        </p:txBody>
      </p:sp>
      <p:sp>
        <p:nvSpPr>
          <p:cNvPr id="34824" name="AutoShape 8"/>
          <p:cNvSpPr>
            <a:spLocks/>
          </p:cNvSpPr>
          <p:nvPr/>
        </p:nvSpPr>
        <p:spPr bwMode="auto">
          <a:xfrm>
            <a:off x="2557463" y="5300663"/>
            <a:ext cx="142875" cy="1368425"/>
          </a:xfrm>
          <a:prstGeom prst="rightBrace">
            <a:avLst>
              <a:gd name="adj1" fmla="val 79815"/>
              <a:gd name="adj2" fmla="val 50000"/>
            </a:avLst>
          </a:prstGeom>
          <a:noFill/>
          <a:ln w="9525">
            <a:solidFill>
              <a:schemeClr val="tx1"/>
            </a:solidFill>
            <a:round/>
            <a:headEnd/>
            <a:tailEnd/>
          </a:ln>
          <a:effectLst/>
        </p:spPr>
        <p:txBody>
          <a:bodyPr wrap="none" anchor="ctr"/>
          <a:lstStyle/>
          <a:p>
            <a:endParaRPr lang="es-AR"/>
          </a:p>
        </p:txBody>
      </p:sp>
      <p:sp>
        <p:nvSpPr>
          <p:cNvPr id="34825" name="Text Box 9"/>
          <p:cNvSpPr txBox="1">
            <a:spLocks noChangeArrowheads="1"/>
          </p:cNvSpPr>
          <p:nvPr/>
        </p:nvSpPr>
        <p:spPr bwMode="auto">
          <a:xfrm>
            <a:off x="142875" y="5373688"/>
            <a:ext cx="2413000" cy="1274762"/>
          </a:xfrm>
          <a:prstGeom prst="rect">
            <a:avLst/>
          </a:prstGeom>
          <a:noFill/>
          <a:ln w="9525">
            <a:noFill/>
            <a:miter lim="800000"/>
            <a:headEnd/>
            <a:tailEnd/>
          </a:ln>
          <a:effectLst/>
        </p:spPr>
        <p:txBody>
          <a:bodyPr>
            <a:spAutoFit/>
          </a:bodyPr>
          <a:lstStyle/>
          <a:p>
            <a:pPr>
              <a:lnSpc>
                <a:spcPct val="70000"/>
              </a:lnSpc>
              <a:spcBef>
                <a:spcPct val="50000"/>
              </a:spcBef>
              <a:buFontTx/>
              <a:buChar char="•"/>
            </a:pPr>
            <a:r>
              <a:rPr lang="es-AR"/>
              <a:t> Identificar Actores   </a:t>
            </a:r>
          </a:p>
          <a:p>
            <a:pPr>
              <a:lnSpc>
                <a:spcPct val="70000"/>
              </a:lnSpc>
              <a:spcBef>
                <a:spcPct val="50000"/>
              </a:spcBef>
            </a:pPr>
            <a:r>
              <a:rPr lang="es-AR"/>
              <a:t>   del Sistema.</a:t>
            </a:r>
          </a:p>
          <a:p>
            <a:pPr>
              <a:lnSpc>
                <a:spcPct val="70000"/>
              </a:lnSpc>
              <a:spcBef>
                <a:spcPct val="50000"/>
              </a:spcBef>
              <a:buFontTx/>
              <a:buChar char="•"/>
            </a:pPr>
            <a:r>
              <a:rPr lang="es-AR"/>
              <a:t> Definir casos de uso </a:t>
            </a:r>
          </a:p>
          <a:p>
            <a:pPr>
              <a:lnSpc>
                <a:spcPct val="70000"/>
              </a:lnSpc>
              <a:spcBef>
                <a:spcPct val="50000"/>
              </a:spcBef>
            </a:pPr>
            <a:r>
              <a:rPr lang="es-AR"/>
              <a:t>  del sistema</a:t>
            </a:r>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250825" y="115888"/>
            <a:ext cx="8893175" cy="6553200"/>
          </a:xfrm>
          <a:prstGeom prst="rect">
            <a:avLst/>
          </a:prstGeom>
          <a:noFill/>
          <a:ln w="9525">
            <a:noFill/>
            <a:miter lim="800000"/>
            <a:headEnd/>
            <a:tailEnd/>
          </a:ln>
        </p:spPr>
        <p:txBody>
          <a:bodyPr>
            <a:spAutoFit/>
          </a:bodyPr>
          <a:lstStyle/>
          <a:p>
            <a:pPr>
              <a:spcBef>
                <a:spcPct val="50000"/>
              </a:spcBef>
            </a:pPr>
            <a:r>
              <a:rPr lang="es-ES" sz="2400" b="1">
                <a:latin typeface="Verdana" pitchFamily="34" charset="0"/>
              </a:rPr>
              <a:t>ENTREVISTAS A INVOLUCRADOS DEL NEGOCIO:</a:t>
            </a:r>
          </a:p>
          <a:p>
            <a:pPr>
              <a:spcBef>
                <a:spcPct val="50000"/>
              </a:spcBef>
            </a:pPr>
            <a:r>
              <a:rPr lang="es-ES" sz="2000">
                <a:latin typeface="Verdana" pitchFamily="34" charset="0"/>
              </a:rPr>
              <a:t>Se entiende por dueño del negocio a cualquiera que posea el proyecto.</a:t>
            </a:r>
          </a:p>
          <a:p>
            <a:pPr>
              <a:spcBef>
                <a:spcPct val="50000"/>
              </a:spcBef>
            </a:pPr>
            <a:r>
              <a:rPr lang="es-ES" sz="2000" b="1" u="sng">
                <a:latin typeface="Verdana" pitchFamily="34" charset="0"/>
              </a:rPr>
              <a:t>REQUERIMIENTOS FUNCIONALES</a:t>
            </a:r>
            <a:r>
              <a:rPr lang="es-ES" sz="2000" b="1">
                <a:latin typeface="Verdana" pitchFamily="34" charset="0"/>
              </a:rPr>
              <a:t> (RFs):  </a:t>
            </a:r>
            <a:r>
              <a:rPr lang="es-ES" sz="2000">
                <a:latin typeface="Verdana" pitchFamily="34" charset="0"/>
              </a:rPr>
              <a:t>Los requerimientos funcionales indican </a:t>
            </a:r>
            <a:r>
              <a:rPr lang="es-ES" sz="2000" b="1" i="1">
                <a:latin typeface="Verdana" pitchFamily="34" charset="0"/>
              </a:rPr>
              <a:t>QUE SE DEBE HACER?</a:t>
            </a:r>
          </a:p>
          <a:p>
            <a:pPr>
              <a:spcBef>
                <a:spcPct val="50000"/>
              </a:spcBef>
            </a:pPr>
            <a:r>
              <a:rPr lang="es-ES" sz="2000" b="1" u="sng">
                <a:latin typeface="Verdana" pitchFamily="34" charset="0"/>
              </a:rPr>
              <a:t>REQUERIMIENTOS NO FUNCIONALES</a:t>
            </a:r>
            <a:r>
              <a:rPr lang="es-ES" sz="2000" b="1">
                <a:latin typeface="Verdana" pitchFamily="34" charset="0"/>
              </a:rPr>
              <a:t> (RNFs): </a:t>
            </a:r>
            <a:r>
              <a:rPr lang="es-ES" sz="2000">
                <a:latin typeface="Verdana" pitchFamily="34" charset="0"/>
              </a:rPr>
              <a:t> Los requerimientos no funcionales determinan </a:t>
            </a:r>
            <a:r>
              <a:rPr lang="es-ES" sz="2000" b="1" i="1">
                <a:latin typeface="Verdana" pitchFamily="34" charset="0"/>
              </a:rPr>
              <a:t>COMO SE DEBE EJECUTAR?</a:t>
            </a:r>
          </a:p>
          <a:p>
            <a:pPr>
              <a:spcBef>
                <a:spcPct val="50000"/>
              </a:spcBef>
            </a:pPr>
            <a:r>
              <a:rPr lang="es-ES" sz="2000" b="1" u="sng">
                <a:latin typeface="Verdana" pitchFamily="34" charset="0"/>
              </a:rPr>
              <a:t>RIESGOS</a:t>
            </a:r>
            <a:r>
              <a:rPr lang="es-ES" sz="2000" b="1">
                <a:latin typeface="Verdana" pitchFamily="34" charset="0"/>
              </a:rPr>
              <a:t>: </a:t>
            </a:r>
            <a:r>
              <a:rPr lang="es-ES" sz="2000">
                <a:latin typeface="Verdana" pitchFamily="34" charset="0"/>
              </a:rPr>
              <a:t>Son razones por la cual un proyecto de software puede fallar o  evita el buen desarrollo del proyecto.</a:t>
            </a:r>
          </a:p>
          <a:p>
            <a:pPr>
              <a:spcBef>
                <a:spcPct val="50000"/>
              </a:spcBef>
            </a:pPr>
            <a:r>
              <a:rPr lang="es-ES" sz="2000" b="1" u="sng">
                <a:latin typeface="Verdana" pitchFamily="34" charset="0"/>
              </a:rPr>
              <a:t>RESTRICCIONES</a:t>
            </a:r>
            <a:r>
              <a:rPr lang="es-ES" sz="2000" b="1">
                <a:latin typeface="Verdana" pitchFamily="34" charset="0"/>
              </a:rPr>
              <a:t>:  </a:t>
            </a:r>
            <a:r>
              <a:rPr lang="es-ES" sz="2000">
                <a:latin typeface="Verdana" pitchFamily="34" charset="0"/>
              </a:rPr>
              <a:t> Se conoce como una limitación  para el sistema.</a:t>
            </a:r>
            <a:endParaRPr lang="es-ES" sz="2000" b="1">
              <a:latin typeface="Verdana" pitchFamily="34" charset="0"/>
            </a:endParaRPr>
          </a:p>
          <a:p>
            <a:pPr algn="just">
              <a:spcBef>
                <a:spcPct val="50000"/>
              </a:spcBef>
            </a:pPr>
            <a:r>
              <a:rPr lang="es-AR" sz="2000" b="1" i="1">
                <a:latin typeface="Verdana" pitchFamily="34" charset="0"/>
              </a:rPr>
              <a:t>NOTA:  DE LAS ENTREVISTAS SE REFINAN LAS NECESIDADES Y SE OBTIENE UNA LISTA DE RFs POR ACTOR DEL SISTEMA .  </a:t>
            </a:r>
          </a:p>
          <a:p>
            <a:pPr>
              <a:spcBef>
                <a:spcPct val="50000"/>
              </a:spcBef>
            </a:pPr>
            <a:endParaRPr lang="es-AR" sz="2000" b="1" i="1" u="sng">
              <a:latin typeface="Verdana" pitchFamily="34" charset="0"/>
            </a:endParaRPr>
          </a:p>
          <a:p>
            <a:pPr>
              <a:spcBef>
                <a:spcPct val="50000"/>
              </a:spcBef>
            </a:pPr>
            <a:r>
              <a:rPr lang="es-AR" sz="2000" b="1" i="1" u="sng">
                <a:latin typeface="Verdana" pitchFamily="34" charset="0"/>
              </a:rPr>
              <a:t>Ver Formato de Requerimientos Funcionales del Sistema</a:t>
            </a:r>
            <a:endParaRPr lang="es-ES" sz="2000" b="1" i="1" u="sng">
              <a:latin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s-AR" smtClean="0"/>
              <a:t>Actores del sistemas</a:t>
            </a:r>
            <a:endParaRPr lang="es-ES" smtClean="0"/>
          </a:p>
        </p:txBody>
      </p:sp>
      <p:pic>
        <p:nvPicPr>
          <p:cNvPr id="61444" name="Picture 4"/>
          <p:cNvPicPr>
            <a:picLocks noChangeAspect="1" noChangeArrowheads="1"/>
          </p:cNvPicPr>
          <p:nvPr/>
        </p:nvPicPr>
        <p:blipFill>
          <a:blip r:embed="rId2"/>
          <a:srcRect/>
          <a:stretch>
            <a:fillRect/>
          </a:stretch>
        </p:blipFill>
        <p:spPr bwMode="auto">
          <a:xfrm>
            <a:off x="1835150" y="1989138"/>
            <a:ext cx="3949700" cy="424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WordArt 2"/>
          <p:cNvSpPr>
            <a:spLocks noChangeArrowheads="1" noChangeShapeType="1" noTextEdit="1"/>
          </p:cNvSpPr>
          <p:nvPr/>
        </p:nvSpPr>
        <p:spPr bwMode="auto">
          <a:xfrm>
            <a:off x="755650" y="188913"/>
            <a:ext cx="7345363" cy="765175"/>
          </a:xfrm>
          <a:prstGeom prst="rect">
            <a:avLst/>
          </a:prstGeom>
        </p:spPr>
        <p:txBody>
          <a:bodyPr wrap="none" fromWordArt="1">
            <a:prstTxWarp prst="textPlain">
              <a:avLst>
                <a:gd name="adj" fmla="val 50000"/>
              </a:avLst>
            </a:prstTxWarp>
          </a:bodyPr>
          <a:lstStyle/>
          <a:p>
            <a:pPr algn="ctr"/>
            <a:r>
              <a:rPr lang="es-AR" sz="3200" b="1" kern="10">
                <a:ln w="9525">
                  <a:noFill/>
                  <a:round/>
                  <a:headEnd/>
                  <a:tailEnd/>
                </a:ln>
                <a:solidFill>
                  <a:srgbClr val="000080"/>
                </a:solidFill>
                <a:effectLst>
                  <a:outerShdw dist="45791" dir="2021404" algn="ctr" rotWithShape="0">
                    <a:srgbClr val="B2B2B2">
                      <a:alpha val="79999"/>
                    </a:srgbClr>
                  </a:outerShdw>
                </a:effectLst>
                <a:latin typeface="Times New Roman"/>
                <a:cs typeface="Times New Roman"/>
              </a:rPr>
              <a:t>JUSTIFICANDO LA NECESIDAD </a:t>
            </a:r>
          </a:p>
          <a:p>
            <a:pPr algn="ctr"/>
            <a:r>
              <a:rPr lang="es-AR" sz="3200" b="1" kern="10">
                <a:ln w="9525">
                  <a:noFill/>
                  <a:round/>
                  <a:headEnd/>
                  <a:tailEnd/>
                </a:ln>
                <a:solidFill>
                  <a:srgbClr val="000080"/>
                </a:solidFill>
                <a:effectLst>
                  <a:outerShdw dist="45791" dir="2021404" algn="ctr" rotWithShape="0">
                    <a:srgbClr val="B2B2B2">
                      <a:alpha val="79999"/>
                    </a:srgbClr>
                  </a:outerShdw>
                </a:effectLst>
                <a:latin typeface="Times New Roman"/>
                <a:cs typeface="Times New Roman"/>
              </a:rPr>
              <a:t>DE UN DIAGRAMA DE </a:t>
            </a:r>
          </a:p>
          <a:p>
            <a:pPr algn="ctr"/>
            <a:r>
              <a:rPr lang="es-AR" sz="3200" b="1" kern="10">
                <a:ln w="9525">
                  <a:noFill/>
                  <a:round/>
                  <a:headEnd/>
                  <a:tailEnd/>
                </a:ln>
                <a:solidFill>
                  <a:srgbClr val="000080"/>
                </a:solidFill>
                <a:effectLst>
                  <a:outerShdw dist="45791" dir="2021404" algn="ctr" rotWithShape="0">
                    <a:srgbClr val="B2B2B2">
                      <a:alpha val="79999"/>
                    </a:srgbClr>
                  </a:outerShdw>
                </a:effectLst>
                <a:latin typeface="Times New Roman"/>
                <a:cs typeface="Times New Roman"/>
              </a:rPr>
              <a:t>CASO DE USO</a:t>
            </a:r>
          </a:p>
        </p:txBody>
      </p:sp>
      <p:sp>
        <p:nvSpPr>
          <p:cNvPr id="36866" name="Text Box 3"/>
          <p:cNvSpPr txBox="1">
            <a:spLocks noChangeArrowheads="1"/>
          </p:cNvSpPr>
          <p:nvPr/>
        </p:nvSpPr>
        <p:spPr bwMode="auto">
          <a:xfrm>
            <a:off x="250825" y="1484313"/>
            <a:ext cx="8642350" cy="1601787"/>
          </a:xfrm>
          <a:prstGeom prst="rect">
            <a:avLst/>
          </a:prstGeom>
          <a:noFill/>
          <a:ln w="9525">
            <a:noFill/>
            <a:miter lim="800000"/>
            <a:headEnd/>
            <a:tailEnd/>
          </a:ln>
        </p:spPr>
        <p:txBody>
          <a:bodyPr>
            <a:spAutoFit/>
          </a:bodyPr>
          <a:lstStyle/>
          <a:p>
            <a:pPr>
              <a:spcBef>
                <a:spcPct val="50000"/>
              </a:spcBef>
            </a:pPr>
            <a:r>
              <a:rPr lang="es-ES">
                <a:latin typeface="Verdana" pitchFamily="34" charset="0"/>
              </a:rPr>
              <a:t>Permite presentar de una manera visual (mediante un diagrama) los requerimientos Funcionales  del Sistema.</a:t>
            </a:r>
          </a:p>
          <a:p>
            <a:pPr>
              <a:spcBef>
                <a:spcPct val="50000"/>
              </a:spcBef>
            </a:pPr>
            <a:endParaRPr lang="es-ES">
              <a:latin typeface="Verdana" pitchFamily="34" charset="0"/>
            </a:endParaRPr>
          </a:p>
          <a:p>
            <a:pPr>
              <a:spcBef>
                <a:spcPct val="50000"/>
              </a:spcBef>
            </a:pPr>
            <a:r>
              <a:rPr lang="es-ES" sz="2400" b="1">
                <a:latin typeface="Verdana" pitchFamily="34" charset="0"/>
              </a:rPr>
              <a:t>ELEMENTOS DE UN DIAGRAMA DE CASO DE USO:</a:t>
            </a:r>
          </a:p>
        </p:txBody>
      </p:sp>
      <p:pic>
        <p:nvPicPr>
          <p:cNvPr id="36867" name="Picture 4"/>
          <p:cNvPicPr>
            <a:picLocks noChangeAspect="1" noChangeArrowheads="1"/>
          </p:cNvPicPr>
          <p:nvPr/>
        </p:nvPicPr>
        <p:blipFill>
          <a:blip r:embed="rId2"/>
          <a:srcRect/>
          <a:stretch>
            <a:fillRect/>
          </a:stretch>
        </p:blipFill>
        <p:spPr bwMode="auto">
          <a:xfrm>
            <a:off x="1403350" y="3224213"/>
            <a:ext cx="6337300" cy="3509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2"/>
          <p:cNvSpPr txBox="1">
            <a:spLocks noChangeArrowheads="1"/>
          </p:cNvSpPr>
          <p:nvPr/>
        </p:nvSpPr>
        <p:spPr bwMode="auto">
          <a:xfrm>
            <a:off x="250825" y="333375"/>
            <a:ext cx="8642350" cy="914400"/>
          </a:xfrm>
          <a:prstGeom prst="rect">
            <a:avLst/>
          </a:prstGeom>
          <a:noFill/>
          <a:ln w="9525">
            <a:noFill/>
            <a:miter lim="800000"/>
            <a:headEnd/>
            <a:tailEnd/>
          </a:ln>
        </p:spPr>
        <p:txBody>
          <a:bodyPr>
            <a:spAutoFit/>
          </a:bodyPr>
          <a:lstStyle/>
          <a:p>
            <a:pPr algn="ctr">
              <a:spcBef>
                <a:spcPct val="50000"/>
              </a:spcBef>
            </a:pPr>
            <a:r>
              <a:rPr lang="es-ES" sz="2400" b="1">
                <a:latin typeface="Verdana" pitchFamily="34" charset="0"/>
              </a:rPr>
              <a:t>DESCRIPCION DE LOS ELEMENTO</a:t>
            </a:r>
          </a:p>
          <a:p>
            <a:pPr algn="just">
              <a:spcBef>
                <a:spcPct val="50000"/>
              </a:spcBef>
            </a:pPr>
            <a:r>
              <a:rPr lang="es-ES" sz="2000" b="1">
                <a:latin typeface="Verdana" pitchFamily="34" charset="0"/>
              </a:rPr>
              <a:t>ACTOR: </a:t>
            </a:r>
            <a:r>
              <a:rPr lang="es-ES" sz="2000">
                <a:latin typeface="Verdana" pitchFamily="34" charset="0"/>
              </a:rPr>
              <a:t>Es considerado aquel que interactúa con el sistema.</a:t>
            </a:r>
            <a:endParaRPr lang="es-ES" sz="2000" b="1">
              <a:latin typeface="Verdana" pitchFamily="34" charset="0"/>
            </a:endParaRPr>
          </a:p>
        </p:txBody>
      </p:sp>
      <p:pic>
        <p:nvPicPr>
          <p:cNvPr id="37890" name="Picture 3"/>
          <p:cNvPicPr>
            <a:picLocks noChangeAspect="1" noChangeArrowheads="1"/>
          </p:cNvPicPr>
          <p:nvPr/>
        </p:nvPicPr>
        <p:blipFill>
          <a:blip r:embed="rId2"/>
          <a:srcRect/>
          <a:stretch>
            <a:fillRect/>
          </a:stretch>
        </p:blipFill>
        <p:spPr bwMode="auto">
          <a:xfrm>
            <a:off x="250825" y="1484313"/>
            <a:ext cx="1800225" cy="1250950"/>
          </a:xfrm>
          <a:prstGeom prst="rect">
            <a:avLst/>
          </a:prstGeom>
          <a:noFill/>
          <a:ln w="9525">
            <a:noFill/>
            <a:miter lim="800000"/>
            <a:headEnd/>
            <a:tailEnd/>
          </a:ln>
        </p:spPr>
      </p:pic>
      <p:sp>
        <p:nvSpPr>
          <p:cNvPr id="37891" name="Text Box 4"/>
          <p:cNvSpPr txBox="1">
            <a:spLocks noChangeArrowheads="1"/>
          </p:cNvSpPr>
          <p:nvPr/>
        </p:nvSpPr>
        <p:spPr bwMode="auto">
          <a:xfrm>
            <a:off x="2339975" y="1844675"/>
            <a:ext cx="6408738" cy="641350"/>
          </a:xfrm>
          <a:prstGeom prst="rect">
            <a:avLst/>
          </a:prstGeom>
          <a:noFill/>
          <a:ln w="9525">
            <a:noFill/>
            <a:miter lim="800000"/>
            <a:headEnd/>
            <a:tailEnd/>
          </a:ln>
        </p:spPr>
        <p:txBody>
          <a:bodyPr>
            <a:spAutoFit/>
          </a:bodyPr>
          <a:lstStyle/>
          <a:p>
            <a:pPr>
              <a:spcBef>
                <a:spcPct val="50000"/>
              </a:spcBef>
            </a:pPr>
            <a:r>
              <a:rPr lang="es-ES" b="1">
                <a:latin typeface="Verdana" pitchFamily="34" charset="0"/>
              </a:rPr>
              <a:t>Este icono representa a un actor humano del sistema</a:t>
            </a:r>
          </a:p>
        </p:txBody>
      </p:sp>
      <p:pic>
        <p:nvPicPr>
          <p:cNvPr id="37892" name="Picture 5"/>
          <p:cNvPicPr>
            <a:picLocks noChangeAspect="1" noChangeArrowheads="1"/>
          </p:cNvPicPr>
          <p:nvPr/>
        </p:nvPicPr>
        <p:blipFill>
          <a:blip r:embed="rId3"/>
          <a:srcRect/>
          <a:stretch>
            <a:fillRect/>
          </a:stretch>
        </p:blipFill>
        <p:spPr bwMode="auto">
          <a:xfrm>
            <a:off x="215900" y="3067050"/>
            <a:ext cx="1908175" cy="1225550"/>
          </a:xfrm>
          <a:prstGeom prst="rect">
            <a:avLst/>
          </a:prstGeom>
          <a:noFill/>
          <a:ln w="9525">
            <a:noFill/>
            <a:miter lim="800000"/>
            <a:headEnd/>
            <a:tailEnd/>
          </a:ln>
        </p:spPr>
      </p:pic>
      <p:sp>
        <p:nvSpPr>
          <p:cNvPr id="37893" name="Text Box 6"/>
          <p:cNvSpPr txBox="1">
            <a:spLocks noChangeArrowheads="1"/>
          </p:cNvSpPr>
          <p:nvPr/>
        </p:nvSpPr>
        <p:spPr bwMode="auto">
          <a:xfrm>
            <a:off x="2411413" y="3284538"/>
            <a:ext cx="6192837" cy="915987"/>
          </a:xfrm>
          <a:prstGeom prst="rect">
            <a:avLst/>
          </a:prstGeom>
          <a:noFill/>
          <a:ln w="9525">
            <a:noFill/>
            <a:miter lim="800000"/>
            <a:headEnd/>
            <a:tailEnd/>
          </a:ln>
        </p:spPr>
        <p:txBody>
          <a:bodyPr>
            <a:spAutoFit/>
          </a:bodyPr>
          <a:lstStyle/>
          <a:p>
            <a:pPr algn="just">
              <a:spcBef>
                <a:spcPct val="50000"/>
              </a:spcBef>
            </a:pPr>
            <a:r>
              <a:rPr lang="es-ES" b="1">
                <a:latin typeface="Verdana" pitchFamily="34" charset="0"/>
              </a:rPr>
              <a:t>Este icono puede representar algún actor, pero generalmente es usado para representar sistemas externos.</a:t>
            </a:r>
          </a:p>
        </p:txBody>
      </p:sp>
      <p:pic>
        <p:nvPicPr>
          <p:cNvPr id="37894" name="Picture 7"/>
          <p:cNvPicPr>
            <a:picLocks noChangeAspect="1" noChangeArrowheads="1"/>
          </p:cNvPicPr>
          <p:nvPr/>
        </p:nvPicPr>
        <p:blipFill>
          <a:blip r:embed="rId4"/>
          <a:srcRect/>
          <a:stretch>
            <a:fillRect/>
          </a:stretch>
        </p:blipFill>
        <p:spPr bwMode="auto">
          <a:xfrm>
            <a:off x="395288" y="4652963"/>
            <a:ext cx="1404937" cy="1452562"/>
          </a:xfrm>
          <a:prstGeom prst="rect">
            <a:avLst/>
          </a:prstGeom>
          <a:noFill/>
          <a:ln w="9525">
            <a:noFill/>
            <a:miter lim="800000"/>
            <a:headEnd/>
            <a:tailEnd/>
          </a:ln>
        </p:spPr>
      </p:pic>
      <p:sp>
        <p:nvSpPr>
          <p:cNvPr id="37895" name="Text Box 8"/>
          <p:cNvSpPr txBox="1">
            <a:spLocks noChangeArrowheads="1"/>
          </p:cNvSpPr>
          <p:nvPr/>
        </p:nvSpPr>
        <p:spPr bwMode="auto">
          <a:xfrm>
            <a:off x="2555875" y="5013325"/>
            <a:ext cx="6048375" cy="915988"/>
          </a:xfrm>
          <a:prstGeom prst="rect">
            <a:avLst/>
          </a:prstGeom>
          <a:noFill/>
          <a:ln w="9525">
            <a:noFill/>
            <a:miter lim="800000"/>
            <a:headEnd/>
            <a:tailEnd/>
          </a:ln>
        </p:spPr>
        <p:txBody>
          <a:bodyPr>
            <a:spAutoFit/>
          </a:bodyPr>
          <a:lstStyle/>
          <a:p>
            <a:pPr algn="just">
              <a:spcBef>
                <a:spcPct val="50000"/>
              </a:spcBef>
            </a:pPr>
            <a:r>
              <a:rPr lang="es-ES" b="1">
                <a:latin typeface="Verdana" pitchFamily="34" charset="0"/>
              </a:rPr>
              <a:t>Este icono representa un mecanismo disparador que permite activar el caso de uso.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a:spLocks noChangeArrowheads="1"/>
          </p:cNvSpPr>
          <p:nvPr/>
        </p:nvSpPr>
        <p:spPr bwMode="auto">
          <a:xfrm>
            <a:off x="107950" y="115888"/>
            <a:ext cx="8280400" cy="366712"/>
          </a:xfrm>
          <a:prstGeom prst="rect">
            <a:avLst/>
          </a:prstGeom>
          <a:noFill/>
          <a:ln w="9525">
            <a:noFill/>
            <a:miter lim="800000"/>
            <a:headEnd/>
            <a:tailEnd/>
          </a:ln>
        </p:spPr>
        <p:txBody>
          <a:bodyPr>
            <a:spAutoFit/>
          </a:bodyPr>
          <a:lstStyle/>
          <a:p>
            <a:pPr>
              <a:spcBef>
                <a:spcPct val="50000"/>
              </a:spcBef>
            </a:pPr>
            <a:r>
              <a:rPr lang="es-ES" b="1">
                <a:latin typeface="Verdana" pitchFamily="34" charset="0"/>
              </a:rPr>
              <a:t>CASO DE USO:  </a:t>
            </a:r>
            <a:r>
              <a:rPr lang="es-ES">
                <a:latin typeface="Verdana" pitchFamily="34" charset="0"/>
              </a:rPr>
              <a:t>Describe una interacción entre un actor y el sistema.</a:t>
            </a:r>
            <a:endParaRPr lang="es-ES" b="1">
              <a:latin typeface="Verdana" pitchFamily="34" charset="0"/>
            </a:endParaRPr>
          </a:p>
        </p:txBody>
      </p:sp>
      <p:pic>
        <p:nvPicPr>
          <p:cNvPr id="38914" name="Picture 3"/>
          <p:cNvPicPr>
            <a:picLocks noChangeAspect="1" noChangeArrowheads="1"/>
          </p:cNvPicPr>
          <p:nvPr/>
        </p:nvPicPr>
        <p:blipFill>
          <a:blip r:embed="rId2"/>
          <a:srcRect/>
          <a:stretch>
            <a:fillRect/>
          </a:stretch>
        </p:blipFill>
        <p:spPr bwMode="auto">
          <a:xfrm>
            <a:off x="0" y="836613"/>
            <a:ext cx="4032250" cy="1531937"/>
          </a:xfrm>
          <a:prstGeom prst="rect">
            <a:avLst/>
          </a:prstGeom>
          <a:noFill/>
          <a:ln w="9525">
            <a:noFill/>
            <a:miter lim="800000"/>
            <a:headEnd/>
            <a:tailEnd/>
          </a:ln>
        </p:spPr>
      </p:pic>
      <p:sp>
        <p:nvSpPr>
          <p:cNvPr id="38915" name="Text Box 4"/>
          <p:cNvSpPr txBox="1">
            <a:spLocks noChangeArrowheads="1"/>
          </p:cNvSpPr>
          <p:nvPr/>
        </p:nvSpPr>
        <p:spPr bwMode="auto">
          <a:xfrm>
            <a:off x="107950" y="2781300"/>
            <a:ext cx="8640763" cy="915988"/>
          </a:xfrm>
          <a:prstGeom prst="rect">
            <a:avLst/>
          </a:prstGeom>
          <a:noFill/>
          <a:ln w="9525">
            <a:noFill/>
            <a:miter lim="800000"/>
            <a:headEnd/>
            <a:tailEnd/>
          </a:ln>
        </p:spPr>
        <p:txBody>
          <a:bodyPr>
            <a:spAutoFit/>
          </a:bodyPr>
          <a:lstStyle/>
          <a:p>
            <a:pPr algn="just">
              <a:spcBef>
                <a:spcPct val="50000"/>
              </a:spcBef>
            </a:pPr>
            <a:r>
              <a:rPr lang="es-ES" b="1">
                <a:latin typeface="Verdana" pitchFamily="34" charset="0"/>
              </a:rPr>
              <a:t>LIMITE DEL SISTEMA:  </a:t>
            </a:r>
            <a:r>
              <a:rPr lang="es-ES">
                <a:latin typeface="Verdana" pitchFamily="34" charset="0"/>
              </a:rPr>
              <a:t> El diagrama de casos de uso puede ser opcionalmente encerrado entre un rectángulo, la cual representa el límite del sistema</a:t>
            </a:r>
            <a:endParaRPr lang="es-ES" b="1">
              <a:latin typeface="Verdana" pitchFamily="34" charset="0"/>
            </a:endParaRPr>
          </a:p>
        </p:txBody>
      </p:sp>
      <p:sp>
        <p:nvSpPr>
          <p:cNvPr id="38916" name="Text Box 5"/>
          <p:cNvSpPr txBox="1">
            <a:spLocks noChangeArrowheads="1"/>
          </p:cNvSpPr>
          <p:nvPr/>
        </p:nvSpPr>
        <p:spPr bwMode="auto">
          <a:xfrm>
            <a:off x="4140200" y="549275"/>
            <a:ext cx="4679950" cy="2427288"/>
          </a:xfrm>
          <a:prstGeom prst="rect">
            <a:avLst/>
          </a:prstGeom>
          <a:noFill/>
          <a:ln w="9525">
            <a:noFill/>
            <a:miter lim="800000"/>
            <a:headEnd/>
            <a:tailEnd/>
          </a:ln>
        </p:spPr>
        <p:txBody>
          <a:bodyPr>
            <a:spAutoFit/>
          </a:bodyPr>
          <a:lstStyle/>
          <a:p>
            <a:pPr algn="just">
              <a:buFontTx/>
              <a:buChar char="•"/>
            </a:pPr>
            <a:r>
              <a:rPr lang="es-ES">
                <a:latin typeface="Verdana" pitchFamily="34" charset="0"/>
              </a:rPr>
              <a:t> El caso de uso encapsula de la mejor manera el comportamiento del sistema con un  escenario  relacionado.</a:t>
            </a:r>
          </a:p>
          <a:p>
            <a:pPr algn="just">
              <a:buFontTx/>
              <a:buChar char="•"/>
            </a:pPr>
            <a:r>
              <a:rPr lang="es-ES">
                <a:latin typeface="Verdana" pitchFamily="34" charset="0"/>
              </a:rPr>
              <a:t> El caso de uso es representado por un ovalo con un titulo en el centro.</a:t>
            </a:r>
          </a:p>
          <a:p>
            <a:pPr algn="just"/>
            <a:endParaRPr lang="es-ES">
              <a:latin typeface="Verdana" pitchFamily="34" charset="0"/>
            </a:endParaRPr>
          </a:p>
          <a:p>
            <a:pPr algn="just">
              <a:spcBef>
                <a:spcPct val="50000"/>
              </a:spcBef>
            </a:pPr>
            <a:endParaRPr lang="es-ES">
              <a:latin typeface="Verdana" pitchFamily="34" charset="0"/>
            </a:endParaRPr>
          </a:p>
        </p:txBody>
      </p:sp>
      <p:pic>
        <p:nvPicPr>
          <p:cNvPr id="38917" name="Picture 6"/>
          <p:cNvPicPr>
            <a:picLocks noChangeAspect="1" noChangeArrowheads="1"/>
          </p:cNvPicPr>
          <p:nvPr/>
        </p:nvPicPr>
        <p:blipFill>
          <a:blip r:embed="rId3"/>
          <a:srcRect/>
          <a:stretch>
            <a:fillRect/>
          </a:stretch>
        </p:blipFill>
        <p:spPr bwMode="auto">
          <a:xfrm>
            <a:off x="0" y="3933825"/>
            <a:ext cx="3889375" cy="2330450"/>
          </a:xfrm>
          <a:prstGeom prst="rect">
            <a:avLst/>
          </a:prstGeom>
          <a:noFill/>
          <a:ln w="9525">
            <a:noFill/>
            <a:miter lim="800000"/>
            <a:headEnd/>
            <a:tailEnd/>
          </a:ln>
        </p:spPr>
      </p:pic>
      <p:pic>
        <p:nvPicPr>
          <p:cNvPr id="38918" name="Picture 7"/>
          <p:cNvPicPr>
            <a:picLocks noChangeAspect="1" noChangeArrowheads="1"/>
          </p:cNvPicPr>
          <p:nvPr/>
        </p:nvPicPr>
        <p:blipFill>
          <a:blip r:embed="rId4"/>
          <a:srcRect/>
          <a:stretch>
            <a:fillRect/>
          </a:stretch>
        </p:blipFill>
        <p:spPr bwMode="auto">
          <a:xfrm>
            <a:off x="4500563" y="3949700"/>
            <a:ext cx="4643437" cy="2357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a:spLocks noChangeArrowheads="1"/>
          </p:cNvSpPr>
          <p:nvPr/>
        </p:nvSpPr>
        <p:spPr bwMode="auto">
          <a:xfrm>
            <a:off x="250825" y="260350"/>
            <a:ext cx="8642350" cy="1766888"/>
          </a:xfrm>
          <a:prstGeom prst="rect">
            <a:avLst/>
          </a:prstGeom>
          <a:noFill/>
          <a:ln w="9525">
            <a:noFill/>
            <a:miter lim="800000"/>
            <a:headEnd/>
            <a:tailEnd/>
          </a:ln>
        </p:spPr>
        <p:txBody>
          <a:bodyPr>
            <a:spAutoFit/>
          </a:bodyPr>
          <a:lstStyle/>
          <a:p>
            <a:pPr algn="ctr">
              <a:spcBef>
                <a:spcPct val="50000"/>
              </a:spcBef>
            </a:pPr>
            <a:r>
              <a:rPr lang="es-ES" sz="2400" b="1">
                <a:latin typeface="Verdana" pitchFamily="34" charset="0"/>
              </a:rPr>
              <a:t>ASOCIACIONES EN UN CASO DE USO</a:t>
            </a:r>
          </a:p>
          <a:p>
            <a:pPr algn="ctr">
              <a:spcBef>
                <a:spcPct val="50000"/>
              </a:spcBef>
            </a:pPr>
            <a:endParaRPr lang="es-ES" sz="2400" b="1">
              <a:latin typeface="Verdana" pitchFamily="34" charset="0"/>
            </a:endParaRPr>
          </a:p>
          <a:p>
            <a:pPr algn="just">
              <a:spcBef>
                <a:spcPct val="50000"/>
              </a:spcBef>
            </a:pPr>
            <a:r>
              <a:rPr lang="es-ES" sz="2000" b="1">
                <a:latin typeface="Verdana" pitchFamily="34" charset="0"/>
              </a:rPr>
              <a:t>Una asociación de un caso de uso representa la relación entre un Actor y el Caso de Uso</a:t>
            </a:r>
          </a:p>
        </p:txBody>
      </p:sp>
      <p:pic>
        <p:nvPicPr>
          <p:cNvPr id="39938" name="Picture 3"/>
          <p:cNvPicPr>
            <a:picLocks noChangeAspect="1" noChangeArrowheads="1"/>
          </p:cNvPicPr>
          <p:nvPr/>
        </p:nvPicPr>
        <p:blipFill>
          <a:blip r:embed="rId2"/>
          <a:srcRect/>
          <a:stretch>
            <a:fillRect/>
          </a:stretch>
        </p:blipFill>
        <p:spPr bwMode="auto">
          <a:xfrm>
            <a:off x="2051050" y="2708275"/>
            <a:ext cx="5329238" cy="1776413"/>
          </a:xfrm>
          <a:prstGeom prst="rect">
            <a:avLst/>
          </a:prstGeom>
          <a:noFill/>
          <a:ln w="9525">
            <a:noFill/>
            <a:miter lim="800000"/>
            <a:headEnd/>
            <a:tailEnd/>
          </a:ln>
        </p:spPr>
      </p:pic>
      <p:sp>
        <p:nvSpPr>
          <p:cNvPr id="39939" name="Text Box 4"/>
          <p:cNvSpPr txBox="1">
            <a:spLocks noChangeArrowheads="1"/>
          </p:cNvSpPr>
          <p:nvPr/>
        </p:nvSpPr>
        <p:spPr bwMode="auto">
          <a:xfrm>
            <a:off x="250825" y="4797425"/>
            <a:ext cx="8893175" cy="1768475"/>
          </a:xfrm>
          <a:prstGeom prst="rect">
            <a:avLst/>
          </a:prstGeom>
          <a:noFill/>
          <a:ln w="9525">
            <a:noFill/>
            <a:miter lim="800000"/>
            <a:headEnd/>
            <a:tailEnd/>
          </a:ln>
        </p:spPr>
        <p:txBody>
          <a:bodyPr>
            <a:spAutoFit/>
          </a:bodyPr>
          <a:lstStyle/>
          <a:p>
            <a:pPr>
              <a:spcBef>
                <a:spcPct val="50000"/>
              </a:spcBef>
              <a:buFontTx/>
              <a:buChar char="•"/>
            </a:pPr>
            <a:r>
              <a:rPr lang="es-ES" sz="2000">
                <a:latin typeface="Verdana" pitchFamily="34" charset="0"/>
              </a:rPr>
              <a:t> Un caso de uso puede estar asociado con uno o más Actores</a:t>
            </a:r>
          </a:p>
          <a:p>
            <a:pPr>
              <a:spcBef>
                <a:spcPct val="50000"/>
              </a:spcBef>
              <a:buFontTx/>
              <a:buChar char="•"/>
            </a:pPr>
            <a:r>
              <a:rPr lang="es-ES" sz="2000">
                <a:latin typeface="Verdana" pitchFamily="34" charset="0"/>
              </a:rPr>
              <a:t> Un Actor puede estar asociado con más de un Caso de Uso</a:t>
            </a:r>
          </a:p>
          <a:p>
            <a:pPr>
              <a:spcBef>
                <a:spcPct val="50000"/>
              </a:spcBef>
            </a:pPr>
            <a:endParaRPr lang="es-AR" sz="2000">
              <a:latin typeface="Verdana" pitchFamily="34" charset="0"/>
            </a:endParaRPr>
          </a:p>
          <a:p>
            <a:pPr>
              <a:spcBef>
                <a:spcPct val="50000"/>
              </a:spcBef>
            </a:pPr>
            <a:r>
              <a:rPr lang="es-AR" sz="2000" b="1" u="sng">
                <a:latin typeface="Verdana" pitchFamily="34" charset="0"/>
              </a:rPr>
              <a:t>Ver Formato de Descripción Detallada del Caso de Uso</a:t>
            </a:r>
            <a:endParaRPr lang="es-ES" sz="2000" b="1" u="sng">
              <a:latin typeface="Verdan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a:spLocks noChangeArrowheads="1"/>
          </p:cNvSpPr>
          <p:nvPr/>
        </p:nvSpPr>
        <p:spPr bwMode="auto">
          <a:xfrm>
            <a:off x="250825" y="188913"/>
            <a:ext cx="8642350" cy="701675"/>
          </a:xfrm>
          <a:prstGeom prst="rect">
            <a:avLst/>
          </a:prstGeom>
          <a:noFill/>
          <a:ln w="9525">
            <a:noFill/>
            <a:miter lim="800000"/>
            <a:headEnd/>
            <a:tailEnd/>
          </a:ln>
        </p:spPr>
        <p:txBody>
          <a:bodyPr>
            <a:spAutoFit/>
          </a:bodyPr>
          <a:lstStyle/>
          <a:p>
            <a:pPr algn="ctr">
              <a:lnSpc>
                <a:spcPct val="75000"/>
              </a:lnSpc>
              <a:spcBef>
                <a:spcPct val="50000"/>
              </a:spcBef>
            </a:pPr>
            <a:r>
              <a:rPr lang="es-ES" sz="2000" b="1">
                <a:latin typeface="Verdana" pitchFamily="34" charset="0"/>
              </a:rPr>
              <a:t>PASOS PARA DISEÑAR  UN DIAGRAMA DE</a:t>
            </a:r>
          </a:p>
          <a:p>
            <a:pPr algn="ctr">
              <a:lnSpc>
                <a:spcPct val="75000"/>
              </a:lnSpc>
              <a:spcBef>
                <a:spcPct val="50000"/>
              </a:spcBef>
            </a:pPr>
            <a:r>
              <a:rPr lang="es-ES" sz="2000" b="1">
                <a:latin typeface="Verdana" pitchFamily="34" charset="0"/>
              </a:rPr>
              <a:t>CASO DE  USO</a:t>
            </a:r>
          </a:p>
        </p:txBody>
      </p:sp>
      <p:pic>
        <p:nvPicPr>
          <p:cNvPr id="40962" name="Picture 3"/>
          <p:cNvPicPr>
            <a:picLocks noChangeAspect="1" noChangeArrowheads="1"/>
          </p:cNvPicPr>
          <p:nvPr/>
        </p:nvPicPr>
        <p:blipFill>
          <a:blip r:embed="rId2"/>
          <a:srcRect/>
          <a:stretch>
            <a:fillRect/>
          </a:stretch>
        </p:blipFill>
        <p:spPr bwMode="auto">
          <a:xfrm>
            <a:off x="107950" y="908050"/>
            <a:ext cx="2441575" cy="3024188"/>
          </a:xfrm>
          <a:prstGeom prst="rect">
            <a:avLst/>
          </a:prstGeom>
          <a:noFill/>
          <a:ln w="9525">
            <a:noFill/>
            <a:miter lim="800000"/>
            <a:headEnd/>
            <a:tailEnd/>
          </a:ln>
        </p:spPr>
      </p:pic>
      <p:pic>
        <p:nvPicPr>
          <p:cNvPr id="40963" name="Picture 4"/>
          <p:cNvPicPr>
            <a:picLocks noChangeAspect="1" noChangeArrowheads="1"/>
          </p:cNvPicPr>
          <p:nvPr/>
        </p:nvPicPr>
        <p:blipFill>
          <a:blip r:embed="rId3"/>
          <a:srcRect/>
          <a:stretch>
            <a:fillRect/>
          </a:stretch>
        </p:blipFill>
        <p:spPr bwMode="auto">
          <a:xfrm>
            <a:off x="2555875" y="908050"/>
            <a:ext cx="3475038" cy="3000375"/>
          </a:xfrm>
          <a:prstGeom prst="rect">
            <a:avLst/>
          </a:prstGeom>
          <a:noFill/>
          <a:ln w="9525">
            <a:noFill/>
            <a:miter lim="800000"/>
            <a:headEnd/>
            <a:tailEnd/>
          </a:ln>
        </p:spPr>
      </p:pic>
      <p:pic>
        <p:nvPicPr>
          <p:cNvPr id="40964" name="Picture 5"/>
          <p:cNvPicPr>
            <a:picLocks noChangeAspect="1" noChangeArrowheads="1"/>
          </p:cNvPicPr>
          <p:nvPr/>
        </p:nvPicPr>
        <p:blipFill>
          <a:blip r:embed="rId4"/>
          <a:srcRect/>
          <a:stretch>
            <a:fillRect/>
          </a:stretch>
        </p:blipFill>
        <p:spPr bwMode="auto">
          <a:xfrm>
            <a:off x="6143625" y="908050"/>
            <a:ext cx="3000375" cy="3024188"/>
          </a:xfrm>
          <a:prstGeom prst="rect">
            <a:avLst/>
          </a:prstGeom>
          <a:noFill/>
          <a:ln w="9525">
            <a:noFill/>
            <a:miter lim="800000"/>
            <a:headEnd/>
            <a:tailEnd/>
          </a:ln>
        </p:spPr>
      </p:pic>
      <p:pic>
        <p:nvPicPr>
          <p:cNvPr id="40965" name="Picture 6"/>
          <p:cNvPicPr>
            <a:picLocks noChangeAspect="1" noChangeArrowheads="1"/>
          </p:cNvPicPr>
          <p:nvPr/>
        </p:nvPicPr>
        <p:blipFill>
          <a:blip r:embed="rId5"/>
          <a:srcRect/>
          <a:stretch>
            <a:fillRect/>
          </a:stretch>
        </p:blipFill>
        <p:spPr bwMode="auto">
          <a:xfrm>
            <a:off x="2627313" y="3792538"/>
            <a:ext cx="3600450" cy="303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a:off x="0" y="188913"/>
            <a:ext cx="8642350" cy="396875"/>
          </a:xfrm>
          <a:prstGeom prst="rect">
            <a:avLst/>
          </a:prstGeom>
          <a:noFill/>
          <a:ln w="9525">
            <a:noFill/>
            <a:miter lim="800000"/>
            <a:headEnd/>
            <a:tailEnd/>
          </a:ln>
        </p:spPr>
        <p:txBody>
          <a:bodyPr>
            <a:spAutoFit/>
          </a:bodyPr>
          <a:lstStyle/>
          <a:p>
            <a:pPr algn="ctr">
              <a:spcBef>
                <a:spcPct val="50000"/>
              </a:spcBef>
            </a:pPr>
            <a:r>
              <a:rPr lang="es-AR" sz="2000" b="1">
                <a:latin typeface="Verdana" pitchFamily="34" charset="0"/>
              </a:rPr>
              <a:t>CASOS DE USO &lt;INCLUDE&gt; Y &lt;EXTENDS&gt;</a:t>
            </a:r>
            <a:endParaRPr lang="es-ES" sz="2000" b="1">
              <a:latin typeface="Verdana" pitchFamily="34" charset="0"/>
            </a:endParaRPr>
          </a:p>
        </p:txBody>
      </p:sp>
      <p:pic>
        <p:nvPicPr>
          <p:cNvPr id="41987" name="Picture 3"/>
          <p:cNvPicPr>
            <a:picLocks noChangeAspect="1" noChangeArrowheads="1"/>
          </p:cNvPicPr>
          <p:nvPr/>
        </p:nvPicPr>
        <p:blipFill>
          <a:blip r:embed="rId2"/>
          <a:srcRect/>
          <a:stretch>
            <a:fillRect/>
          </a:stretch>
        </p:blipFill>
        <p:spPr bwMode="auto">
          <a:xfrm>
            <a:off x="827088" y="765175"/>
            <a:ext cx="7546975" cy="2578100"/>
          </a:xfrm>
          <a:prstGeom prst="rect">
            <a:avLst/>
          </a:prstGeom>
          <a:noFill/>
        </p:spPr>
      </p:pic>
      <p:pic>
        <p:nvPicPr>
          <p:cNvPr id="41988" name="Picture 4"/>
          <p:cNvPicPr>
            <a:picLocks noChangeAspect="1" noChangeArrowheads="1"/>
          </p:cNvPicPr>
          <p:nvPr/>
        </p:nvPicPr>
        <p:blipFill>
          <a:blip r:embed="rId3"/>
          <a:srcRect/>
          <a:stretch>
            <a:fillRect/>
          </a:stretch>
        </p:blipFill>
        <p:spPr bwMode="auto">
          <a:xfrm>
            <a:off x="719138" y="3811588"/>
            <a:ext cx="7740650" cy="213836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2"/>
          <p:cNvSpPr txBox="1">
            <a:spLocks noChangeArrowheads="1"/>
          </p:cNvSpPr>
          <p:nvPr/>
        </p:nvSpPr>
        <p:spPr bwMode="auto">
          <a:xfrm>
            <a:off x="0" y="404813"/>
            <a:ext cx="8642350" cy="396875"/>
          </a:xfrm>
          <a:prstGeom prst="rect">
            <a:avLst/>
          </a:prstGeom>
          <a:noFill/>
          <a:ln w="9525">
            <a:noFill/>
            <a:miter lim="800000"/>
            <a:headEnd/>
            <a:tailEnd/>
          </a:ln>
        </p:spPr>
        <p:txBody>
          <a:bodyPr>
            <a:spAutoFit/>
          </a:bodyPr>
          <a:lstStyle/>
          <a:p>
            <a:pPr algn="ctr">
              <a:spcBef>
                <a:spcPct val="50000"/>
              </a:spcBef>
            </a:pPr>
            <a:r>
              <a:rPr lang="es-AR" sz="2000" b="1">
                <a:latin typeface="Verdana" pitchFamily="34" charset="0"/>
              </a:rPr>
              <a:t>CASOS DE USO GENERALIZACIÓN</a:t>
            </a:r>
            <a:endParaRPr lang="es-ES" sz="2000" b="1">
              <a:latin typeface="Verdana" pitchFamily="34" charset="0"/>
            </a:endParaRPr>
          </a:p>
        </p:txBody>
      </p:sp>
      <p:pic>
        <p:nvPicPr>
          <p:cNvPr id="58373" name="Picture 5"/>
          <p:cNvPicPr>
            <a:picLocks noChangeAspect="1" noChangeArrowheads="1"/>
          </p:cNvPicPr>
          <p:nvPr/>
        </p:nvPicPr>
        <p:blipFill>
          <a:blip r:embed="rId2"/>
          <a:srcRect/>
          <a:stretch>
            <a:fillRect/>
          </a:stretch>
        </p:blipFill>
        <p:spPr bwMode="auto">
          <a:xfrm>
            <a:off x="1835150" y="1341438"/>
            <a:ext cx="4968875" cy="40830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457200" y="260350"/>
            <a:ext cx="8229600" cy="1143000"/>
          </a:xfrm>
        </p:spPr>
        <p:txBody>
          <a:bodyPr/>
          <a:lstStyle/>
          <a:p>
            <a:r>
              <a:rPr lang="es-AR" sz="4400" b="1" smtClean="0"/>
              <a:t>1.  INTRODUCCIÓN  A  UML</a:t>
            </a:r>
            <a:endParaRPr lang="es-ES" sz="4400" b="1" smtClean="0"/>
          </a:p>
        </p:txBody>
      </p:sp>
      <p:sp>
        <p:nvSpPr>
          <p:cNvPr id="19458" name="Rectangle 3"/>
          <p:cNvSpPr>
            <a:spLocks noGrp="1"/>
          </p:cNvSpPr>
          <p:nvPr>
            <p:ph type="body" idx="1"/>
          </p:nvPr>
        </p:nvSpPr>
        <p:spPr>
          <a:xfrm>
            <a:off x="468313" y="1773238"/>
            <a:ext cx="8229600" cy="4389437"/>
          </a:xfrm>
        </p:spPr>
        <p:txBody>
          <a:bodyPr/>
          <a:lstStyle/>
          <a:p>
            <a:pPr algn="just">
              <a:buFont typeface="Wingdings 2" pitchFamily="18" charset="2"/>
              <a:buNone/>
            </a:pPr>
            <a:r>
              <a:rPr lang="es-ES" sz="2200" b="1" smtClean="0"/>
              <a:t>   The Unified Modeling Language (UML):   Es un lenguaje gráfico que permite visualizar, especificar, construir y documentar los artefactos dentro de un sistema de software.</a:t>
            </a:r>
          </a:p>
          <a:p>
            <a:pPr algn="just"/>
            <a:endParaRPr lang="es-ES" sz="2200" b="1" smtClean="0"/>
          </a:p>
          <a:p>
            <a:pPr algn="just">
              <a:buFont typeface="Wingdings 2" pitchFamily="18" charset="2"/>
              <a:buNone/>
            </a:pPr>
            <a:r>
              <a:rPr lang="es-ES" sz="2200" b="1" smtClean="0"/>
              <a:t>    Artefacto: Es un término general para cualquier tipo de información creada, producida, cambiada o utilizada por los implicados en el desarrollo del software</a:t>
            </a:r>
          </a:p>
          <a:p>
            <a:pPr algn="just">
              <a:buFont typeface="Wingdings 2" pitchFamily="18" charset="2"/>
              <a:buNone/>
            </a:pPr>
            <a:r>
              <a:rPr lang="es-ES" sz="2200" b="1" smtClean="0"/>
              <a:t>   </a:t>
            </a:r>
          </a:p>
          <a:p>
            <a:pPr algn="just">
              <a:buFont typeface="Wingdings 2" pitchFamily="18" charset="2"/>
              <a:buNone/>
            </a:pPr>
            <a:r>
              <a:rPr lang="es-ES" sz="2200" b="1" smtClean="0"/>
              <a:t>    Los modelos en UML están compuestos de: Elementos, Diagramas y Vistas.</a:t>
            </a:r>
          </a:p>
          <a:p>
            <a:pPr algn="just">
              <a:buFont typeface="Wingdings 2" pitchFamily="18" charset="2"/>
              <a:buNone/>
            </a:pPr>
            <a:endParaRPr lang="es-ES" sz="2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395288" y="333375"/>
            <a:ext cx="3898900" cy="655638"/>
          </a:xfrm>
        </p:spPr>
        <p:txBody>
          <a:bodyPr/>
          <a:lstStyle/>
          <a:p>
            <a:r>
              <a:rPr lang="es-AR" sz="4400" b="1" smtClean="0"/>
              <a:t>Ejemplo:</a:t>
            </a:r>
            <a:endParaRPr lang="es-ES" sz="4400" b="1" smtClean="0"/>
          </a:p>
        </p:txBody>
      </p:sp>
      <p:pic>
        <p:nvPicPr>
          <p:cNvPr id="43013" name="Picture 5"/>
          <p:cNvPicPr>
            <a:picLocks noChangeAspect="1" noChangeArrowheads="1"/>
          </p:cNvPicPr>
          <p:nvPr/>
        </p:nvPicPr>
        <p:blipFill>
          <a:blip r:embed="rId2"/>
          <a:srcRect/>
          <a:stretch>
            <a:fillRect/>
          </a:stretch>
        </p:blipFill>
        <p:spPr bwMode="auto">
          <a:xfrm>
            <a:off x="468313" y="1147763"/>
            <a:ext cx="8280400" cy="521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457200" y="341313"/>
            <a:ext cx="8229600" cy="1143000"/>
          </a:xfrm>
        </p:spPr>
        <p:txBody>
          <a:bodyPr/>
          <a:lstStyle/>
          <a:p>
            <a:pPr algn="ctr"/>
            <a:r>
              <a:rPr lang="es-AR" sz="3600" b="1" smtClean="0"/>
              <a:t>Definir los paquetes de clases de acuerdo a los módulos de casos de uso</a:t>
            </a:r>
            <a:endParaRPr lang="es-ES" sz="3600" b="1" smtClean="0"/>
          </a:p>
        </p:txBody>
      </p:sp>
      <p:pic>
        <p:nvPicPr>
          <p:cNvPr id="65540" name="Picture 4"/>
          <p:cNvPicPr>
            <a:picLocks noChangeAspect="1" noChangeArrowheads="1"/>
          </p:cNvPicPr>
          <p:nvPr/>
        </p:nvPicPr>
        <p:blipFill>
          <a:blip r:embed="rId2"/>
          <a:srcRect/>
          <a:stretch>
            <a:fillRect/>
          </a:stretch>
        </p:blipFill>
        <p:spPr bwMode="auto">
          <a:xfrm>
            <a:off x="971550" y="1833563"/>
            <a:ext cx="6913563"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395288" y="2781300"/>
            <a:ext cx="8229600" cy="1143000"/>
          </a:xfrm>
        </p:spPr>
        <p:txBody>
          <a:bodyPr/>
          <a:lstStyle/>
          <a:p>
            <a:pPr algn="ctr"/>
            <a:r>
              <a:rPr lang="es-AR" b="1" smtClean="0"/>
              <a:t>TALLER  -2</a:t>
            </a:r>
            <a:endParaRPr lang="es-ES" b="1"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539750" y="260350"/>
            <a:ext cx="8229600" cy="1143000"/>
          </a:xfrm>
        </p:spPr>
        <p:txBody>
          <a:bodyPr/>
          <a:lstStyle/>
          <a:p>
            <a:r>
              <a:rPr lang="es-AR" sz="4800" b="1" smtClean="0"/>
              <a:t>4. MODELADO DE ANALISIS</a:t>
            </a:r>
            <a:endParaRPr lang="es-ES" sz="4800" b="1" smtClean="0"/>
          </a:p>
        </p:txBody>
      </p:sp>
      <p:sp>
        <p:nvSpPr>
          <p:cNvPr id="45060" name="Text Box 4"/>
          <p:cNvSpPr txBox="1">
            <a:spLocks noChangeArrowheads="1"/>
          </p:cNvSpPr>
          <p:nvPr/>
        </p:nvSpPr>
        <p:spPr bwMode="auto">
          <a:xfrm>
            <a:off x="468313" y="1989138"/>
            <a:ext cx="8135937" cy="3567112"/>
          </a:xfrm>
          <a:prstGeom prst="rect">
            <a:avLst/>
          </a:prstGeom>
          <a:noFill/>
          <a:ln w="9525">
            <a:noFill/>
            <a:miter lim="800000"/>
            <a:headEnd/>
            <a:tailEnd/>
          </a:ln>
          <a:effectLst/>
        </p:spPr>
        <p:txBody>
          <a:bodyPr>
            <a:spAutoFit/>
          </a:bodyPr>
          <a:lstStyle/>
          <a:p>
            <a:pPr>
              <a:lnSpc>
                <a:spcPct val="75000"/>
              </a:lnSpc>
              <a:spcBef>
                <a:spcPct val="50000"/>
              </a:spcBef>
            </a:pPr>
            <a:r>
              <a:rPr lang="es-AR" sz="2400" b="1"/>
              <a:t>4.1  Diseño de Interfaces Gráficas del Usuario GUI</a:t>
            </a:r>
          </a:p>
          <a:p>
            <a:pPr>
              <a:lnSpc>
                <a:spcPct val="75000"/>
              </a:lnSpc>
              <a:spcBef>
                <a:spcPct val="50000"/>
              </a:spcBef>
            </a:pPr>
            <a:r>
              <a:rPr lang="es-AR" sz="2400" b="1"/>
              <a:t>4.2  Diagramas de Interacción (Colaboración o </a:t>
            </a:r>
          </a:p>
          <a:p>
            <a:pPr>
              <a:lnSpc>
                <a:spcPct val="75000"/>
              </a:lnSpc>
              <a:spcBef>
                <a:spcPct val="50000"/>
              </a:spcBef>
            </a:pPr>
            <a:r>
              <a:rPr lang="es-AR" sz="2400" b="1"/>
              <a:t>       Secuencia)</a:t>
            </a:r>
          </a:p>
          <a:p>
            <a:pPr>
              <a:lnSpc>
                <a:spcPct val="75000"/>
              </a:lnSpc>
              <a:spcBef>
                <a:spcPct val="50000"/>
              </a:spcBef>
            </a:pPr>
            <a:r>
              <a:rPr lang="es-AR" sz="2400" b="1"/>
              <a:t>4.3  Realizar el Diagrama de paquetes de clases y </a:t>
            </a:r>
          </a:p>
          <a:p>
            <a:pPr>
              <a:lnSpc>
                <a:spcPct val="75000"/>
              </a:lnSpc>
              <a:spcBef>
                <a:spcPct val="50000"/>
              </a:spcBef>
            </a:pPr>
            <a:r>
              <a:rPr lang="es-AR" sz="2400" b="1"/>
              <a:t>       su refinamiento de los Diagramas de clases.</a:t>
            </a:r>
          </a:p>
          <a:p>
            <a:pPr>
              <a:lnSpc>
                <a:spcPct val="75000"/>
              </a:lnSpc>
              <a:spcBef>
                <a:spcPct val="50000"/>
              </a:spcBef>
            </a:pPr>
            <a:endParaRPr lang="es-AR" sz="2400" b="1"/>
          </a:p>
          <a:p>
            <a:pPr>
              <a:lnSpc>
                <a:spcPct val="75000"/>
              </a:lnSpc>
              <a:spcBef>
                <a:spcPct val="50000"/>
              </a:spcBef>
            </a:pPr>
            <a:endParaRPr lang="es-AR" sz="2400" b="1"/>
          </a:p>
          <a:p>
            <a:pPr>
              <a:lnSpc>
                <a:spcPct val="75000"/>
              </a:lnSpc>
              <a:spcBef>
                <a:spcPct val="50000"/>
              </a:spcBef>
            </a:pPr>
            <a:endParaRPr lang="es-ES" sz="2400" b="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457200" y="404813"/>
            <a:ext cx="8229600" cy="1143000"/>
          </a:xfrm>
        </p:spPr>
        <p:txBody>
          <a:bodyPr/>
          <a:lstStyle/>
          <a:p>
            <a:r>
              <a:rPr lang="es-AR" b="1" smtClean="0"/>
              <a:t>4.1  Diseño de GUIs</a:t>
            </a:r>
            <a:endParaRPr lang="es-ES" b="1" smtClean="0"/>
          </a:p>
        </p:txBody>
      </p:sp>
      <p:sp>
        <p:nvSpPr>
          <p:cNvPr id="60419" name="Rectangle 3"/>
          <p:cNvSpPr>
            <a:spLocks noGrp="1"/>
          </p:cNvSpPr>
          <p:nvPr>
            <p:ph type="body" idx="1"/>
          </p:nvPr>
        </p:nvSpPr>
        <p:spPr>
          <a:xfrm>
            <a:off x="323850" y="4365625"/>
            <a:ext cx="8135938" cy="2016125"/>
          </a:xfrm>
        </p:spPr>
        <p:txBody>
          <a:bodyPr/>
          <a:lstStyle/>
          <a:p>
            <a:pPr algn="just">
              <a:lnSpc>
                <a:spcPct val="90000"/>
              </a:lnSpc>
              <a:buFont typeface="Wingdings 2" pitchFamily="18" charset="2"/>
              <a:buNone/>
            </a:pPr>
            <a:r>
              <a:rPr lang="es-AR" smtClean="0"/>
              <a:t>   El Diseño de los GUIs  se realizan a partir de los casos de uso, se parte del Diagrama conceptual de casos de uso, la cual es considerado el principal  y a partir del extendido de los casos de uso se empieza a  realizar el resto de diseño de GUIs</a:t>
            </a:r>
            <a:endParaRPr lang="es-ES" smtClean="0"/>
          </a:p>
        </p:txBody>
      </p:sp>
      <p:pic>
        <p:nvPicPr>
          <p:cNvPr id="60420" name="Picture 4"/>
          <p:cNvPicPr>
            <a:picLocks noChangeAspect="1" noChangeArrowheads="1"/>
          </p:cNvPicPr>
          <p:nvPr/>
        </p:nvPicPr>
        <p:blipFill>
          <a:blip r:embed="rId2"/>
          <a:srcRect/>
          <a:stretch>
            <a:fillRect/>
          </a:stretch>
        </p:blipFill>
        <p:spPr bwMode="auto">
          <a:xfrm>
            <a:off x="827088" y="1773238"/>
            <a:ext cx="4248150" cy="2392362"/>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Imagen 4"/>
          <p:cNvPicPr>
            <a:picLocks noChangeAspect="1" noChangeArrowheads="1"/>
          </p:cNvPicPr>
          <p:nvPr/>
        </p:nvPicPr>
        <p:blipFill>
          <a:blip r:embed="rId2"/>
          <a:srcRect l="31781" t="25989" r="31847" b="25987"/>
          <a:stretch>
            <a:fillRect/>
          </a:stretch>
        </p:blipFill>
        <p:spPr bwMode="auto">
          <a:xfrm>
            <a:off x="1116013" y="3284538"/>
            <a:ext cx="3143250" cy="2590800"/>
          </a:xfrm>
          <a:prstGeom prst="rect">
            <a:avLst/>
          </a:prstGeom>
          <a:noFill/>
          <a:ln w="9525">
            <a:noFill/>
            <a:miter lim="800000"/>
            <a:headEnd/>
            <a:tailEnd/>
          </a:ln>
        </p:spPr>
      </p:pic>
      <p:pic>
        <p:nvPicPr>
          <p:cNvPr id="46086" name="Imagen 1"/>
          <p:cNvPicPr>
            <a:picLocks noChangeAspect="1" noChangeArrowheads="1"/>
          </p:cNvPicPr>
          <p:nvPr/>
        </p:nvPicPr>
        <p:blipFill>
          <a:blip r:embed="rId3"/>
          <a:srcRect l="31958" t="32768" r="31671" b="32768"/>
          <a:stretch>
            <a:fillRect/>
          </a:stretch>
        </p:blipFill>
        <p:spPr bwMode="auto">
          <a:xfrm>
            <a:off x="1042988" y="1125538"/>
            <a:ext cx="3162300" cy="1876425"/>
          </a:xfrm>
          <a:prstGeom prst="rect">
            <a:avLst/>
          </a:prstGeom>
          <a:noFill/>
          <a:ln w="9525">
            <a:noFill/>
            <a:miter lim="800000"/>
            <a:headEnd/>
            <a:tailEnd/>
          </a:ln>
        </p:spPr>
      </p:pic>
      <p:pic>
        <p:nvPicPr>
          <p:cNvPr id="46087" name="Imagen 2"/>
          <p:cNvPicPr>
            <a:picLocks noChangeAspect="1" noChangeArrowheads="1"/>
          </p:cNvPicPr>
          <p:nvPr/>
        </p:nvPicPr>
        <p:blipFill>
          <a:blip r:embed="rId4"/>
          <a:srcRect l="37608" t="40395" r="37497" b="40112"/>
          <a:stretch>
            <a:fillRect/>
          </a:stretch>
        </p:blipFill>
        <p:spPr bwMode="auto">
          <a:xfrm>
            <a:off x="5292725" y="1341438"/>
            <a:ext cx="2744788" cy="1343025"/>
          </a:xfrm>
          <a:prstGeom prst="rect">
            <a:avLst/>
          </a:prstGeom>
          <a:noFill/>
          <a:ln w="9525">
            <a:noFill/>
            <a:miter lim="800000"/>
            <a:headEnd/>
            <a:tailEnd/>
          </a:ln>
        </p:spPr>
      </p:pic>
      <p:pic>
        <p:nvPicPr>
          <p:cNvPr id="46088" name="Imagen 5"/>
          <p:cNvPicPr>
            <a:picLocks noChangeAspect="1" noChangeArrowheads="1"/>
          </p:cNvPicPr>
          <p:nvPr/>
        </p:nvPicPr>
        <p:blipFill>
          <a:blip r:embed="rId5"/>
          <a:srcRect l="35664" t="30226" r="35555" b="30226"/>
          <a:stretch>
            <a:fillRect/>
          </a:stretch>
        </p:blipFill>
        <p:spPr bwMode="auto">
          <a:xfrm>
            <a:off x="5003800" y="3357563"/>
            <a:ext cx="3024188" cy="2598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pPr algn="ctr"/>
            <a:r>
              <a:rPr lang="es-AR" sz="4600" b="1" smtClean="0"/>
              <a:t>4.2  Diagramas de Interacción – Colaboración ó Comunicación</a:t>
            </a:r>
            <a:endParaRPr lang="es-ES" sz="4600" b="1" smtClean="0"/>
          </a:p>
        </p:txBody>
      </p:sp>
      <p:sp>
        <p:nvSpPr>
          <p:cNvPr id="47109" name="Text Box 5"/>
          <p:cNvSpPr txBox="1">
            <a:spLocks noChangeArrowheads="1"/>
          </p:cNvSpPr>
          <p:nvPr/>
        </p:nvSpPr>
        <p:spPr bwMode="auto">
          <a:xfrm>
            <a:off x="250825" y="1995488"/>
            <a:ext cx="7993063" cy="701675"/>
          </a:xfrm>
          <a:prstGeom prst="rect">
            <a:avLst/>
          </a:prstGeom>
          <a:noFill/>
          <a:ln w="9525">
            <a:noFill/>
            <a:miter lim="800000"/>
            <a:headEnd/>
            <a:tailEnd/>
          </a:ln>
          <a:effectLst/>
        </p:spPr>
        <p:txBody>
          <a:bodyPr>
            <a:spAutoFit/>
          </a:bodyPr>
          <a:lstStyle/>
          <a:p>
            <a:pPr>
              <a:spcBef>
                <a:spcPct val="50000"/>
              </a:spcBef>
            </a:pPr>
            <a:r>
              <a:rPr lang="es-AR" sz="2000"/>
              <a:t>A partir de los GUIs  y los escenarios de los casos de uso se identifican las clases de análisis.</a:t>
            </a:r>
            <a:endParaRPr lang="es-ES" sz="2000"/>
          </a:p>
        </p:txBody>
      </p:sp>
      <p:pic>
        <p:nvPicPr>
          <p:cNvPr id="47110" name="Picture 6"/>
          <p:cNvPicPr>
            <a:picLocks noChangeAspect="1" noChangeArrowheads="1"/>
          </p:cNvPicPr>
          <p:nvPr/>
        </p:nvPicPr>
        <p:blipFill>
          <a:blip r:embed="rId2"/>
          <a:srcRect/>
          <a:stretch>
            <a:fillRect/>
          </a:stretch>
        </p:blipFill>
        <p:spPr bwMode="auto">
          <a:xfrm>
            <a:off x="971550" y="3213100"/>
            <a:ext cx="6840538" cy="3071813"/>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p:cNvPicPr>
            <a:picLocks noChangeAspect="1" noChangeArrowheads="1"/>
          </p:cNvPicPr>
          <p:nvPr/>
        </p:nvPicPr>
        <p:blipFill>
          <a:blip r:embed="rId2"/>
          <a:srcRect/>
          <a:stretch>
            <a:fillRect/>
          </a:stretch>
        </p:blipFill>
        <p:spPr bwMode="auto">
          <a:xfrm>
            <a:off x="684213" y="1874838"/>
            <a:ext cx="7775575" cy="4794250"/>
          </a:xfrm>
          <a:prstGeom prst="rect">
            <a:avLst/>
          </a:prstGeom>
          <a:noFill/>
        </p:spPr>
      </p:pic>
      <p:sp>
        <p:nvSpPr>
          <p:cNvPr id="48133" name="Rectangle 2"/>
          <p:cNvSpPr>
            <a:spLocks/>
          </p:cNvSpPr>
          <p:nvPr/>
        </p:nvSpPr>
        <p:spPr bwMode="auto">
          <a:xfrm>
            <a:off x="457200" y="704850"/>
            <a:ext cx="8229600" cy="1143000"/>
          </a:xfrm>
          <a:prstGeom prst="rect">
            <a:avLst/>
          </a:prstGeom>
          <a:noFill/>
          <a:ln w="9525">
            <a:noFill/>
            <a:miter lim="800000"/>
            <a:headEnd/>
            <a:tailEnd/>
          </a:ln>
        </p:spPr>
        <p:txBody>
          <a:bodyPr lIns="0" rIns="0" bIns="0" anchor="b"/>
          <a:lstStyle/>
          <a:p>
            <a:pPr algn="ctr" eaLnBrk="0" hangingPunct="0"/>
            <a:r>
              <a:rPr lang="es-AR" sz="4600" b="1">
                <a:solidFill>
                  <a:schemeClr val="tx2"/>
                </a:solidFill>
                <a:latin typeface="Calibri" pitchFamily="34" charset="0"/>
              </a:rPr>
              <a:t>4.2  Diagramas de Interacción – Colaboración ó Comunicación</a:t>
            </a:r>
            <a:endParaRPr lang="es-ES" sz="4600" b="1">
              <a:solidFill>
                <a:schemeClr val="tx2"/>
              </a:solidFill>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p:cNvSpPr>
          <p:nvPr/>
        </p:nvSpPr>
        <p:spPr bwMode="auto">
          <a:xfrm>
            <a:off x="457200" y="704850"/>
            <a:ext cx="8229600" cy="1143000"/>
          </a:xfrm>
          <a:prstGeom prst="rect">
            <a:avLst/>
          </a:prstGeom>
          <a:noFill/>
          <a:ln w="9525">
            <a:noFill/>
            <a:miter lim="800000"/>
            <a:headEnd/>
            <a:tailEnd/>
          </a:ln>
        </p:spPr>
        <p:txBody>
          <a:bodyPr lIns="0" rIns="0" bIns="0" anchor="b"/>
          <a:lstStyle/>
          <a:p>
            <a:pPr algn="ctr" eaLnBrk="0" hangingPunct="0"/>
            <a:r>
              <a:rPr lang="es-AR" sz="4600" b="1">
                <a:solidFill>
                  <a:schemeClr val="tx2"/>
                </a:solidFill>
                <a:latin typeface="Calibri" pitchFamily="34" charset="0"/>
              </a:rPr>
              <a:t>4.2  Diagramas de Interacción – Colaboración ó Comunicación</a:t>
            </a:r>
            <a:endParaRPr lang="es-ES" sz="4600" b="1">
              <a:solidFill>
                <a:schemeClr val="tx2"/>
              </a:solidFill>
              <a:latin typeface="Calibri" pitchFamily="34" charset="0"/>
            </a:endParaRPr>
          </a:p>
        </p:txBody>
      </p:sp>
      <p:pic>
        <p:nvPicPr>
          <p:cNvPr id="62469" name="Picture 5"/>
          <p:cNvPicPr>
            <a:picLocks noChangeAspect="1" noChangeArrowheads="1"/>
          </p:cNvPicPr>
          <p:nvPr/>
        </p:nvPicPr>
        <p:blipFill>
          <a:blip r:embed="rId2"/>
          <a:srcRect/>
          <a:stretch>
            <a:fillRect/>
          </a:stretch>
        </p:blipFill>
        <p:spPr bwMode="auto">
          <a:xfrm>
            <a:off x="468313" y="2043113"/>
            <a:ext cx="8064500" cy="4621212"/>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p:cNvSpPr>
          <p:nvPr/>
        </p:nvSpPr>
        <p:spPr bwMode="auto">
          <a:xfrm>
            <a:off x="457200" y="404813"/>
            <a:ext cx="8229600" cy="1143000"/>
          </a:xfrm>
          <a:prstGeom prst="rect">
            <a:avLst/>
          </a:prstGeom>
          <a:noFill/>
          <a:ln w="9525">
            <a:noFill/>
            <a:miter lim="800000"/>
            <a:headEnd/>
            <a:tailEnd/>
          </a:ln>
        </p:spPr>
        <p:txBody>
          <a:bodyPr lIns="0" rIns="0" bIns="0" anchor="b"/>
          <a:lstStyle/>
          <a:p>
            <a:pPr algn="ctr" eaLnBrk="0" hangingPunct="0"/>
            <a:r>
              <a:rPr lang="es-AR" sz="4600" b="1">
                <a:solidFill>
                  <a:schemeClr val="tx2"/>
                </a:solidFill>
                <a:latin typeface="Calibri" pitchFamily="34" charset="0"/>
              </a:rPr>
              <a:t>4.2  Diagramas de Interacción – Colaboración ó Comunicación</a:t>
            </a:r>
            <a:endParaRPr lang="es-ES" sz="4600" b="1">
              <a:solidFill>
                <a:schemeClr val="tx2"/>
              </a:solidFill>
              <a:latin typeface="Calibri" pitchFamily="34" charset="0"/>
            </a:endParaRPr>
          </a:p>
        </p:txBody>
      </p:sp>
      <p:pic>
        <p:nvPicPr>
          <p:cNvPr id="49161" name="Picture 9"/>
          <p:cNvPicPr>
            <a:picLocks noChangeAspect="1" noChangeArrowheads="1"/>
          </p:cNvPicPr>
          <p:nvPr/>
        </p:nvPicPr>
        <p:blipFill>
          <a:blip r:embed="rId2"/>
          <a:srcRect/>
          <a:stretch>
            <a:fillRect/>
          </a:stretch>
        </p:blipFill>
        <p:spPr bwMode="auto">
          <a:xfrm>
            <a:off x="36513" y="1595438"/>
            <a:ext cx="7991475" cy="4997450"/>
          </a:xfrm>
          <a:prstGeom prst="rect">
            <a:avLst/>
          </a:prstGeom>
          <a:noFill/>
        </p:spPr>
      </p:pic>
      <p:sp>
        <p:nvSpPr>
          <p:cNvPr id="49158" name="Text Box 6"/>
          <p:cNvSpPr txBox="1">
            <a:spLocks noChangeArrowheads="1"/>
          </p:cNvSpPr>
          <p:nvPr/>
        </p:nvSpPr>
        <p:spPr bwMode="auto">
          <a:xfrm>
            <a:off x="1044575" y="2260600"/>
            <a:ext cx="2879725" cy="304800"/>
          </a:xfrm>
          <a:prstGeom prst="rect">
            <a:avLst/>
          </a:prstGeom>
          <a:noFill/>
          <a:ln w="9525">
            <a:noFill/>
            <a:miter lim="800000"/>
            <a:headEnd/>
            <a:tailEnd/>
          </a:ln>
          <a:effectLst/>
        </p:spPr>
        <p:txBody>
          <a:bodyPr>
            <a:spAutoFit/>
          </a:bodyPr>
          <a:lstStyle/>
          <a:p>
            <a:pPr>
              <a:spcBef>
                <a:spcPct val="50000"/>
              </a:spcBef>
            </a:pPr>
            <a:r>
              <a:rPr lang="es-AR" sz="1400" b="1"/>
              <a:t>1.  Digita usuario- Contraseña</a:t>
            </a:r>
            <a:endParaRPr lang="es-ES" sz="1400" b="1"/>
          </a:p>
        </p:txBody>
      </p:sp>
      <p:sp>
        <p:nvSpPr>
          <p:cNvPr id="49159" name="Text Box 7"/>
          <p:cNvSpPr txBox="1">
            <a:spLocks noChangeArrowheads="1"/>
          </p:cNvSpPr>
          <p:nvPr/>
        </p:nvSpPr>
        <p:spPr bwMode="auto">
          <a:xfrm>
            <a:off x="3348038" y="1557338"/>
            <a:ext cx="3671887" cy="304800"/>
          </a:xfrm>
          <a:prstGeom prst="rect">
            <a:avLst/>
          </a:prstGeom>
          <a:noFill/>
          <a:ln w="9525">
            <a:noFill/>
            <a:miter lim="800000"/>
            <a:headEnd/>
            <a:tailEnd/>
          </a:ln>
          <a:effectLst/>
        </p:spPr>
        <p:txBody>
          <a:bodyPr>
            <a:spAutoFit/>
          </a:bodyPr>
          <a:lstStyle/>
          <a:p>
            <a:pPr>
              <a:spcBef>
                <a:spcPct val="50000"/>
              </a:spcBef>
            </a:pPr>
            <a:r>
              <a:rPr lang="es-AR" sz="1400" b="1"/>
              <a:t> 2. String  validarUsuario (usu,contras)</a:t>
            </a:r>
            <a:endParaRPr lang="es-ES" sz="1400" b="1"/>
          </a:p>
        </p:txBody>
      </p:sp>
      <p:sp>
        <p:nvSpPr>
          <p:cNvPr id="49162" name="Text Box 10"/>
          <p:cNvSpPr txBox="1">
            <a:spLocks noChangeArrowheads="1"/>
          </p:cNvSpPr>
          <p:nvPr/>
        </p:nvSpPr>
        <p:spPr bwMode="auto">
          <a:xfrm>
            <a:off x="4284663" y="2205038"/>
            <a:ext cx="3311525" cy="366712"/>
          </a:xfrm>
          <a:prstGeom prst="rect">
            <a:avLst/>
          </a:prstGeom>
          <a:noFill/>
          <a:ln w="9525">
            <a:noFill/>
            <a:miter lim="800000"/>
            <a:headEnd/>
            <a:tailEnd/>
          </a:ln>
          <a:effectLst/>
        </p:spPr>
        <p:txBody>
          <a:bodyPr>
            <a:spAutoFit/>
          </a:bodyPr>
          <a:lstStyle/>
          <a:p>
            <a:pPr>
              <a:spcBef>
                <a:spcPct val="50000"/>
              </a:spcBef>
            </a:pPr>
            <a:endParaRPr lang="es-ES"/>
          </a:p>
        </p:txBody>
      </p:sp>
      <p:sp>
        <p:nvSpPr>
          <p:cNvPr id="49163" name="Text Box 11"/>
          <p:cNvSpPr txBox="1">
            <a:spLocks noChangeArrowheads="1"/>
          </p:cNvSpPr>
          <p:nvPr/>
        </p:nvSpPr>
        <p:spPr bwMode="auto">
          <a:xfrm>
            <a:off x="5508625" y="3844925"/>
            <a:ext cx="3455988" cy="304800"/>
          </a:xfrm>
          <a:prstGeom prst="rect">
            <a:avLst/>
          </a:prstGeom>
          <a:noFill/>
          <a:ln w="9525">
            <a:noFill/>
            <a:miter lim="800000"/>
            <a:headEnd/>
            <a:tailEnd/>
          </a:ln>
          <a:effectLst/>
        </p:spPr>
        <p:txBody>
          <a:bodyPr>
            <a:spAutoFit/>
          </a:bodyPr>
          <a:lstStyle/>
          <a:p>
            <a:pPr>
              <a:spcBef>
                <a:spcPct val="50000"/>
              </a:spcBef>
            </a:pPr>
            <a:r>
              <a:rPr lang="es-AR" sz="1400" b="1"/>
              <a:t>5. String  buscarPermisos( objUsu)</a:t>
            </a:r>
            <a:endParaRPr lang="es-ES" sz="1400" b="1"/>
          </a:p>
        </p:txBody>
      </p:sp>
      <p:sp>
        <p:nvSpPr>
          <p:cNvPr id="49164" name="Text Box 12"/>
          <p:cNvSpPr txBox="1">
            <a:spLocks noChangeArrowheads="1"/>
          </p:cNvSpPr>
          <p:nvPr/>
        </p:nvSpPr>
        <p:spPr bwMode="auto">
          <a:xfrm>
            <a:off x="6877050" y="1989138"/>
            <a:ext cx="1943100" cy="496887"/>
          </a:xfrm>
          <a:prstGeom prst="rect">
            <a:avLst/>
          </a:prstGeom>
          <a:noFill/>
          <a:ln w="9525">
            <a:noFill/>
            <a:miter lim="800000"/>
            <a:headEnd/>
            <a:tailEnd/>
          </a:ln>
          <a:effectLst/>
        </p:spPr>
        <p:txBody>
          <a:bodyPr>
            <a:spAutoFit/>
          </a:bodyPr>
          <a:lstStyle/>
          <a:p>
            <a:pPr>
              <a:lnSpc>
                <a:spcPct val="70000"/>
              </a:lnSpc>
              <a:spcBef>
                <a:spcPct val="50000"/>
              </a:spcBef>
            </a:pPr>
            <a:endParaRPr lang="es-AR" sz="1400" b="1"/>
          </a:p>
          <a:p>
            <a:pPr>
              <a:lnSpc>
                <a:spcPct val="70000"/>
              </a:lnSpc>
              <a:spcBef>
                <a:spcPct val="50000"/>
              </a:spcBef>
            </a:pPr>
            <a:endParaRPr lang="es-ES" sz="1400" b="1"/>
          </a:p>
        </p:txBody>
      </p:sp>
      <p:sp>
        <p:nvSpPr>
          <p:cNvPr id="49166" name="Text Box 14"/>
          <p:cNvSpPr txBox="1">
            <a:spLocks noChangeArrowheads="1"/>
          </p:cNvSpPr>
          <p:nvPr/>
        </p:nvSpPr>
        <p:spPr bwMode="auto">
          <a:xfrm>
            <a:off x="1692275" y="3213100"/>
            <a:ext cx="2879725" cy="304800"/>
          </a:xfrm>
          <a:prstGeom prst="rect">
            <a:avLst/>
          </a:prstGeom>
          <a:noFill/>
          <a:ln w="9525">
            <a:noFill/>
            <a:miter lim="800000"/>
            <a:headEnd/>
            <a:tailEnd/>
          </a:ln>
          <a:effectLst/>
        </p:spPr>
        <p:txBody>
          <a:bodyPr>
            <a:spAutoFit/>
          </a:bodyPr>
          <a:lstStyle/>
          <a:p>
            <a:pPr>
              <a:spcBef>
                <a:spcPct val="50000"/>
              </a:spcBef>
            </a:pPr>
            <a:r>
              <a:rPr lang="es-AR" sz="1400" b="1"/>
              <a:t>7.  Digita usuario- Contraseña</a:t>
            </a:r>
            <a:endParaRPr lang="es-ES" sz="1400" b="1"/>
          </a:p>
        </p:txBody>
      </p:sp>
      <p:sp>
        <p:nvSpPr>
          <p:cNvPr id="49167" name="Text Box 15"/>
          <p:cNvSpPr txBox="1">
            <a:spLocks noChangeArrowheads="1"/>
          </p:cNvSpPr>
          <p:nvPr/>
        </p:nvSpPr>
        <p:spPr bwMode="auto">
          <a:xfrm>
            <a:off x="1187450" y="5068888"/>
            <a:ext cx="2879725" cy="304800"/>
          </a:xfrm>
          <a:prstGeom prst="rect">
            <a:avLst/>
          </a:prstGeom>
          <a:noFill/>
          <a:ln w="9525">
            <a:noFill/>
            <a:miter lim="800000"/>
            <a:headEnd/>
            <a:tailEnd/>
          </a:ln>
          <a:effectLst/>
        </p:spPr>
        <p:txBody>
          <a:bodyPr>
            <a:spAutoFit/>
          </a:bodyPr>
          <a:lstStyle/>
          <a:p>
            <a:pPr>
              <a:spcBef>
                <a:spcPct val="50000"/>
              </a:spcBef>
            </a:pPr>
            <a:r>
              <a:rPr lang="es-AR" sz="1400" b="1"/>
              <a:t>8.  Digita usuario- Contraseña</a:t>
            </a:r>
            <a:endParaRPr lang="es-ES" sz="1400" b="1"/>
          </a:p>
        </p:txBody>
      </p:sp>
      <p:sp>
        <p:nvSpPr>
          <p:cNvPr id="49168" name="Text Box 16"/>
          <p:cNvSpPr txBox="1">
            <a:spLocks noChangeArrowheads="1"/>
          </p:cNvSpPr>
          <p:nvPr/>
        </p:nvSpPr>
        <p:spPr bwMode="auto">
          <a:xfrm>
            <a:off x="5580063" y="1916113"/>
            <a:ext cx="3657600" cy="304800"/>
          </a:xfrm>
          <a:prstGeom prst="rect">
            <a:avLst/>
          </a:prstGeom>
          <a:noFill/>
          <a:ln w="9525">
            <a:noFill/>
            <a:miter lim="800000"/>
            <a:headEnd/>
            <a:tailEnd/>
          </a:ln>
          <a:effectLst/>
        </p:spPr>
        <p:txBody>
          <a:bodyPr>
            <a:spAutoFit/>
          </a:bodyPr>
          <a:lstStyle/>
          <a:p>
            <a:pPr>
              <a:spcBef>
                <a:spcPct val="50000"/>
              </a:spcBef>
            </a:pPr>
            <a:r>
              <a:rPr lang="es-AR" sz="1400" b="1"/>
              <a:t>3. boolean  verificarUsu( usua,contras)</a:t>
            </a:r>
            <a:endParaRPr lang="es-ES" sz="1400" b="1"/>
          </a:p>
        </p:txBody>
      </p:sp>
      <p:sp>
        <p:nvSpPr>
          <p:cNvPr id="49169" name="Text Box 17"/>
          <p:cNvSpPr txBox="1">
            <a:spLocks noChangeArrowheads="1"/>
          </p:cNvSpPr>
          <p:nvPr/>
        </p:nvSpPr>
        <p:spPr bwMode="auto">
          <a:xfrm>
            <a:off x="5580063" y="2276475"/>
            <a:ext cx="3455987" cy="304800"/>
          </a:xfrm>
          <a:prstGeom prst="rect">
            <a:avLst/>
          </a:prstGeom>
          <a:noFill/>
          <a:ln w="9525">
            <a:noFill/>
            <a:miter lim="800000"/>
            <a:headEnd/>
            <a:tailEnd/>
          </a:ln>
          <a:effectLst/>
        </p:spPr>
        <p:txBody>
          <a:bodyPr>
            <a:spAutoFit/>
          </a:bodyPr>
          <a:lstStyle/>
          <a:p>
            <a:pPr>
              <a:spcBef>
                <a:spcPct val="50000"/>
              </a:spcBef>
            </a:pPr>
            <a:r>
              <a:rPr lang="es-AR" sz="1400" b="1"/>
              <a:t>4. Usuario  buscarUsuario( usuar)</a:t>
            </a:r>
            <a:endParaRPr lang="es-ES" sz="14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ChangeAspect="1" noChangeArrowheads="1"/>
          </p:cNvPicPr>
          <p:nvPr/>
        </p:nvPicPr>
        <p:blipFill>
          <a:blip r:embed="rId2"/>
          <a:srcRect/>
          <a:stretch>
            <a:fillRect/>
          </a:stretch>
        </p:blipFill>
        <p:spPr bwMode="auto">
          <a:xfrm>
            <a:off x="250825" y="1052513"/>
            <a:ext cx="8459788" cy="5314950"/>
          </a:xfrm>
          <a:prstGeom prst="rect">
            <a:avLst/>
          </a:prstGeom>
          <a:noFill/>
          <a:ln w="9525">
            <a:noFill/>
            <a:miter lim="800000"/>
            <a:headEnd/>
            <a:tailEnd/>
          </a:ln>
        </p:spPr>
      </p:pic>
      <p:sp>
        <p:nvSpPr>
          <p:cNvPr id="20482" name="WordArt 3"/>
          <p:cNvSpPr>
            <a:spLocks noChangeArrowheads="1" noChangeShapeType="1" noTextEdit="1"/>
          </p:cNvSpPr>
          <p:nvPr/>
        </p:nvSpPr>
        <p:spPr bwMode="auto">
          <a:xfrm>
            <a:off x="2124075" y="549275"/>
            <a:ext cx="4608513" cy="431800"/>
          </a:xfrm>
          <a:prstGeom prst="rect">
            <a:avLst/>
          </a:prstGeom>
        </p:spPr>
        <p:txBody>
          <a:bodyPr wrap="none" fromWordArt="1">
            <a:prstTxWarp prst="textPlain">
              <a:avLst>
                <a:gd name="adj" fmla="val 50000"/>
              </a:avLst>
            </a:prstTxWarp>
          </a:bodyPr>
          <a:lstStyle/>
          <a:p>
            <a:pPr algn="ctr"/>
            <a:r>
              <a:rPr lang="es-AR" sz="3200" b="1" kern="10">
                <a:ln w="9525">
                  <a:noFill/>
                  <a:round/>
                  <a:headEnd/>
                  <a:tailEnd/>
                </a:ln>
                <a:solidFill>
                  <a:srgbClr val="003366"/>
                </a:solidFill>
                <a:effectLst>
                  <a:outerShdw dist="45791" dir="2021404" algn="ctr" rotWithShape="0">
                    <a:srgbClr val="B2B2B2">
                      <a:alpha val="79999"/>
                    </a:srgbClr>
                  </a:outerShdw>
                </a:effectLst>
                <a:latin typeface="Times New Roman"/>
                <a:cs typeface="Times New Roman"/>
              </a:rPr>
              <a:t>ELEMENTOS DE  UML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457200" y="333375"/>
            <a:ext cx="8229600" cy="1143000"/>
          </a:xfrm>
        </p:spPr>
        <p:txBody>
          <a:bodyPr/>
          <a:lstStyle/>
          <a:p>
            <a:pPr algn="ctr"/>
            <a:r>
              <a:rPr lang="es-AR" sz="3600" b="1" smtClean="0"/>
              <a:t>Refinamiento de los Paquetes de Clases</a:t>
            </a:r>
            <a:endParaRPr lang="es-ES" sz="3600" b="1" smtClean="0"/>
          </a:p>
        </p:txBody>
      </p:sp>
      <p:pic>
        <p:nvPicPr>
          <p:cNvPr id="63492" name="Picture 4"/>
          <p:cNvPicPr>
            <a:picLocks noChangeAspect="1" noChangeArrowheads="1"/>
          </p:cNvPicPr>
          <p:nvPr/>
        </p:nvPicPr>
        <p:blipFill>
          <a:blip r:embed="rId2"/>
          <a:srcRect/>
          <a:stretch>
            <a:fillRect/>
          </a:stretch>
        </p:blipFill>
        <p:spPr bwMode="auto">
          <a:xfrm>
            <a:off x="971550" y="1833563"/>
            <a:ext cx="6913563"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539750" y="2708275"/>
            <a:ext cx="8229600" cy="1143000"/>
          </a:xfrm>
        </p:spPr>
        <p:txBody>
          <a:bodyPr/>
          <a:lstStyle/>
          <a:p>
            <a:pPr algn="ctr"/>
            <a:r>
              <a:rPr lang="es-AR" b="1" smtClean="0"/>
              <a:t>Taller 3</a:t>
            </a:r>
            <a:endParaRPr lang="es-ES" b="1"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457200" y="476250"/>
            <a:ext cx="8229600" cy="1143000"/>
          </a:xfrm>
        </p:spPr>
        <p:txBody>
          <a:bodyPr/>
          <a:lstStyle/>
          <a:p>
            <a:r>
              <a:rPr lang="es-AR" b="1" smtClean="0"/>
              <a:t>5. Modelado de Diseño</a:t>
            </a:r>
            <a:endParaRPr lang="es-ES" b="1" smtClean="0"/>
          </a:p>
        </p:txBody>
      </p:sp>
      <p:sp>
        <p:nvSpPr>
          <p:cNvPr id="66563" name="Rectangle 3"/>
          <p:cNvSpPr>
            <a:spLocks noGrp="1"/>
          </p:cNvSpPr>
          <p:nvPr>
            <p:ph type="body" idx="1"/>
          </p:nvPr>
        </p:nvSpPr>
        <p:spPr>
          <a:xfrm>
            <a:off x="457200" y="1916113"/>
            <a:ext cx="8229600" cy="4389437"/>
          </a:xfrm>
        </p:spPr>
        <p:txBody>
          <a:bodyPr/>
          <a:lstStyle/>
          <a:p>
            <a:pPr>
              <a:buFont typeface="Wingdings 2" pitchFamily="18" charset="2"/>
              <a:buNone/>
            </a:pPr>
            <a:r>
              <a:rPr lang="es-AR" smtClean="0">
                <a:latin typeface="Verdana" pitchFamily="34" charset="0"/>
              </a:rPr>
              <a:t>5.1  Diseño del modelo de Datos</a:t>
            </a:r>
          </a:p>
          <a:p>
            <a:pPr>
              <a:buFont typeface="Wingdings 2" pitchFamily="18" charset="2"/>
              <a:buNone/>
            </a:pPr>
            <a:r>
              <a:rPr lang="es-AR" smtClean="0">
                <a:latin typeface="Verdana" pitchFamily="34" charset="0"/>
              </a:rPr>
              <a:t>5.2  Diseño de la arquitectura (Diagrama de </a:t>
            </a:r>
          </a:p>
          <a:p>
            <a:pPr>
              <a:buFont typeface="Wingdings 2" pitchFamily="18" charset="2"/>
              <a:buNone/>
            </a:pPr>
            <a:r>
              <a:rPr lang="es-AR" smtClean="0">
                <a:latin typeface="Verdana" pitchFamily="34" charset="0"/>
              </a:rPr>
              <a:t>       Despliegue y componentes) </a:t>
            </a:r>
          </a:p>
          <a:p>
            <a:pPr>
              <a:buFont typeface="Wingdings 2" pitchFamily="18" charset="2"/>
              <a:buNone/>
            </a:pPr>
            <a:endParaRPr lang="es-AR" smtClean="0">
              <a:latin typeface="Verdana" pitchFamily="34" charset="0"/>
            </a:endParaRPr>
          </a:p>
          <a:p>
            <a:pPr>
              <a:buFont typeface="Wingdings 2" pitchFamily="18" charset="2"/>
              <a:buNone/>
            </a:pPr>
            <a:endParaRPr lang="es-ES" smtClean="0">
              <a:latin typeface="Verdan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250825" y="-242888"/>
            <a:ext cx="8229600" cy="1143001"/>
          </a:xfrm>
        </p:spPr>
        <p:txBody>
          <a:bodyPr/>
          <a:lstStyle/>
          <a:p>
            <a:r>
              <a:rPr lang="es-AR" sz="4400" b="1" smtClean="0"/>
              <a:t>5.1 Modelo de Datos</a:t>
            </a:r>
            <a:endParaRPr lang="es-ES" sz="4400" b="1" smtClean="0"/>
          </a:p>
        </p:txBody>
      </p:sp>
      <p:pic>
        <p:nvPicPr>
          <p:cNvPr id="69636" name="Picture 4"/>
          <p:cNvPicPr>
            <a:picLocks noChangeAspect="1" noChangeArrowheads="1"/>
          </p:cNvPicPr>
          <p:nvPr/>
        </p:nvPicPr>
        <p:blipFill>
          <a:blip r:embed="rId2"/>
          <a:srcRect/>
          <a:stretch>
            <a:fillRect/>
          </a:stretch>
        </p:blipFill>
        <p:spPr bwMode="auto">
          <a:xfrm>
            <a:off x="0" y="908050"/>
            <a:ext cx="4356100" cy="3338513"/>
          </a:xfrm>
          <a:prstGeom prst="rect">
            <a:avLst/>
          </a:prstGeom>
          <a:noFill/>
        </p:spPr>
      </p:pic>
      <p:pic>
        <p:nvPicPr>
          <p:cNvPr id="69638" name="Picture 6"/>
          <p:cNvPicPr>
            <a:picLocks noChangeAspect="1" noChangeArrowheads="1"/>
          </p:cNvPicPr>
          <p:nvPr/>
        </p:nvPicPr>
        <p:blipFill>
          <a:blip r:embed="rId3"/>
          <a:srcRect/>
          <a:stretch>
            <a:fillRect/>
          </a:stretch>
        </p:blipFill>
        <p:spPr bwMode="auto">
          <a:xfrm>
            <a:off x="3563938" y="3221038"/>
            <a:ext cx="5580062" cy="3663950"/>
          </a:xfrm>
          <a:prstGeom prst="rect">
            <a:avLst/>
          </a:prstGeom>
          <a:noFill/>
        </p:spPr>
      </p:pic>
      <p:sp>
        <p:nvSpPr>
          <p:cNvPr id="69640" name="AutoShape 8"/>
          <p:cNvSpPr>
            <a:spLocks noChangeArrowheads="1"/>
          </p:cNvSpPr>
          <p:nvPr/>
        </p:nvSpPr>
        <p:spPr bwMode="auto">
          <a:xfrm rot="5400000">
            <a:off x="4680745" y="1520031"/>
            <a:ext cx="1439862" cy="13684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s-AR"/>
          </a:p>
        </p:txBody>
      </p:sp>
      <p:sp>
        <p:nvSpPr>
          <p:cNvPr id="69641" name="Text Box 9"/>
          <p:cNvSpPr txBox="1">
            <a:spLocks noChangeArrowheads="1"/>
          </p:cNvSpPr>
          <p:nvPr/>
        </p:nvSpPr>
        <p:spPr bwMode="auto">
          <a:xfrm>
            <a:off x="4572000" y="1125538"/>
            <a:ext cx="1368425" cy="366712"/>
          </a:xfrm>
          <a:prstGeom prst="rect">
            <a:avLst/>
          </a:prstGeom>
          <a:noFill/>
          <a:ln w="9525">
            <a:noFill/>
            <a:miter lim="800000"/>
            <a:headEnd/>
            <a:tailEnd/>
          </a:ln>
          <a:effectLst/>
        </p:spPr>
        <p:txBody>
          <a:bodyPr>
            <a:spAutoFit/>
          </a:bodyPr>
          <a:lstStyle/>
          <a:p>
            <a:pPr>
              <a:spcBef>
                <a:spcPct val="50000"/>
              </a:spcBef>
            </a:pPr>
            <a:r>
              <a:rPr lang="es-AR" b="1"/>
              <a:t>Clases </a:t>
            </a:r>
            <a:endParaRPr lang="es-ES" b="1"/>
          </a:p>
        </p:txBody>
      </p:sp>
      <p:sp>
        <p:nvSpPr>
          <p:cNvPr id="69642" name="Text Box 10"/>
          <p:cNvSpPr txBox="1">
            <a:spLocks noChangeArrowheads="1"/>
          </p:cNvSpPr>
          <p:nvPr/>
        </p:nvSpPr>
        <p:spPr bwMode="auto">
          <a:xfrm>
            <a:off x="6156325" y="2565400"/>
            <a:ext cx="1368425" cy="366713"/>
          </a:xfrm>
          <a:prstGeom prst="rect">
            <a:avLst/>
          </a:prstGeom>
          <a:noFill/>
          <a:ln w="9525">
            <a:noFill/>
            <a:miter lim="800000"/>
            <a:headEnd/>
            <a:tailEnd/>
          </a:ln>
          <a:effectLst/>
        </p:spPr>
        <p:txBody>
          <a:bodyPr>
            <a:spAutoFit/>
          </a:bodyPr>
          <a:lstStyle/>
          <a:p>
            <a:pPr>
              <a:spcBef>
                <a:spcPct val="50000"/>
              </a:spcBef>
            </a:pPr>
            <a:r>
              <a:rPr lang="es-AR" b="1"/>
              <a:t>Tablas</a:t>
            </a:r>
            <a:endParaRPr lang="es-ES" b="1"/>
          </a:p>
        </p:txBody>
      </p:sp>
      <p:sp>
        <p:nvSpPr>
          <p:cNvPr id="69643" name="Text Box 11"/>
          <p:cNvSpPr txBox="1">
            <a:spLocks noChangeArrowheads="1"/>
          </p:cNvSpPr>
          <p:nvPr/>
        </p:nvSpPr>
        <p:spPr bwMode="auto">
          <a:xfrm>
            <a:off x="179388" y="5734050"/>
            <a:ext cx="3024187" cy="579438"/>
          </a:xfrm>
          <a:prstGeom prst="rect">
            <a:avLst/>
          </a:prstGeom>
          <a:noFill/>
          <a:ln w="9525">
            <a:noFill/>
            <a:miter lim="800000"/>
            <a:headEnd/>
            <a:tailEnd/>
          </a:ln>
          <a:effectLst/>
        </p:spPr>
        <p:txBody>
          <a:bodyPr>
            <a:spAutoFit/>
          </a:bodyPr>
          <a:lstStyle/>
          <a:p>
            <a:pPr algn="ctr">
              <a:spcBef>
                <a:spcPct val="50000"/>
              </a:spcBef>
            </a:pPr>
            <a:r>
              <a:rPr lang="es-AR" sz="3200" b="1"/>
              <a:t>TALLER -4</a:t>
            </a:r>
            <a:endParaRPr lang="es-ES" sz="3200" b="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endParaRPr lang="es-ES" smtClean="0"/>
          </a:p>
        </p:txBody>
      </p:sp>
      <p:sp>
        <p:nvSpPr>
          <p:cNvPr id="71683" name="Rectangle 3"/>
          <p:cNvSpPr>
            <a:spLocks noGrp="1"/>
          </p:cNvSpPr>
          <p:nvPr>
            <p:ph type="body" idx="1"/>
          </p:nvPr>
        </p:nvSpPr>
        <p:spPr/>
        <p:txBody>
          <a:bodyPr/>
          <a:lstStyle/>
          <a:p>
            <a:endParaRPr lang="es-ES" smtClean="0"/>
          </a:p>
        </p:txBody>
      </p:sp>
      <p:pic>
        <p:nvPicPr>
          <p:cNvPr id="71684" name="Picture 4"/>
          <p:cNvPicPr>
            <a:picLocks noChangeAspect="1" noChangeArrowheads="1"/>
          </p:cNvPicPr>
          <p:nvPr/>
        </p:nvPicPr>
        <p:blipFill>
          <a:blip r:embed="rId2"/>
          <a:srcRect/>
          <a:stretch>
            <a:fillRect/>
          </a:stretch>
        </p:blipFill>
        <p:spPr bwMode="auto">
          <a:xfrm>
            <a:off x="395288" y="1268413"/>
            <a:ext cx="8208962" cy="5473700"/>
          </a:xfrm>
          <a:prstGeom prst="rect">
            <a:avLst/>
          </a:prstGeom>
          <a:noFill/>
        </p:spPr>
      </p:pic>
      <p:sp>
        <p:nvSpPr>
          <p:cNvPr id="71685" name="Rectangle 5"/>
          <p:cNvSpPr>
            <a:spLocks/>
          </p:cNvSpPr>
          <p:nvPr/>
        </p:nvSpPr>
        <p:spPr bwMode="auto">
          <a:xfrm>
            <a:off x="457200" y="115888"/>
            <a:ext cx="8229600" cy="1143000"/>
          </a:xfrm>
          <a:prstGeom prst="rect">
            <a:avLst/>
          </a:prstGeom>
          <a:noFill/>
          <a:ln w="9525">
            <a:noFill/>
            <a:miter lim="800000"/>
            <a:headEnd/>
            <a:tailEnd/>
          </a:ln>
        </p:spPr>
        <p:txBody>
          <a:bodyPr lIns="0" rIns="0" bIns="0" anchor="b"/>
          <a:lstStyle/>
          <a:p>
            <a:pPr eaLnBrk="0" hangingPunct="0"/>
            <a:r>
              <a:rPr lang="es-AR" sz="5000" b="1">
                <a:solidFill>
                  <a:schemeClr val="tx2"/>
                </a:solidFill>
                <a:latin typeface="Calibri" pitchFamily="34" charset="0"/>
              </a:rPr>
              <a:t>5.2 Arquitectura del sistema</a:t>
            </a:r>
            <a:endParaRPr lang="es-ES" sz="5000" b="1">
              <a:solidFill>
                <a:schemeClr val="tx2"/>
              </a:solidFill>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457200" y="115888"/>
            <a:ext cx="8229600" cy="1143000"/>
          </a:xfrm>
        </p:spPr>
        <p:txBody>
          <a:bodyPr/>
          <a:lstStyle/>
          <a:p>
            <a:r>
              <a:rPr lang="es-AR" b="1" smtClean="0"/>
              <a:t>5.2 Arquitectura del sistema</a:t>
            </a:r>
            <a:endParaRPr lang="es-ES" b="1" smtClean="0"/>
          </a:p>
        </p:txBody>
      </p:sp>
      <p:pic>
        <p:nvPicPr>
          <p:cNvPr id="70660" name="Picture 4"/>
          <p:cNvPicPr>
            <a:picLocks noChangeAspect="1" noChangeArrowheads="1"/>
          </p:cNvPicPr>
          <p:nvPr/>
        </p:nvPicPr>
        <p:blipFill>
          <a:blip r:embed="rId2"/>
          <a:srcRect/>
          <a:stretch>
            <a:fillRect/>
          </a:stretch>
        </p:blipFill>
        <p:spPr bwMode="auto">
          <a:xfrm>
            <a:off x="539750" y="1628775"/>
            <a:ext cx="7848600" cy="4800600"/>
          </a:xfrm>
          <a:prstGeom prst="rect">
            <a:avLst/>
          </a:prstGeom>
          <a:solidFill>
            <a:srgbClr val="FFFFFF"/>
          </a:solidFill>
          <a:ln w="12700">
            <a:solidFill>
              <a:srgbClr val="808080"/>
            </a:solid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p:cNvSpPr>
          <p:nvPr>
            <p:ph type="title"/>
          </p:nvPr>
        </p:nvSpPr>
        <p:spPr>
          <a:xfrm>
            <a:off x="457200" y="115888"/>
            <a:ext cx="8229600" cy="1143000"/>
          </a:xfrm>
          <a:noFill/>
          <a:ln/>
        </p:spPr>
        <p:txBody>
          <a:bodyPr/>
          <a:lstStyle/>
          <a:p>
            <a:r>
              <a:rPr lang="es-AR" b="1" smtClean="0"/>
              <a:t>5.2 Arquitectura del sistema</a:t>
            </a:r>
            <a:endParaRPr lang="es-ES" b="1" smtClean="0"/>
          </a:p>
        </p:txBody>
      </p:sp>
      <p:pic>
        <p:nvPicPr>
          <p:cNvPr id="64517" name="Picture 5"/>
          <p:cNvPicPr>
            <a:picLocks noChangeAspect="1" noChangeArrowheads="1"/>
          </p:cNvPicPr>
          <p:nvPr/>
        </p:nvPicPr>
        <p:blipFill>
          <a:blip r:embed="rId2"/>
          <a:srcRect/>
          <a:stretch>
            <a:fillRect/>
          </a:stretch>
        </p:blipFill>
        <p:spPr bwMode="auto">
          <a:xfrm>
            <a:off x="34925" y="1844675"/>
            <a:ext cx="9040813" cy="489743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p:cNvSpPr>
          <p:nvPr>
            <p:ph type="title"/>
          </p:nvPr>
        </p:nvSpPr>
        <p:spPr>
          <a:xfrm>
            <a:off x="457200" y="115888"/>
            <a:ext cx="8229600" cy="1143000"/>
          </a:xfrm>
          <a:noFill/>
          <a:ln/>
        </p:spPr>
        <p:txBody>
          <a:bodyPr/>
          <a:lstStyle/>
          <a:p>
            <a:r>
              <a:rPr lang="es-AR" b="1" smtClean="0"/>
              <a:t>5.2 Arquitectura del sistema</a:t>
            </a:r>
            <a:endParaRPr lang="es-ES" b="1" smtClean="0"/>
          </a:p>
        </p:txBody>
      </p:sp>
      <p:grpSp>
        <p:nvGrpSpPr>
          <p:cNvPr id="72709" name="Group 5"/>
          <p:cNvGrpSpPr>
            <a:grpSpLocks/>
          </p:cNvGrpSpPr>
          <p:nvPr/>
        </p:nvGrpSpPr>
        <p:grpSpPr bwMode="auto">
          <a:xfrm>
            <a:off x="323850" y="1052513"/>
            <a:ext cx="8351838" cy="5329237"/>
            <a:chOff x="0" y="0"/>
            <a:chExt cx="8636" cy="5225"/>
          </a:xfrm>
        </p:grpSpPr>
        <p:sp>
          <p:nvSpPr>
            <p:cNvPr id="72710" name="Rectangle 6"/>
            <p:cNvSpPr>
              <a:spLocks noChangeArrowheads="1"/>
            </p:cNvSpPr>
            <p:nvPr/>
          </p:nvSpPr>
          <p:spPr bwMode="auto">
            <a:xfrm>
              <a:off x="1" y="0"/>
              <a:ext cx="8635" cy="5225"/>
            </a:xfrm>
            <a:prstGeom prst="rect">
              <a:avLst/>
            </a:prstGeom>
            <a:noFill/>
            <a:ln w="9525">
              <a:noFill/>
              <a:round/>
              <a:headEnd/>
              <a:tailEnd/>
            </a:ln>
            <a:effectLst/>
          </p:spPr>
          <p:txBody>
            <a:bodyPr anchor="ctr"/>
            <a:lstStyle/>
            <a:p>
              <a:endParaRPr lang="es-AR"/>
            </a:p>
          </p:txBody>
        </p:sp>
        <p:sp>
          <p:nvSpPr>
            <p:cNvPr id="72711" name="Rectangle 7"/>
            <p:cNvSpPr>
              <a:spLocks noChangeArrowheads="1"/>
            </p:cNvSpPr>
            <p:nvPr/>
          </p:nvSpPr>
          <p:spPr bwMode="auto">
            <a:xfrm>
              <a:off x="2806" y="3391"/>
              <a:ext cx="1870" cy="1777"/>
            </a:xfrm>
            <a:prstGeom prst="rect">
              <a:avLst/>
            </a:prstGeom>
            <a:solidFill>
              <a:srgbClr val="FFFFFF"/>
            </a:solidFill>
            <a:ln w="9360">
              <a:solidFill>
                <a:srgbClr val="000000"/>
              </a:solidFill>
              <a:miter lim="800000"/>
              <a:headEnd/>
              <a:tailEnd/>
            </a:ln>
            <a:effectLst/>
          </p:spPr>
          <p:txBody>
            <a:bodyPr anchor="ctr"/>
            <a:lstStyle/>
            <a:p>
              <a:endParaRPr lang="es-AR"/>
            </a:p>
          </p:txBody>
        </p:sp>
        <p:sp>
          <p:nvSpPr>
            <p:cNvPr id="72712" name="Text Box 8"/>
            <p:cNvSpPr txBox="1">
              <a:spLocks noChangeArrowheads="1"/>
            </p:cNvSpPr>
            <p:nvPr/>
          </p:nvSpPr>
          <p:spPr bwMode="auto">
            <a:xfrm>
              <a:off x="0" y="1938"/>
              <a:ext cx="1455" cy="324"/>
            </a:xfrm>
            <a:prstGeom prst="rect">
              <a:avLst/>
            </a:prstGeom>
            <a:noFill/>
            <a:ln w="9525">
              <a:noFill/>
              <a:round/>
              <a:headEnd/>
              <a:tailEnd/>
            </a:ln>
            <a:effectLst/>
          </p:spPr>
          <p:txBody>
            <a:bodyPr lIns="63000" tIns="31680" rIns="63000" bIns="31680" anchor="ctr"/>
            <a:lstStyle/>
            <a:p>
              <a:r>
                <a:rPr lang="es-MX" sz="800" b="1">
                  <a:solidFill>
                    <a:srgbClr val="000000"/>
                  </a:solidFill>
                </a:rPr>
                <a:t>Clientes ESS/MSS</a:t>
              </a:r>
              <a:endParaRPr lang="es-ES"/>
            </a:p>
          </p:txBody>
        </p:sp>
        <p:pic>
          <p:nvPicPr>
            <p:cNvPr id="72713" name="Picture 9"/>
            <p:cNvPicPr>
              <a:picLocks noChangeAspect="1" noChangeArrowheads="1"/>
            </p:cNvPicPr>
            <p:nvPr/>
          </p:nvPicPr>
          <p:blipFill>
            <a:blip r:embed="rId2"/>
            <a:srcRect/>
            <a:stretch>
              <a:fillRect/>
            </a:stretch>
          </p:blipFill>
          <p:spPr bwMode="auto">
            <a:xfrm>
              <a:off x="462" y="2293"/>
              <a:ext cx="423" cy="462"/>
            </a:xfrm>
            <a:prstGeom prst="rect">
              <a:avLst/>
            </a:prstGeom>
            <a:noFill/>
            <a:ln w="9525">
              <a:noFill/>
              <a:round/>
              <a:headEnd/>
              <a:tailEnd/>
            </a:ln>
            <a:effectLst/>
          </p:spPr>
        </p:pic>
        <p:pic>
          <p:nvPicPr>
            <p:cNvPr id="72714" name="Picture 10"/>
            <p:cNvPicPr>
              <a:picLocks noChangeAspect="1" noChangeArrowheads="1"/>
            </p:cNvPicPr>
            <p:nvPr/>
          </p:nvPicPr>
          <p:blipFill>
            <a:blip r:embed="rId3"/>
            <a:srcRect/>
            <a:stretch>
              <a:fillRect/>
            </a:stretch>
          </p:blipFill>
          <p:spPr bwMode="auto">
            <a:xfrm>
              <a:off x="2920" y="4041"/>
              <a:ext cx="559" cy="581"/>
            </a:xfrm>
            <a:prstGeom prst="rect">
              <a:avLst/>
            </a:prstGeom>
            <a:noFill/>
            <a:ln w="9525">
              <a:noFill/>
              <a:round/>
              <a:headEnd/>
              <a:tailEnd/>
            </a:ln>
            <a:effectLst/>
          </p:spPr>
        </p:pic>
        <p:sp>
          <p:nvSpPr>
            <p:cNvPr id="72715" name="Text Box 11"/>
            <p:cNvSpPr txBox="1">
              <a:spLocks noChangeArrowheads="1"/>
            </p:cNvSpPr>
            <p:nvPr/>
          </p:nvSpPr>
          <p:spPr bwMode="auto">
            <a:xfrm>
              <a:off x="2182" y="1930"/>
              <a:ext cx="2701" cy="442"/>
            </a:xfrm>
            <a:prstGeom prst="rect">
              <a:avLst/>
            </a:prstGeom>
            <a:noFill/>
            <a:ln w="9525">
              <a:noFill/>
              <a:round/>
              <a:headEnd/>
              <a:tailEnd/>
            </a:ln>
            <a:effectLst/>
          </p:spPr>
          <p:txBody>
            <a:bodyPr lIns="63000" tIns="31680" rIns="63000" bIns="31680" anchor="ctr"/>
            <a:lstStyle/>
            <a:p>
              <a:r>
                <a:rPr lang="es-MX" sz="800" b="1">
                  <a:solidFill>
                    <a:srgbClr val="000000"/>
                  </a:solidFill>
                </a:rPr>
                <a:t>Servidor Web</a:t>
              </a:r>
            </a:p>
            <a:p>
              <a:r>
                <a:rPr lang="es-ES" sz="800" b="1">
                  <a:solidFill>
                    <a:srgbClr val="000000"/>
                  </a:solidFill>
                </a:rPr>
                <a:t>(IIS, Apache, Sun Web Server, etc.)</a:t>
              </a:r>
              <a:endParaRPr lang="es-ES"/>
            </a:p>
          </p:txBody>
        </p:sp>
        <p:pic>
          <p:nvPicPr>
            <p:cNvPr id="72716" name="Picture 12"/>
            <p:cNvPicPr>
              <a:picLocks noChangeAspect="1" noChangeArrowheads="1"/>
            </p:cNvPicPr>
            <p:nvPr/>
          </p:nvPicPr>
          <p:blipFill>
            <a:blip r:embed="rId3"/>
            <a:srcRect/>
            <a:stretch>
              <a:fillRect/>
            </a:stretch>
          </p:blipFill>
          <p:spPr bwMode="auto">
            <a:xfrm>
              <a:off x="2890" y="2362"/>
              <a:ext cx="561" cy="580"/>
            </a:xfrm>
            <a:prstGeom prst="rect">
              <a:avLst/>
            </a:prstGeom>
            <a:noFill/>
            <a:ln w="9525">
              <a:noFill/>
              <a:round/>
              <a:headEnd/>
              <a:tailEnd/>
            </a:ln>
            <a:effectLst/>
          </p:spPr>
        </p:pic>
        <p:pic>
          <p:nvPicPr>
            <p:cNvPr id="72717" name="Picture 13"/>
            <p:cNvPicPr>
              <a:picLocks noChangeAspect="1" noChangeArrowheads="1"/>
            </p:cNvPicPr>
            <p:nvPr/>
          </p:nvPicPr>
          <p:blipFill>
            <a:blip r:embed="rId2"/>
            <a:srcRect/>
            <a:stretch>
              <a:fillRect/>
            </a:stretch>
          </p:blipFill>
          <p:spPr bwMode="auto">
            <a:xfrm>
              <a:off x="6962" y="162"/>
              <a:ext cx="546" cy="573"/>
            </a:xfrm>
            <a:prstGeom prst="rect">
              <a:avLst/>
            </a:prstGeom>
            <a:noFill/>
            <a:ln w="9525">
              <a:noFill/>
              <a:round/>
              <a:headEnd/>
              <a:tailEnd/>
            </a:ln>
            <a:effectLst/>
          </p:spPr>
        </p:pic>
        <p:sp>
          <p:nvSpPr>
            <p:cNvPr id="72718" name="Text Box 14"/>
            <p:cNvSpPr txBox="1">
              <a:spLocks noChangeArrowheads="1"/>
            </p:cNvSpPr>
            <p:nvPr/>
          </p:nvSpPr>
          <p:spPr bwMode="auto">
            <a:xfrm>
              <a:off x="4669" y="638"/>
              <a:ext cx="1795" cy="265"/>
            </a:xfrm>
            <a:prstGeom prst="rect">
              <a:avLst/>
            </a:prstGeom>
            <a:noFill/>
            <a:ln w="9525">
              <a:noFill/>
              <a:round/>
              <a:headEnd/>
              <a:tailEnd/>
            </a:ln>
            <a:effectLst/>
          </p:spPr>
          <p:txBody>
            <a:bodyPr lIns="63000" tIns="31680" rIns="63000" bIns="31680" anchor="ctr"/>
            <a:lstStyle/>
            <a:p>
              <a:r>
                <a:rPr lang="es-MX" sz="800" b="1">
                  <a:solidFill>
                    <a:srgbClr val="000000"/>
                  </a:solidFill>
                </a:rPr>
                <a:t>Cliente de Desarrollo</a:t>
              </a:r>
              <a:endParaRPr lang="es-ES"/>
            </a:p>
          </p:txBody>
        </p:sp>
        <p:pic>
          <p:nvPicPr>
            <p:cNvPr id="72719" name="Picture 15"/>
            <p:cNvPicPr>
              <a:picLocks noChangeAspect="1" noChangeArrowheads="1"/>
            </p:cNvPicPr>
            <p:nvPr/>
          </p:nvPicPr>
          <p:blipFill>
            <a:blip r:embed="rId4"/>
            <a:srcRect/>
            <a:stretch>
              <a:fillRect/>
            </a:stretch>
          </p:blipFill>
          <p:spPr bwMode="auto">
            <a:xfrm>
              <a:off x="5260" y="2693"/>
              <a:ext cx="395" cy="1179"/>
            </a:xfrm>
            <a:prstGeom prst="rect">
              <a:avLst/>
            </a:prstGeom>
            <a:noFill/>
            <a:ln w="9525">
              <a:noFill/>
              <a:round/>
              <a:headEnd/>
              <a:tailEnd/>
            </a:ln>
            <a:effectLst/>
          </p:spPr>
        </p:pic>
        <p:sp>
          <p:nvSpPr>
            <p:cNvPr id="72720" name="Text Box 16"/>
            <p:cNvSpPr txBox="1">
              <a:spLocks noChangeArrowheads="1"/>
            </p:cNvSpPr>
            <p:nvPr/>
          </p:nvSpPr>
          <p:spPr bwMode="auto">
            <a:xfrm>
              <a:off x="4448" y="3903"/>
              <a:ext cx="2032" cy="443"/>
            </a:xfrm>
            <a:prstGeom prst="rect">
              <a:avLst/>
            </a:prstGeom>
            <a:noFill/>
            <a:ln w="9525">
              <a:noFill/>
              <a:round/>
              <a:headEnd/>
              <a:tailEnd/>
            </a:ln>
            <a:effectLst/>
          </p:spPr>
          <p:txBody>
            <a:bodyPr lIns="63000" tIns="31680" rIns="63000" bIns="31680" anchor="ctr"/>
            <a:lstStyle/>
            <a:p>
              <a:pPr algn="ctr"/>
              <a:r>
                <a:rPr lang="es-MX" sz="800" b="1">
                  <a:solidFill>
                    <a:srgbClr val="000000"/>
                  </a:solidFill>
                </a:rPr>
                <a:t>Servidores  de Aplicaciones</a:t>
              </a:r>
              <a:endParaRPr lang="es-ES"/>
            </a:p>
          </p:txBody>
        </p:sp>
        <p:sp>
          <p:nvSpPr>
            <p:cNvPr id="72721" name="Line 17"/>
            <p:cNvSpPr>
              <a:spLocks noChangeShapeType="1"/>
            </p:cNvSpPr>
            <p:nvPr/>
          </p:nvSpPr>
          <p:spPr bwMode="auto">
            <a:xfrm>
              <a:off x="3538" y="2631"/>
              <a:ext cx="1583" cy="0"/>
            </a:xfrm>
            <a:prstGeom prst="line">
              <a:avLst/>
            </a:prstGeom>
            <a:noFill/>
            <a:ln w="28440">
              <a:solidFill>
                <a:srgbClr val="FF3300"/>
              </a:solidFill>
              <a:prstDash val="sysDot"/>
              <a:miter lim="800000"/>
              <a:headEnd/>
              <a:tailEnd type="triangle" w="med" len="med"/>
            </a:ln>
            <a:effectLst/>
          </p:spPr>
          <p:txBody>
            <a:bodyPr/>
            <a:lstStyle/>
            <a:p>
              <a:endParaRPr lang="es-AR"/>
            </a:p>
          </p:txBody>
        </p:sp>
        <p:pic>
          <p:nvPicPr>
            <p:cNvPr id="72722" name="Picture 18"/>
            <p:cNvPicPr>
              <a:picLocks noChangeAspect="1" noChangeArrowheads="1"/>
            </p:cNvPicPr>
            <p:nvPr/>
          </p:nvPicPr>
          <p:blipFill>
            <a:blip r:embed="rId4"/>
            <a:srcRect/>
            <a:stretch>
              <a:fillRect/>
            </a:stretch>
          </p:blipFill>
          <p:spPr bwMode="auto">
            <a:xfrm>
              <a:off x="5260" y="1454"/>
              <a:ext cx="394" cy="1177"/>
            </a:xfrm>
            <a:prstGeom prst="rect">
              <a:avLst/>
            </a:prstGeom>
            <a:noFill/>
            <a:ln w="9525">
              <a:noFill/>
              <a:round/>
              <a:headEnd/>
              <a:tailEnd/>
            </a:ln>
            <a:effectLst/>
          </p:spPr>
        </p:pic>
        <p:sp>
          <p:nvSpPr>
            <p:cNvPr id="72723" name="Line 19"/>
            <p:cNvSpPr>
              <a:spLocks noChangeShapeType="1"/>
            </p:cNvSpPr>
            <p:nvPr/>
          </p:nvSpPr>
          <p:spPr bwMode="auto">
            <a:xfrm flipH="1" flipV="1">
              <a:off x="7149" y="818"/>
              <a:ext cx="529" cy="742"/>
            </a:xfrm>
            <a:prstGeom prst="line">
              <a:avLst/>
            </a:prstGeom>
            <a:noFill/>
            <a:ln w="28440">
              <a:solidFill>
                <a:srgbClr val="FF3300"/>
              </a:solidFill>
              <a:prstDash val="sysDot"/>
              <a:miter lim="800000"/>
              <a:headEnd type="triangle" w="med" len="med"/>
              <a:tailEnd/>
            </a:ln>
            <a:effectLst/>
          </p:spPr>
          <p:txBody>
            <a:bodyPr/>
            <a:lstStyle/>
            <a:p>
              <a:endParaRPr lang="es-AR"/>
            </a:p>
          </p:txBody>
        </p:sp>
        <p:sp>
          <p:nvSpPr>
            <p:cNvPr id="72724" name="Line 20"/>
            <p:cNvSpPr>
              <a:spLocks noChangeShapeType="1"/>
            </p:cNvSpPr>
            <p:nvPr/>
          </p:nvSpPr>
          <p:spPr bwMode="auto">
            <a:xfrm>
              <a:off x="5765" y="2631"/>
              <a:ext cx="1281" cy="6"/>
            </a:xfrm>
            <a:prstGeom prst="line">
              <a:avLst/>
            </a:prstGeom>
            <a:noFill/>
            <a:ln w="28440">
              <a:solidFill>
                <a:srgbClr val="FF3300"/>
              </a:solidFill>
              <a:prstDash val="sysDot"/>
              <a:miter lim="800000"/>
              <a:headEnd/>
              <a:tailEnd type="triangle" w="med" len="med"/>
            </a:ln>
            <a:effectLst/>
          </p:spPr>
          <p:txBody>
            <a:bodyPr/>
            <a:lstStyle/>
            <a:p>
              <a:endParaRPr lang="es-AR"/>
            </a:p>
          </p:txBody>
        </p:sp>
        <p:sp>
          <p:nvSpPr>
            <p:cNvPr id="72725" name="Text Box 21"/>
            <p:cNvSpPr txBox="1">
              <a:spLocks noChangeArrowheads="1"/>
            </p:cNvSpPr>
            <p:nvPr/>
          </p:nvSpPr>
          <p:spPr bwMode="auto">
            <a:xfrm>
              <a:off x="267" y="4513"/>
              <a:ext cx="1285" cy="491"/>
            </a:xfrm>
            <a:prstGeom prst="rect">
              <a:avLst/>
            </a:prstGeom>
            <a:noFill/>
            <a:ln w="9525">
              <a:noFill/>
              <a:round/>
              <a:headEnd/>
              <a:tailEnd/>
            </a:ln>
            <a:effectLst/>
          </p:spPr>
          <p:txBody>
            <a:bodyPr lIns="63000" tIns="31680" rIns="63000" bIns="31680" anchor="ctr"/>
            <a:lstStyle/>
            <a:p>
              <a:r>
                <a:rPr lang="es-MX" sz="800" b="1">
                  <a:solidFill>
                    <a:srgbClr val="000000"/>
                  </a:solidFill>
                </a:rPr>
                <a:t>Usuarios con Cliente Rico</a:t>
              </a:r>
              <a:endParaRPr lang="es-ES"/>
            </a:p>
          </p:txBody>
        </p:sp>
        <p:pic>
          <p:nvPicPr>
            <p:cNvPr id="72726" name="Picture 22"/>
            <p:cNvPicPr>
              <a:picLocks noChangeAspect="1" noChangeArrowheads="1"/>
            </p:cNvPicPr>
            <p:nvPr/>
          </p:nvPicPr>
          <p:blipFill>
            <a:blip r:embed="rId2"/>
            <a:srcRect/>
            <a:stretch>
              <a:fillRect/>
            </a:stretch>
          </p:blipFill>
          <p:spPr bwMode="auto">
            <a:xfrm>
              <a:off x="438" y="3990"/>
              <a:ext cx="424" cy="462"/>
            </a:xfrm>
            <a:prstGeom prst="rect">
              <a:avLst/>
            </a:prstGeom>
            <a:noFill/>
            <a:ln w="9525">
              <a:noFill/>
              <a:round/>
              <a:headEnd/>
              <a:tailEnd/>
            </a:ln>
            <a:effectLst/>
          </p:spPr>
        </p:pic>
        <p:sp>
          <p:nvSpPr>
            <p:cNvPr id="72727" name="Line 23"/>
            <p:cNvSpPr>
              <a:spLocks noChangeShapeType="1"/>
            </p:cNvSpPr>
            <p:nvPr/>
          </p:nvSpPr>
          <p:spPr bwMode="auto">
            <a:xfrm flipV="1">
              <a:off x="4392" y="2983"/>
              <a:ext cx="767" cy="1152"/>
            </a:xfrm>
            <a:prstGeom prst="line">
              <a:avLst/>
            </a:prstGeom>
            <a:noFill/>
            <a:ln w="28440">
              <a:solidFill>
                <a:srgbClr val="FF3300"/>
              </a:solidFill>
              <a:prstDash val="sysDot"/>
              <a:miter lim="800000"/>
              <a:headEnd/>
              <a:tailEnd type="triangle" w="med" len="med"/>
            </a:ln>
            <a:effectLst/>
          </p:spPr>
          <p:txBody>
            <a:bodyPr/>
            <a:lstStyle/>
            <a:p>
              <a:endParaRPr lang="es-AR"/>
            </a:p>
          </p:txBody>
        </p:sp>
        <p:sp>
          <p:nvSpPr>
            <p:cNvPr id="72728" name="Text Box 24"/>
            <p:cNvSpPr txBox="1">
              <a:spLocks noChangeArrowheads="1"/>
            </p:cNvSpPr>
            <p:nvPr/>
          </p:nvSpPr>
          <p:spPr bwMode="auto">
            <a:xfrm>
              <a:off x="3534" y="4561"/>
              <a:ext cx="1246" cy="645"/>
            </a:xfrm>
            <a:prstGeom prst="rect">
              <a:avLst/>
            </a:prstGeom>
            <a:noFill/>
            <a:ln w="9525">
              <a:noFill/>
              <a:round/>
              <a:headEnd/>
              <a:tailEnd/>
            </a:ln>
            <a:effectLst/>
          </p:spPr>
          <p:txBody>
            <a:bodyPr lIns="63000" tIns="31680" rIns="63000" bIns="31680" anchor="ctr"/>
            <a:lstStyle/>
            <a:p>
              <a:r>
                <a:rPr lang="es-MX" sz="800" b="1">
                  <a:solidFill>
                    <a:srgbClr val="000000"/>
                  </a:solidFill>
                </a:rPr>
                <a:t>Servlet Engine</a:t>
              </a:r>
            </a:p>
            <a:p>
              <a:r>
                <a:rPr lang="es-MX" sz="600" b="1">
                  <a:solidFill>
                    <a:srgbClr val="000000"/>
                  </a:solidFill>
                </a:rPr>
                <a:t>(Jrun,Tomcat)</a:t>
              </a:r>
            </a:p>
            <a:p>
              <a:r>
                <a:rPr lang="es-MX" sz="800" b="1">
                  <a:solidFill>
                    <a:srgbClr val="000000"/>
                  </a:solidFill>
                </a:rPr>
                <a:t>M4gateway</a:t>
              </a:r>
              <a:endParaRPr lang="es-ES"/>
            </a:p>
          </p:txBody>
        </p:sp>
        <p:sp>
          <p:nvSpPr>
            <p:cNvPr id="72729" name="Line 25"/>
            <p:cNvSpPr>
              <a:spLocks noChangeShapeType="1"/>
            </p:cNvSpPr>
            <p:nvPr/>
          </p:nvSpPr>
          <p:spPr bwMode="auto">
            <a:xfrm>
              <a:off x="1242" y="2638"/>
              <a:ext cx="1564" cy="13"/>
            </a:xfrm>
            <a:prstGeom prst="line">
              <a:avLst/>
            </a:prstGeom>
            <a:noFill/>
            <a:ln w="28440">
              <a:solidFill>
                <a:srgbClr val="FF3300"/>
              </a:solidFill>
              <a:prstDash val="sysDot"/>
              <a:miter lim="800000"/>
              <a:headEnd/>
              <a:tailEnd type="triangle" w="med" len="med"/>
            </a:ln>
            <a:effectLst/>
          </p:spPr>
          <p:txBody>
            <a:bodyPr/>
            <a:lstStyle/>
            <a:p>
              <a:endParaRPr lang="es-AR"/>
            </a:p>
          </p:txBody>
        </p:sp>
        <p:sp>
          <p:nvSpPr>
            <p:cNvPr id="72730" name="Line 26"/>
            <p:cNvSpPr>
              <a:spLocks noChangeShapeType="1"/>
            </p:cNvSpPr>
            <p:nvPr/>
          </p:nvSpPr>
          <p:spPr bwMode="auto">
            <a:xfrm>
              <a:off x="1205" y="4400"/>
              <a:ext cx="1564" cy="12"/>
            </a:xfrm>
            <a:prstGeom prst="line">
              <a:avLst/>
            </a:prstGeom>
            <a:noFill/>
            <a:ln w="28440">
              <a:solidFill>
                <a:srgbClr val="FF3300"/>
              </a:solidFill>
              <a:prstDash val="sysDot"/>
              <a:miter lim="800000"/>
              <a:headEnd/>
              <a:tailEnd type="triangle" w="med" len="med"/>
            </a:ln>
            <a:effectLst/>
          </p:spPr>
          <p:txBody>
            <a:bodyPr/>
            <a:lstStyle/>
            <a:p>
              <a:endParaRPr lang="es-AR"/>
            </a:p>
          </p:txBody>
        </p:sp>
        <p:grpSp>
          <p:nvGrpSpPr>
            <p:cNvPr id="72731" name="Group 27"/>
            <p:cNvGrpSpPr>
              <a:grpSpLocks/>
            </p:cNvGrpSpPr>
            <p:nvPr/>
          </p:nvGrpSpPr>
          <p:grpSpPr bwMode="auto">
            <a:xfrm>
              <a:off x="7169" y="1548"/>
              <a:ext cx="1137" cy="1915"/>
              <a:chOff x="7169" y="1548"/>
              <a:chExt cx="1137" cy="1915"/>
            </a:xfrm>
          </p:grpSpPr>
          <p:pic>
            <p:nvPicPr>
              <p:cNvPr id="72732" name="Picture 28"/>
              <p:cNvPicPr>
                <a:picLocks noChangeAspect="1" noChangeArrowheads="1"/>
              </p:cNvPicPr>
              <p:nvPr/>
            </p:nvPicPr>
            <p:blipFill>
              <a:blip r:embed="rId5"/>
              <a:srcRect/>
              <a:stretch>
                <a:fillRect/>
              </a:stretch>
            </p:blipFill>
            <p:spPr bwMode="auto">
              <a:xfrm>
                <a:off x="7169" y="1938"/>
                <a:ext cx="1137" cy="1525"/>
              </a:xfrm>
              <a:prstGeom prst="rect">
                <a:avLst/>
              </a:prstGeom>
              <a:solidFill>
                <a:srgbClr val="DDDDDD"/>
              </a:solidFill>
              <a:ln w="9360">
                <a:solidFill>
                  <a:srgbClr val="DDDDDD"/>
                </a:solidFill>
                <a:miter lim="800000"/>
                <a:headEnd/>
                <a:tailEnd/>
              </a:ln>
              <a:effectLst/>
            </p:spPr>
          </p:pic>
          <p:grpSp>
            <p:nvGrpSpPr>
              <p:cNvPr id="72733" name="Group 29"/>
              <p:cNvGrpSpPr>
                <a:grpSpLocks/>
              </p:cNvGrpSpPr>
              <p:nvPr/>
            </p:nvGrpSpPr>
            <p:grpSpPr bwMode="auto">
              <a:xfrm>
                <a:off x="7209" y="1548"/>
                <a:ext cx="788" cy="817"/>
                <a:chOff x="7209" y="1548"/>
                <a:chExt cx="788" cy="817"/>
              </a:xfrm>
            </p:grpSpPr>
            <p:grpSp>
              <p:nvGrpSpPr>
                <p:cNvPr id="72734" name="Group 30"/>
                <p:cNvGrpSpPr>
                  <a:grpSpLocks/>
                </p:cNvGrpSpPr>
                <p:nvPr/>
              </p:nvGrpSpPr>
              <p:grpSpPr bwMode="auto">
                <a:xfrm>
                  <a:off x="7209" y="1548"/>
                  <a:ext cx="788" cy="817"/>
                  <a:chOff x="7209" y="1548"/>
                  <a:chExt cx="788" cy="817"/>
                </a:xfrm>
              </p:grpSpPr>
              <p:sp>
                <p:nvSpPr>
                  <p:cNvPr id="72735" name="Oval 31"/>
                  <p:cNvSpPr>
                    <a:spLocks noChangeArrowheads="1"/>
                  </p:cNvSpPr>
                  <p:nvPr/>
                </p:nvSpPr>
                <p:spPr bwMode="auto">
                  <a:xfrm>
                    <a:off x="7217" y="2075"/>
                    <a:ext cx="780" cy="290"/>
                  </a:xfrm>
                  <a:prstGeom prst="ellipse">
                    <a:avLst/>
                  </a:prstGeom>
                  <a:gradFill rotWithShape="0">
                    <a:gsLst>
                      <a:gs pos="0">
                        <a:srgbClr val="6094B7"/>
                      </a:gs>
                      <a:gs pos="50000">
                        <a:srgbClr val="6CA6CD"/>
                      </a:gs>
                      <a:gs pos="100000">
                        <a:srgbClr val="6094B7"/>
                      </a:gs>
                    </a:gsLst>
                    <a:lin ang="10800000" scaled="1"/>
                  </a:gradFill>
                  <a:ln w="9525">
                    <a:noFill/>
                    <a:round/>
                    <a:headEnd/>
                    <a:tailEnd/>
                  </a:ln>
                  <a:effectLst/>
                </p:spPr>
                <p:txBody>
                  <a:bodyPr anchor="ctr"/>
                  <a:lstStyle/>
                  <a:p>
                    <a:endParaRPr lang="es-AR"/>
                  </a:p>
                </p:txBody>
              </p:sp>
              <p:sp>
                <p:nvSpPr>
                  <p:cNvPr id="72736" name="Rectangle 32"/>
                  <p:cNvSpPr>
                    <a:spLocks noChangeArrowheads="1"/>
                  </p:cNvSpPr>
                  <p:nvPr/>
                </p:nvSpPr>
                <p:spPr bwMode="auto">
                  <a:xfrm>
                    <a:off x="7209" y="1664"/>
                    <a:ext cx="788" cy="547"/>
                  </a:xfrm>
                  <a:prstGeom prst="rect">
                    <a:avLst/>
                  </a:prstGeom>
                  <a:gradFill rotWithShape="0">
                    <a:gsLst>
                      <a:gs pos="0">
                        <a:srgbClr val="6094B7"/>
                      </a:gs>
                      <a:gs pos="50000">
                        <a:srgbClr val="6CA6CD"/>
                      </a:gs>
                      <a:gs pos="100000">
                        <a:srgbClr val="6094B7"/>
                      </a:gs>
                    </a:gsLst>
                    <a:lin ang="10800000" scaled="1"/>
                  </a:gradFill>
                  <a:ln w="9525">
                    <a:noFill/>
                    <a:round/>
                    <a:headEnd/>
                    <a:tailEnd/>
                  </a:ln>
                  <a:effectLst/>
                </p:spPr>
                <p:txBody>
                  <a:bodyPr anchor="ctr"/>
                  <a:lstStyle/>
                  <a:p>
                    <a:endParaRPr lang="es-AR"/>
                  </a:p>
                </p:txBody>
              </p:sp>
              <p:sp>
                <p:nvSpPr>
                  <p:cNvPr id="72737" name="Oval 33"/>
                  <p:cNvSpPr>
                    <a:spLocks noChangeArrowheads="1"/>
                  </p:cNvSpPr>
                  <p:nvPr/>
                </p:nvSpPr>
                <p:spPr bwMode="auto">
                  <a:xfrm>
                    <a:off x="7217" y="1548"/>
                    <a:ext cx="780" cy="194"/>
                  </a:xfrm>
                  <a:prstGeom prst="ellipse">
                    <a:avLst/>
                  </a:prstGeom>
                  <a:solidFill>
                    <a:srgbClr val="AAC8E4"/>
                  </a:solidFill>
                  <a:ln w="9525">
                    <a:noFill/>
                    <a:round/>
                    <a:headEnd/>
                    <a:tailEnd/>
                  </a:ln>
                  <a:effectLst/>
                </p:spPr>
                <p:txBody>
                  <a:bodyPr anchor="ctr"/>
                  <a:lstStyle/>
                  <a:p>
                    <a:endParaRPr lang="es-AR"/>
                  </a:p>
                </p:txBody>
              </p:sp>
              <p:sp>
                <p:nvSpPr>
                  <p:cNvPr id="72738" name="Line 34"/>
                  <p:cNvSpPr>
                    <a:spLocks noChangeShapeType="1"/>
                  </p:cNvSpPr>
                  <p:nvPr/>
                </p:nvSpPr>
                <p:spPr bwMode="auto">
                  <a:xfrm>
                    <a:off x="7993" y="1663"/>
                    <a:ext cx="0" cy="548"/>
                  </a:xfrm>
                  <a:prstGeom prst="line">
                    <a:avLst/>
                  </a:prstGeom>
                  <a:noFill/>
                  <a:ln w="9525">
                    <a:noFill/>
                    <a:round/>
                    <a:headEnd/>
                    <a:tailEnd/>
                  </a:ln>
                  <a:effectLst/>
                </p:spPr>
                <p:txBody>
                  <a:bodyPr/>
                  <a:lstStyle/>
                  <a:p>
                    <a:endParaRPr lang="es-AR"/>
                  </a:p>
                </p:txBody>
              </p:sp>
              <p:sp>
                <p:nvSpPr>
                  <p:cNvPr id="72739" name="Line 35"/>
                  <p:cNvSpPr>
                    <a:spLocks noChangeShapeType="1"/>
                  </p:cNvSpPr>
                  <p:nvPr/>
                </p:nvSpPr>
                <p:spPr bwMode="auto">
                  <a:xfrm>
                    <a:off x="7213" y="1663"/>
                    <a:ext cx="0" cy="587"/>
                  </a:xfrm>
                  <a:prstGeom prst="line">
                    <a:avLst/>
                  </a:prstGeom>
                  <a:noFill/>
                  <a:ln w="9525">
                    <a:noFill/>
                    <a:round/>
                    <a:headEnd/>
                    <a:tailEnd/>
                  </a:ln>
                  <a:effectLst/>
                </p:spPr>
                <p:txBody>
                  <a:bodyPr/>
                  <a:lstStyle/>
                  <a:p>
                    <a:endParaRPr lang="es-AR"/>
                  </a:p>
                </p:txBody>
              </p:sp>
            </p:grpSp>
            <p:sp>
              <p:nvSpPr>
                <p:cNvPr id="72740" name="Text Box 36"/>
                <p:cNvSpPr txBox="1">
                  <a:spLocks noChangeArrowheads="1"/>
                </p:cNvSpPr>
                <p:nvPr/>
              </p:nvSpPr>
              <p:spPr bwMode="auto">
                <a:xfrm>
                  <a:off x="7210" y="1745"/>
                  <a:ext cx="763" cy="448"/>
                </a:xfrm>
                <a:prstGeom prst="rect">
                  <a:avLst/>
                </a:prstGeom>
                <a:noFill/>
                <a:ln w="9525">
                  <a:noFill/>
                  <a:round/>
                  <a:headEnd/>
                  <a:tailEnd/>
                </a:ln>
                <a:effectLst/>
              </p:spPr>
              <p:txBody>
                <a:bodyPr lIns="63000" tIns="31680" rIns="63000" bIns="31680" anchor="ctr"/>
                <a:lstStyle/>
                <a:p>
                  <a:pPr algn="ctr"/>
                  <a:r>
                    <a:rPr lang="es-MX" sz="800" b="1">
                      <a:solidFill>
                        <a:srgbClr val="000000"/>
                      </a:solidFill>
                    </a:rPr>
                    <a:t>Base de </a:t>
                  </a:r>
                </a:p>
                <a:p>
                  <a:pPr algn="ctr"/>
                  <a:r>
                    <a:rPr lang="es-MX" sz="800" b="1">
                      <a:solidFill>
                        <a:srgbClr val="000000"/>
                      </a:solidFill>
                    </a:rPr>
                    <a:t>Datos</a:t>
                  </a:r>
                  <a:endParaRPr lang="es-ES"/>
                </a:p>
              </p:txBody>
            </p:sp>
          </p:grpSp>
        </p:grpSp>
        <p:pic>
          <p:nvPicPr>
            <p:cNvPr id="72741" name="Picture 37"/>
            <p:cNvPicPr>
              <a:picLocks noChangeAspect="1" noChangeArrowheads="1"/>
            </p:cNvPicPr>
            <p:nvPr/>
          </p:nvPicPr>
          <p:blipFill>
            <a:blip r:embed="rId3"/>
            <a:srcRect/>
            <a:stretch>
              <a:fillRect/>
            </a:stretch>
          </p:blipFill>
          <p:spPr bwMode="auto">
            <a:xfrm>
              <a:off x="3884" y="4050"/>
              <a:ext cx="560" cy="579"/>
            </a:xfrm>
            <a:prstGeom prst="rect">
              <a:avLst/>
            </a:prstGeom>
            <a:noFill/>
            <a:ln w="9525">
              <a:noFill/>
              <a:round/>
              <a:headEnd/>
              <a:tailEnd/>
            </a:ln>
            <a:effectLst/>
          </p:spPr>
        </p:pic>
        <p:sp>
          <p:nvSpPr>
            <p:cNvPr id="72742" name="Line 38"/>
            <p:cNvSpPr>
              <a:spLocks noChangeShapeType="1"/>
            </p:cNvSpPr>
            <p:nvPr/>
          </p:nvSpPr>
          <p:spPr bwMode="auto">
            <a:xfrm>
              <a:off x="3442" y="4359"/>
              <a:ext cx="520" cy="1"/>
            </a:xfrm>
            <a:prstGeom prst="line">
              <a:avLst/>
            </a:prstGeom>
            <a:noFill/>
            <a:ln w="9360">
              <a:solidFill>
                <a:srgbClr val="000000"/>
              </a:solidFill>
              <a:miter lim="800000"/>
              <a:headEnd type="triangle" w="med" len="med"/>
              <a:tailEnd type="triangle" w="med" len="med"/>
            </a:ln>
            <a:effectLst/>
          </p:spPr>
          <p:txBody>
            <a:bodyPr/>
            <a:lstStyle/>
            <a:p>
              <a:endParaRPr lang="es-AR"/>
            </a:p>
          </p:txBody>
        </p:sp>
        <p:sp>
          <p:nvSpPr>
            <p:cNvPr id="72743" name="Text Box 39"/>
            <p:cNvSpPr txBox="1">
              <a:spLocks noChangeArrowheads="1"/>
            </p:cNvSpPr>
            <p:nvPr/>
          </p:nvSpPr>
          <p:spPr bwMode="auto">
            <a:xfrm>
              <a:off x="2798" y="3137"/>
              <a:ext cx="1441" cy="322"/>
            </a:xfrm>
            <a:prstGeom prst="rect">
              <a:avLst/>
            </a:prstGeom>
            <a:noFill/>
            <a:ln w="9525">
              <a:noFill/>
              <a:round/>
              <a:headEnd/>
              <a:tailEnd/>
            </a:ln>
            <a:effectLst/>
          </p:spPr>
          <p:txBody>
            <a:bodyPr lIns="63000" tIns="31680" rIns="63000" bIns="31680" anchor="ctr"/>
            <a:lstStyle/>
            <a:p>
              <a:r>
                <a:rPr lang="es-MX" sz="800" b="1">
                  <a:solidFill>
                    <a:srgbClr val="000000"/>
                  </a:solidFill>
                </a:rPr>
                <a:t>Servidor Web</a:t>
              </a:r>
              <a:endParaRPr lang="es-ES"/>
            </a:p>
          </p:txBody>
        </p:sp>
        <p:sp>
          <p:nvSpPr>
            <p:cNvPr id="72744" name="Text Box 40"/>
            <p:cNvSpPr txBox="1">
              <a:spLocks noChangeArrowheads="1"/>
            </p:cNvSpPr>
            <p:nvPr/>
          </p:nvSpPr>
          <p:spPr bwMode="auto">
            <a:xfrm>
              <a:off x="3220" y="3390"/>
              <a:ext cx="1559" cy="647"/>
            </a:xfrm>
            <a:prstGeom prst="rect">
              <a:avLst/>
            </a:prstGeom>
            <a:noFill/>
            <a:ln w="9525">
              <a:noFill/>
              <a:round/>
              <a:headEnd/>
              <a:tailEnd/>
            </a:ln>
            <a:effectLst/>
          </p:spPr>
          <p:txBody>
            <a:bodyPr lIns="63000" tIns="31680" rIns="63000" bIns="31680" anchor="ctr"/>
            <a:lstStyle/>
            <a:p>
              <a:r>
                <a:rPr lang="es-MX" sz="800" b="1">
                  <a:solidFill>
                    <a:srgbClr val="000000"/>
                  </a:solidFill>
                </a:rPr>
                <a:t>M4UpdateServices</a:t>
              </a:r>
            </a:p>
            <a:p>
              <a:r>
                <a:rPr lang="es-MX" sz="800" b="1">
                  <a:solidFill>
                    <a:srgbClr val="000000"/>
                  </a:solidFill>
                </a:rPr>
                <a:t>SupportFiles</a:t>
              </a:r>
              <a:endParaRPr lang="es-E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468313" y="2852738"/>
            <a:ext cx="8229600" cy="1143000"/>
          </a:xfrm>
        </p:spPr>
        <p:txBody>
          <a:bodyPr/>
          <a:lstStyle/>
          <a:p>
            <a:pPr algn="ctr"/>
            <a:r>
              <a:rPr lang="es-AR" b="1" smtClean="0"/>
              <a:t>GRACIAS……</a:t>
            </a:r>
            <a:endParaRPr lang="es-ES"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WordArt 2"/>
          <p:cNvSpPr>
            <a:spLocks noChangeArrowheads="1" noChangeShapeType="1" noTextEdit="1"/>
          </p:cNvSpPr>
          <p:nvPr/>
        </p:nvSpPr>
        <p:spPr bwMode="auto">
          <a:xfrm>
            <a:off x="2124075" y="836613"/>
            <a:ext cx="4608513" cy="431800"/>
          </a:xfrm>
          <a:prstGeom prst="rect">
            <a:avLst/>
          </a:prstGeom>
        </p:spPr>
        <p:txBody>
          <a:bodyPr wrap="none" fromWordArt="1">
            <a:prstTxWarp prst="textPlain">
              <a:avLst>
                <a:gd name="adj" fmla="val 50000"/>
              </a:avLst>
            </a:prstTxWarp>
          </a:bodyPr>
          <a:lstStyle/>
          <a:p>
            <a:pPr algn="ctr"/>
            <a:r>
              <a:rPr lang="es-AR" sz="3200" b="1" kern="10">
                <a:ln w="9525">
                  <a:noFill/>
                  <a:round/>
                  <a:headEnd/>
                  <a:tailEnd/>
                </a:ln>
                <a:solidFill>
                  <a:srgbClr val="003366"/>
                </a:solidFill>
                <a:effectLst>
                  <a:outerShdw dist="45791" dir="2021404" algn="ctr" rotWithShape="0">
                    <a:srgbClr val="B2B2B2">
                      <a:alpha val="79999"/>
                    </a:srgbClr>
                  </a:outerShdw>
                </a:effectLst>
                <a:latin typeface="Times New Roman"/>
                <a:cs typeface="Times New Roman"/>
              </a:rPr>
              <a:t>DIAGRAMAS  DE  UML</a:t>
            </a:r>
          </a:p>
        </p:txBody>
      </p:sp>
      <p:pic>
        <p:nvPicPr>
          <p:cNvPr id="21506" name="Picture 3"/>
          <p:cNvPicPr>
            <a:picLocks noChangeAspect="1" noChangeArrowheads="1"/>
          </p:cNvPicPr>
          <p:nvPr/>
        </p:nvPicPr>
        <p:blipFill>
          <a:blip r:embed="rId2"/>
          <a:srcRect/>
          <a:stretch>
            <a:fillRect/>
          </a:stretch>
        </p:blipFill>
        <p:spPr bwMode="auto">
          <a:xfrm>
            <a:off x="165100" y="1557338"/>
            <a:ext cx="8820150" cy="467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WordArt 2"/>
          <p:cNvSpPr>
            <a:spLocks noChangeArrowheads="1" noChangeShapeType="1" noTextEdit="1"/>
          </p:cNvSpPr>
          <p:nvPr/>
        </p:nvSpPr>
        <p:spPr bwMode="auto">
          <a:xfrm>
            <a:off x="2124075" y="693738"/>
            <a:ext cx="4608513" cy="431800"/>
          </a:xfrm>
          <a:prstGeom prst="rect">
            <a:avLst/>
          </a:prstGeom>
        </p:spPr>
        <p:txBody>
          <a:bodyPr wrap="none" fromWordArt="1">
            <a:prstTxWarp prst="textPlain">
              <a:avLst>
                <a:gd name="adj" fmla="val 50000"/>
              </a:avLst>
            </a:prstTxWarp>
          </a:bodyPr>
          <a:lstStyle/>
          <a:p>
            <a:pPr algn="ctr"/>
            <a:r>
              <a:rPr lang="es-AR" sz="3200" b="1" kern="10">
                <a:ln w="9525">
                  <a:noFill/>
                  <a:round/>
                  <a:headEnd/>
                  <a:tailEnd/>
                </a:ln>
                <a:solidFill>
                  <a:srgbClr val="003366"/>
                </a:solidFill>
                <a:effectLst>
                  <a:outerShdw dist="45791" dir="2021404" algn="ctr" rotWithShape="0">
                    <a:srgbClr val="B2B2B2">
                      <a:alpha val="79999"/>
                    </a:srgbClr>
                  </a:outerShdw>
                </a:effectLst>
                <a:latin typeface="Times New Roman"/>
                <a:cs typeface="Times New Roman"/>
              </a:rPr>
              <a:t>VISTAS DE  UML</a:t>
            </a:r>
          </a:p>
        </p:txBody>
      </p:sp>
      <p:pic>
        <p:nvPicPr>
          <p:cNvPr id="22530" name="Picture 3"/>
          <p:cNvPicPr>
            <a:picLocks noChangeAspect="1" noChangeArrowheads="1"/>
          </p:cNvPicPr>
          <p:nvPr/>
        </p:nvPicPr>
        <p:blipFill>
          <a:blip r:embed="rId2"/>
          <a:srcRect/>
          <a:stretch>
            <a:fillRect/>
          </a:stretch>
        </p:blipFill>
        <p:spPr bwMode="auto">
          <a:xfrm>
            <a:off x="0" y="1858963"/>
            <a:ext cx="9144000" cy="502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WordArt 2"/>
          <p:cNvSpPr>
            <a:spLocks noChangeArrowheads="1" noChangeShapeType="1" noTextEdit="1"/>
          </p:cNvSpPr>
          <p:nvPr/>
        </p:nvSpPr>
        <p:spPr bwMode="auto">
          <a:xfrm>
            <a:off x="2124075" y="765175"/>
            <a:ext cx="4608513" cy="431800"/>
          </a:xfrm>
          <a:prstGeom prst="rect">
            <a:avLst/>
          </a:prstGeom>
        </p:spPr>
        <p:txBody>
          <a:bodyPr wrap="none" fromWordArt="1">
            <a:prstTxWarp prst="textPlain">
              <a:avLst>
                <a:gd name="adj" fmla="val 50000"/>
              </a:avLst>
            </a:prstTxWarp>
          </a:bodyPr>
          <a:lstStyle/>
          <a:p>
            <a:pPr algn="ctr"/>
            <a:r>
              <a:rPr lang="es-AR" sz="3200" b="1" kern="10">
                <a:ln w="9525">
                  <a:noFill/>
                  <a:round/>
                  <a:headEnd/>
                  <a:tailEnd/>
                </a:ln>
                <a:solidFill>
                  <a:srgbClr val="003366"/>
                </a:solidFill>
                <a:effectLst>
                  <a:outerShdw dist="45791" dir="2021404" algn="ctr" rotWithShape="0">
                    <a:srgbClr val="B2B2B2">
                      <a:alpha val="79999"/>
                    </a:srgbClr>
                  </a:outerShdw>
                </a:effectLst>
                <a:latin typeface="Times New Roman"/>
                <a:cs typeface="Times New Roman"/>
              </a:rPr>
              <a:t>QUE ES  Y NO ES UML</a:t>
            </a:r>
          </a:p>
        </p:txBody>
      </p:sp>
      <p:sp>
        <p:nvSpPr>
          <p:cNvPr id="23554" name="Text Box 3"/>
          <p:cNvSpPr txBox="1">
            <a:spLocks noChangeArrowheads="1"/>
          </p:cNvSpPr>
          <p:nvPr/>
        </p:nvSpPr>
        <p:spPr bwMode="auto">
          <a:xfrm>
            <a:off x="96838" y="1557338"/>
            <a:ext cx="4321175" cy="2382837"/>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a:spAutoFit/>
            <a:flatTx/>
          </a:bodyPr>
          <a:lstStyle/>
          <a:p>
            <a:pPr>
              <a:spcBef>
                <a:spcPct val="50000"/>
              </a:spcBef>
            </a:pPr>
            <a:r>
              <a:rPr lang="es-ES" sz="2400" b="1">
                <a:solidFill>
                  <a:srgbClr val="663300"/>
                </a:solidFill>
                <a:latin typeface="Verdana" pitchFamily="34" charset="0"/>
              </a:rPr>
              <a:t>	</a:t>
            </a:r>
            <a:r>
              <a:rPr lang="es-ES" sz="2400" b="1">
                <a:latin typeface="Verdana" pitchFamily="34" charset="0"/>
              </a:rPr>
              <a:t>UML NO ES</a:t>
            </a:r>
          </a:p>
          <a:p>
            <a:pPr>
              <a:spcBef>
                <a:spcPct val="50000"/>
              </a:spcBef>
              <a:buFontTx/>
              <a:buChar char="•"/>
            </a:pPr>
            <a:r>
              <a:rPr lang="es-ES" b="1">
                <a:latin typeface="Verdana" pitchFamily="34" charset="0"/>
              </a:rPr>
              <a:t> Utilizado para crear modelo   ejecutables</a:t>
            </a:r>
          </a:p>
          <a:p>
            <a:pPr>
              <a:spcBef>
                <a:spcPct val="50000"/>
              </a:spcBef>
              <a:buFontTx/>
              <a:buChar char="•"/>
            </a:pPr>
            <a:r>
              <a:rPr lang="es-ES" b="1">
                <a:latin typeface="Verdana" pitchFamily="34" charset="0"/>
              </a:rPr>
              <a:t> Un lenguaje de programación</a:t>
            </a:r>
          </a:p>
          <a:p>
            <a:pPr>
              <a:spcBef>
                <a:spcPct val="50000"/>
              </a:spcBef>
              <a:buFontTx/>
              <a:buChar char="•"/>
            </a:pPr>
            <a:r>
              <a:rPr lang="es-ES" b="1">
                <a:latin typeface="Verdana" pitchFamily="34" charset="0"/>
              </a:rPr>
              <a:t> Una Metodología</a:t>
            </a:r>
          </a:p>
          <a:p>
            <a:pPr>
              <a:spcBef>
                <a:spcPct val="50000"/>
              </a:spcBef>
            </a:pPr>
            <a:endParaRPr lang="es-ES" b="1">
              <a:latin typeface="Verdana" pitchFamily="34" charset="0"/>
            </a:endParaRPr>
          </a:p>
        </p:txBody>
      </p:sp>
      <p:sp>
        <p:nvSpPr>
          <p:cNvPr id="23555" name="Text Box 4"/>
          <p:cNvSpPr txBox="1">
            <a:spLocks noChangeArrowheads="1"/>
          </p:cNvSpPr>
          <p:nvPr/>
        </p:nvSpPr>
        <p:spPr bwMode="auto">
          <a:xfrm>
            <a:off x="4608513" y="2276475"/>
            <a:ext cx="4535487" cy="3481388"/>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a:spAutoFit/>
            <a:flatTx/>
          </a:bodyPr>
          <a:lstStyle/>
          <a:p>
            <a:pPr>
              <a:spcBef>
                <a:spcPct val="50000"/>
              </a:spcBef>
            </a:pPr>
            <a:r>
              <a:rPr lang="es-ES" sz="2400" b="1">
                <a:solidFill>
                  <a:srgbClr val="663300"/>
                </a:solidFill>
                <a:latin typeface="Verdana" pitchFamily="34" charset="0"/>
              </a:rPr>
              <a:t>	</a:t>
            </a:r>
            <a:r>
              <a:rPr lang="es-ES" sz="2400" b="1">
                <a:latin typeface="Verdana" pitchFamily="34" charset="0"/>
              </a:rPr>
              <a:t>UML ES</a:t>
            </a:r>
          </a:p>
          <a:p>
            <a:pPr>
              <a:spcBef>
                <a:spcPct val="50000"/>
              </a:spcBef>
              <a:buFontTx/>
              <a:buChar char="•"/>
            </a:pPr>
            <a:r>
              <a:rPr lang="es-ES" b="1">
                <a:latin typeface="Verdana" pitchFamily="34" charset="0"/>
              </a:rPr>
              <a:t> Utilizado para generar esqueletos de código</a:t>
            </a:r>
          </a:p>
          <a:p>
            <a:pPr>
              <a:spcBef>
                <a:spcPct val="50000"/>
              </a:spcBef>
              <a:buFontTx/>
              <a:buChar char="•"/>
            </a:pPr>
            <a:r>
              <a:rPr lang="es-ES" b="1">
                <a:latin typeface="Verdana" pitchFamily="34" charset="0"/>
              </a:rPr>
              <a:t> Un mapa que permite ser llevado a cualquier LPOO</a:t>
            </a:r>
          </a:p>
          <a:p>
            <a:pPr>
              <a:spcBef>
                <a:spcPct val="50000"/>
              </a:spcBef>
              <a:buFontTx/>
              <a:buChar char="•"/>
            </a:pPr>
            <a:r>
              <a:rPr lang="es-ES" b="1">
                <a:latin typeface="Verdana" pitchFamily="34" charset="0"/>
              </a:rPr>
              <a:t> Puede ser utilizado como herramienta entre las diferentes actividades de la metodología de desarrollo.</a:t>
            </a:r>
          </a:p>
          <a:p>
            <a:pPr>
              <a:spcBef>
                <a:spcPct val="50000"/>
              </a:spcBef>
            </a:pPr>
            <a:endParaRPr lang="es-ES" b="1">
              <a:latin typeface="Verdana" pitchFamily="34" charset="0"/>
            </a:endParaRPr>
          </a:p>
        </p:txBody>
      </p:sp>
      <p:sp>
        <p:nvSpPr>
          <p:cNvPr id="23557" name="Text Box 5"/>
          <p:cNvSpPr txBox="1">
            <a:spLocks noChangeArrowheads="1"/>
          </p:cNvSpPr>
          <p:nvPr/>
        </p:nvSpPr>
        <p:spPr bwMode="auto">
          <a:xfrm>
            <a:off x="179388" y="6165850"/>
            <a:ext cx="5472112" cy="366713"/>
          </a:xfrm>
          <a:prstGeom prst="rect">
            <a:avLst/>
          </a:prstGeom>
          <a:noFill/>
          <a:ln w="9525">
            <a:noFill/>
            <a:miter lim="800000"/>
            <a:headEnd/>
            <a:tailEnd/>
          </a:ln>
          <a:effectLst/>
        </p:spPr>
        <p:txBody>
          <a:bodyPr>
            <a:spAutoFit/>
          </a:bodyPr>
          <a:lstStyle/>
          <a:p>
            <a:pPr>
              <a:spcBef>
                <a:spcPct val="50000"/>
              </a:spcBef>
            </a:pPr>
            <a:r>
              <a:rPr lang="es-AR" b="1" u="sng"/>
              <a:t>Ver Material del UML de Conceptos  Básicos</a:t>
            </a:r>
            <a:endParaRPr lang="es-ES" b="1" u="sng"/>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457200" y="404813"/>
            <a:ext cx="8229600" cy="1143000"/>
          </a:xfrm>
        </p:spPr>
        <p:txBody>
          <a:bodyPr/>
          <a:lstStyle/>
          <a:p>
            <a:r>
              <a:rPr lang="es-AR" sz="4400" b="1" smtClean="0"/>
              <a:t>2. MODELADO DEL NEGOCIO</a:t>
            </a:r>
            <a:endParaRPr lang="es-ES" sz="4400" b="1" smtClean="0"/>
          </a:p>
        </p:txBody>
      </p:sp>
      <p:sp>
        <p:nvSpPr>
          <p:cNvPr id="24578" name="Rectangle 3"/>
          <p:cNvSpPr>
            <a:spLocks noGrp="1"/>
          </p:cNvSpPr>
          <p:nvPr>
            <p:ph type="body" idx="1"/>
          </p:nvPr>
        </p:nvSpPr>
        <p:spPr/>
        <p:txBody>
          <a:bodyPr/>
          <a:lstStyle/>
          <a:p>
            <a:pPr algn="just">
              <a:buFont typeface="Wingdings 2" pitchFamily="18" charset="2"/>
              <a:buNone/>
            </a:pPr>
            <a:r>
              <a:rPr lang="es-ES" sz="1500" smtClean="0"/>
              <a:t>      </a:t>
            </a:r>
            <a:r>
              <a:rPr lang="es-ES" sz="2400" smtClean="0"/>
              <a:t>El modelado del negocio es la técnica por excelencia para alinear los desarrollos con las metas y objetivos de las empresas e instituciones.  Si se realiza de tal forma en que el modelo quede consensuado entre los grupos interesados (es decir, los stakeholders), las posibilidades de éxito del proyecto aumentarán en forma muy importante. El modelado de negocios, y más específicamente el modelado de procesos de negocio, es la forma idónea para comunicarnos con los usuarios de todos los niveles </a:t>
            </a:r>
          </a:p>
          <a:p>
            <a:pPr algn="just">
              <a:lnSpc>
                <a:spcPct val="80000"/>
              </a:lnSpc>
              <a:buFont typeface="Wingdings 2" pitchFamily="18" charset="2"/>
              <a:buNone/>
            </a:pPr>
            <a:endParaRPr lang="es-ES" sz="2400" smtClean="0"/>
          </a:p>
          <a:p>
            <a:pPr algn="just">
              <a:lnSpc>
                <a:spcPct val="80000"/>
              </a:lnSpc>
              <a:buFont typeface="Wingdings 2" pitchFamily="18" charset="2"/>
              <a:buNone/>
            </a:pPr>
            <a:r>
              <a:rPr lang="es-ES" sz="1500" b="1" smtClean="0"/>
              <a:t>    </a:t>
            </a:r>
            <a:endParaRPr lang="es-ES" sz="15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1"/>
          </p:nvPr>
        </p:nvSpPr>
        <p:spPr>
          <a:xfrm>
            <a:off x="457200" y="1935163"/>
            <a:ext cx="8229600" cy="2789237"/>
          </a:xfrm>
        </p:spPr>
        <p:txBody>
          <a:bodyPr/>
          <a:lstStyle/>
          <a:p>
            <a:pPr algn="just">
              <a:buFont typeface="Wingdings 2" pitchFamily="18" charset="2"/>
              <a:buNone/>
            </a:pPr>
            <a:r>
              <a:rPr lang="es-ES" sz="2800" b="1" smtClean="0"/>
              <a:t>   Procesos de Negocio:</a:t>
            </a:r>
            <a:r>
              <a:rPr lang="es-ES" sz="2800" smtClean="0"/>
              <a:t>   Conjunto de actividades  completamente informales o rigurosamente estructuradas, que definen la forma en la cual el trabajo es realizado dentro de la organización y con su  entorno. </a:t>
            </a:r>
          </a:p>
          <a:p>
            <a:pPr algn="just">
              <a:buFont typeface="Wingdings 2" pitchFamily="18" charset="2"/>
              <a:buNone/>
            </a:pPr>
            <a:endParaRPr lang="es-ES" sz="2800" smtClean="0"/>
          </a:p>
          <a:p>
            <a:pPr algn="just">
              <a:buFont typeface="Wingdings 2" pitchFamily="18" charset="2"/>
              <a:buNone/>
            </a:pPr>
            <a:r>
              <a:rPr lang="es-ES" sz="2800" smtClean="0"/>
              <a:t>   Los Procesos de Negocio son diseñados para producir un resultado usando los recursos disponibles del negocio y que tiene un valor para este.</a:t>
            </a:r>
          </a:p>
          <a:p>
            <a:pPr algn="just">
              <a:buFont typeface="Wingdings 2" pitchFamily="18" charset="2"/>
              <a:buNone/>
            </a:pPr>
            <a:endParaRPr lang="es-AR" sz="2800" smtClean="0"/>
          </a:p>
          <a:p>
            <a:pPr algn="just">
              <a:buFont typeface="Wingdings 2" pitchFamily="18" charset="2"/>
              <a:buNone/>
            </a:pPr>
            <a:r>
              <a:rPr lang="es-AR" sz="2800" smtClean="0"/>
              <a:t>   </a:t>
            </a:r>
            <a:endParaRPr lang="es-ES" sz="2800" smtClean="0"/>
          </a:p>
          <a:p>
            <a:pPr>
              <a:buFont typeface="Wingdings 2" pitchFamily="18" charset="2"/>
              <a:buNone/>
            </a:pPr>
            <a:endParaRPr lang="es-ES" sz="2800" smtClean="0"/>
          </a:p>
        </p:txBody>
      </p:sp>
      <p:sp>
        <p:nvSpPr>
          <p:cNvPr id="25602" name="Rectangle 4"/>
          <p:cNvSpPr>
            <a:spLocks noGrp="1"/>
          </p:cNvSpPr>
          <p:nvPr>
            <p:ph type="title"/>
          </p:nvPr>
        </p:nvSpPr>
        <p:spPr>
          <a:xfrm>
            <a:off x="457200" y="333375"/>
            <a:ext cx="8229600" cy="1143000"/>
          </a:xfrm>
        </p:spPr>
        <p:txBody>
          <a:bodyPr/>
          <a:lstStyle/>
          <a:p>
            <a:r>
              <a:rPr lang="es-AR" b="1" smtClean="0"/>
              <a:t>2. MODELADO DEL NEGOCIO</a:t>
            </a:r>
            <a:endParaRPr lang="es-ES" b="1"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2597</TotalTime>
  <Words>1259</Words>
  <Application>Microsoft Office PowerPoint</Application>
  <PresentationFormat>Presentación en pantalla (4:3)</PresentationFormat>
  <Paragraphs>173</Paragraphs>
  <Slides>48</Slides>
  <Notes>0</Notes>
  <HiddenSlides>0</HiddenSlides>
  <MMClips>0</MMClips>
  <ScaleCrop>false</ScaleCrop>
  <HeadingPairs>
    <vt:vector size="4" baseType="variant">
      <vt:variant>
        <vt:lpstr>Tema</vt:lpstr>
      </vt:variant>
      <vt:variant>
        <vt:i4>1</vt:i4>
      </vt:variant>
      <vt:variant>
        <vt:lpstr>Títulos de diapositiva</vt:lpstr>
      </vt:variant>
      <vt:variant>
        <vt:i4>48</vt:i4>
      </vt:variant>
    </vt:vector>
  </HeadingPairs>
  <TitlesOfParts>
    <vt:vector size="49" baseType="lpstr">
      <vt:lpstr>Flujo</vt:lpstr>
      <vt:lpstr>Diapositiva 1</vt:lpstr>
      <vt:lpstr>ANALISIS Y DISEÑO DE SOFTWARE</vt:lpstr>
      <vt:lpstr>1.  INTRODUCCIÓN  A  UML</vt:lpstr>
      <vt:lpstr>Diapositiva 4</vt:lpstr>
      <vt:lpstr>Diapositiva 5</vt:lpstr>
      <vt:lpstr>Diapositiva 6</vt:lpstr>
      <vt:lpstr>Diapositiva 7</vt:lpstr>
      <vt:lpstr>2. MODELADO DEL NEGOCIO</vt:lpstr>
      <vt:lpstr>2. MODELADO DEL NEGOCIO</vt:lpstr>
      <vt:lpstr>2. MODELADO DEL NEGOCIO</vt:lpstr>
      <vt:lpstr>Diapositiva 11</vt:lpstr>
      <vt:lpstr>Diapositiva 12</vt:lpstr>
      <vt:lpstr>Diapositiva 13</vt:lpstr>
      <vt:lpstr>2. MODELADO DEL NEGOCIO</vt:lpstr>
      <vt:lpstr>Diapositiva 15</vt:lpstr>
      <vt:lpstr>Diapositiva 16</vt:lpstr>
      <vt:lpstr>Diapositiva 17</vt:lpstr>
      <vt:lpstr>Diapositiva 18</vt:lpstr>
      <vt:lpstr>MAPA CONCEPTUAL  EN EL DESARROLLO</vt:lpstr>
      <vt:lpstr>3.  MODELADO DE REQUISITOS</vt:lpstr>
      <vt:lpstr>Diapositiva 21</vt:lpstr>
      <vt:lpstr>Actores del sistemas</vt:lpstr>
      <vt:lpstr>Diapositiva 23</vt:lpstr>
      <vt:lpstr>Diapositiva 24</vt:lpstr>
      <vt:lpstr>Diapositiva 25</vt:lpstr>
      <vt:lpstr>Diapositiva 26</vt:lpstr>
      <vt:lpstr>Diapositiva 27</vt:lpstr>
      <vt:lpstr>Diapositiva 28</vt:lpstr>
      <vt:lpstr>Diapositiva 29</vt:lpstr>
      <vt:lpstr>Ejemplo:</vt:lpstr>
      <vt:lpstr>Definir los paquetes de clases de acuerdo a los módulos de casos de uso</vt:lpstr>
      <vt:lpstr>TALLER  -2</vt:lpstr>
      <vt:lpstr>4. MODELADO DE ANALISIS</vt:lpstr>
      <vt:lpstr>4.1  Diseño de GUIs</vt:lpstr>
      <vt:lpstr>Diapositiva 35</vt:lpstr>
      <vt:lpstr>4.2  Diagramas de Interacción – Colaboración ó Comunicación</vt:lpstr>
      <vt:lpstr>Diapositiva 37</vt:lpstr>
      <vt:lpstr>Diapositiva 38</vt:lpstr>
      <vt:lpstr>Diapositiva 39</vt:lpstr>
      <vt:lpstr>Refinamiento de los Paquetes de Clases</vt:lpstr>
      <vt:lpstr>Taller 3</vt:lpstr>
      <vt:lpstr>5. Modelado de Diseño</vt:lpstr>
      <vt:lpstr>5.1 Modelo de Datos</vt:lpstr>
      <vt:lpstr>Diapositiva 44</vt:lpstr>
      <vt:lpstr>5.2 Arquitectura del sistema</vt:lpstr>
      <vt:lpstr>5.2 Arquitectura del sistema</vt:lpstr>
      <vt:lpstr>5.2 Arquitectura del sistema</vt:lpstr>
      <vt:lpstr>GRACIAS……</vt:lpstr>
    </vt:vector>
  </TitlesOfParts>
  <Company>WindowsWolf.com.ar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Wolf</dc:creator>
  <cp:lastModifiedBy>Pilar</cp:lastModifiedBy>
  <cp:revision>119</cp:revision>
  <dcterms:created xsi:type="dcterms:W3CDTF">2011-03-26T12:38:39Z</dcterms:created>
  <dcterms:modified xsi:type="dcterms:W3CDTF">2013-02-19T01:44:58Z</dcterms:modified>
</cp:coreProperties>
</file>