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9"/>
  </p:notesMasterIdLst>
  <p:sldIdLst>
    <p:sldId id="256" r:id="rId2"/>
    <p:sldId id="257" r:id="rId3"/>
    <p:sldId id="258" r:id="rId4"/>
    <p:sldId id="310" r:id="rId5"/>
    <p:sldId id="273" r:id="rId6"/>
    <p:sldId id="274" r:id="rId7"/>
    <p:sldId id="313" r:id="rId8"/>
    <p:sldId id="314" r:id="rId9"/>
    <p:sldId id="259" r:id="rId10"/>
    <p:sldId id="260" r:id="rId11"/>
    <p:sldId id="269" r:id="rId12"/>
    <p:sldId id="261" r:id="rId13"/>
    <p:sldId id="271" r:id="rId14"/>
    <p:sldId id="270" r:id="rId15"/>
    <p:sldId id="272" r:id="rId16"/>
    <p:sldId id="263" r:id="rId17"/>
    <p:sldId id="275" r:id="rId18"/>
    <p:sldId id="265" r:id="rId19"/>
    <p:sldId id="264" r:id="rId20"/>
    <p:sldId id="267" r:id="rId21"/>
    <p:sldId id="278" r:id="rId22"/>
    <p:sldId id="288" r:id="rId23"/>
    <p:sldId id="277" r:id="rId24"/>
    <p:sldId id="279" r:id="rId25"/>
    <p:sldId id="280" r:id="rId26"/>
    <p:sldId id="289" r:id="rId27"/>
    <p:sldId id="281" r:id="rId28"/>
    <p:sldId id="282" r:id="rId29"/>
    <p:sldId id="283" r:id="rId30"/>
    <p:sldId id="311" r:id="rId31"/>
    <p:sldId id="315" r:id="rId32"/>
    <p:sldId id="312" r:id="rId33"/>
    <p:sldId id="284" r:id="rId34"/>
    <p:sldId id="285" r:id="rId35"/>
    <p:sldId id="300" r:id="rId36"/>
    <p:sldId id="298" r:id="rId37"/>
    <p:sldId id="297" r:id="rId38"/>
    <p:sldId id="290" r:id="rId39"/>
    <p:sldId id="291" r:id="rId40"/>
    <p:sldId id="309" r:id="rId41"/>
    <p:sldId id="301" r:id="rId42"/>
    <p:sldId id="302" r:id="rId43"/>
    <p:sldId id="303" r:id="rId44"/>
    <p:sldId id="308" r:id="rId45"/>
    <p:sldId id="294" r:id="rId46"/>
    <p:sldId id="295" r:id="rId47"/>
    <p:sldId id="304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FFCC"/>
    <a:srgbClr val="00FF99"/>
    <a:srgbClr val="CCCC00"/>
    <a:srgbClr val="FFFFCC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 autoAdjust="0"/>
    <p:restoredTop sz="94624" autoAdjust="0"/>
  </p:normalViewPr>
  <p:slideViewPr>
    <p:cSldViewPr>
      <p:cViewPr>
        <p:scale>
          <a:sx n="80" d="100"/>
          <a:sy n="80" d="100"/>
        </p:scale>
        <p:origin x="-85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7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nstantia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nstantia" pitchFamily="18" charset="0"/>
              </a:defRPr>
            </a:lvl1pPr>
          </a:lstStyle>
          <a:p>
            <a:pPr>
              <a:defRPr/>
            </a:pPr>
            <a:fld id="{83636E5B-C476-40C1-B7DD-7A4FE824AC4C}" type="datetimeFigureOut">
              <a:rPr lang="es-ES"/>
              <a:pPr>
                <a:defRPr/>
              </a:pPr>
              <a:t>15/02/2013</a:t>
            </a:fld>
            <a:endParaRPr lang="es-E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nstantia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nstantia" pitchFamily="18" charset="0"/>
              </a:defRPr>
            </a:lvl1pPr>
          </a:lstStyle>
          <a:p>
            <a:pPr>
              <a:defRPr/>
            </a:pPr>
            <a:fld id="{EDDDFCA5-104F-48B9-A066-DCEB872B2DD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22" tIns="45712" rIns="91422" bIns="45712"/>
          <a:lstStyle/>
          <a:p>
            <a:r>
              <a:rPr lang="es-CR" smtClean="0"/>
              <a:t>Las áreas de color azul se les denominan “áreas o funciones sustantivas” (son indispensables)</a:t>
            </a:r>
          </a:p>
          <a:p>
            <a:endParaRPr lang="es-CR" smtClean="0"/>
          </a:p>
          <a:p>
            <a:r>
              <a:rPr lang="es-CR" smtClean="0"/>
              <a:t>Las áreas de color celeste se les denominan “áreas o funciones facilitadoras” (ayudan a que las sustantivas se lleven a cabo, son complementarias)</a:t>
            </a:r>
            <a:endParaRPr lang="es-ES" smtClean="0"/>
          </a:p>
          <a:p>
            <a:endParaRPr lang="es-ES" smtClean="0"/>
          </a:p>
        </p:txBody>
      </p:sp>
      <p:sp>
        <p:nvSpPr>
          <p:cNvPr id="69635" name="3 Marcador de fecha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/>
          <a:lstStyle/>
          <a:p>
            <a:pPr algn="r"/>
            <a:fld id="{A423E3FA-5291-4A4A-A8B5-3D9FF67B882A}" type="datetime1">
              <a:rPr lang="es-ES" sz="1200"/>
              <a:pPr algn="r"/>
              <a:t>15/02/2013</a:t>
            </a:fld>
            <a:endParaRPr lang="es-ES" sz="1200"/>
          </a:p>
        </p:txBody>
      </p:sp>
      <p:sp>
        <p:nvSpPr>
          <p:cNvPr id="69636" name="4 Marcador de pie de página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 anchor="b"/>
          <a:lstStyle/>
          <a:p>
            <a:r>
              <a:rPr lang="es-ES" sz="1200"/>
              <a:t>-XSC-</a:t>
            </a:r>
          </a:p>
        </p:txBody>
      </p:sp>
      <p:sp>
        <p:nvSpPr>
          <p:cNvPr id="69637" name="5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45712" rIns="91422" bIns="45712" anchor="b"/>
          <a:lstStyle/>
          <a:p>
            <a:pPr algn="r"/>
            <a:fld id="{365037FC-39B4-4278-94E8-FEE2C4F46DC1}" type="slidenum">
              <a:rPr lang="es-ES" sz="1200"/>
              <a:pPr algn="r"/>
              <a:t>42</a:t>
            </a:fld>
            <a:endParaRPr lang="es-E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F0764-92D3-4B2D-AE1E-FCB41A48181D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C782D-2C8F-46B7-83E4-67D241B9671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385BC-2FB2-4868-828F-0930D46E14CD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1EEC2-55CC-4D3A-AD3C-7E7378DB41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56D35-B1A9-4EC5-A409-43509291AC36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C7CD9-AD81-47B1-A7D0-18009B8927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457200" y="704850"/>
            <a:ext cx="8229600" cy="56197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5367D-8E2C-452D-A75B-122D4192A979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55EDB-DC02-4528-A3AA-805CE7A9BAA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2AD0C-8BAE-4097-AE57-7B954E547DA6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64C29-E3AC-414B-86F7-1170538A2B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CC1AB-4E26-4583-A541-2685B90D599F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D2065-27E4-4932-A246-D9C09D1812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77E9-53A9-4335-AF08-593BC13EF8C6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4CD17-3266-41C3-A2BF-9B8BD32D602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566C-0567-4758-A236-6BEC8D76A7C5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1EDC2-C418-4C24-A8F5-3964B49DC5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E60D-8A8D-4707-8FD8-04947AB34253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96530-655E-4426-9F7F-B085548EF0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2F9C4-2FCB-45BD-AFE7-490888783ACF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2D550-F35C-4FAE-9A5E-7455004149A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04FD6-1D6C-4613-9FE8-CFA536320184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06F3-6CC0-428C-BC3B-84EC1985088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1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19CF9-7696-4075-8848-0D3C9EE4AD59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47D9F-A31E-4D01-ACAA-70BF16B235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DBCC1F-55BC-4B90-8A62-13257DBC20F2}" type="datetime1">
              <a:rPr lang="en-US"/>
              <a:pPr>
                <a:defRPr/>
              </a:pPr>
              <a:t>2/15/2013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pPr>
              <a:defRPr/>
            </a:pPr>
            <a:r>
              <a:rPr lang="es-ES"/>
              <a:t>UNIVERSIDAD DE SANTANDER  -  ESP. TELEINFORMATICA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316461-4170-4A92-AEBF-2566E68B1E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0" r:id="rId2"/>
    <p:sldLayoutId id="214748395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51" r:id="rId9"/>
    <p:sldLayoutId id="2147483946" r:id="rId10"/>
    <p:sldLayoutId id="2147483947" r:id="rId11"/>
    <p:sldLayoutId id="214748394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2 Subtítulo"/>
          <p:cNvSpPr>
            <a:spLocks noGrp="1"/>
          </p:cNvSpPr>
          <p:nvPr>
            <p:ph type="subTitle" idx="1"/>
          </p:nvPr>
        </p:nvSpPr>
        <p:spPr>
          <a:xfrm>
            <a:off x="533400" y="4916488"/>
            <a:ext cx="7854950" cy="1752600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s-ES" sz="2400" b="1" smtClean="0">
                <a:solidFill>
                  <a:srgbClr val="CCFFFF"/>
                </a:solidFill>
              </a:rPr>
              <a:t>Ing.  MARIA DEL PILAR ROJAS PUENTES</a:t>
            </a:r>
            <a:endParaRPr lang="en-US" sz="2400" b="1" smtClean="0">
              <a:solidFill>
                <a:srgbClr val="CCFFFF"/>
              </a:solidFill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s-ES" sz="2400" b="1" smtClean="0">
                <a:solidFill>
                  <a:srgbClr val="CCFFFF"/>
                </a:solidFill>
              </a:rPr>
              <a:t>MAP , Esp. Ing. De Software, Esp. Teleinformática. 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s-ES" sz="2400" b="1" smtClean="0">
                <a:solidFill>
                  <a:srgbClr val="CCFFFF"/>
                </a:solidFill>
              </a:rPr>
              <a:t>rpmpilar@gmail.com </a:t>
            </a:r>
            <a:endParaRPr lang="en-US" sz="2400" b="1" smtClean="0">
              <a:solidFill>
                <a:srgbClr val="CCFFFF"/>
              </a:solidFill>
            </a:endParaRPr>
          </a:p>
        </p:txBody>
      </p:sp>
      <p:sp>
        <p:nvSpPr>
          <p:cNvPr id="15362" name="WordArt 4"/>
          <p:cNvSpPr>
            <a:spLocks noChangeArrowheads="1" noChangeShapeType="1" noTextEdit="1"/>
          </p:cNvSpPr>
          <p:nvPr/>
        </p:nvSpPr>
        <p:spPr bwMode="auto">
          <a:xfrm>
            <a:off x="1166813" y="1949450"/>
            <a:ext cx="69342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800" b="1" kern="10">
                <a:ln w="9525">
                  <a:noFill/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ESPECIALIZACIÓN DE TELEINFORMÁTICA</a:t>
            </a:r>
          </a:p>
        </p:txBody>
      </p:sp>
      <p:sp>
        <p:nvSpPr>
          <p:cNvPr id="15363" name="WordArt 8"/>
          <p:cNvSpPr>
            <a:spLocks noChangeArrowheads="1" noChangeShapeType="1" noTextEdit="1"/>
          </p:cNvSpPr>
          <p:nvPr/>
        </p:nvSpPr>
        <p:spPr bwMode="auto">
          <a:xfrm>
            <a:off x="1403350" y="854075"/>
            <a:ext cx="6337300" cy="4143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800" b="1" kern="10">
                <a:ln w="9525">
                  <a:noFill/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UNIVERSIDAD DE SANTANDER</a:t>
            </a:r>
          </a:p>
        </p:txBody>
      </p:sp>
      <p:sp>
        <p:nvSpPr>
          <p:cNvPr id="15364" name="WordArt 9"/>
          <p:cNvSpPr>
            <a:spLocks noChangeArrowheads="1" noChangeShapeType="1" noTextEdit="1"/>
          </p:cNvSpPr>
          <p:nvPr/>
        </p:nvSpPr>
        <p:spPr bwMode="auto">
          <a:xfrm>
            <a:off x="1403350" y="3429000"/>
            <a:ext cx="6480175" cy="374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400" b="1" kern="10">
                <a:ln w="9525">
                  <a:noFill/>
                  <a:round/>
                  <a:headEnd/>
                  <a:tailEnd/>
                </a:ln>
                <a:solidFill>
                  <a:srgbClr val="CCFF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MODULO DE INGENIERIA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s-AR" sz="3600" b="1" dirty="0" smtClean="0">
                <a:solidFill>
                  <a:schemeClr val="tx1"/>
                </a:solidFill>
              </a:rPr>
              <a:t>1.4  Qué es la Ingeniería de Software</a:t>
            </a:r>
            <a:endParaRPr lang="es-ES" sz="3600" b="1" dirty="0" smtClean="0">
              <a:solidFill>
                <a:schemeClr val="tx1"/>
              </a:solidFill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 2" pitchFamily="18" charset="2"/>
              <a:buNone/>
            </a:pPr>
            <a:r>
              <a:rPr lang="es-CO" sz="2400" b="1" dirty="0" smtClean="0">
                <a:latin typeface="Verdana" pitchFamily="34" charset="0"/>
              </a:rPr>
              <a:t>  La ingeniería de</a:t>
            </a:r>
            <a:r>
              <a:rPr lang="es-CO" sz="2400" dirty="0" smtClean="0">
                <a:latin typeface="Verdana" pitchFamily="34" charset="0"/>
              </a:rPr>
              <a:t> </a:t>
            </a:r>
            <a:r>
              <a:rPr lang="es-CO" sz="2400" b="1" i="1" dirty="0" smtClean="0">
                <a:latin typeface="Verdana" pitchFamily="34" charset="0"/>
              </a:rPr>
              <a:t>software</a:t>
            </a:r>
            <a:r>
              <a:rPr lang="es-CO" sz="2400" dirty="0" smtClean="0">
                <a:latin typeface="Verdana" pitchFamily="34" charset="0"/>
              </a:rPr>
              <a:t> e</a:t>
            </a:r>
            <a:r>
              <a:rPr lang="es-ES" sz="2400" dirty="0" smtClean="0">
                <a:latin typeface="Verdana" pitchFamily="34" charset="0"/>
              </a:rPr>
              <a:t>s una disciplina o área de la informática o ciencias de la computación, que ofrece métodos, metodologías, herramientas y técnicas para desarrollar y mantener software de calidad que satisfaga las necesidades de los usuarios.</a:t>
            </a:r>
          </a:p>
          <a:p>
            <a:pPr algn="just" eaLnBrk="1" hangingPunct="1">
              <a:buFont typeface="Wingdings 2" pitchFamily="18" charset="2"/>
              <a:buNone/>
            </a:pPr>
            <a:endParaRPr lang="es-AR" sz="2400" dirty="0" smtClean="0">
              <a:latin typeface="Verdana" pitchFamily="34" charset="0"/>
            </a:endParaRPr>
          </a:p>
          <a:p>
            <a:pPr eaLnBrk="1" hangingPunct="1"/>
            <a:r>
              <a:rPr lang="es-ES" sz="2400" dirty="0" smtClean="0">
                <a:latin typeface="Verdana" pitchFamily="34" charset="0"/>
              </a:rPr>
              <a:t>¿Cuál es la diferencia entre Ingeniería de Software y Ciencias Computacionales?</a:t>
            </a:r>
          </a:p>
          <a:p>
            <a:pPr eaLnBrk="1" hangingPunct="1"/>
            <a:r>
              <a:rPr lang="es-ES" sz="2400" dirty="0" smtClean="0">
                <a:latin typeface="Verdana" pitchFamily="34" charset="0"/>
              </a:rPr>
              <a:t>¿Cuál es la diferencia entre Ingeniería de Software e Ingeniería de Sistemas?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7629525" y="64150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s-AR" sz="3600" b="1" smtClean="0">
                <a:solidFill>
                  <a:schemeClr val="tx1"/>
                </a:solidFill>
              </a:rPr>
              <a:t>Objetivos de la Ing. De Software</a:t>
            </a:r>
            <a:endParaRPr lang="es-ES" sz="3600" b="1" smtClean="0">
              <a:solidFill>
                <a:schemeClr val="tx1"/>
              </a:solidFill>
            </a:endParaRP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403350"/>
            <a:ext cx="7058025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357158" y="0"/>
            <a:ext cx="8507413" cy="1143000"/>
          </a:xfrm>
        </p:spPr>
        <p:txBody>
          <a:bodyPr/>
          <a:lstStyle/>
          <a:p>
            <a:pPr eaLnBrk="1" hangingPunct="1"/>
            <a:r>
              <a:rPr lang="es-ES" sz="3600" b="1" dirty="0" smtClean="0">
                <a:solidFill>
                  <a:schemeClr val="tx1"/>
                </a:solidFill>
              </a:rPr>
              <a:t>1.5  ¿Cuáles son los problemas de Software?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>
          <a:xfrm>
            <a:off x="428596" y="1357298"/>
            <a:ext cx="8229600" cy="4389437"/>
          </a:xfrm>
        </p:spPr>
        <p:txBody>
          <a:bodyPr/>
          <a:lstStyle/>
          <a:p>
            <a:r>
              <a:rPr lang="en-GB" sz="2400" dirty="0" smtClean="0">
                <a:latin typeface="+mj-lt"/>
              </a:rPr>
              <a:t>No existe planificación</a:t>
            </a:r>
          </a:p>
          <a:p>
            <a:r>
              <a:rPr lang="en-GB" sz="2400" dirty="0" smtClean="0">
                <a:latin typeface="+mj-lt"/>
              </a:rPr>
              <a:t>No se define </a:t>
            </a:r>
            <a:r>
              <a:rPr lang="en-GB" sz="2400" dirty="0" err="1" smtClean="0">
                <a:latin typeface="+mj-lt"/>
              </a:rPr>
              <a:t>una</a:t>
            </a:r>
            <a:r>
              <a:rPr lang="en-GB" sz="2400" dirty="0" smtClean="0">
                <a:latin typeface="+mj-lt"/>
              </a:rPr>
              <a:t> metodología </a:t>
            </a:r>
            <a:r>
              <a:rPr lang="en-GB" sz="2400" dirty="0" err="1" smtClean="0">
                <a:latin typeface="+mj-lt"/>
              </a:rPr>
              <a:t>para</a:t>
            </a:r>
            <a:r>
              <a:rPr lang="en-GB" sz="2400" dirty="0" smtClean="0">
                <a:latin typeface="+mj-lt"/>
              </a:rPr>
              <a:t> el </a:t>
            </a:r>
            <a:r>
              <a:rPr lang="en-GB" sz="2400" dirty="0" err="1" smtClean="0">
                <a:latin typeface="+mj-lt"/>
              </a:rPr>
              <a:t>desarrollo</a:t>
            </a:r>
            <a:r>
              <a:rPr lang="en-GB" sz="2400" dirty="0" smtClean="0">
                <a:latin typeface="+mj-lt"/>
              </a:rPr>
              <a:t> del software</a:t>
            </a:r>
          </a:p>
          <a:p>
            <a:r>
              <a:rPr lang="en-GB" sz="2400" dirty="0" smtClean="0">
                <a:latin typeface="+mj-lt"/>
              </a:rPr>
              <a:t>No cumple con el </a:t>
            </a:r>
            <a:r>
              <a:rPr lang="en-GB" sz="2400" dirty="0" err="1" smtClean="0">
                <a:latin typeface="+mj-lt"/>
              </a:rPr>
              <a:t>tiempo</a:t>
            </a:r>
            <a:r>
              <a:rPr lang="en-GB" sz="2400" dirty="0" smtClean="0">
                <a:latin typeface="+mj-lt"/>
              </a:rPr>
              <a:t> y </a:t>
            </a:r>
            <a:r>
              <a:rPr lang="en-GB" sz="2400" dirty="0" err="1" smtClean="0">
                <a:latin typeface="+mj-lt"/>
              </a:rPr>
              <a:t>costo</a:t>
            </a:r>
            <a:r>
              <a:rPr lang="en-GB" sz="2400" dirty="0" smtClean="0">
                <a:latin typeface="+mj-lt"/>
              </a:rPr>
              <a:t> estimado</a:t>
            </a:r>
          </a:p>
          <a:p>
            <a:r>
              <a:rPr lang="en-GB" sz="2400" dirty="0" smtClean="0">
                <a:latin typeface="+mj-lt"/>
              </a:rPr>
              <a:t>No corresponde a la </a:t>
            </a:r>
            <a:r>
              <a:rPr lang="en-GB" sz="2400" dirty="0" err="1" smtClean="0">
                <a:latin typeface="+mj-lt"/>
              </a:rPr>
              <a:t>demanda</a:t>
            </a:r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Se  desarrolla mediante  </a:t>
            </a:r>
            <a:r>
              <a:rPr lang="en-GB" sz="2400" dirty="0" err="1" smtClean="0">
                <a:latin typeface="+mj-lt"/>
              </a:rPr>
              <a:t>modelos</a:t>
            </a:r>
            <a:r>
              <a:rPr lang="en-GB" sz="2400" dirty="0" smtClean="0">
                <a:latin typeface="+mj-lt"/>
              </a:rPr>
              <a:t> de </a:t>
            </a:r>
            <a:r>
              <a:rPr lang="en-GB" sz="2400" dirty="0" err="1" smtClean="0">
                <a:latin typeface="+mj-lt"/>
              </a:rPr>
              <a:t>ciclo</a:t>
            </a:r>
            <a:r>
              <a:rPr lang="en-GB" sz="2400" dirty="0" smtClean="0">
                <a:latin typeface="+mj-lt"/>
              </a:rPr>
              <a:t> de </a:t>
            </a:r>
            <a:r>
              <a:rPr lang="en-GB" sz="2400" dirty="0" err="1" smtClean="0">
                <a:latin typeface="+mj-lt"/>
              </a:rPr>
              <a:t>vida</a:t>
            </a:r>
            <a:r>
              <a:rPr lang="en-GB" sz="2400" dirty="0" smtClean="0">
                <a:latin typeface="+mj-lt"/>
              </a:rPr>
              <a:t> de </a:t>
            </a:r>
            <a:r>
              <a:rPr lang="en-GB" sz="2400" dirty="0" err="1" smtClean="0">
                <a:latin typeface="+mj-lt"/>
              </a:rPr>
              <a:t>hace</a:t>
            </a:r>
            <a:r>
              <a:rPr lang="en-GB" sz="2400" dirty="0" smtClean="0">
                <a:latin typeface="+mj-lt"/>
              </a:rPr>
              <a:t> 25 </a:t>
            </a:r>
            <a:r>
              <a:rPr lang="en-GB" sz="2400" dirty="0" err="1" smtClean="0">
                <a:latin typeface="+mj-lt"/>
              </a:rPr>
              <a:t>años</a:t>
            </a:r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No </a:t>
            </a:r>
            <a:r>
              <a:rPr lang="en-GB" sz="2400" dirty="0" err="1" smtClean="0">
                <a:latin typeface="+mj-lt"/>
              </a:rPr>
              <a:t>es</a:t>
            </a:r>
            <a:r>
              <a:rPr lang="en-GB" sz="2400" dirty="0" smtClean="0">
                <a:latin typeface="+mj-lt"/>
              </a:rPr>
              <a:t> de </a:t>
            </a:r>
            <a:r>
              <a:rPr lang="en-GB" sz="2400" dirty="0" err="1" smtClean="0">
                <a:latin typeface="+mj-lt"/>
              </a:rPr>
              <a:t>calidad</a:t>
            </a:r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No se entrega </a:t>
            </a:r>
            <a:r>
              <a:rPr lang="en-GB" sz="2400" dirty="0" err="1" smtClean="0">
                <a:latin typeface="+mj-lt"/>
              </a:rPr>
              <a:t>documentación</a:t>
            </a:r>
            <a:r>
              <a:rPr lang="en-GB" sz="2400" dirty="0" smtClean="0">
                <a:latin typeface="+mj-lt"/>
              </a:rPr>
              <a:t> </a:t>
            </a:r>
          </a:p>
          <a:p>
            <a:r>
              <a:rPr lang="en-GB" sz="2400" dirty="0" smtClean="0">
                <a:latin typeface="+mj-lt"/>
              </a:rPr>
              <a:t>No cumple los </a:t>
            </a:r>
            <a:r>
              <a:rPr lang="en-GB" sz="2400" dirty="0" err="1" smtClean="0">
                <a:latin typeface="+mj-lt"/>
              </a:rPr>
              <a:t>objetivos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err="1" smtClean="0">
                <a:latin typeface="+mj-lt"/>
              </a:rPr>
              <a:t>trazados</a:t>
            </a:r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La comunicación entre los </a:t>
            </a:r>
            <a:r>
              <a:rPr lang="en-GB" sz="2400" dirty="0" err="1" smtClean="0">
                <a:latin typeface="+mj-lt"/>
              </a:rPr>
              <a:t>involucrados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err="1" smtClean="0">
                <a:latin typeface="+mj-lt"/>
              </a:rPr>
              <a:t>es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err="1" smtClean="0">
                <a:latin typeface="+mj-lt"/>
              </a:rPr>
              <a:t>nula</a:t>
            </a:r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No se identifican los </a:t>
            </a:r>
            <a:r>
              <a:rPr lang="en-GB" sz="2400" dirty="0" err="1" smtClean="0">
                <a:latin typeface="+mj-lt"/>
              </a:rPr>
              <a:t>riesgos</a:t>
            </a:r>
            <a:r>
              <a:rPr lang="en-GB" sz="2400" dirty="0" smtClean="0">
                <a:latin typeface="+mj-lt"/>
              </a:rPr>
              <a:t> en </a:t>
            </a:r>
            <a:r>
              <a:rPr lang="en-GB" sz="2400" dirty="0" err="1" smtClean="0">
                <a:latin typeface="+mj-lt"/>
              </a:rPr>
              <a:t>su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err="1" smtClean="0">
                <a:latin typeface="+mj-lt"/>
              </a:rPr>
              <a:t>totalidad</a:t>
            </a:r>
            <a:endParaRPr lang="en-GB" sz="2400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No se </a:t>
            </a:r>
            <a:r>
              <a:rPr lang="en-GB" sz="2400" dirty="0" err="1" smtClean="0">
                <a:latin typeface="+mj-lt"/>
              </a:rPr>
              <a:t>brinda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err="1" smtClean="0">
                <a:latin typeface="+mj-lt"/>
              </a:rPr>
              <a:t>soporte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err="1" smtClean="0">
                <a:latin typeface="+mj-lt"/>
              </a:rPr>
              <a:t>técnico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err="1" smtClean="0">
                <a:latin typeface="+mj-lt"/>
              </a:rPr>
              <a:t>oportunamente</a:t>
            </a:r>
            <a:endParaRPr lang="en-GB" sz="2400" dirty="0" smtClean="0">
              <a:latin typeface="+mj-lt"/>
            </a:endParaRPr>
          </a:p>
          <a:p>
            <a:pPr>
              <a:buFont typeface="Wingdings 2" pitchFamily="18" charset="2"/>
              <a:buNone/>
            </a:pPr>
            <a:endParaRPr lang="en-GB" sz="2400" dirty="0" smtClean="0">
              <a:latin typeface="+mj-lt"/>
            </a:endParaRPr>
          </a:p>
          <a:p>
            <a:pPr eaLnBrk="1" hangingPunct="1">
              <a:buFont typeface="Wingdings 2" pitchFamily="18" charset="2"/>
              <a:buNone/>
            </a:pPr>
            <a:endParaRPr lang="es-ES" sz="2400" dirty="0" smtClean="0">
              <a:latin typeface="+mj-lt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7629525" y="64150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4389438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GB" sz="2800" dirty="0" smtClean="0"/>
              <a:t>El </a:t>
            </a:r>
            <a:r>
              <a:rPr lang="en-GB" sz="2800" dirty="0" err="1" smtClean="0"/>
              <a:t>modelo</a:t>
            </a:r>
            <a:r>
              <a:rPr lang="en-GB" sz="2800" dirty="0" smtClean="0"/>
              <a:t> en </a:t>
            </a:r>
            <a:r>
              <a:rPr lang="en-GB" sz="2800" dirty="0" err="1" smtClean="0"/>
              <a:t>cascada</a:t>
            </a:r>
            <a:r>
              <a:rPr lang="en-GB" sz="2800" dirty="0" smtClean="0"/>
              <a:t> </a:t>
            </a:r>
            <a:r>
              <a:rPr lang="en-GB" sz="2800" dirty="0" err="1" smtClean="0"/>
              <a:t>sigue</a:t>
            </a:r>
            <a:r>
              <a:rPr lang="en-GB" sz="2800" dirty="0" smtClean="0"/>
              <a:t> </a:t>
            </a:r>
            <a:r>
              <a:rPr lang="en-GB" sz="2800" dirty="0" err="1" smtClean="0"/>
              <a:t>siendo</a:t>
            </a:r>
            <a:r>
              <a:rPr lang="en-GB" sz="2800" dirty="0" smtClean="0"/>
              <a:t> </a:t>
            </a:r>
            <a:r>
              <a:rPr lang="en-GB" sz="2800" dirty="0" err="1" smtClean="0"/>
              <a:t>utilizado</a:t>
            </a:r>
            <a:r>
              <a:rPr lang="en-GB" sz="2800" dirty="0" smtClean="0"/>
              <a:t> </a:t>
            </a:r>
            <a:r>
              <a:rPr lang="en-GB" sz="2800" dirty="0" err="1" smtClean="0"/>
              <a:t>por</a:t>
            </a:r>
            <a:r>
              <a:rPr lang="en-GB" sz="2800" dirty="0" smtClean="0"/>
              <a:t> </a:t>
            </a:r>
            <a:r>
              <a:rPr lang="en-GB" sz="2800" dirty="0" err="1" smtClean="0"/>
              <a:t>más</a:t>
            </a:r>
            <a:r>
              <a:rPr lang="en-GB" sz="2800" dirty="0" smtClean="0"/>
              <a:t> del 40% de </a:t>
            </a:r>
            <a:r>
              <a:rPr lang="en-GB" sz="2800" dirty="0" err="1" smtClean="0"/>
              <a:t>las</a:t>
            </a:r>
            <a:r>
              <a:rPr lang="en-GB" sz="2800" dirty="0" smtClean="0"/>
              <a:t> </a:t>
            </a:r>
            <a:r>
              <a:rPr lang="en-GB" sz="2800" dirty="0" err="1" smtClean="0"/>
              <a:t>empresas</a:t>
            </a:r>
            <a:r>
              <a:rPr lang="en-GB" sz="2800" dirty="0" smtClean="0"/>
              <a:t> (IEEE Software, </a:t>
            </a:r>
            <a:r>
              <a:rPr lang="en-GB" sz="2800" dirty="0" err="1" smtClean="0"/>
              <a:t>Dic</a:t>
            </a:r>
            <a:r>
              <a:rPr lang="en-GB" sz="2800" dirty="0" smtClean="0"/>
              <a:t>. 2003), a </a:t>
            </a:r>
            <a:r>
              <a:rPr lang="en-GB" sz="2800" dirty="0" err="1" smtClean="0"/>
              <a:t>pesar</a:t>
            </a:r>
            <a:r>
              <a:rPr lang="en-GB" sz="2800" dirty="0" smtClean="0"/>
              <a:t> de </a:t>
            </a:r>
            <a:r>
              <a:rPr lang="en-GB" sz="2800" dirty="0" err="1" smtClean="0"/>
              <a:t>que</a:t>
            </a:r>
            <a:r>
              <a:rPr lang="en-GB" sz="2800" dirty="0" smtClean="0"/>
              <a:t> </a:t>
            </a:r>
            <a:r>
              <a:rPr lang="en-GB" sz="2800" dirty="0" err="1" smtClean="0"/>
              <a:t>sus</a:t>
            </a:r>
            <a:r>
              <a:rPr lang="en-GB" sz="2800" dirty="0" smtClean="0"/>
              <a:t> </a:t>
            </a:r>
            <a:r>
              <a:rPr lang="en-GB" sz="2800" dirty="0" err="1" smtClean="0"/>
              <a:t>serios</a:t>
            </a:r>
            <a:r>
              <a:rPr lang="en-GB" sz="2800" dirty="0" smtClean="0"/>
              <a:t> </a:t>
            </a:r>
            <a:r>
              <a:rPr lang="en-GB" sz="2800" dirty="0" err="1" smtClean="0"/>
              <a:t>problemas</a:t>
            </a:r>
            <a:r>
              <a:rPr lang="en-GB" sz="2800" dirty="0" smtClean="0"/>
              <a:t> </a:t>
            </a:r>
            <a:r>
              <a:rPr lang="en-GB" sz="2800" dirty="0" err="1" smtClean="0"/>
              <a:t>fueron</a:t>
            </a:r>
            <a:r>
              <a:rPr lang="en-GB" sz="2800" dirty="0" smtClean="0"/>
              <a:t> </a:t>
            </a:r>
            <a:r>
              <a:rPr lang="en-GB" sz="2800" dirty="0" err="1" smtClean="0"/>
              <a:t>identificados</a:t>
            </a:r>
            <a:r>
              <a:rPr lang="en-GB" sz="2800" dirty="0" smtClean="0"/>
              <a:t> </a:t>
            </a:r>
            <a:r>
              <a:rPr lang="en-GB" sz="2800" dirty="0" err="1" smtClean="0"/>
              <a:t>hace</a:t>
            </a:r>
            <a:r>
              <a:rPr lang="en-GB" sz="2800" dirty="0" smtClean="0"/>
              <a:t> 20 </a:t>
            </a:r>
            <a:r>
              <a:rPr lang="en-GB" sz="2800" dirty="0" err="1" smtClean="0"/>
              <a:t>años</a:t>
            </a:r>
            <a:r>
              <a:rPr lang="en-GB" sz="2800" dirty="0" smtClean="0"/>
              <a:t>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GB" sz="2800" dirty="0" smtClean="0"/>
              <a:t>Las </a:t>
            </a:r>
            <a:r>
              <a:rPr lang="en-GB" sz="2800" dirty="0" err="1" smtClean="0"/>
              <a:t>herramientas</a:t>
            </a:r>
            <a:r>
              <a:rPr lang="en-GB" sz="2800" dirty="0" smtClean="0"/>
              <a:t> CASE son </a:t>
            </a:r>
            <a:r>
              <a:rPr lang="en-GB" sz="2800" dirty="0" err="1" smtClean="0"/>
              <a:t>todavía</a:t>
            </a:r>
            <a:r>
              <a:rPr lang="en-GB" sz="2800" dirty="0" smtClean="0"/>
              <a:t> </a:t>
            </a:r>
            <a:r>
              <a:rPr lang="en-GB" sz="2800" dirty="0" err="1" smtClean="0"/>
              <a:t>simplemente</a:t>
            </a:r>
            <a:r>
              <a:rPr lang="en-GB" sz="2800" dirty="0" smtClean="0"/>
              <a:t> </a:t>
            </a:r>
            <a:r>
              <a:rPr lang="en-GB" sz="2800" dirty="0" err="1" smtClean="0"/>
              <a:t>editores</a:t>
            </a:r>
            <a:r>
              <a:rPr lang="en-GB" sz="2800" dirty="0" smtClean="0"/>
              <a:t> de </a:t>
            </a:r>
            <a:r>
              <a:rPr lang="en-GB" sz="2800" dirty="0" err="1" smtClean="0"/>
              <a:t>diagramas</a:t>
            </a:r>
            <a:r>
              <a:rPr lang="en-GB" sz="2800" dirty="0" smtClean="0"/>
              <a:t> con </a:t>
            </a:r>
            <a:r>
              <a:rPr lang="en-GB" sz="2800" dirty="0" err="1" smtClean="0"/>
              <a:t>algunas</a:t>
            </a:r>
            <a:r>
              <a:rPr lang="en-GB" sz="2800" dirty="0" smtClean="0"/>
              <a:t> </a:t>
            </a:r>
            <a:r>
              <a:rPr lang="en-GB" sz="2800" dirty="0" err="1" smtClean="0"/>
              <a:t>funcionalidades</a:t>
            </a:r>
            <a:r>
              <a:rPr lang="en-GB" sz="2800" dirty="0" smtClean="0"/>
              <a:t> de </a:t>
            </a:r>
            <a:r>
              <a:rPr lang="en-GB" sz="2800" dirty="0" err="1" smtClean="0"/>
              <a:t>chequeo</a:t>
            </a:r>
            <a:r>
              <a:rPr lang="en-GB" sz="2800" dirty="0" smtClean="0"/>
              <a:t> y </a:t>
            </a:r>
            <a:r>
              <a:rPr lang="en-GB" sz="2800" dirty="0" err="1" smtClean="0"/>
              <a:t>generación</a:t>
            </a:r>
            <a:r>
              <a:rPr lang="en-GB" sz="2800" dirty="0" smtClean="0"/>
              <a:t> de </a:t>
            </a:r>
            <a:r>
              <a:rPr lang="en-GB" sz="2800" dirty="0" err="1" smtClean="0"/>
              <a:t>código</a:t>
            </a:r>
            <a:r>
              <a:rPr lang="en-GB" sz="2800" dirty="0" smtClean="0"/>
              <a:t>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GB" sz="2800" dirty="0" smtClean="0"/>
              <a:t>No se define </a:t>
            </a:r>
            <a:r>
              <a:rPr lang="en-GB" sz="2800" dirty="0" err="1" smtClean="0"/>
              <a:t>ningún</a:t>
            </a:r>
            <a:r>
              <a:rPr lang="en-GB" sz="2800" dirty="0" smtClean="0"/>
              <a:t> </a:t>
            </a:r>
            <a:r>
              <a:rPr lang="en-GB" sz="2800" dirty="0" err="1" smtClean="0"/>
              <a:t>tipo</a:t>
            </a:r>
            <a:r>
              <a:rPr lang="en-GB" sz="2800" dirty="0" smtClean="0"/>
              <a:t> de metodología </a:t>
            </a:r>
            <a:r>
              <a:rPr lang="en-GB" sz="2800" dirty="0" err="1" smtClean="0"/>
              <a:t>para</a:t>
            </a:r>
            <a:r>
              <a:rPr lang="en-GB" sz="2800" dirty="0" smtClean="0"/>
              <a:t> el </a:t>
            </a:r>
            <a:r>
              <a:rPr lang="en-GB" sz="2800" dirty="0" err="1" smtClean="0"/>
              <a:t>desarrollo</a:t>
            </a:r>
            <a:r>
              <a:rPr lang="en-GB" sz="2800" dirty="0" smtClean="0"/>
              <a:t> </a:t>
            </a:r>
            <a:r>
              <a:rPr lang="en-GB" sz="2800" dirty="0" err="1" smtClean="0"/>
              <a:t>sino</a:t>
            </a:r>
            <a:r>
              <a:rPr lang="en-GB" sz="2800" dirty="0" smtClean="0"/>
              <a:t> </a:t>
            </a:r>
            <a:r>
              <a:rPr lang="en-GB" sz="2800" dirty="0" err="1" smtClean="0"/>
              <a:t>que</a:t>
            </a:r>
            <a:r>
              <a:rPr lang="en-GB" sz="2800" dirty="0" smtClean="0"/>
              <a:t> se </a:t>
            </a:r>
            <a:r>
              <a:rPr lang="en-GB" sz="2800" dirty="0" err="1" smtClean="0"/>
              <a:t>trabaja</a:t>
            </a:r>
            <a:r>
              <a:rPr lang="en-GB" sz="2800" dirty="0" smtClean="0"/>
              <a:t> </a:t>
            </a:r>
            <a:r>
              <a:rPr lang="en-GB" sz="2800" dirty="0" err="1" smtClean="0"/>
              <a:t>sobre</a:t>
            </a:r>
            <a:r>
              <a:rPr lang="en-GB" sz="2800" dirty="0" smtClean="0"/>
              <a:t> la </a:t>
            </a:r>
            <a:r>
              <a:rPr lang="en-GB" sz="2800" dirty="0" err="1" smtClean="0"/>
              <a:t>marcha</a:t>
            </a:r>
            <a:r>
              <a:rPr lang="en-GB" sz="2800" dirty="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GB" sz="2800" dirty="0" smtClean="0"/>
              <a:t>En </a:t>
            </a:r>
            <a:r>
              <a:rPr lang="en-GB" sz="2800" dirty="0" err="1" smtClean="0"/>
              <a:t>muchas</a:t>
            </a:r>
            <a:r>
              <a:rPr lang="en-GB" sz="2800" dirty="0" smtClean="0"/>
              <a:t> </a:t>
            </a:r>
            <a:r>
              <a:rPr lang="en-GB" sz="2800" dirty="0" err="1" smtClean="0"/>
              <a:t>áreas</a:t>
            </a:r>
            <a:r>
              <a:rPr lang="en-GB" sz="2800" dirty="0" smtClean="0"/>
              <a:t> </a:t>
            </a:r>
            <a:r>
              <a:rPr lang="en-GB" sz="2800" dirty="0" err="1" smtClean="0"/>
              <a:t>sigue</a:t>
            </a:r>
            <a:r>
              <a:rPr lang="en-GB" sz="2800" dirty="0" smtClean="0"/>
              <a:t> sin </a:t>
            </a:r>
            <a:r>
              <a:rPr lang="en-GB" sz="2800" dirty="0" err="1" smtClean="0"/>
              <a:t>existir</a:t>
            </a:r>
            <a:r>
              <a:rPr lang="en-GB" sz="2800" dirty="0" smtClean="0"/>
              <a:t> un </a:t>
            </a:r>
            <a:r>
              <a:rPr lang="en-GB" sz="2800" dirty="0" err="1" smtClean="0"/>
              <a:t>conjunto</a:t>
            </a:r>
            <a:r>
              <a:rPr lang="en-GB" sz="2800" dirty="0" smtClean="0"/>
              <a:t> de </a:t>
            </a:r>
            <a:r>
              <a:rPr lang="en-GB" sz="2800" dirty="0" err="1" smtClean="0"/>
              <a:t>estándares</a:t>
            </a:r>
            <a:r>
              <a:rPr lang="en-GB" sz="2800" dirty="0" smtClean="0"/>
              <a:t> </a:t>
            </a:r>
            <a:r>
              <a:rPr lang="en-GB" sz="2800" dirty="0" err="1" smtClean="0"/>
              <a:t>que</a:t>
            </a:r>
            <a:r>
              <a:rPr lang="en-GB" sz="2800" dirty="0" smtClean="0"/>
              <a:t> se use </a:t>
            </a:r>
            <a:r>
              <a:rPr lang="en-GB" sz="2800" dirty="0" err="1" smtClean="0"/>
              <a:t>ampliamente</a:t>
            </a:r>
            <a:r>
              <a:rPr lang="en-GB" sz="2800" dirty="0" smtClean="0"/>
              <a:t>.</a:t>
            </a:r>
          </a:p>
          <a:p>
            <a:pPr algn="just">
              <a:spcBef>
                <a:spcPts val="600"/>
              </a:spcBef>
              <a:buFont typeface="Wingdings 2" pitchFamily="18" charset="2"/>
              <a:buNone/>
            </a:pPr>
            <a:endParaRPr lang="en-GB" sz="28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endParaRPr lang="en-GB" sz="2800" dirty="0" smtClean="0"/>
          </a:p>
          <a:p>
            <a:pPr algn="just">
              <a:buFont typeface="Wingdings 2" pitchFamily="18" charset="2"/>
              <a:buNone/>
            </a:pP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911225"/>
            <a:ext cx="7921625" cy="5946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/>
          </p:cNvSpPr>
          <p:nvPr>
            <p:ph type="body" idx="1"/>
          </p:nvPr>
        </p:nvSpPr>
        <p:spPr>
          <a:xfrm>
            <a:off x="142844" y="571480"/>
            <a:ext cx="8555069" cy="4665676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s-AR" sz="2800" b="1" dirty="0" smtClean="0"/>
              <a:t>Situación Actual prometedora:</a:t>
            </a: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endParaRPr lang="es-AR" sz="2800" b="1" dirty="0" smtClean="0"/>
          </a:p>
          <a:p>
            <a:pPr lvl="1" algn="just">
              <a:lnSpc>
                <a:spcPct val="90000"/>
              </a:lnSpc>
              <a:spcBef>
                <a:spcPts val="450"/>
              </a:spcBef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Se ha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establecido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UML (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Lenguaje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Unificado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Modelado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>
              <a:lnSpc>
                <a:spcPct val="90000"/>
              </a:lnSpc>
              <a:spcBef>
                <a:spcPts val="450"/>
              </a:spcBef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Aparecen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métodos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ágiles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como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Extreme Programming y SCRUM</a:t>
            </a:r>
          </a:p>
          <a:p>
            <a:pPr lvl="1" algn="just">
              <a:lnSpc>
                <a:spcPct val="80000"/>
              </a:lnSpc>
              <a:spcBef>
                <a:spcPts val="450"/>
              </a:spcBef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SWEBOK (Guide to the Software Engineering Body of Knowledge) (2001).</a:t>
            </a:r>
          </a:p>
          <a:p>
            <a:pPr lvl="1" algn="just">
              <a:lnSpc>
                <a:spcPct val="80000"/>
              </a:lnSpc>
              <a:spcBef>
                <a:spcPts val="450"/>
              </a:spcBef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Existe título en ingeniería del software.</a:t>
            </a:r>
          </a:p>
          <a:p>
            <a:pPr lvl="1" algn="just">
              <a:lnSpc>
                <a:spcPct val="80000"/>
              </a:lnSpc>
              <a:spcBef>
                <a:spcPts val="450"/>
              </a:spcBef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Comités CSAB (Computer Science Accreditation Board) y ABET (Accreditation Board for Engineering and Technology). </a:t>
            </a:r>
          </a:p>
          <a:p>
            <a:pPr lvl="1" algn="just">
              <a:lnSpc>
                <a:spcPct val="80000"/>
              </a:lnSpc>
              <a:spcBef>
                <a:spcPts val="450"/>
              </a:spcBef>
            </a:pPr>
            <a:r>
              <a:rPr lang="en-GB" dirty="0" err="1" smtClean="0">
                <a:latin typeface="Arial" pitchFamily="34" charset="0"/>
                <a:cs typeface="Arial" pitchFamily="34" charset="0"/>
              </a:rPr>
              <a:t>Cursos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 Certificación: Cisco, Sun, Oracle, PMP…</a:t>
            </a:r>
          </a:p>
          <a:p>
            <a:pPr lvl="1" algn="just">
              <a:lnSpc>
                <a:spcPct val="80000"/>
              </a:lnSpc>
              <a:spcBef>
                <a:spcPts val="450"/>
              </a:spcBef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El PMI (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Instituto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para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Administrar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just">
              <a:lnSpc>
                <a:spcPct val="80000"/>
              </a:lnSpc>
              <a:spcBef>
                <a:spcPts val="450"/>
              </a:spcBef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ACM e IEEE-CS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han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desarrollado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adoptado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conjuntamente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Código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Ética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para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Profesionales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en Ingeniería del Software</a:t>
            </a:r>
            <a:r>
              <a:rPr lang="en-GB" dirty="0" smtClean="0">
                <a:cs typeface="Times New Roman" pitchFamily="18" charset="0"/>
              </a:rPr>
              <a:t>. </a:t>
            </a:r>
            <a:endParaRPr lang="es-E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dirty="0" smtClean="0">
                <a:solidFill>
                  <a:schemeClr val="tx1"/>
                </a:solidFill>
              </a:rPr>
              <a:t>1.6  ¿Cuáles son las estrategias para el desarrollo de SI?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>
          <a:xfrm>
            <a:off x="457200" y="2254273"/>
            <a:ext cx="8229600" cy="4389437"/>
          </a:xfrm>
        </p:spPr>
        <p:txBody>
          <a:bodyPr/>
          <a:lstStyle/>
          <a:p>
            <a:r>
              <a:rPr lang="es-CO" dirty="0" smtClean="0"/>
              <a:t>Planificación y Administración de los proyectos de software</a:t>
            </a:r>
            <a:endParaRPr lang="es-ES" dirty="0" smtClean="0"/>
          </a:p>
          <a:p>
            <a:r>
              <a:rPr lang="es-ES" dirty="0" smtClean="0"/>
              <a:t>Definir el modelo de ciclo de vida de desarrollo de software.</a:t>
            </a:r>
          </a:p>
          <a:p>
            <a:r>
              <a:rPr lang="en-GB" dirty="0" smtClean="0"/>
              <a:t>Definir </a:t>
            </a:r>
            <a:r>
              <a:rPr lang="en-GB" dirty="0" err="1" smtClean="0"/>
              <a:t>una</a:t>
            </a:r>
            <a:r>
              <a:rPr lang="en-GB" dirty="0" smtClean="0"/>
              <a:t> metodología </a:t>
            </a:r>
            <a:r>
              <a:rPr lang="en-GB" dirty="0" err="1" smtClean="0"/>
              <a:t>para</a:t>
            </a:r>
            <a:r>
              <a:rPr lang="en-GB" dirty="0" smtClean="0"/>
              <a:t> la </a:t>
            </a:r>
            <a:r>
              <a:rPr lang="en-GB" dirty="0" err="1" smtClean="0"/>
              <a:t>gestión</a:t>
            </a:r>
            <a:r>
              <a:rPr lang="en-GB" dirty="0" smtClean="0"/>
              <a:t> y el </a:t>
            </a:r>
            <a:r>
              <a:rPr lang="en-GB" dirty="0" err="1" smtClean="0"/>
              <a:t>desarrollo</a:t>
            </a:r>
            <a:r>
              <a:rPr lang="en-GB" dirty="0" smtClean="0"/>
              <a:t> del </a:t>
            </a:r>
            <a:r>
              <a:rPr lang="en-GB" dirty="0" err="1" smtClean="0"/>
              <a:t>producto</a:t>
            </a:r>
            <a:r>
              <a:rPr lang="en-GB" dirty="0" smtClean="0"/>
              <a:t> de software</a:t>
            </a:r>
            <a:endParaRPr lang="es-ES" dirty="0" smtClean="0"/>
          </a:p>
          <a:p>
            <a:r>
              <a:rPr lang="es-ES" dirty="0" smtClean="0"/>
              <a:t>Definir la tecnología apropiada y necesaria</a:t>
            </a:r>
          </a:p>
          <a:p>
            <a:r>
              <a:rPr lang="es-ES" dirty="0" smtClean="0"/>
              <a:t>Definir un equipo de trabajo</a:t>
            </a:r>
          </a:p>
          <a:p>
            <a:pPr eaLnBrk="1" hangingPunct="1">
              <a:buFont typeface="Wingdings 2" pitchFamily="18" charset="2"/>
              <a:buNone/>
            </a:pPr>
            <a:endParaRPr lang="es-ES" dirty="0" smtClean="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629525" y="64150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s-ES" sz="4000" b="1" dirty="0" smtClean="0">
                <a:solidFill>
                  <a:schemeClr val="tx1"/>
                </a:solidFill>
              </a:rPr>
              <a:t>1.7  ¿Qué es un Proceso de Software?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>
          <a:xfrm>
            <a:off x="250825" y="1484313"/>
            <a:ext cx="8569325" cy="504031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s-ES" sz="2000" b="1" smtClean="0"/>
              <a:t>  Qué es un Proceso de Software? </a:t>
            </a:r>
            <a:r>
              <a:rPr lang="es-ES" sz="2000" smtClean="0"/>
              <a:t>Un conjunto estructurado de actividades cuya meta es el desarrollo o evolución de un software </a:t>
            </a:r>
          </a:p>
          <a:p>
            <a:pPr>
              <a:lnSpc>
                <a:spcPct val="90000"/>
              </a:lnSpc>
            </a:pPr>
            <a:endParaRPr lang="es-AR" sz="20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s-AR" sz="2000" b="1" smtClean="0"/>
              <a:t>Proceso Principales: </a:t>
            </a:r>
            <a:r>
              <a:rPr lang="es-AR" sz="2000" smtClean="0"/>
              <a:t>El proceso </a:t>
            </a:r>
            <a:r>
              <a:rPr lang="es-AR" sz="2000" b="1" smtClean="0"/>
              <a:t> </a:t>
            </a:r>
            <a:r>
              <a:rPr lang="es-AR" sz="2000" smtClean="0"/>
              <a:t>de Desarrollo incluye </a:t>
            </a:r>
          </a:p>
          <a:p>
            <a:pPr>
              <a:lnSpc>
                <a:spcPct val="90000"/>
              </a:lnSpc>
            </a:pPr>
            <a:r>
              <a:rPr lang="es-AR" sz="2000" smtClean="0"/>
              <a:t>Análisis de Requisitos del Sistema</a:t>
            </a:r>
          </a:p>
          <a:p>
            <a:pPr>
              <a:lnSpc>
                <a:spcPct val="90000"/>
              </a:lnSpc>
            </a:pPr>
            <a:r>
              <a:rPr lang="es-AR" sz="2000" smtClean="0"/>
              <a:t>Análisis de los Requisitos del Software</a:t>
            </a:r>
          </a:p>
          <a:p>
            <a:pPr>
              <a:lnSpc>
                <a:spcPct val="90000"/>
              </a:lnSpc>
            </a:pPr>
            <a:r>
              <a:rPr lang="es-AR" sz="2000" smtClean="0"/>
              <a:t>Diseño de la Arquitectura del Software</a:t>
            </a:r>
          </a:p>
          <a:p>
            <a:pPr>
              <a:lnSpc>
                <a:spcPct val="90000"/>
              </a:lnSpc>
            </a:pPr>
            <a:r>
              <a:rPr lang="es-AR" sz="2000" smtClean="0"/>
              <a:t>Diseño Detallado del Software</a:t>
            </a:r>
          </a:p>
          <a:p>
            <a:pPr>
              <a:lnSpc>
                <a:spcPct val="90000"/>
              </a:lnSpc>
            </a:pPr>
            <a:r>
              <a:rPr lang="es-AR" sz="2000" smtClean="0"/>
              <a:t>Codificación y Prueba del Software</a:t>
            </a:r>
          </a:p>
          <a:p>
            <a:pPr>
              <a:lnSpc>
                <a:spcPct val="90000"/>
              </a:lnSpc>
            </a:pPr>
            <a:r>
              <a:rPr lang="es-ES" sz="2000" smtClean="0"/>
              <a:t>Integración del Software</a:t>
            </a:r>
          </a:p>
          <a:p>
            <a:pPr>
              <a:lnSpc>
                <a:spcPct val="90000"/>
              </a:lnSpc>
            </a:pPr>
            <a:r>
              <a:rPr lang="es-ES" sz="2000" smtClean="0"/>
              <a:t>Prueba del Software</a:t>
            </a:r>
          </a:p>
          <a:p>
            <a:pPr>
              <a:lnSpc>
                <a:spcPct val="90000"/>
              </a:lnSpc>
            </a:pPr>
            <a:r>
              <a:rPr lang="es-ES" sz="2000" smtClean="0"/>
              <a:t>Integración del Sistema</a:t>
            </a:r>
          </a:p>
          <a:p>
            <a:pPr>
              <a:lnSpc>
                <a:spcPct val="90000"/>
              </a:lnSpc>
            </a:pPr>
            <a:r>
              <a:rPr lang="es-ES" sz="2000" smtClean="0"/>
              <a:t>Prueba del Sistema</a:t>
            </a:r>
          </a:p>
          <a:p>
            <a:pPr>
              <a:lnSpc>
                <a:spcPct val="90000"/>
              </a:lnSpc>
            </a:pPr>
            <a:r>
              <a:rPr lang="es-ES" sz="2000" smtClean="0"/>
              <a:t>Instalación del Software</a:t>
            </a:r>
          </a:p>
          <a:p>
            <a:pPr>
              <a:lnSpc>
                <a:spcPct val="90000"/>
              </a:lnSpc>
            </a:pPr>
            <a:r>
              <a:rPr lang="es-ES" sz="2000" smtClean="0"/>
              <a:t>Soporte del proceso de Aceptación del Software</a:t>
            </a:r>
            <a:endParaRPr lang="es-AR" sz="200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s-ES" sz="200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s-ES" sz="2000" smtClean="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629525" y="64150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/>
          </p:cNvSpPr>
          <p:nvPr>
            <p:ph type="body" idx="1"/>
          </p:nvPr>
        </p:nvSpPr>
        <p:spPr>
          <a:xfrm>
            <a:off x="395288" y="765175"/>
            <a:ext cx="8229600" cy="935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s-AR" sz="220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AR" sz="2800" b="1" smtClean="0"/>
              <a:t>Procesos del Ciclo de Vida de Software</a:t>
            </a:r>
            <a:endParaRPr lang="es-ES" sz="2800" b="1" smtClean="0"/>
          </a:p>
        </p:txBody>
      </p:sp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22450"/>
            <a:ext cx="8507412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629525" y="64150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dirty="0" smtClean="0">
                <a:solidFill>
                  <a:schemeClr val="tx1"/>
                </a:solidFill>
              </a:rPr>
              <a:t>1.8  ¿Qué es un Modelo de ciclo de vida de software?</a:t>
            </a:r>
          </a:p>
        </p:txBody>
      </p:sp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7629525" y="64150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  <p:sp>
        <p:nvSpPr>
          <p:cNvPr id="32771" name="Text Box 7"/>
          <p:cNvSpPr txBox="1">
            <a:spLocks noChangeArrowheads="1"/>
          </p:cNvSpPr>
          <p:nvPr/>
        </p:nvSpPr>
        <p:spPr bwMode="auto">
          <a:xfrm>
            <a:off x="323850" y="1844675"/>
            <a:ext cx="8424863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GB" sz="2000" b="1" dirty="0" err="1">
                <a:solidFill>
                  <a:srgbClr val="000000"/>
                </a:solidFill>
                <a:latin typeface="Constantia" pitchFamily="18" charset="0"/>
              </a:rPr>
              <a:t>Ciclo</a:t>
            </a:r>
            <a:r>
              <a:rPr lang="en-GB" sz="2000" b="1" dirty="0">
                <a:solidFill>
                  <a:srgbClr val="000000"/>
                </a:solidFill>
                <a:latin typeface="Constantia" pitchFamily="18" charset="0"/>
              </a:rPr>
              <a:t> de Vida:</a:t>
            </a:r>
            <a:r>
              <a:rPr lang="en-GB" sz="2000" dirty="0">
                <a:solidFill>
                  <a:srgbClr val="000000"/>
                </a:solidFill>
                <a:latin typeface="Constantia" pitchFamily="18" charset="0"/>
              </a:rPr>
              <a:t>  Describe la </a:t>
            </a:r>
            <a:r>
              <a:rPr lang="en-GB" sz="2000" dirty="0" err="1">
                <a:solidFill>
                  <a:srgbClr val="000000"/>
                </a:solidFill>
                <a:latin typeface="Constantia" pitchFamily="18" charset="0"/>
              </a:rPr>
              <a:t>sucesión</a:t>
            </a:r>
            <a:r>
              <a:rPr lang="en-GB" sz="2000" dirty="0">
                <a:solidFill>
                  <a:srgbClr val="000000"/>
                </a:solidFill>
                <a:latin typeface="Constantia" pitchFamily="18" charset="0"/>
              </a:rPr>
              <a:t> de </a:t>
            </a:r>
            <a:r>
              <a:rPr lang="en-GB" sz="2000" dirty="0" err="1">
                <a:solidFill>
                  <a:srgbClr val="000000"/>
                </a:solidFill>
                <a:latin typeface="Constantia" pitchFamily="18" charset="0"/>
              </a:rPr>
              <a:t>etapas</a:t>
            </a:r>
            <a:r>
              <a:rPr lang="en-GB" sz="2000" dirty="0">
                <a:solidFill>
                  <a:srgbClr val="000000"/>
                </a:solidFill>
                <a:latin typeface="Constantia" pitchFamily="18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tantia" pitchFamily="18" charset="0"/>
              </a:rPr>
              <a:t>por</a:t>
            </a:r>
            <a:r>
              <a:rPr lang="en-GB" sz="2000" dirty="0">
                <a:solidFill>
                  <a:srgbClr val="000000"/>
                </a:solidFill>
                <a:latin typeface="Constantia" pitchFamily="18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tantia" pitchFamily="18" charset="0"/>
              </a:rPr>
              <a:t>las</a:t>
            </a:r>
            <a:r>
              <a:rPr lang="en-GB" sz="2000" dirty="0">
                <a:solidFill>
                  <a:srgbClr val="000000"/>
                </a:solidFill>
                <a:latin typeface="Constantia" pitchFamily="18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tantia" pitchFamily="18" charset="0"/>
              </a:rPr>
              <a:t>que</a:t>
            </a:r>
            <a:r>
              <a:rPr lang="en-GB" sz="2000" dirty="0">
                <a:solidFill>
                  <a:srgbClr val="000000"/>
                </a:solidFill>
                <a:latin typeface="Constantia" pitchFamily="18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tantia" pitchFamily="18" charset="0"/>
              </a:rPr>
              <a:t>atraviesa</a:t>
            </a:r>
            <a:r>
              <a:rPr lang="en-GB" sz="2000" dirty="0">
                <a:solidFill>
                  <a:srgbClr val="000000"/>
                </a:solidFill>
                <a:latin typeface="Constantia" pitchFamily="18" charset="0"/>
              </a:rPr>
              <a:t> un </a:t>
            </a:r>
            <a:r>
              <a:rPr lang="en-GB" sz="2000" dirty="0" err="1">
                <a:solidFill>
                  <a:srgbClr val="000000"/>
                </a:solidFill>
                <a:latin typeface="Constantia" pitchFamily="18" charset="0"/>
              </a:rPr>
              <a:t>producto</a:t>
            </a:r>
            <a:r>
              <a:rPr lang="en-GB" sz="2000" dirty="0">
                <a:solidFill>
                  <a:srgbClr val="000000"/>
                </a:solidFill>
                <a:latin typeface="Constantia" pitchFamily="18" charset="0"/>
              </a:rPr>
              <a:t> software a lo largo de </a:t>
            </a:r>
            <a:r>
              <a:rPr lang="en-GB" sz="2000" dirty="0" err="1">
                <a:solidFill>
                  <a:srgbClr val="000000"/>
                </a:solidFill>
                <a:latin typeface="Constantia" pitchFamily="18" charset="0"/>
              </a:rPr>
              <a:t>su</a:t>
            </a:r>
            <a:r>
              <a:rPr lang="en-GB" sz="2000" dirty="0">
                <a:solidFill>
                  <a:srgbClr val="000000"/>
                </a:solidFill>
                <a:latin typeface="Constantia" pitchFamily="18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tantia" pitchFamily="18" charset="0"/>
              </a:rPr>
              <a:t>existencia</a:t>
            </a:r>
            <a:r>
              <a:rPr lang="en-GB" sz="2000" dirty="0">
                <a:solidFill>
                  <a:srgbClr val="000000"/>
                </a:solidFill>
                <a:latin typeface="Constantia" pitchFamily="18" charset="0"/>
              </a:rPr>
              <a:t>  </a:t>
            </a:r>
            <a:r>
              <a:rPr lang="es-ES" sz="2000" dirty="0">
                <a:latin typeface="Constantia" pitchFamily="18" charset="0"/>
              </a:rPr>
              <a:t>abarcando la vida del sistema desde la definición de los requisitos hasta la finalización de su uso. </a:t>
            </a:r>
          </a:p>
          <a:p>
            <a:pPr algn="just"/>
            <a:endParaRPr lang="es-AR" sz="2000" dirty="0">
              <a:latin typeface="Constantia" pitchFamily="18" charset="0"/>
            </a:endParaRPr>
          </a:p>
          <a:p>
            <a:pPr algn="just"/>
            <a:r>
              <a:rPr lang="es-ES" dirty="0"/>
              <a:t>Un Modelo de Software es la representación formal y simplificada de un proceso de software, presentada desde una perspectiva específica.</a:t>
            </a:r>
            <a:endParaRPr lang="es-ES" sz="2000" dirty="0">
              <a:solidFill>
                <a:srgbClr val="000000"/>
              </a:solidFill>
              <a:latin typeface="Constantia" pitchFamily="18" charset="0"/>
            </a:endParaRPr>
          </a:p>
          <a:p>
            <a:pPr algn="just"/>
            <a:endParaRPr lang="es-AR" sz="2000" dirty="0">
              <a:solidFill>
                <a:srgbClr val="000000"/>
              </a:solidFill>
              <a:latin typeface="Constantia" pitchFamily="18" charset="0"/>
            </a:endParaRPr>
          </a:p>
          <a:p>
            <a:pPr algn="just"/>
            <a:r>
              <a:rPr lang="es-AR" sz="2000" b="1" dirty="0">
                <a:solidFill>
                  <a:srgbClr val="000000"/>
                </a:solidFill>
                <a:latin typeface="Constantia" pitchFamily="18" charset="0"/>
              </a:rPr>
              <a:t>Se clasifican en:</a:t>
            </a:r>
          </a:p>
          <a:p>
            <a:pPr algn="just">
              <a:buFontTx/>
              <a:buChar char="•"/>
            </a:pPr>
            <a:r>
              <a:rPr lang="es-AR" sz="2000" dirty="0">
                <a:solidFill>
                  <a:srgbClr val="000000"/>
                </a:solidFill>
                <a:latin typeface="Constantia" pitchFamily="18" charset="0"/>
              </a:rPr>
              <a:t> Ciclo de Vida Lineal </a:t>
            </a:r>
          </a:p>
          <a:p>
            <a:pPr algn="just">
              <a:buFontTx/>
              <a:buChar char="•"/>
            </a:pPr>
            <a:r>
              <a:rPr lang="es-AR" sz="2000" dirty="0">
                <a:solidFill>
                  <a:srgbClr val="000000"/>
                </a:solidFill>
                <a:latin typeface="Constantia" pitchFamily="18" charset="0"/>
              </a:rPr>
              <a:t> Cascada Pura</a:t>
            </a:r>
          </a:p>
          <a:p>
            <a:pPr algn="just">
              <a:buFontTx/>
              <a:buChar char="•"/>
            </a:pPr>
            <a:r>
              <a:rPr lang="es-AR" sz="2000" dirty="0">
                <a:solidFill>
                  <a:srgbClr val="000000"/>
                </a:solidFill>
                <a:latin typeface="Constantia" pitchFamily="18" charset="0"/>
              </a:rPr>
              <a:t> Ciclo de Vida  en V.</a:t>
            </a:r>
          </a:p>
          <a:p>
            <a:pPr algn="just">
              <a:buFontTx/>
              <a:buChar char="•"/>
            </a:pPr>
            <a:r>
              <a:rPr lang="es-AR" sz="2000" dirty="0">
                <a:solidFill>
                  <a:srgbClr val="000000"/>
                </a:solidFill>
                <a:latin typeface="Constantia" pitchFamily="18" charset="0"/>
              </a:rPr>
              <a:t> Ciclo de Vida </a:t>
            </a:r>
            <a:r>
              <a:rPr lang="es-AR" sz="2000" dirty="0" err="1">
                <a:solidFill>
                  <a:srgbClr val="000000"/>
                </a:solidFill>
                <a:latin typeface="Constantia" pitchFamily="18" charset="0"/>
              </a:rPr>
              <a:t>Sashimi</a:t>
            </a:r>
            <a:endParaRPr lang="es-AR" sz="2000" dirty="0">
              <a:solidFill>
                <a:srgbClr val="000000"/>
              </a:solidFill>
              <a:latin typeface="Constantia" pitchFamily="18" charset="0"/>
            </a:endParaRPr>
          </a:p>
          <a:p>
            <a:pPr algn="just">
              <a:buFontTx/>
              <a:buChar char="•"/>
            </a:pPr>
            <a:r>
              <a:rPr lang="es-AR" sz="2000" dirty="0">
                <a:solidFill>
                  <a:srgbClr val="000000"/>
                </a:solidFill>
                <a:latin typeface="Constantia" pitchFamily="18" charset="0"/>
              </a:rPr>
              <a:t> Ciclo de Vida en Cascada con </a:t>
            </a:r>
          </a:p>
          <a:p>
            <a:pPr algn="just"/>
            <a:r>
              <a:rPr lang="es-AR" sz="2000" dirty="0">
                <a:solidFill>
                  <a:srgbClr val="000000"/>
                </a:solidFill>
                <a:latin typeface="Constantia" pitchFamily="18" charset="0"/>
              </a:rPr>
              <a:t>   </a:t>
            </a:r>
            <a:r>
              <a:rPr lang="es-AR" sz="2000" dirty="0" err="1">
                <a:solidFill>
                  <a:srgbClr val="000000"/>
                </a:solidFill>
                <a:latin typeface="Constantia" pitchFamily="18" charset="0"/>
              </a:rPr>
              <a:t>Subproyectos</a:t>
            </a:r>
            <a:endParaRPr lang="es-AR" sz="2000" dirty="0">
              <a:solidFill>
                <a:srgbClr val="000000"/>
              </a:solidFill>
              <a:latin typeface="Constantia" pitchFamily="18" charset="0"/>
            </a:endParaRPr>
          </a:p>
          <a:p>
            <a:pPr algn="just"/>
            <a:endParaRPr lang="es-AR" sz="2000" dirty="0">
              <a:solidFill>
                <a:srgbClr val="000000"/>
              </a:solidFill>
              <a:latin typeface="Constantia" pitchFamily="18" charset="0"/>
            </a:endParaRPr>
          </a:p>
          <a:p>
            <a:pPr algn="just"/>
            <a:endParaRPr lang="es-AR" sz="2000" dirty="0">
              <a:solidFill>
                <a:srgbClr val="000000"/>
              </a:solidFill>
              <a:latin typeface="Constantia" pitchFamily="18" charset="0"/>
            </a:endParaRPr>
          </a:p>
        </p:txBody>
      </p:sp>
      <p:sp>
        <p:nvSpPr>
          <p:cNvPr id="32772" name="Text Box 9"/>
          <p:cNvSpPr txBox="1">
            <a:spLocks noChangeArrowheads="1"/>
          </p:cNvSpPr>
          <p:nvPr/>
        </p:nvSpPr>
        <p:spPr bwMode="auto">
          <a:xfrm>
            <a:off x="4427538" y="4219575"/>
            <a:ext cx="4103687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AR" sz="2000">
                <a:solidFill>
                  <a:srgbClr val="000000"/>
                </a:solidFill>
                <a:latin typeface="Constantia" pitchFamily="18" charset="0"/>
              </a:rPr>
              <a:t> Ciclo de Vida Iterativo</a:t>
            </a:r>
          </a:p>
          <a:p>
            <a:pPr>
              <a:buFontTx/>
              <a:buChar char="•"/>
            </a:pPr>
            <a:r>
              <a:rPr lang="es-AR" sz="2000">
                <a:latin typeface="Constantia" pitchFamily="18" charset="0"/>
              </a:rPr>
              <a:t> Ciclo de Vida por prototipos </a:t>
            </a:r>
          </a:p>
          <a:p>
            <a:pPr>
              <a:buFontTx/>
              <a:buChar char="•"/>
            </a:pPr>
            <a:r>
              <a:rPr lang="es-AR" sz="2000">
                <a:latin typeface="Constantia" pitchFamily="18" charset="0"/>
              </a:rPr>
              <a:t> Ciclo de Vida Evolutivo </a:t>
            </a:r>
          </a:p>
          <a:p>
            <a:pPr>
              <a:buFontTx/>
              <a:buChar char="•"/>
            </a:pPr>
            <a:r>
              <a:rPr lang="es-AR" sz="2000">
                <a:latin typeface="Constantia" pitchFamily="18" charset="0"/>
              </a:rPr>
              <a:t> Ciclo de Vida Incremental </a:t>
            </a:r>
          </a:p>
          <a:p>
            <a:pPr>
              <a:buFontTx/>
              <a:buChar char="•"/>
            </a:pPr>
            <a:r>
              <a:rPr lang="es-AR" sz="2000">
                <a:latin typeface="Constantia" pitchFamily="18" charset="0"/>
              </a:rPr>
              <a:t> Ciclo de Vida  en Espiral</a:t>
            </a:r>
          </a:p>
          <a:p>
            <a:pPr>
              <a:buFontTx/>
              <a:buChar char="•"/>
            </a:pPr>
            <a:r>
              <a:rPr lang="es-AR" sz="2000">
                <a:latin typeface="Constantia" pitchFamily="18" charset="0"/>
              </a:rPr>
              <a:t> Ciclo de Vida Orientado a Objetos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sz="200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b="1" dirty="0" smtClean="0"/>
              <a:t>AGENDA</a:t>
            </a:r>
            <a:endParaRPr lang="en-US" b="1" dirty="0" smtClean="0"/>
          </a:p>
        </p:txBody>
      </p:sp>
      <p:sp>
        <p:nvSpPr>
          <p:cNvPr id="1638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s-ES" sz="1600" b="1" dirty="0" smtClean="0"/>
              <a:t>SEMANA UNO:</a:t>
            </a:r>
          </a:p>
          <a:p>
            <a:pPr eaLnBrk="1" hangingPunct="1">
              <a:lnSpc>
                <a:spcPct val="80000"/>
              </a:lnSpc>
            </a:pPr>
            <a:r>
              <a:rPr lang="es-ES" sz="1600" dirty="0" smtClean="0"/>
              <a:t>Conceptos básicos de sistemas de información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s-ES" sz="1600" dirty="0" smtClean="0"/>
              <a:t>Metodologías Orientadas  a objetos  para el desarrollo de proyectos</a:t>
            </a:r>
          </a:p>
          <a:p>
            <a:pPr eaLnBrk="1" hangingPunct="1">
              <a:lnSpc>
                <a:spcPct val="80000"/>
              </a:lnSpc>
            </a:pPr>
            <a:r>
              <a:rPr lang="es-ES" sz="1600" dirty="0" smtClean="0"/>
              <a:t>Planificación de proyectos de software</a:t>
            </a:r>
          </a:p>
          <a:p>
            <a:pPr eaLnBrk="1" hangingPunct="1">
              <a:lnSpc>
                <a:spcPct val="80000"/>
              </a:lnSpc>
            </a:pPr>
            <a:r>
              <a:rPr lang="es-ES" sz="1600" dirty="0" smtClean="0"/>
              <a:t>Herramientas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s-ES" sz="1600" b="1" dirty="0" smtClean="0"/>
              <a:t>SEMANA DOS:</a:t>
            </a:r>
          </a:p>
          <a:p>
            <a:pPr eaLnBrk="1" hangingPunct="1">
              <a:lnSpc>
                <a:spcPct val="80000"/>
              </a:lnSpc>
            </a:pPr>
            <a:r>
              <a:rPr lang="es-ES" sz="1600" dirty="0" smtClean="0"/>
              <a:t>Análisis y Diseño de Software</a:t>
            </a:r>
          </a:p>
          <a:p>
            <a:pPr eaLnBrk="1" hangingPunct="1">
              <a:lnSpc>
                <a:spcPct val="80000"/>
              </a:lnSpc>
            </a:pPr>
            <a:r>
              <a:rPr lang="es-ES" sz="1600" dirty="0" smtClean="0"/>
              <a:t>Herramientas CASE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s-ES" sz="1600" b="1" dirty="0" smtClean="0"/>
              <a:t>SEMANA TRES:</a:t>
            </a:r>
          </a:p>
          <a:p>
            <a:pPr eaLnBrk="1" hangingPunct="1">
              <a:lnSpc>
                <a:spcPct val="80000"/>
              </a:lnSpc>
            </a:pPr>
            <a:r>
              <a:rPr lang="es-ES" sz="1600" dirty="0" smtClean="0"/>
              <a:t>Fundamentos de Programación  JAVA</a:t>
            </a:r>
          </a:p>
          <a:p>
            <a:pPr eaLnBrk="1" hangingPunct="1">
              <a:lnSpc>
                <a:spcPct val="80000"/>
              </a:lnSpc>
            </a:pPr>
            <a:r>
              <a:rPr lang="es-ES" sz="1600" dirty="0" smtClean="0"/>
              <a:t>Proyecto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s-ES" sz="1600" b="1" dirty="0" smtClean="0"/>
              <a:t>SEMANA CUATRO: </a:t>
            </a:r>
            <a:endParaRPr lang="es-ES" sz="1600" dirty="0" smtClean="0"/>
          </a:p>
          <a:p>
            <a:pPr eaLnBrk="1" hangingPunct="1">
              <a:lnSpc>
                <a:spcPct val="80000"/>
              </a:lnSpc>
            </a:pPr>
            <a:r>
              <a:rPr lang="es-ES" sz="1600" dirty="0" smtClean="0"/>
              <a:t>Modelo por capas </a:t>
            </a:r>
          </a:p>
          <a:p>
            <a:pPr eaLnBrk="1" hangingPunct="1">
              <a:lnSpc>
                <a:spcPct val="80000"/>
              </a:lnSpc>
            </a:pPr>
            <a:r>
              <a:rPr lang="es-ES" sz="1600" dirty="0" smtClean="0"/>
              <a:t>Lenguaje de programación para el desarrollo</a:t>
            </a:r>
          </a:p>
          <a:p>
            <a:pPr eaLnBrk="1" hangingPunct="1">
              <a:lnSpc>
                <a:spcPct val="80000"/>
              </a:lnSpc>
            </a:pPr>
            <a:r>
              <a:rPr lang="es-ES" sz="1600" dirty="0" smtClean="0"/>
              <a:t>Proyecto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s-ES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s-ES" sz="1600" b="1" dirty="0" smtClean="0"/>
              <a:t>HERRAMIENTAS :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s-ES" sz="1600" dirty="0" smtClean="0"/>
              <a:t>     </a:t>
            </a:r>
            <a:r>
              <a:rPr lang="es-ES" sz="1600" dirty="0" err="1" smtClean="0"/>
              <a:t>Archictect</a:t>
            </a:r>
            <a:r>
              <a:rPr lang="es-ES" sz="1600" dirty="0" smtClean="0"/>
              <a:t> Enterprise –EA, </a:t>
            </a:r>
            <a:r>
              <a:rPr lang="es-ES" sz="1600" dirty="0" err="1" smtClean="0">
                <a:latin typeface="Arial" charset="0"/>
                <a:cs typeface="Arial" charset="0"/>
              </a:rPr>
              <a:t>ArgoUML</a:t>
            </a:r>
            <a:r>
              <a:rPr lang="es-ES" sz="1600" dirty="0" smtClean="0">
                <a:latin typeface="Arial" charset="0"/>
                <a:cs typeface="Arial" charset="0"/>
              </a:rPr>
              <a:t>, </a:t>
            </a:r>
            <a:r>
              <a:rPr lang="es-ES" sz="1600" dirty="0" err="1" smtClean="0">
                <a:latin typeface="Arial" charset="0"/>
                <a:cs typeface="Arial" charset="0"/>
              </a:rPr>
              <a:t>Pacestar</a:t>
            </a:r>
            <a:r>
              <a:rPr lang="es-ES" sz="1600" dirty="0" smtClean="0">
                <a:latin typeface="Arial" charset="0"/>
                <a:cs typeface="Arial" charset="0"/>
              </a:rPr>
              <a:t>-UML,  </a:t>
            </a:r>
            <a:r>
              <a:rPr lang="es-ES" sz="1600" dirty="0" err="1" smtClean="0"/>
              <a:t>NetBeans</a:t>
            </a:r>
            <a:r>
              <a:rPr lang="es-ES" sz="1600" dirty="0" smtClean="0"/>
              <a:t>  </a:t>
            </a:r>
            <a:r>
              <a:rPr lang="es-ES" sz="1600" dirty="0" smtClean="0">
                <a:latin typeface="Arial" charset="0"/>
                <a:cs typeface="Arial" charset="0"/>
              </a:rPr>
              <a:t>6.1,  </a:t>
            </a:r>
            <a:r>
              <a:rPr lang="es-ES" sz="1600" dirty="0" err="1" smtClean="0">
                <a:latin typeface="Arial" charset="0"/>
                <a:cs typeface="Arial" charset="0"/>
              </a:rPr>
              <a:t>NetBeans</a:t>
            </a:r>
            <a:r>
              <a:rPr lang="es-ES" sz="1600" dirty="0" smtClean="0">
                <a:latin typeface="Arial" charset="0"/>
                <a:cs typeface="Arial" charset="0"/>
              </a:rPr>
              <a:t> 7.1  JDK-6.1 ó 7.0   </a:t>
            </a:r>
            <a:r>
              <a:rPr lang="es-ES" sz="1600" dirty="0" err="1" smtClean="0">
                <a:latin typeface="Arial" charset="0"/>
                <a:cs typeface="Arial" charset="0"/>
              </a:rPr>
              <a:t>MySQL</a:t>
            </a:r>
            <a:r>
              <a:rPr lang="es-ES" sz="1600" dirty="0" smtClean="0">
                <a:latin typeface="Arial" charset="0"/>
                <a:cs typeface="Arial" charset="0"/>
              </a:rPr>
              <a:t>, </a:t>
            </a:r>
            <a:r>
              <a:rPr lang="es-ES" sz="1600" dirty="0" err="1" smtClean="0">
                <a:latin typeface="Arial" charset="0"/>
                <a:cs typeface="Arial" charset="0"/>
              </a:rPr>
              <a:t>PostGrest</a:t>
            </a:r>
            <a:r>
              <a:rPr lang="es-ES" sz="1600" dirty="0" smtClean="0">
                <a:latin typeface="Arial" charset="0"/>
                <a:cs typeface="Arial" charset="0"/>
              </a:rPr>
              <a:t>,   Chart-Pro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s-ES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s-ES" sz="1600" dirty="0" smtClean="0"/>
          </a:p>
          <a:p>
            <a:pPr eaLnBrk="1" hangingPunct="1">
              <a:lnSpc>
                <a:spcPct val="80000"/>
              </a:lnSpc>
            </a:pPr>
            <a:endParaRPr lang="es-ES" sz="16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4"/>
          <p:cNvSpPr txBox="1">
            <a:spLocks noChangeArrowheads="1"/>
          </p:cNvSpPr>
          <p:nvPr/>
        </p:nvSpPr>
        <p:spPr bwMode="auto">
          <a:xfrm>
            <a:off x="7629525" y="644683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052513"/>
            <a:ext cx="46799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179388" y="836613"/>
            <a:ext cx="287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LINEAL:</a:t>
            </a:r>
            <a:endParaRPr lang="es-ES" b="1"/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781300"/>
            <a:ext cx="4046537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8"/>
          <p:cNvSpPr txBox="1">
            <a:spLocks noChangeArrowheads="1"/>
          </p:cNvSpPr>
          <p:nvPr/>
        </p:nvSpPr>
        <p:spPr bwMode="auto">
          <a:xfrm>
            <a:off x="179388" y="2436813"/>
            <a:ext cx="287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CASCADA PURA:</a:t>
            </a:r>
            <a:endParaRPr lang="es-ES" b="1"/>
          </a:p>
        </p:txBody>
      </p:sp>
      <p:pic>
        <p:nvPicPr>
          <p:cNvPr id="3379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9338" y="1052513"/>
            <a:ext cx="4033837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5003800" y="765175"/>
            <a:ext cx="287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CICLO DE VIDA EN V:</a:t>
            </a:r>
            <a:endParaRPr lang="es-ES" b="1"/>
          </a:p>
        </p:txBody>
      </p:sp>
      <p:pic>
        <p:nvPicPr>
          <p:cNvPr id="33800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8263" y="2852738"/>
            <a:ext cx="2817812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Text Box 12"/>
          <p:cNvSpPr txBox="1">
            <a:spLocks noChangeArrowheads="1"/>
          </p:cNvSpPr>
          <p:nvPr/>
        </p:nvSpPr>
        <p:spPr bwMode="auto">
          <a:xfrm>
            <a:off x="5076825" y="2492375"/>
            <a:ext cx="287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MODELO SASHIMI: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71950"/>
            <a:ext cx="4975225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" name="Text Box 6"/>
          <p:cNvSpPr txBox="1">
            <a:spLocks noChangeArrowheads="1"/>
          </p:cNvSpPr>
          <p:nvPr/>
        </p:nvSpPr>
        <p:spPr bwMode="auto">
          <a:xfrm>
            <a:off x="100013" y="3716338"/>
            <a:ext cx="3313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CICLO DE VIDA ITERATIVO:</a:t>
            </a:r>
            <a:endParaRPr lang="es-ES" b="1"/>
          </a:p>
        </p:txBody>
      </p:sp>
      <p:pic>
        <p:nvPicPr>
          <p:cNvPr id="348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8388" y="952500"/>
            <a:ext cx="4265612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8"/>
          <p:cNvSpPr txBox="1">
            <a:spLocks noChangeArrowheads="1"/>
          </p:cNvSpPr>
          <p:nvPr/>
        </p:nvSpPr>
        <p:spPr bwMode="auto">
          <a:xfrm>
            <a:off x="4859338" y="615950"/>
            <a:ext cx="3995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CICLO DE VIDA POR PROTOTIPO:</a:t>
            </a:r>
            <a:endParaRPr lang="es-ES" b="1"/>
          </a:p>
        </p:txBody>
      </p:sp>
      <p:pic>
        <p:nvPicPr>
          <p:cNvPr id="3482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1613" y="4005263"/>
            <a:ext cx="3167062" cy="28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5076825" y="3644900"/>
            <a:ext cx="3671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CICLO DE VIDA EVOLUTIVO:</a:t>
            </a:r>
            <a:endParaRPr lang="es-ES" b="1"/>
          </a:p>
        </p:txBody>
      </p:sp>
      <p:pic>
        <p:nvPicPr>
          <p:cNvPr id="34823" name="Picture 11" descr="img2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8" y="981075"/>
            <a:ext cx="4537075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Text Box 13"/>
          <p:cNvSpPr txBox="1">
            <a:spLocks noChangeArrowheads="1"/>
          </p:cNvSpPr>
          <p:nvPr/>
        </p:nvSpPr>
        <p:spPr bwMode="auto">
          <a:xfrm>
            <a:off x="123825" y="427038"/>
            <a:ext cx="3995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CICLO DE VIDA EN CASCADA CON SUBPROYECTOS: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2786050" y="357166"/>
            <a:ext cx="3313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 dirty="0"/>
              <a:t>CICLO DE VIDA ESPIRAL:</a:t>
            </a:r>
            <a:endParaRPr lang="es-ES" b="1" dirty="0"/>
          </a:p>
        </p:txBody>
      </p:sp>
      <p:pic>
        <p:nvPicPr>
          <p:cNvPr id="3584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785794"/>
            <a:ext cx="4319587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" y="4221163"/>
            <a:ext cx="5081588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179388" y="3860800"/>
            <a:ext cx="3313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CICLO DE VIDA OO:</a:t>
            </a:r>
            <a:endParaRPr lang="es-ES" b="1"/>
          </a:p>
        </p:txBody>
      </p:sp>
      <p:pic>
        <p:nvPicPr>
          <p:cNvPr id="35847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508500"/>
            <a:ext cx="36385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 Box 13"/>
          <p:cNvSpPr txBox="1">
            <a:spLocks noChangeArrowheads="1"/>
          </p:cNvSpPr>
          <p:nvPr/>
        </p:nvSpPr>
        <p:spPr bwMode="auto">
          <a:xfrm>
            <a:off x="4175125" y="4076700"/>
            <a:ext cx="5076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CICLO DE VIDA OO BOOCH (microproceso):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468313" y="2492375"/>
            <a:ext cx="8229600" cy="1143000"/>
          </a:xfrm>
        </p:spPr>
        <p:txBody>
          <a:bodyPr/>
          <a:lstStyle/>
          <a:p>
            <a:pPr algn="ctr"/>
            <a:r>
              <a:rPr lang="es-AR" sz="4600" b="1" smtClean="0"/>
              <a:t>TALLER EN CLASE-1</a:t>
            </a:r>
            <a:br>
              <a:rPr lang="es-AR" sz="4600" b="1" smtClean="0"/>
            </a:br>
            <a:r>
              <a:rPr lang="es-AR" sz="4600" b="1" smtClean="0"/>
              <a:t>TALLER PARA LA CASA -1</a:t>
            </a:r>
            <a:endParaRPr lang="es-ES" sz="4600" b="1" smtClean="0"/>
          </a:p>
        </p:txBody>
      </p:sp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7629525" y="64150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/>
          </p:cNvSpPr>
          <p:nvPr>
            <p:ph type="body" idx="1"/>
          </p:nvPr>
        </p:nvSpPr>
        <p:spPr>
          <a:xfrm>
            <a:off x="250825" y="1935163"/>
            <a:ext cx="8229600" cy="4389437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s-ES" sz="2200" smtClean="0"/>
              <a:t>   </a:t>
            </a:r>
            <a:r>
              <a:rPr lang="es-ES" sz="2200" b="1" smtClean="0"/>
              <a:t>METODO O METOLOGÍA: </a:t>
            </a:r>
            <a:r>
              <a:rPr lang="es-ES" sz="2200" smtClean="0"/>
              <a:t> Permite   establecer un enfoque disciplinado y sistemático para desarrollar un proyecto de software.</a:t>
            </a:r>
          </a:p>
          <a:p>
            <a:pPr algn="just">
              <a:buFont typeface="Wingdings 2" pitchFamily="18" charset="2"/>
              <a:buNone/>
            </a:pPr>
            <a:r>
              <a:rPr lang="es-AR" sz="2200" b="1" smtClean="0"/>
              <a:t>   Conceptos: </a:t>
            </a:r>
          </a:p>
          <a:p>
            <a:pPr algn="just">
              <a:buFont typeface="Wingdings 2" pitchFamily="18" charset="2"/>
              <a:buNone/>
            </a:pPr>
            <a:r>
              <a:rPr lang="es-AR" sz="2200" smtClean="0"/>
              <a:t>  “Conjunto de procedimientos, técnicas, herramientas, y un soporte documental que ayuda a los desarrolladores a producir nuevo software”. </a:t>
            </a:r>
          </a:p>
          <a:p>
            <a:pPr>
              <a:buFont typeface="Wingdings 2" pitchFamily="18" charset="2"/>
              <a:buNone/>
            </a:pPr>
            <a:endParaRPr lang="es-AR" sz="2200" smtClean="0"/>
          </a:p>
          <a:p>
            <a:pPr algn="just">
              <a:buFont typeface="Wingdings 2" pitchFamily="18" charset="2"/>
              <a:buNone/>
            </a:pPr>
            <a:r>
              <a:rPr lang="es-AR" sz="2200" smtClean="0"/>
              <a:t>   “Un método o metodología de ingeniería de software es un enfoque estructurado para el desarrollo de software cuyo propósito es facilitar la producción de software de alta calidad de una forma costeable.”  </a:t>
            </a:r>
            <a:endParaRPr lang="es-ES" sz="2200" smtClean="0"/>
          </a:p>
          <a:p>
            <a:pPr algn="just">
              <a:buFont typeface="Wingdings 2" pitchFamily="18" charset="2"/>
              <a:buNone/>
            </a:pPr>
            <a:endParaRPr lang="es-ES" sz="2200" smtClean="0"/>
          </a:p>
        </p:txBody>
      </p:sp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7629525" y="644683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s-ES" sz="3200" b="1" smtClean="0"/>
              <a:t>2.  QUE ES UNA METODOLOGÍA DE DESARROLLO DE SOFTWARE?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/>
          </p:cNvSpPr>
          <p:nvPr>
            <p:ph type="body" idx="1"/>
          </p:nvPr>
        </p:nvSpPr>
        <p:spPr>
          <a:xfrm>
            <a:off x="250825" y="981075"/>
            <a:ext cx="8497888" cy="5184775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s-ES" smtClean="0"/>
              <a:t>    Jones (2009) señala que la ingeniería de software brinda un conjunto de metodologías que permiten realizar una adecuada  administración de los proyectos de software y de los productos a desarrollar; así como estimar el tamaño de los equipos de trabajo, fechas límites, esfuerzo o tiempo, costos y calidad.</a:t>
            </a:r>
          </a:p>
        </p:txBody>
      </p:sp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7629525" y="64150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  <p:grpSp>
        <p:nvGrpSpPr>
          <p:cNvPr id="38915" name="Group 5"/>
          <p:cNvGrpSpPr>
            <a:grpSpLocks/>
          </p:cNvGrpSpPr>
          <p:nvPr/>
        </p:nvGrpSpPr>
        <p:grpSpPr bwMode="auto">
          <a:xfrm>
            <a:off x="654050" y="3843338"/>
            <a:ext cx="8116888" cy="1530350"/>
            <a:chOff x="412" y="1389"/>
            <a:chExt cx="5113" cy="964"/>
          </a:xfrm>
        </p:grpSpPr>
        <p:sp>
          <p:nvSpPr>
            <p:cNvPr id="38916" name="Rectangle 6"/>
            <p:cNvSpPr>
              <a:spLocks noChangeArrowheads="1"/>
            </p:cNvSpPr>
            <p:nvPr/>
          </p:nvSpPr>
          <p:spPr bwMode="auto">
            <a:xfrm>
              <a:off x="412" y="1450"/>
              <a:ext cx="1518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2000"/>
                </a:lnSpc>
                <a:spcBef>
                  <a:spcPts val="900"/>
                </a:spcBef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</a:pPr>
              <a:r>
                <a:rPr lang="es-ES" sz="2400" b="1">
                  <a:solidFill>
                    <a:schemeClr val="tx2"/>
                  </a:solidFill>
                  <a:latin typeface="Arial Narrow" pitchFamily="34" charset="0"/>
                </a:rPr>
                <a:t>Requisitos nuevos</a:t>
              </a:r>
            </a:p>
            <a:p>
              <a:pPr eaLnBrk="0" hangingPunct="0">
                <a:lnSpc>
                  <a:spcPts val="2000"/>
                </a:lnSpc>
                <a:spcBef>
                  <a:spcPts val="900"/>
                </a:spcBef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</a:pPr>
              <a:r>
                <a:rPr lang="es-ES" sz="2400" b="1">
                  <a:solidFill>
                    <a:schemeClr val="tx2"/>
                  </a:solidFill>
                  <a:latin typeface="Arial Narrow" pitchFamily="34" charset="0"/>
                </a:rPr>
                <a:t>o modificados</a:t>
              </a:r>
              <a:endParaRPr lang="en-US" sz="2400" b="1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38917" name="Rectangle 7"/>
            <p:cNvSpPr>
              <a:spLocks noChangeArrowheads="1"/>
            </p:cNvSpPr>
            <p:nvPr/>
          </p:nvSpPr>
          <p:spPr bwMode="auto">
            <a:xfrm>
              <a:off x="4296" y="1389"/>
              <a:ext cx="1229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2000"/>
                </a:lnSpc>
                <a:spcBef>
                  <a:spcPts val="900"/>
                </a:spcBef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</a:pPr>
              <a:r>
                <a:rPr lang="es-ES" sz="2400" b="1">
                  <a:solidFill>
                    <a:schemeClr val="tx2"/>
                  </a:solidFill>
                  <a:latin typeface="Arial Narrow" pitchFamily="34" charset="0"/>
                </a:rPr>
                <a:t>Sistema nuevo</a:t>
              </a:r>
            </a:p>
            <a:p>
              <a:pPr eaLnBrk="0" hangingPunct="0">
                <a:lnSpc>
                  <a:spcPts val="2000"/>
                </a:lnSpc>
                <a:spcBef>
                  <a:spcPts val="900"/>
                </a:spcBef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</a:pPr>
              <a:r>
                <a:rPr lang="es-ES" sz="2400" b="1">
                  <a:solidFill>
                    <a:schemeClr val="tx2"/>
                  </a:solidFill>
                  <a:latin typeface="Arial Narrow" pitchFamily="34" charset="0"/>
                </a:rPr>
                <a:t>o modificado</a:t>
              </a:r>
              <a:endParaRPr lang="en-US" sz="2400" b="1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38918" name="Rectangle 8"/>
            <p:cNvSpPr>
              <a:spLocks noChangeArrowheads="1"/>
            </p:cNvSpPr>
            <p:nvPr/>
          </p:nvSpPr>
          <p:spPr bwMode="auto">
            <a:xfrm>
              <a:off x="2040" y="1581"/>
              <a:ext cx="2080" cy="77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8919" name="Rectangle 9"/>
            <p:cNvSpPr>
              <a:spLocks noChangeArrowheads="1"/>
            </p:cNvSpPr>
            <p:nvPr/>
          </p:nvSpPr>
          <p:spPr bwMode="auto">
            <a:xfrm>
              <a:off x="2164" y="1742"/>
              <a:ext cx="1834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ts val="2000"/>
                </a:lnSpc>
                <a:spcBef>
                  <a:spcPts val="900"/>
                </a:spcBef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</a:pPr>
              <a:r>
                <a:rPr lang="es-ES" sz="2400" b="1">
                  <a:solidFill>
                    <a:schemeClr val="tx2"/>
                  </a:solidFill>
                  <a:latin typeface="Arial Narrow" pitchFamily="34" charset="0"/>
                </a:rPr>
                <a:t>Proceso de Desarrollo </a:t>
              </a:r>
            </a:p>
            <a:p>
              <a:pPr algn="ctr" eaLnBrk="0" hangingPunct="0">
                <a:lnSpc>
                  <a:spcPts val="2000"/>
                </a:lnSpc>
                <a:spcBef>
                  <a:spcPts val="900"/>
                </a:spcBef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</a:pPr>
              <a:r>
                <a:rPr lang="es-ES" sz="2400" b="1">
                  <a:solidFill>
                    <a:schemeClr val="tx2"/>
                  </a:solidFill>
                  <a:latin typeface="Arial Narrow" pitchFamily="34" charset="0"/>
                </a:rPr>
                <a:t>de Software</a:t>
              </a:r>
              <a:endParaRPr lang="en-US" sz="2400" b="1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38920" name="AutoShape 10"/>
            <p:cNvSpPr>
              <a:spLocks noChangeArrowheads="1"/>
            </p:cNvSpPr>
            <p:nvPr/>
          </p:nvSpPr>
          <p:spPr bwMode="auto">
            <a:xfrm>
              <a:off x="744" y="1917"/>
              <a:ext cx="1248" cy="192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8921" name="AutoShape 11"/>
            <p:cNvSpPr>
              <a:spLocks noChangeArrowheads="1"/>
            </p:cNvSpPr>
            <p:nvPr/>
          </p:nvSpPr>
          <p:spPr bwMode="auto">
            <a:xfrm>
              <a:off x="4152" y="1917"/>
              <a:ext cx="1248" cy="192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61" name="Group 25"/>
          <p:cNvGraphicFramePr>
            <a:graphicFrameLocks noGrp="1"/>
          </p:cNvGraphicFramePr>
          <p:nvPr>
            <p:ph/>
          </p:nvPr>
        </p:nvGraphicFramePr>
        <p:xfrm>
          <a:off x="590550" y="908050"/>
          <a:ext cx="8229600" cy="5266055"/>
        </p:xfrm>
        <a:graphic>
          <a:graphicData uri="http://schemas.openxmlformats.org/drawingml/2006/table">
            <a:tbl>
              <a:tblPr/>
              <a:tblGrid>
                <a:gridCol w="2809875"/>
                <a:gridCol w="5419725"/>
              </a:tblGrid>
              <a:tr h="358775"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Clasificaci</a:t>
                      </a:r>
                      <a:r>
                        <a:rPr kumimoji="0" lang="es-CO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CO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CO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Metodolog</a:t>
                      </a:r>
                      <a:r>
                        <a:rPr kumimoji="0" 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í</a:t>
                      </a:r>
                      <a:r>
                        <a:rPr kumimoji="0" 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as</a:t>
                      </a:r>
                      <a:endParaRPr kumimoji="0" lang="es-CO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1413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Orientadas a Procesos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An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lisis estructurado -De Marco 79, Gane &amp; Sarson79.  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An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á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lisis estructurado moderno -Yourdon89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SSADM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Reino Unido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s-E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Merise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-Francia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É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TRICA 2.1 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Espa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ñ</a:t>
                      </a: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</a:t>
                      </a:r>
                      <a:r>
                        <a:rPr kumimoji="0" lang="es-CO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giles</a:t>
                      </a:r>
                      <a:endParaRPr kumimoji="0" lang="es-CO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XP, Extreme Programming-Beck99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SCRUM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Cristal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FDD,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FeatureDrivenDevelopment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-Palmer y Feslsing02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Modelado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gil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-Ambler02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8788"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Orientadas a  Objetos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3050" marR="0" lvl="0" indent="-273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OMT 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Rumbaughet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al. 91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Tahoma" pitchFamily="34" charset="0"/>
                        </a:rPr>
                        <a:t>Booch94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Objectory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/OOSE 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Jacobsonet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al. 93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FUSION -Coleman94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OOram-Reenskaug96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Proceso Unificado -</a:t>
                      </a:r>
                      <a:r>
                        <a:rPr kumimoji="0" lang="es-E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Jacobsonet</a:t>
                      </a: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al. 99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Rational Unified Process(RUP) -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Krutchenet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 al. 99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Métrica 3</a:t>
                      </a:r>
                    </a:p>
                    <a:p>
                      <a:pPr marL="273050" marR="0" lvl="0" indent="-2730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</a:rPr>
                        <a:t>Desarrollo basado en componentes  (CBD)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649288"/>
          </a:xfrm>
        </p:spPr>
        <p:txBody>
          <a:bodyPr/>
          <a:lstStyle/>
          <a:p>
            <a:r>
              <a:rPr lang="es-AR" sz="3600" b="1" smtClean="0"/>
              <a:t>METODOLOGÍAS  MAS UTILIZADAS</a:t>
            </a:r>
            <a:endParaRPr lang="es-ES" sz="3600" b="1" smtClean="0"/>
          </a:p>
        </p:txBody>
      </p:sp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7629525" y="64150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  <p:pic>
        <p:nvPicPr>
          <p:cNvPr id="40963" name="Picture 5" descr="f_rup_pk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1484313"/>
            <a:ext cx="3889375" cy="254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107950" y="2205038"/>
            <a:ext cx="5976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200" b="1"/>
              <a:t>Proceso Unificado -UP:</a:t>
            </a:r>
            <a:endParaRPr lang="es-ES" sz="3200" b="1"/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644900"/>
            <a:ext cx="53975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4"/>
          <p:cNvSpPr txBox="1">
            <a:spLocks noChangeArrowheads="1"/>
          </p:cNvSpPr>
          <p:nvPr/>
        </p:nvSpPr>
        <p:spPr bwMode="auto">
          <a:xfrm>
            <a:off x="7629525" y="644683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250825" y="836613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800" b="1"/>
              <a:t>Proceso Unificado de Rational -RUP:</a:t>
            </a:r>
            <a:endParaRPr lang="es-ES" sz="2800" b="1"/>
          </a:p>
        </p:txBody>
      </p:sp>
      <p:pic>
        <p:nvPicPr>
          <p:cNvPr id="41987" name="Picture 6" descr="r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84313"/>
            <a:ext cx="4895850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7" descr="Fases Metrica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3683000"/>
            <a:ext cx="4284662" cy="314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8"/>
          <p:cNvSpPr txBox="1">
            <a:spLocks noChangeArrowheads="1"/>
          </p:cNvSpPr>
          <p:nvPr/>
        </p:nvSpPr>
        <p:spPr bwMode="auto">
          <a:xfrm>
            <a:off x="5508625" y="2924175"/>
            <a:ext cx="3205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sz="2800" b="1"/>
          </a:p>
        </p:txBody>
      </p:sp>
      <p:sp>
        <p:nvSpPr>
          <p:cNvPr id="41990" name="Text Box 9"/>
          <p:cNvSpPr txBox="1">
            <a:spLocks noChangeArrowheads="1"/>
          </p:cNvSpPr>
          <p:nvPr/>
        </p:nvSpPr>
        <p:spPr bwMode="auto">
          <a:xfrm>
            <a:off x="5508625" y="2924175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800" b="1"/>
              <a:t>Métrica Versión 3:</a:t>
            </a:r>
            <a:endParaRPr lang="es-E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4"/>
          <p:cNvSpPr txBox="1">
            <a:spLocks noChangeArrowheads="1"/>
          </p:cNvSpPr>
          <p:nvPr/>
        </p:nvSpPr>
        <p:spPr bwMode="auto">
          <a:xfrm>
            <a:off x="7629525" y="64150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  <p:sp>
        <p:nvSpPr>
          <p:cNvPr id="58370" name="Text Box 5"/>
          <p:cNvSpPr txBox="1">
            <a:spLocks noChangeArrowheads="1"/>
          </p:cNvSpPr>
          <p:nvPr/>
        </p:nvSpPr>
        <p:spPr bwMode="auto">
          <a:xfrm>
            <a:off x="468313" y="765175"/>
            <a:ext cx="6191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3200" b="1"/>
              <a:t>Programación Extrema -XP</a:t>
            </a:r>
            <a:endParaRPr lang="es-ES" sz="3200" b="1"/>
          </a:p>
        </p:txBody>
      </p:sp>
      <p:pic>
        <p:nvPicPr>
          <p:cNvPr id="58371" name="Picture 7" descr="metodologia_x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295400"/>
            <a:ext cx="7029474" cy="520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0" y="6532670"/>
            <a:ext cx="5500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dirty="0" smtClean="0"/>
              <a:t>Fuente: http://wiki.monagas.udo.edu.ve/index.php/Metodolog%C3%ADas_SCRUM_y_XP</a:t>
            </a:r>
            <a:endParaRPr lang="es-CO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785786" y="0"/>
            <a:ext cx="7443782" cy="642894"/>
          </a:xfrm>
        </p:spPr>
        <p:txBody>
          <a:bodyPr/>
          <a:lstStyle/>
          <a:p>
            <a:pPr algn="ctr" eaLnBrk="1" hangingPunct="1"/>
            <a:r>
              <a:rPr lang="es-ES" sz="4000" b="1" dirty="0" smtClean="0"/>
              <a:t>Agenda Semana 1.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519113" y="1508125"/>
            <a:ext cx="8229600" cy="5089525"/>
          </a:xfrm>
        </p:spPr>
        <p:txBody>
          <a:bodyPr/>
          <a:lstStyle/>
          <a:p>
            <a:pPr algn="just" eaLnBrk="1" hangingPunct="1">
              <a:buFont typeface="Wingdings 2" pitchFamily="18" charset="2"/>
              <a:buNone/>
            </a:pPr>
            <a:r>
              <a:rPr lang="en-GB" smtClean="0"/>
              <a:t>   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GB" smtClean="0"/>
          </a:p>
          <a:p>
            <a:pPr algn="just" eaLnBrk="1" hangingPunct="1">
              <a:buFont typeface="Wingdings 2" pitchFamily="18" charset="2"/>
              <a:buNone/>
            </a:pPr>
            <a:endParaRPr lang="en-GB" smtClean="0"/>
          </a:p>
          <a:p>
            <a:pPr algn="just" eaLnBrk="1" hangingPunct="1">
              <a:buFont typeface="Wingdings 2" pitchFamily="18" charset="2"/>
              <a:buNone/>
            </a:pPr>
            <a:r>
              <a:rPr lang="en-GB" smtClean="0"/>
              <a:t>    </a:t>
            </a:r>
            <a:endParaRPr lang="es-ES" sz="2400" smtClean="0">
              <a:latin typeface="Verdana" pitchFamily="34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7818438" y="6415088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1600" b="1"/>
              <a:t>Semana: 1</a:t>
            </a:r>
            <a:endParaRPr lang="es-ES" sz="1600" b="1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539750" y="1647825"/>
            <a:ext cx="7561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" name="6 Imagen" descr="Foto-Bosch-trabajo-en-equipo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9058" y="4857760"/>
            <a:ext cx="2571736" cy="1928802"/>
          </a:xfrm>
          <a:prstGeom prst="rect">
            <a:avLst/>
          </a:prstGeom>
        </p:spPr>
      </p:pic>
      <p:pic>
        <p:nvPicPr>
          <p:cNvPr id="8" name="7 Imagen" descr="dirigir equip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642918"/>
            <a:ext cx="2476504" cy="2470313"/>
          </a:xfrm>
          <a:prstGeom prst="rect">
            <a:avLst/>
          </a:prstGeom>
        </p:spPr>
      </p:pic>
      <p:pic>
        <p:nvPicPr>
          <p:cNvPr id="9" name="8 Imagen" descr="MetodologiaIngenieri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3357562"/>
            <a:ext cx="2428892" cy="1936367"/>
          </a:xfrm>
          <a:prstGeom prst="rect">
            <a:avLst/>
          </a:prstGeom>
        </p:spPr>
      </p:pic>
      <p:pic>
        <p:nvPicPr>
          <p:cNvPr id="10" name="9 Imagen" descr="programaci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2857496"/>
            <a:ext cx="2357422" cy="1771434"/>
          </a:xfrm>
          <a:prstGeom prst="rect">
            <a:avLst/>
          </a:prstGeom>
        </p:spPr>
      </p:pic>
      <p:pic>
        <p:nvPicPr>
          <p:cNvPr id="11" name="10 Imagen" descr="herramientas-gratuitas-de-gestion-de-proyectos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06340"/>
            <a:ext cx="2928926" cy="216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CO" b="1" dirty="0" smtClean="0"/>
              <a:t>SCRUM</a:t>
            </a:r>
            <a:endParaRPr lang="es-CO" b="1" dirty="0"/>
          </a:p>
        </p:txBody>
      </p:sp>
      <p:pic>
        <p:nvPicPr>
          <p:cNvPr id="4" name="3 Imagen" descr="Roles_de_scr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781053"/>
            <a:ext cx="2733675" cy="3076575"/>
          </a:xfrm>
          <a:prstGeom prst="rect">
            <a:avLst/>
          </a:prstGeom>
        </p:spPr>
      </p:pic>
      <p:pic>
        <p:nvPicPr>
          <p:cNvPr id="5" name="4 Imagen" descr="Metodologia_ag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2000240"/>
            <a:ext cx="6286512" cy="485778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0" y="6532670"/>
            <a:ext cx="5500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50" dirty="0" smtClean="0"/>
              <a:t>Fuente: http://wiki.monagas.udo.edu.ve/index.php/Metodolog%C3%ADas_SCRUM_y_XP</a:t>
            </a:r>
            <a:endParaRPr lang="es-CO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695733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993824"/>
            <a:ext cx="6143668" cy="22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CO" sz="4400" b="1" dirty="0" smtClean="0"/>
              <a:t>DIFERENCIA ENTRE SCRUM Y XP</a:t>
            </a:r>
            <a:endParaRPr lang="es-CO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Text Box 5"/>
          <p:cNvSpPr txBox="1">
            <a:spLocks noChangeArrowheads="1"/>
          </p:cNvSpPr>
          <p:nvPr/>
        </p:nvSpPr>
        <p:spPr bwMode="auto">
          <a:xfrm>
            <a:off x="250825" y="836613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800" b="1"/>
              <a:t>Desarrollo Basado en Componentes -CBD:</a:t>
            </a:r>
            <a:endParaRPr lang="es-ES" sz="2800" b="1"/>
          </a:p>
        </p:txBody>
      </p:sp>
      <p:pic>
        <p:nvPicPr>
          <p:cNvPr id="573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628775"/>
            <a:ext cx="28225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7" name="Objeto 2"/>
          <p:cNvPicPr>
            <a:picLocks noChangeArrowheads="1"/>
          </p:cNvPicPr>
          <p:nvPr/>
        </p:nvPicPr>
        <p:blipFill>
          <a:blip r:embed="rId4"/>
          <a:srcRect l="-1534" t="-342" r="-1852" b="-648"/>
          <a:stretch>
            <a:fillRect/>
          </a:stretch>
        </p:blipFill>
        <p:spPr bwMode="auto">
          <a:xfrm>
            <a:off x="3492500" y="1700213"/>
            <a:ext cx="39592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8" name="Text Box 7"/>
          <p:cNvSpPr txBox="1">
            <a:spLocks noChangeArrowheads="1"/>
          </p:cNvSpPr>
          <p:nvPr/>
        </p:nvSpPr>
        <p:spPr bwMode="auto">
          <a:xfrm>
            <a:off x="55563" y="1357313"/>
            <a:ext cx="1908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INICIO</a:t>
            </a:r>
            <a:endParaRPr lang="es-ES" b="1"/>
          </a:p>
        </p:txBody>
      </p:sp>
      <p:sp>
        <p:nvSpPr>
          <p:cNvPr id="57359" name="Text Box 8"/>
          <p:cNvSpPr txBox="1">
            <a:spLocks noChangeArrowheads="1"/>
          </p:cNvSpPr>
          <p:nvPr/>
        </p:nvSpPr>
        <p:spPr bwMode="auto">
          <a:xfrm>
            <a:off x="3492500" y="1333500"/>
            <a:ext cx="1908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b="1"/>
              <a:t>ELABORACION</a:t>
            </a:r>
            <a:endParaRPr lang="es-ES" b="1"/>
          </a:p>
        </p:txBody>
      </p:sp>
      <p:pic>
        <p:nvPicPr>
          <p:cNvPr id="57360" name="Objeto 3"/>
          <p:cNvPicPr>
            <a:picLocks noChangeArrowheads="1"/>
          </p:cNvPicPr>
          <p:nvPr/>
        </p:nvPicPr>
        <p:blipFill>
          <a:blip r:embed="rId5"/>
          <a:srcRect l="-117" t="-853" b="-381"/>
          <a:stretch>
            <a:fillRect/>
          </a:stretch>
        </p:blipFill>
        <p:spPr bwMode="auto">
          <a:xfrm>
            <a:off x="250825" y="4724400"/>
            <a:ext cx="34575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61" name="Rectangle 11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3851275" y="4437063"/>
          <a:ext cx="3384550" cy="2420937"/>
        </p:xfrm>
        <a:graphic>
          <a:graphicData uri="http://schemas.openxmlformats.org/presentationml/2006/ole">
            <p:oleObj spid="_x0000_s100354" name="Imagen de mapa de bits" r:id="rId6" imgW="8640381" imgH="3629532" progId="PBrush">
              <p:embed/>
            </p:oleObj>
          </a:graphicData>
        </a:graphic>
      </p:graphicFrame>
      <p:pic>
        <p:nvPicPr>
          <p:cNvPr id="57362" name="Objeto 6"/>
          <p:cNvPicPr>
            <a:picLocks noChangeArrowheads="1"/>
          </p:cNvPicPr>
          <p:nvPr/>
        </p:nvPicPr>
        <p:blipFill>
          <a:blip r:embed="rId7"/>
          <a:srcRect l="-2303" t="-470" r="-3265" b="-583"/>
          <a:stretch>
            <a:fillRect/>
          </a:stretch>
        </p:blipFill>
        <p:spPr bwMode="auto">
          <a:xfrm>
            <a:off x="6372225" y="3284538"/>
            <a:ext cx="2628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63" name="Text Box 13"/>
          <p:cNvSpPr txBox="1">
            <a:spLocks noChangeArrowheads="1"/>
          </p:cNvSpPr>
          <p:nvPr/>
        </p:nvSpPr>
        <p:spPr bwMode="auto">
          <a:xfrm>
            <a:off x="3492500" y="3933825"/>
            <a:ext cx="237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CONSTRUCCION</a:t>
            </a:r>
            <a:endParaRPr lang="es-E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4"/>
          <p:cNvSpPr txBox="1">
            <a:spLocks noChangeArrowheads="1"/>
          </p:cNvSpPr>
          <p:nvPr/>
        </p:nvSpPr>
        <p:spPr bwMode="auto">
          <a:xfrm>
            <a:off x="7629525" y="64150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468313" y="24923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 eaLnBrk="0" hangingPunct="0"/>
            <a:r>
              <a:rPr lang="es-AR" sz="4600" b="1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s-AR" sz="4600" b="1">
                <a:solidFill>
                  <a:schemeClr val="tx2"/>
                </a:solidFill>
                <a:latin typeface="Calibri" pitchFamily="34" charset="0"/>
              </a:rPr>
            </a:br>
            <a:r>
              <a:rPr lang="es-AR" sz="4600" b="1">
                <a:solidFill>
                  <a:schemeClr val="tx2"/>
                </a:solidFill>
                <a:latin typeface="Calibri" pitchFamily="34" charset="0"/>
              </a:rPr>
              <a:t>TALLER EN CLASE -2</a:t>
            </a:r>
            <a:endParaRPr lang="es-ES" sz="4600" b="1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4"/>
          <p:cNvSpPr txBox="1">
            <a:spLocks noChangeArrowheads="1"/>
          </p:cNvSpPr>
          <p:nvPr/>
        </p:nvSpPr>
        <p:spPr bwMode="auto">
          <a:xfrm>
            <a:off x="7629525" y="6308725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468313" y="299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 eaLnBrk="0" hangingPunct="0"/>
            <a:r>
              <a:rPr lang="es-ES" sz="4400" b="1">
                <a:latin typeface="Calibri" pitchFamily="34" charset="0"/>
              </a:rPr>
              <a:t>3.  ¿Qué es Planificación de  Proyecto de  Software?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1 Marcador de fecha"/>
          <p:cNvSpPr txBox="1">
            <a:spLocks noGrp="1"/>
          </p:cNvSpPr>
          <p:nvPr/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000"/>
              <a:t>-XSC-</a:t>
            </a:r>
          </a:p>
        </p:txBody>
      </p:sp>
      <p:sp>
        <p:nvSpPr>
          <p:cNvPr id="61442" name="3 Marcador de número de diapositiva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834B3DC-4A33-4965-B7E2-2BCAC4F603F0}" type="slidenum">
              <a:rPr lang="es-ES" sz="1000"/>
              <a:pPr algn="r"/>
              <a:t>35</a:t>
            </a:fld>
            <a:endParaRPr lang="es-ES" sz="100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" sz="3800" b="1">
                <a:solidFill>
                  <a:srgbClr val="0000FF"/>
                </a:solidFill>
                <a:latin typeface="Times New Roman" pitchFamily="18" charset="0"/>
              </a:rPr>
              <a:t>FRASES TIPICAS antes de comenzar</a:t>
            </a:r>
          </a:p>
        </p:txBody>
      </p:sp>
      <p:sp>
        <p:nvSpPr>
          <p:cNvPr id="1479683" name="WordArt 3"/>
          <p:cNvSpPr>
            <a:spLocks noChangeArrowheads="1" noChangeShapeType="1" noTextEdit="1"/>
          </p:cNvSpPr>
          <p:nvPr/>
        </p:nvSpPr>
        <p:spPr bwMode="auto">
          <a:xfrm rot="-770565">
            <a:off x="1462088" y="3175000"/>
            <a:ext cx="2933700" cy="623888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s-AR" sz="24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CC66FF"/>
                    </a:gs>
                    <a:gs pos="50000">
                      <a:srgbClr val="FFFFFF"/>
                    </a:gs>
                    <a:gs pos="100000">
                      <a:srgbClr val="CC66FF"/>
                    </a:gs>
                  </a:gsLst>
                  <a:lin ang="3420000" scaled="1"/>
                </a:gradFill>
                <a:latin typeface="Arial Black"/>
              </a:rPr>
              <a:t>"Es demasiado..."</a:t>
            </a:r>
          </a:p>
        </p:txBody>
      </p:sp>
      <p:sp>
        <p:nvSpPr>
          <p:cNvPr id="1479684" name="WordArt 4" descr="Papel seda azul"/>
          <p:cNvSpPr>
            <a:spLocks noChangeArrowheads="1" noChangeShapeType="1" noTextEdit="1"/>
          </p:cNvSpPr>
          <p:nvPr/>
        </p:nvSpPr>
        <p:spPr bwMode="auto">
          <a:xfrm>
            <a:off x="2843213" y="1341438"/>
            <a:ext cx="3990975" cy="6572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TopLeft">
                <a:rot lat="0" lon="20519977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algn="ctr"/>
            <a:r>
              <a:rPr lang="es-AR" sz="24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/>
              </a:rPr>
              <a:t> "Nunca lo van a aceptar"</a:t>
            </a:r>
          </a:p>
        </p:txBody>
      </p:sp>
      <p:sp>
        <p:nvSpPr>
          <p:cNvPr id="1479685" name="WordArt 5"/>
          <p:cNvSpPr>
            <a:spLocks noChangeArrowheads="1" noChangeShapeType="1" noTextEdit="1"/>
          </p:cNvSpPr>
          <p:nvPr/>
        </p:nvSpPr>
        <p:spPr bwMode="auto">
          <a:xfrm>
            <a:off x="0" y="2000250"/>
            <a:ext cx="4657725" cy="965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s-AR" sz="24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Arial Black"/>
              </a:rPr>
              <a:t>"No está en el presupuesto"</a:t>
            </a:r>
          </a:p>
        </p:txBody>
      </p:sp>
      <p:pic>
        <p:nvPicPr>
          <p:cNvPr id="1479686" name="Picture 6" descr="Shock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75" y="1714500"/>
            <a:ext cx="352901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8" name="Picture 9" descr="C:\Documents and Settings\xasala.ICETEL\Mis documentos\XSC\UCI\Introducción a la AP (especializacion 7 semanas)\pics\generar idea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" y="4143375"/>
            <a:ext cx="7000875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47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47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683" grpId="0" animBg="1"/>
      <p:bldP spid="1479684" grpId="0" animBg="1"/>
      <p:bldP spid="147968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2"/>
          <p:cNvSpPr txBox="1">
            <a:spLocks noChangeArrowheads="1"/>
          </p:cNvSpPr>
          <p:nvPr/>
        </p:nvSpPr>
        <p:spPr bwMode="auto">
          <a:xfrm>
            <a:off x="0" y="1268413"/>
            <a:ext cx="1547813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s-ES_tradnl" sz="800" i="1">
              <a:solidFill>
                <a:srgbClr val="FFFF66"/>
              </a:solidFill>
              <a:latin typeface="Microsoft Sans Serif" pitchFamily="34" charset="0"/>
            </a:endParaRPr>
          </a:p>
          <a:p>
            <a:pPr algn="ctr">
              <a:spcBef>
                <a:spcPct val="50000"/>
              </a:spcBef>
            </a:pPr>
            <a:endParaRPr lang="es-ES_tradnl" sz="800" i="1">
              <a:solidFill>
                <a:srgbClr val="FFFF66"/>
              </a:solidFill>
              <a:latin typeface="Microsoft Sans Serif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s-ES_tradnl" sz="1000" i="1">
                <a:solidFill>
                  <a:srgbClr val="FFFF66"/>
                </a:solidFill>
                <a:latin typeface="Tempus Sans ITC"/>
              </a:rPr>
              <a:t>.</a:t>
            </a:r>
            <a:endParaRPr lang="es-ES" sz="1000" i="1">
              <a:solidFill>
                <a:srgbClr val="FFFF66"/>
              </a:solidFill>
              <a:latin typeface="Tempus Sans ITC"/>
            </a:endParaRPr>
          </a:p>
        </p:txBody>
      </p:sp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3563938" y="1916113"/>
            <a:ext cx="2016125" cy="574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000"/>
              <a:t>Necesidad a resolver</a:t>
            </a:r>
            <a:endParaRPr lang="en-US" sz="2000"/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5940425" y="3068638"/>
            <a:ext cx="2016125" cy="574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000"/>
              <a:t>Pre-factibilidad</a:t>
            </a:r>
            <a:endParaRPr lang="en-US" sz="2000"/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5940425" y="4365625"/>
            <a:ext cx="2016125" cy="574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000"/>
              <a:t>Factibilidad</a:t>
            </a:r>
            <a:endParaRPr lang="en-US" sz="2000"/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3563938" y="5300663"/>
            <a:ext cx="2016125" cy="574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000"/>
              <a:t>Grupos de Procesos AP</a:t>
            </a:r>
            <a:endParaRPr lang="en-US" sz="2000"/>
          </a:p>
        </p:txBody>
      </p:sp>
      <p:sp>
        <p:nvSpPr>
          <p:cNvPr id="62470" name="Rectangle 8"/>
          <p:cNvSpPr>
            <a:spLocks noChangeArrowheads="1"/>
          </p:cNvSpPr>
          <p:nvPr/>
        </p:nvSpPr>
        <p:spPr bwMode="auto">
          <a:xfrm>
            <a:off x="971550" y="3068638"/>
            <a:ext cx="2160588" cy="574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000"/>
              <a:t>Comercialización</a:t>
            </a:r>
            <a:endParaRPr lang="en-US" sz="2000"/>
          </a:p>
        </p:txBody>
      </p:sp>
      <p:sp>
        <p:nvSpPr>
          <p:cNvPr id="62471" name="Rectangle 9"/>
          <p:cNvSpPr>
            <a:spLocks noChangeArrowheads="1"/>
          </p:cNvSpPr>
          <p:nvPr/>
        </p:nvSpPr>
        <p:spPr bwMode="auto">
          <a:xfrm>
            <a:off x="1042988" y="4367213"/>
            <a:ext cx="2016125" cy="574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000"/>
              <a:t>Puesta en operación</a:t>
            </a:r>
            <a:endParaRPr lang="en-US" sz="2000"/>
          </a:p>
        </p:txBody>
      </p:sp>
      <p:cxnSp>
        <p:nvCxnSpPr>
          <p:cNvPr id="62472" name="AutoShape 10"/>
          <p:cNvCxnSpPr>
            <a:cxnSpLocks noChangeShapeType="1"/>
            <a:stCxn id="62466" idx="3"/>
            <a:endCxn id="62467" idx="0"/>
          </p:cNvCxnSpPr>
          <p:nvPr/>
        </p:nvCxnSpPr>
        <p:spPr bwMode="auto">
          <a:xfrm>
            <a:off x="5580063" y="2203450"/>
            <a:ext cx="13684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3" name="AutoShape 11"/>
          <p:cNvCxnSpPr>
            <a:cxnSpLocks noChangeShapeType="1"/>
            <a:stCxn id="62467" idx="2"/>
            <a:endCxn id="62468" idx="0"/>
          </p:cNvCxnSpPr>
          <p:nvPr/>
        </p:nvCxnSpPr>
        <p:spPr bwMode="auto">
          <a:xfrm>
            <a:off x="6948488" y="3643313"/>
            <a:ext cx="0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4" name="AutoShape 12"/>
          <p:cNvCxnSpPr>
            <a:cxnSpLocks noChangeShapeType="1"/>
            <a:stCxn id="62468" idx="2"/>
            <a:endCxn id="62469" idx="3"/>
          </p:cNvCxnSpPr>
          <p:nvPr/>
        </p:nvCxnSpPr>
        <p:spPr bwMode="auto">
          <a:xfrm flipH="1">
            <a:off x="5580063" y="4940300"/>
            <a:ext cx="1368425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5" name="AutoShape 13"/>
          <p:cNvCxnSpPr>
            <a:cxnSpLocks noChangeShapeType="1"/>
            <a:stCxn id="62469" idx="1"/>
            <a:endCxn id="62471" idx="2"/>
          </p:cNvCxnSpPr>
          <p:nvPr/>
        </p:nvCxnSpPr>
        <p:spPr bwMode="auto">
          <a:xfrm flipH="1" flipV="1">
            <a:off x="2051050" y="4941888"/>
            <a:ext cx="1512888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6" name="AutoShape 14"/>
          <p:cNvCxnSpPr>
            <a:cxnSpLocks noChangeShapeType="1"/>
            <a:stCxn id="62471" idx="0"/>
            <a:endCxn id="62470" idx="2"/>
          </p:cNvCxnSpPr>
          <p:nvPr/>
        </p:nvCxnSpPr>
        <p:spPr bwMode="auto">
          <a:xfrm flipV="1">
            <a:off x="2051050" y="3643313"/>
            <a:ext cx="1588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7" name="AutoShape 15"/>
          <p:cNvCxnSpPr>
            <a:cxnSpLocks noChangeShapeType="1"/>
            <a:stCxn id="62470" idx="0"/>
            <a:endCxn id="62466" idx="1"/>
          </p:cNvCxnSpPr>
          <p:nvPr/>
        </p:nvCxnSpPr>
        <p:spPr bwMode="auto">
          <a:xfrm flipV="1">
            <a:off x="2052638" y="2203450"/>
            <a:ext cx="15113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76" name="Oval 16"/>
          <p:cNvSpPr>
            <a:spLocks noChangeArrowheads="1"/>
          </p:cNvSpPr>
          <p:nvPr/>
        </p:nvSpPr>
        <p:spPr bwMode="auto">
          <a:xfrm rot="-20274344">
            <a:off x="3933825" y="1412875"/>
            <a:ext cx="4886325" cy="3254375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26275"/>
                  <a:invGamma/>
                </a:srgbClr>
              </a:gs>
              <a:gs pos="100000">
                <a:srgbClr val="FFFF00">
                  <a:alpha val="50000"/>
                </a:srgbClr>
              </a:gs>
            </a:gsLst>
            <a:lin ang="18900000" scaled="1"/>
          </a:gradFill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18000" tIns="0" rIns="18000" bIns="10800" anchor="ctr"/>
          <a:lstStyle/>
          <a:p>
            <a:pPr algn="ctr">
              <a:defRPr/>
            </a:pPr>
            <a:r>
              <a:rPr lang="es-MX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8"/>
                <a:cs typeface="Arial Unicode MS" pitchFamily="34" charset="-128"/>
              </a:rPr>
              <a:t>Formulación y evaluación de proyectos</a:t>
            </a:r>
            <a:endParaRPr lang="es-ES" sz="2800" b="1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900113" y="3573463"/>
            <a:ext cx="7343775" cy="2592387"/>
          </a:xfrm>
          <a:prstGeom prst="ellipse">
            <a:avLst/>
          </a:prstGeom>
          <a:gradFill rotWithShape="1">
            <a:gsLst>
              <a:gs pos="0">
                <a:srgbClr val="33CC33">
                  <a:gamma/>
                  <a:shade val="26275"/>
                  <a:invGamma/>
                </a:srgbClr>
              </a:gs>
              <a:gs pos="100000">
                <a:srgbClr val="33CC33">
                  <a:alpha val="50000"/>
                </a:srgbClr>
              </a:gs>
            </a:gsLst>
            <a:lin ang="2700000" scaled="1"/>
          </a:gradFill>
          <a:ln w="57150" algn="ctr">
            <a:solidFill>
              <a:srgbClr val="FF0000"/>
            </a:solidFill>
            <a:prstDash val="dashDot"/>
            <a:round/>
            <a:headEnd/>
            <a:tailEnd/>
          </a:ln>
          <a:effectLst/>
        </p:spPr>
        <p:txBody>
          <a:bodyPr lIns="18000" tIns="0" rIns="18000" bIns="10800" anchor="ctr"/>
          <a:lstStyle/>
          <a:p>
            <a:pPr algn="ctr">
              <a:defRPr/>
            </a:pPr>
            <a:r>
              <a:rPr lang="es-MX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Administración de proyectos</a:t>
            </a:r>
            <a:endParaRPr lang="es-E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 rot="19913214">
            <a:off x="314325" y="1844675"/>
            <a:ext cx="4464050" cy="2519363"/>
          </a:xfrm>
          <a:prstGeom prst="ellipse">
            <a:avLst/>
          </a:prstGeom>
          <a:gradFill rotWithShape="1">
            <a:gsLst>
              <a:gs pos="0">
                <a:srgbClr val="0066FF">
                  <a:alpha val="50000"/>
                </a:srgbClr>
              </a:gs>
              <a:gs pos="100000">
                <a:srgbClr val="0066FF">
                  <a:gamma/>
                  <a:shade val="16078"/>
                  <a:invGamma/>
                </a:srgbClr>
              </a:gs>
            </a:gsLst>
            <a:lin ang="18900000" scaled="1"/>
          </a:gradFill>
          <a:ln w="9525" algn="ctr">
            <a:solidFill>
              <a:srgbClr val="339966"/>
            </a:solidFill>
            <a:round/>
            <a:headEnd/>
            <a:tailEnd/>
          </a:ln>
          <a:effectLst/>
        </p:spPr>
        <p:txBody>
          <a:bodyPr lIns="18000" tIns="0" rIns="18000" bIns="10800" anchor="ctr"/>
          <a:lstStyle/>
          <a:p>
            <a:pPr algn="ctr">
              <a:defRPr/>
            </a:pPr>
            <a:r>
              <a:rPr lang="es-MX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Administración de empresas</a:t>
            </a:r>
          </a:p>
          <a:p>
            <a:pPr algn="ctr">
              <a:defRPr/>
            </a:pPr>
            <a:endParaRPr lang="es-ES" sz="280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2481" name="Rectangle 3"/>
          <p:cNvSpPr>
            <a:spLocks noChangeArrowheads="1"/>
          </p:cNvSpPr>
          <p:nvPr/>
        </p:nvSpPr>
        <p:spPr bwMode="auto">
          <a:xfrm>
            <a:off x="900113" y="476250"/>
            <a:ext cx="77724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s-ES" sz="3600" b="1">
                <a:solidFill>
                  <a:schemeClr val="tx2"/>
                </a:solidFill>
                <a:latin typeface="Tahoma" pitchFamily="34" charset="0"/>
              </a:rPr>
              <a:t>¿</a:t>
            </a:r>
            <a:r>
              <a:rPr lang="es-ES" sz="3600" b="1">
                <a:solidFill>
                  <a:schemeClr val="tx2"/>
                </a:solidFill>
                <a:latin typeface="Calibri" pitchFamily="34" charset="0"/>
              </a:rPr>
              <a:t>C</a:t>
            </a:r>
            <a:r>
              <a:rPr lang="es-ES" sz="3600" b="1">
                <a:solidFill>
                  <a:schemeClr val="tx2"/>
                </a:solidFill>
                <a:latin typeface="Tahoma" pitchFamily="34" charset="0"/>
              </a:rPr>
              <a:t>ó</a:t>
            </a:r>
            <a:r>
              <a:rPr lang="es-ES" sz="3600" b="1">
                <a:solidFill>
                  <a:schemeClr val="tx2"/>
                </a:solidFill>
                <a:latin typeface="Calibri" pitchFamily="34" charset="0"/>
              </a:rPr>
              <a:t>mo aplica la AP en una empresa?</a:t>
            </a:r>
            <a:endParaRPr lang="en-US" sz="3600" b="1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 animBg="1"/>
      <p:bldP spid="15377" grpId="0" animBg="1"/>
      <p:bldP spid="153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b="1" smtClean="0"/>
              <a:t>Qué es un Proyecto?</a:t>
            </a:r>
            <a:endParaRPr lang="es-ES" sz="3600" b="1" smtClean="0"/>
          </a:p>
        </p:txBody>
      </p:sp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8135937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 typeface="Wingdings" pitchFamily="2" charset="2"/>
              <a:buNone/>
            </a:pPr>
            <a:r>
              <a:rPr lang="es-ES" sz="2800">
                <a:latin typeface="Palatino Linotype" pitchFamily="18" charset="0"/>
              </a:rPr>
              <a:t>   Un proyecto es un esfuerzo </a:t>
            </a:r>
            <a:r>
              <a:rPr lang="es-ES" sz="2800" b="1">
                <a:latin typeface="Palatino Linotype" pitchFamily="18" charset="0"/>
              </a:rPr>
              <a:t>temporal</a:t>
            </a:r>
            <a:r>
              <a:rPr lang="es-ES" sz="2800">
                <a:latin typeface="Palatino Linotype" pitchFamily="18" charset="0"/>
              </a:rPr>
              <a:t> que se lleva a cabo para crear un </a:t>
            </a:r>
            <a:r>
              <a:rPr lang="es-ES" sz="2800" b="1">
                <a:latin typeface="Palatino Linotype" pitchFamily="18" charset="0"/>
              </a:rPr>
              <a:t>producto, servicio o resultado único</a:t>
            </a:r>
            <a:r>
              <a:rPr lang="es-ES" sz="2800">
                <a:latin typeface="Palatino Linotype" pitchFamily="18" charset="0"/>
              </a:rPr>
              <a:t>.</a:t>
            </a:r>
          </a:p>
          <a:p>
            <a:pPr marL="342900" indent="-342900" algn="just">
              <a:spcBef>
                <a:spcPct val="50000"/>
              </a:spcBef>
              <a:buFont typeface="Wingdings" pitchFamily="2" charset="2"/>
              <a:buChar char="ü"/>
            </a:pPr>
            <a:endParaRPr lang="es-ES" sz="2400">
              <a:latin typeface="Palatino Linotype" pitchFamily="18" charset="0"/>
            </a:endParaRPr>
          </a:p>
          <a:p>
            <a:pPr marL="800100" lvl="1" indent="-3429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sz="2400" b="1">
                <a:latin typeface="Palatino Linotype" pitchFamily="18" charset="0"/>
              </a:rPr>
              <a:t>Temporal</a:t>
            </a:r>
            <a:r>
              <a:rPr lang="es-ES" sz="2400">
                <a:latin typeface="Palatino Linotype" pitchFamily="18" charset="0"/>
              </a:rPr>
              <a:t>: Posee un comienzo y final definido</a:t>
            </a:r>
          </a:p>
          <a:p>
            <a:pPr marL="800100" lvl="1" indent="-3429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sz="2400" b="1">
                <a:latin typeface="Palatino Linotype" pitchFamily="18" charset="0"/>
              </a:rPr>
              <a:t>Productos, servicios o resultados únicos</a:t>
            </a:r>
            <a:r>
              <a:rPr lang="es-ES" sz="2400">
                <a:latin typeface="Palatino Linotype" pitchFamily="18" charset="0"/>
              </a:rPr>
              <a:t>: Crea entregables únicos. Entregables son productos, servicios o resultados.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8424862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 typeface="Wingdings" pitchFamily="2" charset="2"/>
              <a:buNone/>
            </a:pPr>
            <a:r>
              <a:rPr lang="es-ES" sz="2800">
                <a:latin typeface="Palatino Linotype" pitchFamily="18" charset="0"/>
              </a:rPr>
              <a:t>   Los proyectos se usan para lograr el plan estratégico de la organización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s-ES" sz="2800">
                <a:latin typeface="Palatino Linotype" pitchFamily="18" charset="0"/>
              </a:rPr>
              <a:t>Surgen como resultado de: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ü"/>
            </a:pPr>
            <a:r>
              <a:rPr lang="es-ES" sz="2400">
                <a:latin typeface="Palatino Linotype" pitchFamily="18" charset="0"/>
              </a:rPr>
              <a:t>Una demanda de mercado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ü"/>
            </a:pPr>
            <a:r>
              <a:rPr lang="es-ES" sz="2400">
                <a:latin typeface="Palatino Linotype" pitchFamily="18" charset="0"/>
              </a:rPr>
              <a:t>Una necesidad de la organización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ü"/>
            </a:pPr>
            <a:r>
              <a:rPr lang="es-ES" sz="2400">
                <a:latin typeface="Palatino Linotype" pitchFamily="18" charset="0"/>
              </a:rPr>
              <a:t>Una solicitud del cliente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ü"/>
            </a:pPr>
            <a:r>
              <a:rPr lang="es-ES" sz="2400">
                <a:latin typeface="Palatino Linotype" pitchFamily="18" charset="0"/>
              </a:rPr>
              <a:t>Un avance tecnológico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ü"/>
            </a:pPr>
            <a:r>
              <a:rPr lang="es-ES" sz="2400">
                <a:latin typeface="Palatino Linotype" pitchFamily="18" charset="0"/>
              </a:rPr>
              <a:t>Un requisito legal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4"/>
          <p:cNvSpPr txBox="1">
            <a:spLocks noChangeArrowheads="1"/>
          </p:cNvSpPr>
          <p:nvPr/>
        </p:nvSpPr>
        <p:spPr bwMode="auto">
          <a:xfrm>
            <a:off x="611188" y="2133600"/>
            <a:ext cx="8135937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sz="2800">
                <a:latin typeface="Palatino Linotype" pitchFamily="18" charset="0"/>
              </a:rPr>
              <a:t>La aplicación de </a:t>
            </a:r>
            <a:r>
              <a:rPr lang="es-ES" sz="2800" b="1">
                <a:latin typeface="Palatino Linotype" pitchFamily="18" charset="0"/>
              </a:rPr>
              <a:t>conocimientos, habilidades, herramientas y técnicas</a:t>
            </a:r>
            <a:r>
              <a:rPr lang="es-ES" sz="2800">
                <a:latin typeface="Palatino Linotype" pitchFamily="18" charset="0"/>
              </a:rPr>
              <a:t> a las actividades de un proyecto para satisfacer sus necesidades</a:t>
            </a:r>
          </a:p>
          <a:p>
            <a:pPr marL="342900" indent="-3429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sz="2800">
                <a:latin typeface="Palatino Linotype" pitchFamily="18" charset="0"/>
              </a:rPr>
              <a:t>Se logra mediante la aplicación e integración de los procesos de: </a:t>
            </a:r>
            <a:r>
              <a:rPr lang="es-ES" sz="2800" b="1">
                <a:latin typeface="Palatino Linotype" pitchFamily="18" charset="0"/>
              </a:rPr>
              <a:t>inicio, planificación, ejecución, seguimiento y control, y cierre</a:t>
            </a:r>
            <a:r>
              <a:rPr lang="es-ES" sz="2800">
                <a:latin typeface="Palatino Linotype" pitchFamily="18" charset="0"/>
              </a:rPr>
              <a:t>.</a:t>
            </a:r>
          </a:p>
          <a:p>
            <a:pPr marL="342900" indent="-3429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s-ES" sz="2800">
                <a:latin typeface="Palatino Linotype" pitchFamily="18" charset="0"/>
              </a:rPr>
              <a:t>El </a:t>
            </a:r>
            <a:r>
              <a:rPr lang="es-ES" sz="2800" b="1">
                <a:latin typeface="Palatino Linotype" pitchFamily="18" charset="0"/>
              </a:rPr>
              <a:t>responsable de alcanzar los objetivos</a:t>
            </a:r>
            <a:r>
              <a:rPr lang="es-ES" sz="2800">
                <a:latin typeface="Palatino Linotype" pitchFamily="18" charset="0"/>
              </a:rPr>
              <a:t> del proyecto es el </a:t>
            </a:r>
            <a:r>
              <a:rPr lang="es-ES" sz="2800" b="1">
                <a:latin typeface="Palatino Linotype" pitchFamily="18" charset="0"/>
              </a:rPr>
              <a:t>Director del Proyecto</a:t>
            </a:r>
            <a:endParaRPr lang="es-ES" sz="2000" b="1">
              <a:latin typeface="Palatino Linotype" pitchFamily="18" charset="0"/>
            </a:endParaRPr>
          </a:p>
        </p:txBody>
      </p:sp>
      <p:sp>
        <p:nvSpPr>
          <p:cNvPr id="65538" name="Rectangle 5"/>
          <p:cNvSpPr>
            <a:spLocks/>
          </p:cNvSpPr>
          <p:nvPr/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eaLnBrk="0" hangingPunct="0"/>
            <a:r>
              <a:rPr lang="es-AR" sz="3600" b="1">
                <a:solidFill>
                  <a:schemeClr val="tx2"/>
                </a:solidFill>
                <a:latin typeface="Calibri" pitchFamily="34" charset="0"/>
              </a:rPr>
              <a:t>Qué es la Dirección de Proyectos?</a:t>
            </a:r>
            <a:endParaRPr lang="es-ES" sz="3600" b="1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428736"/>
            <a:ext cx="8229600" cy="616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s-AR" sz="2000" b="1" dirty="0" smtClean="0">
                <a:latin typeface="+mj-lt"/>
              </a:rPr>
              <a:t>1.     Conceptos Básicos de SI</a:t>
            </a:r>
          </a:p>
          <a:p>
            <a:pPr>
              <a:buNone/>
            </a:pPr>
            <a:r>
              <a:rPr lang="es-AR" sz="2000" dirty="0" smtClean="0">
                <a:latin typeface="+mj-lt"/>
              </a:rPr>
              <a:t>1.1  </a:t>
            </a:r>
            <a:r>
              <a:rPr lang="es-ES" sz="2000" dirty="0">
                <a:latin typeface="+mj-lt"/>
              </a:rPr>
              <a:t>¿Qué es un Sistema de Información</a:t>
            </a:r>
            <a:r>
              <a:rPr lang="es-ES" sz="2000" dirty="0" smtClean="0">
                <a:latin typeface="+mj-lt"/>
              </a:rPr>
              <a:t>?</a:t>
            </a:r>
          </a:p>
          <a:p>
            <a:pPr>
              <a:buNone/>
            </a:pPr>
            <a:r>
              <a:rPr lang="es-ES" sz="2000" dirty="0" smtClean="0">
                <a:latin typeface="+mj-lt"/>
              </a:rPr>
              <a:t>1.2   Evolución de los SI</a:t>
            </a:r>
            <a:endParaRPr lang="es-ES" sz="2000" dirty="0">
              <a:latin typeface="+mj-lt"/>
            </a:endParaRPr>
          </a:p>
          <a:p>
            <a:pPr>
              <a:buNone/>
            </a:pPr>
            <a:r>
              <a:rPr lang="es-ES" sz="2000" dirty="0">
                <a:latin typeface="+mj-lt"/>
              </a:rPr>
              <a:t>1.2  ¿Qué es software?</a:t>
            </a:r>
          </a:p>
          <a:p>
            <a:pPr>
              <a:buNone/>
            </a:pPr>
            <a:r>
              <a:rPr lang="es-ES" sz="2000" dirty="0">
                <a:latin typeface="+mj-lt"/>
              </a:rPr>
              <a:t>1.3  ¿Qué es la Ingeniería de Software?</a:t>
            </a:r>
          </a:p>
          <a:p>
            <a:pPr>
              <a:buNone/>
            </a:pPr>
            <a:r>
              <a:rPr lang="es-ES" sz="2000" dirty="0">
                <a:latin typeface="+mj-lt"/>
              </a:rPr>
              <a:t>1.4  ¿Cuáles son los Problemas de Software?</a:t>
            </a:r>
          </a:p>
          <a:p>
            <a:pPr>
              <a:buNone/>
            </a:pPr>
            <a:r>
              <a:rPr lang="es-ES" sz="2000" dirty="0">
                <a:latin typeface="+mj-lt"/>
              </a:rPr>
              <a:t>1.5  ¿Cuáles son las estrategias para el desarrollo de SI?</a:t>
            </a:r>
          </a:p>
          <a:p>
            <a:pPr>
              <a:buNone/>
            </a:pPr>
            <a:r>
              <a:rPr lang="es-ES" sz="2000" dirty="0">
                <a:latin typeface="+mj-lt"/>
              </a:rPr>
              <a:t>1.6  ¿Qué es un Proceso de Software?</a:t>
            </a:r>
          </a:p>
          <a:p>
            <a:pPr>
              <a:buNone/>
            </a:pPr>
            <a:r>
              <a:rPr lang="es-ES" sz="2000" dirty="0">
                <a:latin typeface="+mj-lt"/>
              </a:rPr>
              <a:t>1.7  ¿Qué es un  Modelo del ciclo  de  vida de software?</a:t>
            </a:r>
          </a:p>
          <a:p>
            <a:pPr>
              <a:buNone/>
            </a:pPr>
            <a:endParaRPr lang="es-ES" sz="2000" dirty="0">
              <a:latin typeface="+mj-lt"/>
            </a:endParaRPr>
          </a:p>
          <a:p>
            <a:pPr>
              <a:buNone/>
            </a:pPr>
            <a:r>
              <a:rPr lang="es-ES" sz="2000" b="1" dirty="0">
                <a:latin typeface="+mj-lt"/>
              </a:rPr>
              <a:t>2. </a:t>
            </a:r>
            <a:r>
              <a:rPr lang="es-ES" sz="2000" dirty="0">
                <a:latin typeface="+mj-lt"/>
              </a:rPr>
              <a:t>   </a:t>
            </a:r>
            <a:r>
              <a:rPr lang="es-ES" sz="2000" b="1" dirty="0">
                <a:latin typeface="+mj-lt"/>
              </a:rPr>
              <a:t>¿Qué es una Metodología  de Desarrollo de  software?</a:t>
            </a:r>
          </a:p>
          <a:p>
            <a:pPr>
              <a:buNone/>
            </a:pPr>
            <a:endParaRPr lang="es-ES" sz="2000" b="1" dirty="0">
              <a:latin typeface="+mj-lt"/>
            </a:endParaRPr>
          </a:p>
          <a:p>
            <a:pPr>
              <a:buNone/>
            </a:pPr>
            <a:r>
              <a:rPr lang="es-ES" sz="2000" b="1" dirty="0">
                <a:latin typeface="+mj-lt"/>
              </a:rPr>
              <a:t>3.    ¿Qué es Planificación de  Proyecto de  Software?</a:t>
            </a:r>
          </a:p>
          <a:p>
            <a:pPr>
              <a:buNone/>
            </a:pPr>
            <a:endParaRPr lang="es-ES" sz="2000" b="1" dirty="0">
              <a:latin typeface="+mj-lt"/>
            </a:endParaRPr>
          </a:p>
          <a:p>
            <a:pPr>
              <a:buNone/>
            </a:pPr>
            <a:endParaRPr lang="es-ES" sz="2000" b="1" dirty="0">
              <a:latin typeface="+mj-lt"/>
            </a:endParaRPr>
          </a:p>
          <a:p>
            <a:pPr>
              <a:buNone/>
            </a:pPr>
            <a:endParaRPr lang="es-E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4863" y="1700213"/>
            <a:ext cx="5688012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457200" y="482600"/>
            <a:ext cx="8229600" cy="1143000"/>
          </a:xfrm>
        </p:spPr>
        <p:txBody>
          <a:bodyPr/>
          <a:lstStyle/>
          <a:p>
            <a:r>
              <a:rPr lang="es-AR" b="1" smtClean="0"/>
              <a:t>Las 4 P’s de los Proyectos</a:t>
            </a:r>
            <a:endParaRPr lang="es-E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3 Marcador de fecha"/>
          <p:cNvSpPr txBox="1">
            <a:spLocks noGrp="1"/>
          </p:cNvSpPr>
          <p:nvPr/>
        </p:nvSpPr>
        <p:spPr bwMode="auto">
          <a:xfrm>
            <a:off x="914400" y="61753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000"/>
              <a:t>-XSC-</a:t>
            </a:r>
          </a:p>
        </p:txBody>
      </p:sp>
      <p:sp>
        <p:nvSpPr>
          <p:cNvPr id="67586" name="4 Marcador de pie de página"/>
          <p:cNvSpPr txBox="1">
            <a:spLocks noGrp="1"/>
          </p:cNvSpPr>
          <p:nvPr/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000"/>
              <a:t>Gerencia de Proyectos</a:t>
            </a:r>
          </a:p>
        </p:txBody>
      </p:sp>
      <p:sp>
        <p:nvSpPr>
          <p:cNvPr id="67587" name="5 Marcador de número de diapositiva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6928D68-B979-4213-8E35-C0CE944F94A2}" type="slidenum">
              <a:rPr lang="es-ES" sz="1000"/>
              <a:pPr algn="r"/>
              <a:t>41</a:t>
            </a:fld>
            <a:endParaRPr lang="es-ES" sz="10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76600" y="1066800"/>
            <a:ext cx="2895600" cy="3581400"/>
            <a:chOff x="2112" y="672"/>
            <a:chExt cx="1824" cy="2256"/>
          </a:xfrm>
        </p:grpSpPr>
        <p:sp>
          <p:nvSpPr>
            <p:cNvPr id="67667" name="Line 3"/>
            <p:cNvSpPr>
              <a:spLocks noChangeShapeType="1"/>
            </p:cNvSpPr>
            <p:nvPr/>
          </p:nvSpPr>
          <p:spPr bwMode="auto">
            <a:xfrm>
              <a:off x="2112" y="100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68" name="Line 4"/>
            <p:cNvSpPr>
              <a:spLocks noChangeShapeType="1"/>
            </p:cNvSpPr>
            <p:nvPr/>
          </p:nvSpPr>
          <p:spPr bwMode="auto">
            <a:xfrm>
              <a:off x="2112" y="124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69" name="Line 5"/>
            <p:cNvSpPr>
              <a:spLocks noChangeShapeType="1"/>
            </p:cNvSpPr>
            <p:nvPr/>
          </p:nvSpPr>
          <p:spPr bwMode="auto">
            <a:xfrm>
              <a:off x="2112" y="148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70" name="Line 6"/>
            <p:cNvSpPr>
              <a:spLocks noChangeShapeType="1"/>
            </p:cNvSpPr>
            <p:nvPr/>
          </p:nvSpPr>
          <p:spPr bwMode="auto">
            <a:xfrm>
              <a:off x="2112" y="172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71" name="Line 7"/>
            <p:cNvSpPr>
              <a:spLocks noChangeShapeType="1"/>
            </p:cNvSpPr>
            <p:nvPr/>
          </p:nvSpPr>
          <p:spPr bwMode="auto">
            <a:xfrm>
              <a:off x="2112" y="196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72" name="Line 8"/>
            <p:cNvSpPr>
              <a:spLocks noChangeShapeType="1"/>
            </p:cNvSpPr>
            <p:nvPr/>
          </p:nvSpPr>
          <p:spPr bwMode="auto">
            <a:xfrm>
              <a:off x="2112" y="220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73" name="Line 9"/>
            <p:cNvSpPr>
              <a:spLocks noChangeShapeType="1"/>
            </p:cNvSpPr>
            <p:nvPr/>
          </p:nvSpPr>
          <p:spPr bwMode="auto">
            <a:xfrm>
              <a:off x="2112" y="244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74" name="Line 10"/>
            <p:cNvSpPr>
              <a:spLocks noChangeShapeType="1"/>
            </p:cNvSpPr>
            <p:nvPr/>
          </p:nvSpPr>
          <p:spPr bwMode="auto">
            <a:xfrm>
              <a:off x="2112" y="268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75" name="Line 11"/>
            <p:cNvSpPr>
              <a:spLocks noChangeShapeType="1"/>
            </p:cNvSpPr>
            <p:nvPr/>
          </p:nvSpPr>
          <p:spPr bwMode="auto">
            <a:xfrm>
              <a:off x="2112" y="292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76" name="Line 12"/>
            <p:cNvSpPr>
              <a:spLocks noChangeShapeType="1"/>
            </p:cNvSpPr>
            <p:nvPr/>
          </p:nvSpPr>
          <p:spPr bwMode="auto">
            <a:xfrm>
              <a:off x="2688" y="672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77" name="Line 13"/>
            <p:cNvSpPr>
              <a:spLocks noChangeShapeType="1"/>
            </p:cNvSpPr>
            <p:nvPr/>
          </p:nvSpPr>
          <p:spPr bwMode="auto">
            <a:xfrm>
              <a:off x="2976" y="672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78" name="Line 14"/>
            <p:cNvSpPr>
              <a:spLocks noChangeShapeType="1"/>
            </p:cNvSpPr>
            <p:nvPr/>
          </p:nvSpPr>
          <p:spPr bwMode="auto">
            <a:xfrm>
              <a:off x="3264" y="672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7679" name="Line 15"/>
            <p:cNvSpPr>
              <a:spLocks noChangeShapeType="1"/>
            </p:cNvSpPr>
            <p:nvPr/>
          </p:nvSpPr>
          <p:spPr bwMode="auto">
            <a:xfrm>
              <a:off x="3552" y="672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799184" name="Rectangle 16"/>
          <p:cNvSpPr>
            <a:spLocks noChangeArrowheads="1"/>
          </p:cNvSpPr>
          <p:nvPr/>
        </p:nvSpPr>
        <p:spPr bwMode="auto">
          <a:xfrm>
            <a:off x="6172200" y="1219200"/>
            <a:ext cx="3036888" cy="3810000"/>
          </a:xfrm>
          <a:prstGeom prst="rect">
            <a:avLst/>
          </a:prstGeom>
          <a:gradFill rotWithShape="1">
            <a:gsLst>
              <a:gs pos="0">
                <a:srgbClr val="008000">
                  <a:alpha val="39998"/>
                </a:srgbClr>
              </a:gs>
              <a:gs pos="100000">
                <a:srgbClr val="43A143">
                  <a:alpha val="2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/>
          </a:p>
        </p:txBody>
      </p:sp>
      <p:sp>
        <p:nvSpPr>
          <p:cNvPr id="1799185" name="Rectangle 17"/>
          <p:cNvSpPr>
            <a:spLocks noChangeArrowheads="1"/>
          </p:cNvSpPr>
          <p:nvPr/>
        </p:nvSpPr>
        <p:spPr bwMode="auto">
          <a:xfrm>
            <a:off x="0" y="1143000"/>
            <a:ext cx="3581400" cy="3810000"/>
          </a:xfrm>
          <a:prstGeom prst="rect">
            <a:avLst/>
          </a:prstGeom>
          <a:gradFill rotWithShape="1">
            <a:gsLst>
              <a:gs pos="0">
                <a:srgbClr val="CBA9CB">
                  <a:alpha val="20000"/>
                </a:srgbClr>
              </a:gs>
              <a:gs pos="100000">
                <a:srgbClr val="660066">
                  <a:alpha val="24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/>
          </a:p>
        </p:txBody>
      </p:sp>
      <p:sp>
        <p:nvSpPr>
          <p:cNvPr id="67591" name="Rectangle 18"/>
          <p:cNvSpPr>
            <a:spLocks noChangeArrowheads="1"/>
          </p:cNvSpPr>
          <p:nvPr/>
        </p:nvSpPr>
        <p:spPr bwMode="auto">
          <a:xfrm>
            <a:off x="1317625" y="306388"/>
            <a:ext cx="709295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ES" sz="3600" b="1">
                <a:solidFill>
                  <a:schemeClr val="tx2"/>
                </a:solidFill>
                <a:latin typeface="Calibri" pitchFamily="34" charset="0"/>
              </a:rPr>
              <a:t>Aplicación de la Administración de Proyectos  -PMI</a:t>
            </a:r>
          </a:p>
        </p:txBody>
      </p:sp>
      <p:sp>
        <p:nvSpPr>
          <p:cNvPr id="1799187" name="Oval 19"/>
          <p:cNvSpPr>
            <a:spLocks noChangeArrowheads="1"/>
          </p:cNvSpPr>
          <p:nvPr/>
        </p:nvSpPr>
        <p:spPr bwMode="auto">
          <a:xfrm>
            <a:off x="7772400" y="2057400"/>
            <a:ext cx="304800" cy="304800"/>
          </a:xfrm>
          <a:prstGeom prst="ellipse">
            <a:avLst/>
          </a:prstGeom>
          <a:solidFill>
            <a:srgbClr val="6600CC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P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188" name="Oval 20"/>
          <p:cNvSpPr>
            <a:spLocks noChangeArrowheads="1"/>
          </p:cNvSpPr>
          <p:nvPr/>
        </p:nvSpPr>
        <p:spPr bwMode="auto">
          <a:xfrm>
            <a:off x="7467600" y="3276600"/>
            <a:ext cx="304800" cy="304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>
                <a:solidFill>
                  <a:schemeClr val="bg1"/>
                </a:solidFill>
              </a:rPr>
              <a:t>Co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99189" name="Oval 21"/>
          <p:cNvSpPr>
            <a:spLocks noChangeArrowheads="1"/>
          </p:cNvSpPr>
          <p:nvPr/>
        </p:nvSpPr>
        <p:spPr bwMode="auto">
          <a:xfrm>
            <a:off x="7239000" y="3962400"/>
            <a:ext cx="304800" cy="3048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Ci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190" name="Oval 22"/>
          <p:cNvSpPr>
            <a:spLocks noChangeArrowheads="1"/>
          </p:cNvSpPr>
          <p:nvPr/>
        </p:nvSpPr>
        <p:spPr bwMode="auto">
          <a:xfrm>
            <a:off x="7848600" y="2667000"/>
            <a:ext cx="304800" cy="304800"/>
          </a:xfrm>
          <a:prstGeom prst="ellipse">
            <a:avLst/>
          </a:prstGeom>
          <a:solidFill>
            <a:srgbClr val="FF9900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E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191" name="Oval 23"/>
          <p:cNvSpPr>
            <a:spLocks noChangeArrowheads="1"/>
          </p:cNvSpPr>
          <p:nvPr/>
        </p:nvSpPr>
        <p:spPr bwMode="auto">
          <a:xfrm>
            <a:off x="7391400" y="1447800"/>
            <a:ext cx="304800" cy="304800"/>
          </a:xfrm>
          <a:prstGeom prst="ellipse">
            <a:avLst/>
          </a:prstGeom>
          <a:solidFill>
            <a:srgbClr val="99FF33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rgbClr val="000066"/>
                </a:solidFill>
              </a:rPr>
              <a:t>I</a:t>
            </a:r>
            <a:endParaRPr lang="en-US" sz="1600" b="1">
              <a:solidFill>
                <a:srgbClr val="000066"/>
              </a:solidFill>
            </a:endParaRPr>
          </a:p>
        </p:txBody>
      </p:sp>
      <p:sp>
        <p:nvSpPr>
          <p:cNvPr id="1799192" name="Rectangle 24"/>
          <p:cNvSpPr>
            <a:spLocks noChangeArrowheads="1"/>
          </p:cNvSpPr>
          <p:nvPr/>
        </p:nvSpPr>
        <p:spPr bwMode="auto">
          <a:xfrm>
            <a:off x="6400800" y="685800"/>
            <a:ext cx="2743200" cy="533400"/>
          </a:xfrm>
          <a:prstGeom prst="rect">
            <a:avLst/>
          </a:prstGeom>
          <a:solidFill>
            <a:srgbClr val="008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500" b="1">
                <a:solidFill>
                  <a:schemeClr val="bg1"/>
                </a:solidFill>
              </a:rPr>
              <a:t>Grupos de Procesos</a:t>
            </a:r>
          </a:p>
        </p:txBody>
      </p:sp>
      <p:sp>
        <p:nvSpPr>
          <p:cNvPr id="1799193" name="Rectangle 25"/>
          <p:cNvSpPr>
            <a:spLocks noChangeArrowheads="1"/>
          </p:cNvSpPr>
          <p:nvPr/>
        </p:nvSpPr>
        <p:spPr bwMode="auto">
          <a:xfrm>
            <a:off x="68263" y="685800"/>
            <a:ext cx="3232150" cy="5334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500" b="1">
                <a:solidFill>
                  <a:schemeClr val="bg1"/>
                </a:solidFill>
              </a:rPr>
              <a:t>Áreas del conocimiento</a:t>
            </a:r>
          </a:p>
        </p:txBody>
      </p:sp>
      <p:sp>
        <p:nvSpPr>
          <p:cNvPr id="1799194" name="Rectangle 26"/>
          <p:cNvSpPr>
            <a:spLocks noChangeArrowheads="1"/>
          </p:cNvSpPr>
          <p:nvPr/>
        </p:nvSpPr>
        <p:spPr bwMode="auto">
          <a:xfrm>
            <a:off x="3886200" y="4724400"/>
            <a:ext cx="2133600" cy="3048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500" b="1">
                <a:solidFill>
                  <a:schemeClr val="bg1"/>
                </a:solidFill>
                <a:cs typeface="Times New Roman" pitchFamily="18" charset="0"/>
              </a:rPr>
              <a:t>Proceso de Gestión</a:t>
            </a:r>
          </a:p>
        </p:txBody>
      </p:sp>
      <p:cxnSp>
        <p:nvCxnSpPr>
          <p:cNvPr id="1799195" name="AutoShape 27"/>
          <p:cNvCxnSpPr>
            <a:cxnSpLocks noChangeShapeType="1"/>
            <a:stCxn id="1799192" idx="1"/>
            <a:endCxn id="1799194" idx="3"/>
          </p:cNvCxnSpPr>
          <p:nvPr/>
        </p:nvCxnSpPr>
        <p:spPr bwMode="auto">
          <a:xfrm rot="10800000" flipV="1">
            <a:off x="6019800" y="952500"/>
            <a:ext cx="381000" cy="39243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799196" name="AutoShape 28"/>
          <p:cNvCxnSpPr>
            <a:cxnSpLocks noChangeShapeType="1"/>
            <a:stCxn id="1799193" idx="3"/>
            <a:endCxn id="1799194" idx="1"/>
          </p:cNvCxnSpPr>
          <p:nvPr/>
        </p:nvCxnSpPr>
        <p:spPr bwMode="auto">
          <a:xfrm>
            <a:off x="3300413" y="952500"/>
            <a:ext cx="585787" cy="3924300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1799197" name="Oval 29"/>
          <p:cNvSpPr>
            <a:spLocks noChangeArrowheads="1"/>
          </p:cNvSpPr>
          <p:nvPr/>
        </p:nvSpPr>
        <p:spPr bwMode="auto">
          <a:xfrm>
            <a:off x="3810000" y="1219200"/>
            <a:ext cx="304800" cy="304800"/>
          </a:xfrm>
          <a:prstGeom prst="ellipse">
            <a:avLst/>
          </a:prstGeom>
          <a:solidFill>
            <a:srgbClr val="99FF33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rgbClr val="000066"/>
                </a:solidFill>
              </a:rPr>
              <a:t>I</a:t>
            </a:r>
            <a:endParaRPr lang="en-US" sz="1600" b="1">
              <a:solidFill>
                <a:srgbClr val="000066"/>
              </a:solidFill>
            </a:endParaRPr>
          </a:p>
        </p:txBody>
      </p:sp>
      <p:sp>
        <p:nvSpPr>
          <p:cNvPr id="1799198" name="Oval 30"/>
          <p:cNvSpPr>
            <a:spLocks noChangeArrowheads="1"/>
          </p:cNvSpPr>
          <p:nvPr/>
        </p:nvSpPr>
        <p:spPr bwMode="auto">
          <a:xfrm>
            <a:off x="4343400" y="1676400"/>
            <a:ext cx="304800" cy="304800"/>
          </a:xfrm>
          <a:prstGeom prst="ellipse">
            <a:avLst/>
          </a:prstGeom>
          <a:solidFill>
            <a:srgbClr val="6600CC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P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199" name="Oval 31"/>
          <p:cNvSpPr>
            <a:spLocks noChangeArrowheads="1"/>
          </p:cNvSpPr>
          <p:nvPr/>
        </p:nvSpPr>
        <p:spPr bwMode="auto">
          <a:xfrm>
            <a:off x="4343400" y="2057400"/>
            <a:ext cx="304800" cy="304800"/>
          </a:xfrm>
          <a:prstGeom prst="ellipse">
            <a:avLst/>
          </a:prstGeom>
          <a:solidFill>
            <a:srgbClr val="6600CC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P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00" name="Oval 32"/>
          <p:cNvSpPr>
            <a:spLocks noChangeArrowheads="1"/>
          </p:cNvSpPr>
          <p:nvPr/>
        </p:nvSpPr>
        <p:spPr bwMode="auto">
          <a:xfrm>
            <a:off x="4343400" y="2438400"/>
            <a:ext cx="304800" cy="304800"/>
          </a:xfrm>
          <a:prstGeom prst="ellipse">
            <a:avLst/>
          </a:prstGeom>
          <a:solidFill>
            <a:srgbClr val="6600CC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P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01" name="Oval 33"/>
          <p:cNvSpPr>
            <a:spLocks noChangeArrowheads="1"/>
          </p:cNvSpPr>
          <p:nvPr/>
        </p:nvSpPr>
        <p:spPr bwMode="auto">
          <a:xfrm>
            <a:off x="4343400" y="2819400"/>
            <a:ext cx="304800" cy="304800"/>
          </a:xfrm>
          <a:prstGeom prst="ellipse">
            <a:avLst/>
          </a:prstGeom>
          <a:solidFill>
            <a:srgbClr val="6600CC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P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02" name="Oval 34"/>
          <p:cNvSpPr>
            <a:spLocks noChangeArrowheads="1"/>
          </p:cNvSpPr>
          <p:nvPr/>
        </p:nvSpPr>
        <p:spPr bwMode="auto">
          <a:xfrm>
            <a:off x="4343400" y="3200400"/>
            <a:ext cx="304800" cy="304800"/>
          </a:xfrm>
          <a:prstGeom prst="ellipse">
            <a:avLst/>
          </a:prstGeom>
          <a:solidFill>
            <a:srgbClr val="6600CC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P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03" name="Oval 35"/>
          <p:cNvSpPr>
            <a:spLocks noChangeArrowheads="1"/>
          </p:cNvSpPr>
          <p:nvPr/>
        </p:nvSpPr>
        <p:spPr bwMode="auto">
          <a:xfrm>
            <a:off x="4343400" y="3581400"/>
            <a:ext cx="304800" cy="304800"/>
          </a:xfrm>
          <a:prstGeom prst="ellipse">
            <a:avLst/>
          </a:prstGeom>
          <a:solidFill>
            <a:srgbClr val="6600CC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P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04" name="Oval 36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ellipse">
            <a:avLst/>
          </a:prstGeom>
          <a:solidFill>
            <a:srgbClr val="6600CC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P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05" name="Rectangle 37"/>
          <p:cNvSpPr>
            <a:spLocks noChangeArrowheads="1"/>
          </p:cNvSpPr>
          <p:nvPr/>
        </p:nvSpPr>
        <p:spPr bwMode="auto">
          <a:xfrm>
            <a:off x="2286000" y="1216025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>
                <a:latin typeface="Times" pitchFamily="18" charset="0"/>
              </a:rPr>
              <a:t>Integración</a:t>
            </a:r>
          </a:p>
        </p:txBody>
      </p:sp>
      <p:sp>
        <p:nvSpPr>
          <p:cNvPr id="1799206" name="Rectangle 38"/>
          <p:cNvSpPr>
            <a:spLocks noChangeArrowheads="1"/>
          </p:cNvSpPr>
          <p:nvPr/>
        </p:nvSpPr>
        <p:spPr bwMode="auto">
          <a:xfrm>
            <a:off x="2590800" y="1597025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b="1">
                <a:latin typeface="Times" pitchFamily="18" charset="0"/>
              </a:rPr>
              <a:t>Alcance</a:t>
            </a:r>
          </a:p>
        </p:txBody>
      </p:sp>
      <p:sp>
        <p:nvSpPr>
          <p:cNvPr id="1799207" name="Rectangle 39"/>
          <p:cNvSpPr>
            <a:spLocks noChangeArrowheads="1"/>
          </p:cNvSpPr>
          <p:nvPr/>
        </p:nvSpPr>
        <p:spPr bwMode="auto">
          <a:xfrm>
            <a:off x="2641600" y="197802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b="1">
                <a:latin typeface="Times" pitchFamily="18" charset="0"/>
              </a:rPr>
              <a:t>Tiempo</a:t>
            </a:r>
          </a:p>
        </p:txBody>
      </p:sp>
      <p:sp>
        <p:nvSpPr>
          <p:cNvPr id="1799208" name="Rectangle 40"/>
          <p:cNvSpPr>
            <a:spLocks noChangeArrowheads="1"/>
          </p:cNvSpPr>
          <p:nvPr/>
        </p:nvSpPr>
        <p:spPr bwMode="auto">
          <a:xfrm>
            <a:off x="2787650" y="2282825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b="1">
                <a:latin typeface="Times" pitchFamily="18" charset="0"/>
              </a:rPr>
              <a:t>Costo</a:t>
            </a:r>
          </a:p>
        </p:txBody>
      </p:sp>
      <p:sp>
        <p:nvSpPr>
          <p:cNvPr id="1799209" name="Rectangle 41"/>
          <p:cNvSpPr>
            <a:spLocks noChangeArrowheads="1"/>
          </p:cNvSpPr>
          <p:nvPr/>
        </p:nvSpPr>
        <p:spPr bwMode="auto">
          <a:xfrm>
            <a:off x="2667000" y="2663825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b="1">
                <a:latin typeface="Times" pitchFamily="18" charset="0"/>
              </a:rPr>
              <a:t>Calidad</a:t>
            </a:r>
            <a:endParaRPr lang="en-US" b="1">
              <a:latin typeface="Times" pitchFamily="18" charset="0"/>
            </a:endParaRPr>
          </a:p>
        </p:txBody>
      </p:sp>
      <p:sp>
        <p:nvSpPr>
          <p:cNvPr id="1799210" name="Rectangle 42"/>
          <p:cNvSpPr>
            <a:spLocks noChangeArrowheads="1"/>
          </p:cNvSpPr>
          <p:nvPr/>
        </p:nvSpPr>
        <p:spPr bwMode="auto">
          <a:xfrm>
            <a:off x="1625600" y="3044825"/>
            <a:ext cx="195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>
                <a:latin typeface="Times" pitchFamily="18" charset="0"/>
              </a:rPr>
              <a:t>Recursos Humanos</a:t>
            </a:r>
          </a:p>
        </p:txBody>
      </p:sp>
      <p:sp>
        <p:nvSpPr>
          <p:cNvPr id="1799211" name="Rectangle 43"/>
          <p:cNvSpPr>
            <a:spLocks noChangeArrowheads="1"/>
          </p:cNvSpPr>
          <p:nvPr/>
        </p:nvSpPr>
        <p:spPr bwMode="auto">
          <a:xfrm>
            <a:off x="1828800" y="3425825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>
                <a:latin typeface="Times" pitchFamily="18" charset="0"/>
              </a:rPr>
              <a:t>Comunicaciones</a:t>
            </a:r>
            <a:endParaRPr lang="en-US">
              <a:latin typeface="Times" pitchFamily="18" charset="0"/>
            </a:endParaRPr>
          </a:p>
        </p:txBody>
      </p:sp>
      <p:sp>
        <p:nvSpPr>
          <p:cNvPr id="1799212" name="Rectangle 44"/>
          <p:cNvSpPr>
            <a:spLocks noChangeArrowheads="1"/>
          </p:cNvSpPr>
          <p:nvPr/>
        </p:nvSpPr>
        <p:spPr bwMode="auto">
          <a:xfrm>
            <a:off x="2692400" y="3806825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>
                <a:latin typeface="Times" pitchFamily="18" charset="0"/>
              </a:rPr>
              <a:t>Riesgos</a:t>
            </a:r>
            <a:endParaRPr lang="en-US">
              <a:latin typeface="Times" pitchFamily="18" charset="0"/>
            </a:endParaRPr>
          </a:p>
        </p:txBody>
      </p:sp>
      <p:sp>
        <p:nvSpPr>
          <p:cNvPr id="1799213" name="Rectangle 45"/>
          <p:cNvSpPr>
            <a:spLocks noChangeArrowheads="1"/>
          </p:cNvSpPr>
          <p:nvPr/>
        </p:nvSpPr>
        <p:spPr bwMode="auto">
          <a:xfrm>
            <a:off x="1914525" y="4187825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>
                <a:latin typeface="Times" pitchFamily="18" charset="0"/>
              </a:rPr>
              <a:t>Adquisiciones</a:t>
            </a:r>
            <a:endParaRPr lang="en-US">
              <a:latin typeface="Times" pitchFamily="18" charset="0"/>
            </a:endParaRPr>
          </a:p>
        </p:txBody>
      </p:sp>
      <p:sp>
        <p:nvSpPr>
          <p:cNvPr id="1799214" name="Oval 46"/>
          <p:cNvSpPr>
            <a:spLocks noChangeArrowheads="1"/>
          </p:cNvSpPr>
          <p:nvPr/>
        </p:nvSpPr>
        <p:spPr bwMode="auto">
          <a:xfrm>
            <a:off x="4343400" y="4343400"/>
            <a:ext cx="304800" cy="304800"/>
          </a:xfrm>
          <a:prstGeom prst="ellipse">
            <a:avLst/>
          </a:prstGeom>
          <a:solidFill>
            <a:srgbClr val="6600CC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P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15" name="Oval 47"/>
          <p:cNvSpPr>
            <a:spLocks noChangeArrowheads="1"/>
          </p:cNvSpPr>
          <p:nvPr/>
        </p:nvSpPr>
        <p:spPr bwMode="auto">
          <a:xfrm>
            <a:off x="4800600" y="1295400"/>
            <a:ext cx="304800" cy="304800"/>
          </a:xfrm>
          <a:prstGeom prst="ellipse">
            <a:avLst/>
          </a:prstGeom>
          <a:solidFill>
            <a:srgbClr val="FF9900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E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16" name="Oval 48"/>
          <p:cNvSpPr>
            <a:spLocks noChangeArrowheads="1"/>
          </p:cNvSpPr>
          <p:nvPr/>
        </p:nvSpPr>
        <p:spPr bwMode="auto">
          <a:xfrm>
            <a:off x="4800600" y="3581400"/>
            <a:ext cx="304800" cy="304800"/>
          </a:xfrm>
          <a:prstGeom prst="ellipse">
            <a:avLst/>
          </a:prstGeom>
          <a:solidFill>
            <a:srgbClr val="FF9900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E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17" name="Oval 49"/>
          <p:cNvSpPr>
            <a:spLocks noChangeArrowheads="1"/>
          </p:cNvSpPr>
          <p:nvPr/>
        </p:nvSpPr>
        <p:spPr bwMode="auto">
          <a:xfrm>
            <a:off x="4800600" y="2819400"/>
            <a:ext cx="304800" cy="304800"/>
          </a:xfrm>
          <a:prstGeom prst="ellipse">
            <a:avLst/>
          </a:prstGeom>
          <a:solidFill>
            <a:srgbClr val="FF9900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E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18" name="Oval 50"/>
          <p:cNvSpPr>
            <a:spLocks noChangeArrowheads="1"/>
          </p:cNvSpPr>
          <p:nvPr/>
        </p:nvSpPr>
        <p:spPr bwMode="auto">
          <a:xfrm>
            <a:off x="4800600" y="3200400"/>
            <a:ext cx="304800" cy="304800"/>
          </a:xfrm>
          <a:prstGeom prst="ellipse">
            <a:avLst/>
          </a:prstGeom>
          <a:solidFill>
            <a:srgbClr val="FF9900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E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19" name="Oval 51"/>
          <p:cNvSpPr>
            <a:spLocks noChangeArrowheads="1"/>
          </p:cNvSpPr>
          <p:nvPr/>
        </p:nvSpPr>
        <p:spPr bwMode="auto">
          <a:xfrm>
            <a:off x="4800600" y="4343400"/>
            <a:ext cx="304800" cy="304800"/>
          </a:xfrm>
          <a:prstGeom prst="ellipse">
            <a:avLst/>
          </a:prstGeom>
          <a:solidFill>
            <a:srgbClr val="FF9900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E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20" name="Oval 52"/>
          <p:cNvSpPr>
            <a:spLocks noChangeArrowheads="1"/>
          </p:cNvSpPr>
          <p:nvPr/>
        </p:nvSpPr>
        <p:spPr bwMode="auto">
          <a:xfrm>
            <a:off x="5257800" y="1295400"/>
            <a:ext cx="304800" cy="304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>
                <a:solidFill>
                  <a:schemeClr val="bg1"/>
                </a:solidFill>
              </a:rPr>
              <a:t>Co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99221" name="Oval 53"/>
          <p:cNvSpPr>
            <a:spLocks noChangeArrowheads="1"/>
          </p:cNvSpPr>
          <p:nvPr/>
        </p:nvSpPr>
        <p:spPr bwMode="auto">
          <a:xfrm>
            <a:off x="5257800" y="1676400"/>
            <a:ext cx="304800" cy="304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>
                <a:solidFill>
                  <a:schemeClr val="bg1"/>
                </a:solidFill>
              </a:rPr>
              <a:t>Co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99222" name="Oval 54"/>
          <p:cNvSpPr>
            <a:spLocks noChangeArrowheads="1"/>
          </p:cNvSpPr>
          <p:nvPr/>
        </p:nvSpPr>
        <p:spPr bwMode="auto">
          <a:xfrm>
            <a:off x="5257800" y="2057400"/>
            <a:ext cx="304800" cy="304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>
                <a:solidFill>
                  <a:schemeClr val="bg1"/>
                </a:solidFill>
              </a:rPr>
              <a:t>Co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99223" name="Oval 55"/>
          <p:cNvSpPr>
            <a:spLocks noChangeArrowheads="1"/>
          </p:cNvSpPr>
          <p:nvPr/>
        </p:nvSpPr>
        <p:spPr bwMode="auto">
          <a:xfrm>
            <a:off x="5257800" y="2438400"/>
            <a:ext cx="304800" cy="304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>
                <a:solidFill>
                  <a:schemeClr val="bg1"/>
                </a:solidFill>
              </a:rPr>
              <a:t>Co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99224" name="Oval 56"/>
          <p:cNvSpPr>
            <a:spLocks noChangeArrowheads="1"/>
          </p:cNvSpPr>
          <p:nvPr/>
        </p:nvSpPr>
        <p:spPr bwMode="auto">
          <a:xfrm>
            <a:off x="5257800" y="2819400"/>
            <a:ext cx="304800" cy="304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>
                <a:solidFill>
                  <a:schemeClr val="bg1"/>
                </a:solidFill>
              </a:rPr>
              <a:t>Co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99226" name="Oval 58"/>
          <p:cNvSpPr>
            <a:spLocks noChangeArrowheads="1"/>
          </p:cNvSpPr>
          <p:nvPr/>
        </p:nvSpPr>
        <p:spPr bwMode="auto">
          <a:xfrm>
            <a:off x="5257800" y="3581400"/>
            <a:ext cx="304800" cy="304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>
                <a:solidFill>
                  <a:schemeClr val="bg1"/>
                </a:solidFill>
              </a:rPr>
              <a:t>Co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99227" name="Oval 59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>
                <a:solidFill>
                  <a:schemeClr val="bg1"/>
                </a:solidFill>
              </a:rPr>
              <a:t>Co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99228" name="Oval 60"/>
          <p:cNvSpPr>
            <a:spLocks noChangeArrowheads="1"/>
          </p:cNvSpPr>
          <p:nvPr/>
        </p:nvSpPr>
        <p:spPr bwMode="auto">
          <a:xfrm>
            <a:off x="5257800" y="4343400"/>
            <a:ext cx="304800" cy="304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400" b="1">
                <a:solidFill>
                  <a:schemeClr val="bg1"/>
                </a:solidFill>
              </a:rPr>
              <a:t>Co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799229" name="Oval 61"/>
          <p:cNvSpPr>
            <a:spLocks noChangeArrowheads="1"/>
          </p:cNvSpPr>
          <p:nvPr/>
        </p:nvSpPr>
        <p:spPr bwMode="auto">
          <a:xfrm>
            <a:off x="5715000" y="1295400"/>
            <a:ext cx="304800" cy="3048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Ci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30" name="Oval 62"/>
          <p:cNvSpPr>
            <a:spLocks noChangeArrowheads="1"/>
          </p:cNvSpPr>
          <p:nvPr/>
        </p:nvSpPr>
        <p:spPr bwMode="auto">
          <a:xfrm>
            <a:off x="5715000" y="4343400"/>
            <a:ext cx="304800" cy="3048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Ci</a:t>
            </a:r>
            <a:endParaRPr lang="en-US" sz="1600" b="1">
              <a:solidFill>
                <a:schemeClr val="bg1"/>
              </a:solidFill>
            </a:endParaRP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781800" y="4572000"/>
            <a:ext cx="2133600" cy="1676400"/>
            <a:chOff x="4032" y="3120"/>
            <a:chExt cx="1440" cy="1056"/>
          </a:xfrm>
        </p:grpSpPr>
        <p:sp>
          <p:nvSpPr>
            <p:cNvPr id="67657" name="Oval 64"/>
            <p:cNvSpPr>
              <a:spLocks noChangeArrowheads="1"/>
            </p:cNvSpPr>
            <p:nvPr/>
          </p:nvSpPr>
          <p:spPr bwMode="auto">
            <a:xfrm>
              <a:off x="4032" y="3124"/>
              <a:ext cx="375" cy="224"/>
            </a:xfrm>
            <a:prstGeom prst="ellipse">
              <a:avLst/>
            </a:prstGeom>
            <a:solidFill>
              <a:srgbClr val="99FF33"/>
            </a:solidFill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800" b="1"/>
                <a:t>Iniciación</a:t>
              </a:r>
            </a:p>
          </p:txBody>
        </p:sp>
        <p:sp>
          <p:nvSpPr>
            <p:cNvPr id="67658" name="Oval 65"/>
            <p:cNvSpPr>
              <a:spLocks noChangeArrowheads="1"/>
            </p:cNvSpPr>
            <p:nvPr/>
          </p:nvSpPr>
          <p:spPr bwMode="auto">
            <a:xfrm>
              <a:off x="4624" y="3120"/>
              <a:ext cx="375" cy="225"/>
            </a:xfrm>
            <a:prstGeom prst="ellipse">
              <a:avLst/>
            </a:prstGeom>
            <a:solidFill>
              <a:srgbClr val="6600CC"/>
            </a:solidFill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700" b="1">
                  <a:solidFill>
                    <a:schemeClr val="bg1"/>
                  </a:solidFill>
                </a:rPr>
                <a:t>Planificación</a:t>
              </a:r>
            </a:p>
          </p:txBody>
        </p:sp>
        <p:sp>
          <p:nvSpPr>
            <p:cNvPr id="67659" name="Line 66"/>
            <p:cNvSpPr>
              <a:spLocks noChangeShapeType="1"/>
            </p:cNvSpPr>
            <p:nvPr/>
          </p:nvSpPr>
          <p:spPr bwMode="auto">
            <a:xfrm>
              <a:off x="4407" y="3232"/>
              <a:ext cx="217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7660" name="Oval 67"/>
            <p:cNvSpPr>
              <a:spLocks noChangeArrowheads="1"/>
            </p:cNvSpPr>
            <p:nvPr/>
          </p:nvSpPr>
          <p:spPr bwMode="auto">
            <a:xfrm>
              <a:off x="5097" y="3524"/>
              <a:ext cx="375" cy="225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800" b="1"/>
                <a:t>Ejecución</a:t>
              </a:r>
            </a:p>
          </p:txBody>
        </p:sp>
        <p:cxnSp>
          <p:nvCxnSpPr>
            <p:cNvPr id="67661" name="AutoShape 68"/>
            <p:cNvCxnSpPr>
              <a:cxnSpLocks noChangeShapeType="1"/>
              <a:stCxn id="67658" idx="5"/>
              <a:endCxn id="67660" idx="1"/>
            </p:cNvCxnSpPr>
            <p:nvPr/>
          </p:nvCxnSpPr>
          <p:spPr bwMode="auto">
            <a:xfrm>
              <a:off x="4944" y="3316"/>
              <a:ext cx="208" cy="237"/>
            </a:xfrm>
            <a:prstGeom prst="straightConnector1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  <p:sp>
          <p:nvSpPr>
            <p:cNvPr id="67662" name="Oval 69"/>
            <p:cNvSpPr>
              <a:spLocks noChangeArrowheads="1"/>
            </p:cNvSpPr>
            <p:nvPr/>
          </p:nvSpPr>
          <p:spPr bwMode="auto">
            <a:xfrm>
              <a:off x="4150" y="3524"/>
              <a:ext cx="375" cy="225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800" b="1">
                  <a:solidFill>
                    <a:schemeClr val="bg1"/>
                  </a:solidFill>
                </a:rPr>
                <a:t>Control</a:t>
              </a:r>
            </a:p>
          </p:txBody>
        </p:sp>
        <p:cxnSp>
          <p:nvCxnSpPr>
            <p:cNvPr id="67663" name="AutoShape 70"/>
            <p:cNvCxnSpPr>
              <a:cxnSpLocks noChangeShapeType="1"/>
              <a:stCxn id="67662" idx="7"/>
              <a:endCxn id="67658" idx="3"/>
            </p:cNvCxnSpPr>
            <p:nvPr/>
          </p:nvCxnSpPr>
          <p:spPr bwMode="auto">
            <a:xfrm flipV="1">
              <a:off x="4470" y="3316"/>
              <a:ext cx="209" cy="237"/>
            </a:xfrm>
            <a:prstGeom prst="straightConnector1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  <p:cxnSp>
          <p:nvCxnSpPr>
            <p:cNvPr id="67664" name="AutoShape 71"/>
            <p:cNvCxnSpPr>
              <a:cxnSpLocks noChangeShapeType="1"/>
              <a:stCxn id="67662" idx="6"/>
              <a:endCxn id="67660" idx="2"/>
            </p:cNvCxnSpPr>
            <p:nvPr/>
          </p:nvCxnSpPr>
          <p:spPr bwMode="auto">
            <a:xfrm>
              <a:off x="4529" y="3637"/>
              <a:ext cx="565" cy="0"/>
            </a:xfrm>
            <a:prstGeom prst="straightConnector1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67665" name="Oval 72"/>
            <p:cNvSpPr>
              <a:spLocks noChangeArrowheads="1"/>
            </p:cNvSpPr>
            <p:nvPr/>
          </p:nvSpPr>
          <p:spPr bwMode="auto">
            <a:xfrm>
              <a:off x="4584" y="3951"/>
              <a:ext cx="375" cy="22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800" b="1">
                  <a:solidFill>
                    <a:schemeClr val="bg1"/>
                  </a:solidFill>
                </a:rPr>
                <a:t>Cierre</a:t>
              </a:r>
            </a:p>
          </p:txBody>
        </p:sp>
        <p:cxnSp>
          <p:nvCxnSpPr>
            <p:cNvPr id="67666" name="AutoShape 73"/>
            <p:cNvCxnSpPr>
              <a:cxnSpLocks noChangeShapeType="1"/>
              <a:stCxn id="67662" idx="5"/>
              <a:endCxn id="67665" idx="1"/>
            </p:cNvCxnSpPr>
            <p:nvPr/>
          </p:nvCxnSpPr>
          <p:spPr bwMode="auto">
            <a:xfrm>
              <a:off x="4470" y="3721"/>
              <a:ext cx="169" cy="259"/>
            </a:xfrm>
            <a:prstGeom prst="straightConnector1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</p:grpSp>
      <p:sp>
        <p:nvSpPr>
          <p:cNvPr id="1799242" name="Rectangle 74"/>
          <p:cNvSpPr>
            <a:spLocks noChangeArrowheads="1"/>
          </p:cNvSpPr>
          <p:nvPr/>
        </p:nvSpPr>
        <p:spPr bwMode="auto">
          <a:xfrm>
            <a:off x="6248400" y="13716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s-ES_tradnl" sz="2400">
                <a:latin typeface="Times" pitchFamily="18" charset="0"/>
              </a:rPr>
              <a:t>Inicio</a:t>
            </a:r>
            <a:endParaRPr lang="en-US" sz="2400">
              <a:latin typeface="Times" pitchFamily="18" charset="0"/>
            </a:endParaRPr>
          </a:p>
        </p:txBody>
      </p:sp>
      <p:sp>
        <p:nvSpPr>
          <p:cNvPr id="1799243" name="Rectangle 75"/>
          <p:cNvSpPr>
            <a:spLocks noChangeArrowheads="1"/>
          </p:cNvSpPr>
          <p:nvPr/>
        </p:nvSpPr>
        <p:spPr bwMode="auto">
          <a:xfrm>
            <a:off x="6248400" y="1981200"/>
            <a:ext cx="151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s-ES_tradnl" sz="2400">
                <a:latin typeface="Times" pitchFamily="18" charset="0"/>
              </a:rPr>
              <a:t>Planeación</a:t>
            </a:r>
            <a:endParaRPr lang="en-US" sz="2400">
              <a:latin typeface="Times" pitchFamily="18" charset="0"/>
            </a:endParaRPr>
          </a:p>
        </p:txBody>
      </p:sp>
      <p:sp>
        <p:nvSpPr>
          <p:cNvPr id="1799244" name="Rectangle 76"/>
          <p:cNvSpPr>
            <a:spLocks noChangeArrowheads="1"/>
          </p:cNvSpPr>
          <p:nvPr/>
        </p:nvSpPr>
        <p:spPr bwMode="auto">
          <a:xfrm>
            <a:off x="6248400" y="2590800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s-ES_tradnl" sz="2400">
                <a:latin typeface="Times" pitchFamily="18" charset="0"/>
              </a:rPr>
              <a:t>Ejecución</a:t>
            </a:r>
            <a:endParaRPr lang="en-US" sz="2400">
              <a:latin typeface="Times" pitchFamily="18" charset="0"/>
            </a:endParaRPr>
          </a:p>
        </p:txBody>
      </p:sp>
      <p:sp>
        <p:nvSpPr>
          <p:cNvPr id="1799245" name="Rectangle 77"/>
          <p:cNvSpPr>
            <a:spLocks noChangeArrowheads="1"/>
          </p:cNvSpPr>
          <p:nvPr/>
        </p:nvSpPr>
        <p:spPr bwMode="auto">
          <a:xfrm>
            <a:off x="6248400" y="320040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s-ES_tradnl" sz="2400">
                <a:latin typeface="Times" pitchFamily="18" charset="0"/>
              </a:rPr>
              <a:t>Control</a:t>
            </a:r>
            <a:endParaRPr lang="en-US" sz="2400">
              <a:latin typeface="Times" pitchFamily="18" charset="0"/>
            </a:endParaRPr>
          </a:p>
        </p:txBody>
      </p:sp>
      <p:sp>
        <p:nvSpPr>
          <p:cNvPr id="1799246" name="Rectangle 78"/>
          <p:cNvSpPr>
            <a:spLocks noChangeArrowheads="1"/>
          </p:cNvSpPr>
          <p:nvPr/>
        </p:nvSpPr>
        <p:spPr bwMode="auto">
          <a:xfrm>
            <a:off x="6248400" y="38862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s-ES_tradnl" sz="2400">
                <a:latin typeface="Times" pitchFamily="18" charset="0"/>
              </a:rPr>
              <a:t>Cierre</a:t>
            </a:r>
            <a:endParaRPr lang="en-US" sz="2400">
              <a:latin typeface="Times" pitchFamily="18" charset="0"/>
            </a:endParaRPr>
          </a:p>
        </p:txBody>
      </p:sp>
      <p:pic>
        <p:nvPicPr>
          <p:cNvPr id="1799247" name="Picture 7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953000"/>
            <a:ext cx="3276600" cy="179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99248" name="Oval 80"/>
          <p:cNvSpPr>
            <a:spLocks noChangeArrowheads="1"/>
          </p:cNvSpPr>
          <p:nvPr/>
        </p:nvSpPr>
        <p:spPr bwMode="auto">
          <a:xfrm>
            <a:off x="4343400" y="1219200"/>
            <a:ext cx="304800" cy="304800"/>
          </a:xfrm>
          <a:prstGeom prst="ellipse">
            <a:avLst/>
          </a:prstGeom>
          <a:solidFill>
            <a:srgbClr val="6600CC"/>
          </a:solidFill>
          <a:ln w="28575" algn="ctr">
            <a:solidFill>
              <a:srgbClr val="000066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s-ES_tradnl" sz="1600" b="1">
                <a:solidFill>
                  <a:schemeClr val="bg1"/>
                </a:solidFill>
              </a:rPr>
              <a:t>P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799249" name="Rectangle 81"/>
          <p:cNvSpPr>
            <a:spLocks noChangeArrowheads="1"/>
          </p:cNvSpPr>
          <p:nvPr/>
        </p:nvSpPr>
        <p:spPr bwMode="auto">
          <a:xfrm>
            <a:off x="533400" y="3886200"/>
            <a:ext cx="225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400">
                <a:solidFill>
                  <a:srgbClr val="800000"/>
                </a:solidFill>
                <a:latin typeface="Times" pitchFamily="18" charset="0"/>
              </a:rPr>
              <a:t>¿Cuál es el </a:t>
            </a:r>
            <a:r>
              <a:rPr lang="es-ES_tradnl" sz="1400" u="sng">
                <a:solidFill>
                  <a:srgbClr val="800000"/>
                </a:solidFill>
                <a:latin typeface="Times" pitchFamily="18" charset="0"/>
              </a:rPr>
              <a:t>grado de certeza?</a:t>
            </a:r>
          </a:p>
        </p:txBody>
      </p:sp>
      <p:sp>
        <p:nvSpPr>
          <p:cNvPr id="1799250" name="Rectangle 82"/>
          <p:cNvSpPr>
            <a:spLocks noChangeArrowheads="1"/>
          </p:cNvSpPr>
          <p:nvPr/>
        </p:nvSpPr>
        <p:spPr bwMode="auto">
          <a:xfrm>
            <a:off x="-76200" y="3048000"/>
            <a:ext cx="1822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400" u="sng">
                <a:solidFill>
                  <a:srgbClr val="800000"/>
                </a:solidFill>
                <a:latin typeface="Times" pitchFamily="18" charset="0"/>
              </a:rPr>
              <a:t>¿Qué clase</a:t>
            </a:r>
            <a:r>
              <a:rPr lang="es-ES_tradnl" sz="1400">
                <a:solidFill>
                  <a:srgbClr val="800000"/>
                </a:solidFill>
                <a:latin typeface="Times" pitchFamily="18" charset="0"/>
              </a:rPr>
              <a:t> de recurso?</a:t>
            </a:r>
          </a:p>
        </p:txBody>
      </p:sp>
      <p:sp>
        <p:nvSpPr>
          <p:cNvPr id="1799251" name="Rectangle 83"/>
          <p:cNvSpPr>
            <a:spLocks noChangeArrowheads="1"/>
          </p:cNvSpPr>
          <p:nvPr/>
        </p:nvSpPr>
        <p:spPr bwMode="auto">
          <a:xfrm>
            <a:off x="533400" y="4267200"/>
            <a:ext cx="1365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" sz="1400">
                <a:solidFill>
                  <a:srgbClr val="800000"/>
                </a:solidFill>
                <a:latin typeface="Times" pitchFamily="18" charset="0"/>
              </a:rPr>
              <a:t>¿Qué comprar?  </a:t>
            </a:r>
            <a:endParaRPr lang="es-ES_tradnl" sz="1400">
              <a:solidFill>
                <a:srgbClr val="800000"/>
              </a:solidFill>
              <a:latin typeface="Times" pitchFamily="18" charset="0"/>
            </a:endParaRPr>
          </a:p>
        </p:txBody>
      </p:sp>
      <p:sp>
        <p:nvSpPr>
          <p:cNvPr id="1799252" name="Rectangle 84"/>
          <p:cNvSpPr>
            <a:spLocks noChangeArrowheads="1"/>
          </p:cNvSpPr>
          <p:nvPr/>
        </p:nvSpPr>
        <p:spPr bwMode="auto">
          <a:xfrm>
            <a:off x="457200" y="3368675"/>
            <a:ext cx="149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400" u="sng">
                <a:solidFill>
                  <a:srgbClr val="800000"/>
                </a:solidFill>
                <a:latin typeface="Times" pitchFamily="18" charset="0"/>
              </a:rPr>
              <a:t>¿Cómo garantizar </a:t>
            </a:r>
          </a:p>
          <a:p>
            <a:pPr eaLnBrk="0" hangingPunct="0"/>
            <a:r>
              <a:rPr lang="es-ES_tradnl" sz="1400">
                <a:solidFill>
                  <a:srgbClr val="800000"/>
                </a:solidFill>
                <a:latin typeface="Times" pitchFamily="18" charset="0"/>
              </a:rPr>
              <a:t>la información?</a:t>
            </a:r>
            <a:endParaRPr lang="en-US" sz="1400">
              <a:solidFill>
                <a:srgbClr val="800000"/>
              </a:solidFill>
              <a:latin typeface="Times" pitchFamily="18" charset="0"/>
            </a:endParaRPr>
          </a:p>
        </p:txBody>
      </p:sp>
      <p:sp>
        <p:nvSpPr>
          <p:cNvPr id="1799253" name="Rectangle 85"/>
          <p:cNvSpPr>
            <a:spLocks noChangeArrowheads="1"/>
          </p:cNvSpPr>
          <p:nvPr/>
        </p:nvSpPr>
        <p:spPr bwMode="auto">
          <a:xfrm>
            <a:off x="6248400" y="2362200"/>
            <a:ext cx="2324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1200" b="1">
                <a:solidFill>
                  <a:srgbClr val="003300"/>
                </a:solidFill>
                <a:latin typeface="Times" pitchFamily="18" charset="0"/>
              </a:rPr>
              <a:t>Precisa los objetivos de cada fase</a:t>
            </a:r>
            <a:endParaRPr lang="en-US" sz="1200" b="1">
              <a:solidFill>
                <a:srgbClr val="003300"/>
              </a:solidFill>
              <a:latin typeface="Times" pitchFamily="18" charset="0"/>
            </a:endParaRPr>
          </a:p>
        </p:txBody>
      </p:sp>
      <p:sp>
        <p:nvSpPr>
          <p:cNvPr id="1799254" name="Rectangle 86"/>
          <p:cNvSpPr>
            <a:spLocks noChangeArrowheads="1"/>
          </p:cNvSpPr>
          <p:nvPr/>
        </p:nvSpPr>
        <p:spPr bwMode="auto">
          <a:xfrm>
            <a:off x="6213475" y="1706563"/>
            <a:ext cx="27479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" sz="1200" b="1">
                <a:solidFill>
                  <a:srgbClr val="003300"/>
                </a:solidFill>
                <a:latin typeface="Times" pitchFamily="18" charset="0"/>
              </a:rPr>
              <a:t>Define y autoriza el proyecto o una fase</a:t>
            </a:r>
            <a:endParaRPr lang="en-US" sz="1200" b="1">
              <a:solidFill>
                <a:srgbClr val="003300"/>
              </a:solidFill>
              <a:latin typeface="Times" pitchFamily="18" charset="0"/>
            </a:endParaRPr>
          </a:p>
        </p:txBody>
      </p:sp>
      <p:sp>
        <p:nvSpPr>
          <p:cNvPr id="1799255" name="Rectangle 87"/>
          <p:cNvSpPr>
            <a:spLocks noChangeArrowheads="1"/>
          </p:cNvSpPr>
          <p:nvPr/>
        </p:nvSpPr>
        <p:spPr bwMode="auto">
          <a:xfrm>
            <a:off x="6240463" y="3048000"/>
            <a:ext cx="29622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s-ES" sz="1200" b="1">
                <a:solidFill>
                  <a:srgbClr val="003300"/>
                </a:solidFill>
                <a:latin typeface="Times" pitchFamily="18" charset="0"/>
              </a:rPr>
              <a:t>Integra recursos para llevar a cabo el PGP</a:t>
            </a:r>
          </a:p>
        </p:txBody>
      </p:sp>
      <p:sp>
        <p:nvSpPr>
          <p:cNvPr id="1799256" name="Rectangle 88"/>
          <p:cNvSpPr>
            <a:spLocks noChangeArrowheads="1"/>
          </p:cNvSpPr>
          <p:nvPr/>
        </p:nvSpPr>
        <p:spPr bwMode="auto">
          <a:xfrm>
            <a:off x="6221413" y="3611563"/>
            <a:ext cx="2851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" sz="1200" b="1">
                <a:solidFill>
                  <a:srgbClr val="003300"/>
                </a:solidFill>
                <a:latin typeface="Times" pitchFamily="18" charset="0"/>
              </a:rPr>
              <a:t>Mide y supervisa regularmente el avance</a:t>
            </a:r>
            <a:endParaRPr lang="en-US" sz="1200" b="1">
              <a:solidFill>
                <a:srgbClr val="003300"/>
              </a:solidFill>
              <a:latin typeface="Times" pitchFamily="18" charset="0"/>
            </a:endParaRPr>
          </a:p>
        </p:txBody>
      </p:sp>
      <p:sp>
        <p:nvSpPr>
          <p:cNvPr id="1799257" name="Rectangle 89"/>
          <p:cNvSpPr>
            <a:spLocks noChangeArrowheads="1"/>
          </p:cNvSpPr>
          <p:nvPr/>
        </p:nvSpPr>
        <p:spPr bwMode="auto">
          <a:xfrm>
            <a:off x="6232525" y="4343400"/>
            <a:ext cx="2609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" sz="1200" b="1">
                <a:solidFill>
                  <a:srgbClr val="003300"/>
                </a:solidFill>
                <a:latin typeface="Times" pitchFamily="18" charset="0"/>
              </a:rPr>
              <a:t>Formaliza la aceptación del producto</a:t>
            </a:r>
            <a:endParaRPr lang="en-US" sz="1200" b="1">
              <a:solidFill>
                <a:srgbClr val="003300"/>
              </a:solidFill>
              <a:latin typeface="Times" pitchFamily="18" charset="0"/>
            </a:endParaRPr>
          </a:p>
        </p:txBody>
      </p:sp>
      <p:sp>
        <p:nvSpPr>
          <p:cNvPr id="67652" name="Text Box 90"/>
          <p:cNvSpPr txBox="1">
            <a:spLocks noChangeArrowheads="1"/>
          </p:cNvSpPr>
          <p:nvPr/>
        </p:nvSpPr>
        <p:spPr bwMode="auto">
          <a:xfrm>
            <a:off x="381000" y="1295400"/>
            <a:ext cx="1905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400" b="1">
                <a:solidFill>
                  <a:srgbClr val="660033"/>
                </a:solidFill>
                <a:latin typeface="Times" pitchFamily="18" charset="0"/>
              </a:rPr>
              <a:t>Plan Gestión Proyecto (PGP)</a:t>
            </a:r>
            <a:endParaRPr lang="en-US" sz="1400" b="1">
              <a:solidFill>
                <a:srgbClr val="660033"/>
              </a:solidFill>
              <a:latin typeface="Times" pitchFamily="18" charset="0"/>
            </a:endParaRPr>
          </a:p>
        </p:txBody>
      </p:sp>
      <p:sp>
        <p:nvSpPr>
          <p:cNvPr id="67653" name="Rectangle 91"/>
          <p:cNvSpPr>
            <a:spLocks noChangeArrowheads="1"/>
          </p:cNvSpPr>
          <p:nvPr/>
        </p:nvSpPr>
        <p:spPr bwMode="auto">
          <a:xfrm>
            <a:off x="1981200" y="1600200"/>
            <a:ext cx="644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400">
                <a:solidFill>
                  <a:srgbClr val="0000FF"/>
                </a:solidFill>
                <a:latin typeface="Times" pitchFamily="18" charset="0"/>
              </a:rPr>
              <a:t>¿Qué?</a:t>
            </a:r>
            <a:endParaRPr lang="en-US" sz="140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67654" name="Rectangle 92"/>
          <p:cNvSpPr>
            <a:spLocks noChangeArrowheads="1"/>
          </p:cNvSpPr>
          <p:nvPr/>
        </p:nvSpPr>
        <p:spPr bwMode="auto">
          <a:xfrm>
            <a:off x="1770063" y="1981200"/>
            <a:ext cx="896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" sz="1400">
                <a:solidFill>
                  <a:srgbClr val="0000FF"/>
                </a:solidFill>
                <a:latin typeface="Times" pitchFamily="18" charset="0"/>
              </a:rPr>
              <a:t>¿Cuando?</a:t>
            </a:r>
            <a:endParaRPr lang="en-US" sz="140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67655" name="Rectangle 93"/>
          <p:cNvSpPr>
            <a:spLocks noChangeArrowheads="1"/>
          </p:cNvSpPr>
          <p:nvPr/>
        </p:nvSpPr>
        <p:spPr bwMode="auto">
          <a:xfrm>
            <a:off x="1809750" y="2362200"/>
            <a:ext cx="857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400">
                <a:solidFill>
                  <a:srgbClr val="0000FF"/>
                </a:solidFill>
                <a:latin typeface="Times" pitchFamily="18" charset="0"/>
              </a:rPr>
              <a:t>¿Cuánto?</a:t>
            </a:r>
          </a:p>
        </p:txBody>
      </p:sp>
      <p:sp>
        <p:nvSpPr>
          <p:cNvPr id="67656" name="Rectangle 94"/>
          <p:cNvSpPr>
            <a:spLocks noChangeArrowheads="1"/>
          </p:cNvSpPr>
          <p:nvPr/>
        </p:nvSpPr>
        <p:spPr bwMode="auto">
          <a:xfrm>
            <a:off x="1425575" y="2670175"/>
            <a:ext cx="1322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s-ES_tradnl" sz="1400">
                <a:solidFill>
                  <a:srgbClr val="0000FF"/>
                </a:solidFill>
                <a:latin typeface="Times" pitchFamily="18" charset="0"/>
              </a:rPr>
              <a:t>¿Cuál estándar?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9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9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9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9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9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9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9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9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9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9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9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9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9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9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9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9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9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9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9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9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9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79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79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79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79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79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79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79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79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9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79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79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2000"/>
                                        <p:tgtEl>
                                          <p:spTgt spid="179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99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79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799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99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2000" fill="hold"/>
                                        <p:tgtEl>
                                          <p:spTgt spid="1799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000" fill="hold"/>
                                        <p:tgtEl>
                                          <p:spTgt spid="1799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2000" fill="hold"/>
                                        <p:tgtEl>
                                          <p:spTgt spid="179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2000" fill="hold"/>
                                        <p:tgtEl>
                                          <p:spTgt spid="179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2000" fill="hold"/>
                                        <p:tgtEl>
                                          <p:spTgt spid="179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2000" fill="hold"/>
                                        <p:tgtEl>
                                          <p:spTgt spid="179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2000" fill="hold"/>
                                        <p:tgtEl>
                                          <p:spTgt spid="179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2000" fill="hold"/>
                                        <p:tgtEl>
                                          <p:spTgt spid="179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0" fill="hold"/>
                                        <p:tgtEl>
                                          <p:spTgt spid="179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0" fill="hold"/>
                                        <p:tgtEl>
                                          <p:spTgt spid="179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2000" fill="hold"/>
                                        <p:tgtEl>
                                          <p:spTgt spid="179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2000" fill="hold"/>
                                        <p:tgtEl>
                                          <p:spTgt spid="179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2000" fill="hold"/>
                                        <p:tgtEl>
                                          <p:spTgt spid="179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2000" fill="hold"/>
                                        <p:tgtEl>
                                          <p:spTgt spid="179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2000" fill="hold"/>
                                        <p:tgtEl>
                                          <p:spTgt spid="179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2000" fill="hold"/>
                                        <p:tgtEl>
                                          <p:spTgt spid="179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2000" fill="hold"/>
                                        <p:tgtEl>
                                          <p:spTgt spid="1799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 fill="hold"/>
                                        <p:tgtEl>
                                          <p:spTgt spid="1799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2000" fill="hold"/>
                                        <p:tgtEl>
                                          <p:spTgt spid="1799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2000" fill="hold"/>
                                        <p:tgtEl>
                                          <p:spTgt spid="1799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2000" fill="hold"/>
                                        <p:tgtEl>
                                          <p:spTgt spid="179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2000" fill="hold"/>
                                        <p:tgtEl>
                                          <p:spTgt spid="179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2000" fill="hold"/>
                                        <p:tgtEl>
                                          <p:spTgt spid="179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2000" fill="hold"/>
                                        <p:tgtEl>
                                          <p:spTgt spid="179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2000" fill="hold"/>
                                        <p:tgtEl>
                                          <p:spTgt spid="179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2000" fill="hold"/>
                                        <p:tgtEl>
                                          <p:spTgt spid="179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2000" fill="hold"/>
                                        <p:tgtEl>
                                          <p:spTgt spid="179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2000" fill="hold"/>
                                        <p:tgtEl>
                                          <p:spTgt spid="179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2000" fill="hold"/>
                                        <p:tgtEl>
                                          <p:spTgt spid="179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2000" fill="hold"/>
                                        <p:tgtEl>
                                          <p:spTgt spid="179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2000" fill="hold"/>
                                        <p:tgtEl>
                                          <p:spTgt spid="179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2000" fill="hold"/>
                                        <p:tgtEl>
                                          <p:spTgt spid="179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2000" fill="hold"/>
                                        <p:tgtEl>
                                          <p:spTgt spid="179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2000" fill="hold"/>
                                        <p:tgtEl>
                                          <p:spTgt spid="179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2000" fill="hold"/>
                                        <p:tgtEl>
                                          <p:spTgt spid="179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2000" fill="hold"/>
                                        <p:tgtEl>
                                          <p:spTgt spid="179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2000" fill="hold"/>
                                        <p:tgtEl>
                                          <p:spTgt spid="179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2000" fill="hold"/>
                                        <p:tgtEl>
                                          <p:spTgt spid="179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2000" fill="hold"/>
                                        <p:tgtEl>
                                          <p:spTgt spid="179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2000" fill="hold"/>
                                        <p:tgtEl>
                                          <p:spTgt spid="179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2000" fill="hold"/>
                                        <p:tgtEl>
                                          <p:spTgt spid="179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2000" fill="hold"/>
                                        <p:tgtEl>
                                          <p:spTgt spid="179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2000" fill="hold"/>
                                        <p:tgtEl>
                                          <p:spTgt spid="179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2000" fill="hold"/>
                                        <p:tgtEl>
                                          <p:spTgt spid="179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2000" fill="hold"/>
                                        <p:tgtEl>
                                          <p:spTgt spid="179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2000" fill="hold"/>
                                        <p:tgtEl>
                                          <p:spTgt spid="179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2000" fill="hold"/>
                                        <p:tgtEl>
                                          <p:spTgt spid="179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2000" fill="hold"/>
                                        <p:tgtEl>
                                          <p:spTgt spid="179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9184" grpId="0" animBg="1"/>
      <p:bldP spid="1799185" grpId="0" animBg="1"/>
      <p:bldP spid="1799187" grpId="0" animBg="1"/>
      <p:bldP spid="1799188" grpId="0" animBg="1"/>
      <p:bldP spid="1799189" grpId="0" animBg="1"/>
      <p:bldP spid="1799190" grpId="0" animBg="1"/>
      <p:bldP spid="1799191" grpId="0" animBg="1"/>
      <p:bldP spid="1799192" grpId="0" animBg="1"/>
      <p:bldP spid="1799193" grpId="0" animBg="1"/>
      <p:bldP spid="1799194" grpId="0" animBg="1"/>
      <p:bldP spid="1799197" grpId="0" animBg="1"/>
      <p:bldP spid="1799198" grpId="0" animBg="1"/>
      <p:bldP spid="1799199" grpId="0" animBg="1"/>
      <p:bldP spid="1799200" grpId="0" animBg="1"/>
      <p:bldP spid="1799201" grpId="0" animBg="1"/>
      <p:bldP spid="1799202" grpId="0" animBg="1"/>
      <p:bldP spid="1799203" grpId="0" animBg="1"/>
      <p:bldP spid="1799204" grpId="0" animBg="1"/>
      <p:bldP spid="1799205" grpId="0"/>
      <p:bldP spid="1799206" grpId="0"/>
      <p:bldP spid="1799207" grpId="0"/>
      <p:bldP spid="1799208" grpId="0"/>
      <p:bldP spid="1799209" grpId="0"/>
      <p:bldP spid="1799210" grpId="0"/>
      <p:bldP spid="1799211" grpId="0"/>
      <p:bldP spid="1799212" grpId="0"/>
      <p:bldP spid="1799213" grpId="0"/>
      <p:bldP spid="1799214" grpId="0" animBg="1"/>
      <p:bldP spid="1799215" grpId="0" animBg="1"/>
      <p:bldP spid="1799216" grpId="0" animBg="1"/>
      <p:bldP spid="1799217" grpId="0" animBg="1"/>
      <p:bldP spid="1799218" grpId="0" animBg="1"/>
      <p:bldP spid="1799219" grpId="0" animBg="1"/>
      <p:bldP spid="1799220" grpId="0" animBg="1"/>
      <p:bldP spid="1799221" grpId="0" animBg="1"/>
      <p:bldP spid="1799222" grpId="0" animBg="1"/>
      <p:bldP spid="1799223" grpId="0" animBg="1"/>
      <p:bldP spid="1799224" grpId="0" animBg="1"/>
      <p:bldP spid="1799226" grpId="0" animBg="1"/>
      <p:bldP spid="1799227" grpId="0" animBg="1"/>
      <p:bldP spid="1799228" grpId="0" animBg="1"/>
      <p:bldP spid="1799229" grpId="0" animBg="1"/>
      <p:bldP spid="1799230" grpId="0" animBg="1"/>
      <p:bldP spid="1799242" grpId="0"/>
      <p:bldP spid="1799243" grpId="0"/>
      <p:bldP spid="1799244" grpId="0"/>
      <p:bldP spid="1799245" grpId="0"/>
      <p:bldP spid="1799246" grpId="0"/>
      <p:bldP spid="1799248" grpId="0" animBg="1"/>
      <p:bldP spid="1799249" grpId="0"/>
      <p:bldP spid="1799250" grpId="0"/>
      <p:bldP spid="1799251" grpId="0"/>
      <p:bldP spid="1799252" grpId="0"/>
      <p:bldP spid="1799253" grpId="0"/>
      <p:bldP spid="1799254" grpId="0"/>
      <p:bldP spid="1799255" grpId="0"/>
      <p:bldP spid="1799256" grpId="0"/>
      <p:bldP spid="17992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1 Marcador de fecha"/>
          <p:cNvSpPr txBox="1">
            <a:spLocks noGrp="1"/>
          </p:cNvSpPr>
          <p:nvPr/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000"/>
              <a:t>-XSC-</a:t>
            </a:r>
          </a:p>
        </p:txBody>
      </p:sp>
      <p:sp>
        <p:nvSpPr>
          <p:cNvPr id="68610" name="2 Marcador de pie de página"/>
          <p:cNvSpPr txBox="1">
            <a:spLocks noGrp="1"/>
          </p:cNvSpPr>
          <p:nvPr/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000"/>
              <a:t>Gerencia de Proyectos</a:t>
            </a:r>
          </a:p>
        </p:txBody>
      </p:sp>
      <p:sp>
        <p:nvSpPr>
          <p:cNvPr id="68611" name="3 Marcador de número de diapositiva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A628BBD-3581-4C74-9A19-BEA32CDB2F5D}" type="slidenum">
              <a:rPr lang="es-ES" sz="1000"/>
              <a:pPr algn="r"/>
              <a:t>42</a:t>
            </a:fld>
            <a:endParaRPr lang="es-ES" sz="1000"/>
          </a:p>
        </p:txBody>
      </p:sp>
      <p:sp>
        <p:nvSpPr>
          <p:cNvPr id="68612" name="2 Marcador de fecha"/>
          <p:cNvSpPr txBox="1">
            <a:spLocks noGrp="1"/>
          </p:cNvSpPr>
          <p:nvPr/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000"/>
              <a:t>-XSC-</a:t>
            </a:r>
          </a:p>
        </p:txBody>
      </p:sp>
      <p:sp>
        <p:nvSpPr>
          <p:cNvPr id="68613" name="3 Marcador de pie de página"/>
          <p:cNvSpPr txBox="1">
            <a:spLocks noGrp="1"/>
          </p:cNvSpPr>
          <p:nvPr/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1000"/>
              <a:t>Gerencia de Proyectos</a:t>
            </a:r>
          </a:p>
        </p:txBody>
      </p:sp>
      <p:sp>
        <p:nvSpPr>
          <p:cNvPr id="68614" name="4 Marcador de número de diapositiva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031907E-9B9B-41CF-8125-94B15FF2E39A}" type="slidenum">
              <a:rPr lang="es-ES" sz="1000"/>
              <a:pPr algn="r"/>
              <a:t>42</a:t>
            </a:fld>
            <a:endParaRPr lang="es-ES" sz="1000"/>
          </a:p>
        </p:txBody>
      </p:sp>
      <p:pic>
        <p:nvPicPr>
          <p:cNvPr id="6861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981075"/>
            <a:ext cx="86423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" y="5346700"/>
            <a:ext cx="84963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7" name="Text Box 10"/>
          <p:cNvSpPr txBox="1">
            <a:spLocks noChangeArrowheads="1"/>
          </p:cNvSpPr>
          <p:nvPr/>
        </p:nvSpPr>
        <p:spPr bwMode="auto">
          <a:xfrm>
            <a:off x="395288" y="123825"/>
            <a:ext cx="849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>
                <a:solidFill>
                  <a:schemeClr val="tx2"/>
                </a:solidFill>
                <a:latin typeface="Tahoma" pitchFamily="34" charset="0"/>
              </a:rPr>
              <a:t>CORRESPONDENCIA ENTRE GRUPO DE PROCESOS Y AREAS DE CONOCIMIENTOS  (PMI, 2008)</a:t>
            </a:r>
            <a:endParaRPr lang="es-ES" b="1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49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>
                <a:solidFill>
                  <a:schemeClr val="tx2"/>
                </a:solidFill>
                <a:latin typeface="Tahoma" pitchFamily="34" charset="0"/>
              </a:rPr>
              <a:t>CORRESPONDENCIA ENTRE GRUPO DE PROCESOS Y AREAS DE CONOCIMIENTOS  (PMI, 2008)</a:t>
            </a:r>
            <a:endParaRPr lang="es-ES" b="1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7065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052513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b="1" smtClean="0"/>
              <a:t>Entregables del proyecto o Artefactos</a:t>
            </a:r>
            <a:endParaRPr lang="es-ES" sz="4000" b="1" smtClean="0"/>
          </a:p>
        </p:txBody>
      </p:sp>
      <p:pic>
        <p:nvPicPr>
          <p:cNvPr id="71682" name="Picture 4" descr="Entregablesproyec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420938"/>
            <a:ext cx="8280400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5" name="55 Grupo"/>
          <p:cNvGrpSpPr>
            <a:grpSpLocks/>
          </p:cNvGrpSpPr>
          <p:nvPr/>
        </p:nvGrpSpPr>
        <p:grpSpPr bwMode="auto">
          <a:xfrm>
            <a:off x="250825" y="106363"/>
            <a:ext cx="8642350" cy="6751637"/>
            <a:chOff x="251520" y="332656"/>
            <a:chExt cx="8640960" cy="6751429"/>
          </a:xfrm>
        </p:grpSpPr>
        <p:sp>
          <p:nvSpPr>
            <p:cNvPr id="4" name="3 CuadroTexto"/>
            <p:cNvSpPr txBox="1"/>
            <p:nvPr/>
          </p:nvSpPr>
          <p:spPr>
            <a:xfrm>
              <a:off x="3492674" y="332656"/>
              <a:ext cx="2015801" cy="361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s-CO" sz="1600" b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Gestión de Software </a:t>
              </a:r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467385" y="950174"/>
              <a:ext cx="3025288" cy="361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s-CO" sz="1600" b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Administración Prof. Proyectos</a:t>
              </a: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5724340" y="950174"/>
              <a:ext cx="2880850" cy="361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s-CO" sz="1600" b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Ingeniería de Requisitos</a:t>
              </a: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251520" y="3758375"/>
              <a:ext cx="2304679" cy="542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s-CO" sz="1400" b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Arquitectura de Software (Diseño del Software)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3203795" y="3758375"/>
              <a:ext cx="2591971" cy="542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s-CO" sz="1400" b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Desarrollo de Software (Construcción del Software)</a:t>
              </a: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6300510" y="3758375"/>
              <a:ext cx="2520545" cy="542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s-CO" sz="1400" b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Valoración del Software (Prueba e Implantación) </a:t>
              </a:r>
            </a:p>
          </p:txBody>
        </p:sp>
        <p:cxnSp>
          <p:nvCxnSpPr>
            <p:cNvPr id="13" name="12 Conector recto"/>
            <p:cNvCxnSpPr>
              <a:stCxn id="4" idx="2"/>
              <a:endCxn id="8" idx="0"/>
            </p:cNvCxnSpPr>
            <p:nvPr/>
          </p:nvCxnSpPr>
          <p:spPr>
            <a:xfrm rot="5400000">
              <a:off x="2956778" y="2214579"/>
              <a:ext cx="30875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5" idx="3"/>
              <a:endCxn id="6" idx="1"/>
            </p:cNvCxnSpPr>
            <p:nvPr/>
          </p:nvCxnSpPr>
          <p:spPr>
            <a:xfrm>
              <a:off x="3492674" y="1120032"/>
              <a:ext cx="22316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20 Conector angular"/>
            <p:cNvCxnSpPr>
              <a:stCxn id="7" idx="0"/>
              <a:endCxn id="9" idx="0"/>
            </p:cNvCxnSpPr>
            <p:nvPr/>
          </p:nvCxnSpPr>
          <p:spPr>
            <a:xfrm rot="5400000" flipH="1" flipV="1">
              <a:off x="4481527" y="679120"/>
              <a:ext cx="1588" cy="6156923"/>
            </a:xfrm>
            <a:prstGeom prst="bentConnector3">
              <a:avLst>
                <a:gd name="adj1" fmla="val 1439546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715" name="28 CuadroTexto"/>
            <p:cNvSpPr txBox="1">
              <a:spLocks noChangeArrowheads="1"/>
            </p:cNvSpPr>
            <p:nvPr/>
          </p:nvSpPr>
          <p:spPr bwMode="auto">
            <a:xfrm>
              <a:off x="5435461" y="1381961"/>
              <a:ext cx="3241154" cy="2100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200">
                  <a:latin typeface="Calibri" pitchFamily="34" charset="0"/>
                </a:rPr>
                <a:t>Artefactos: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 Documento Visión.</a:t>
              </a:r>
            </a:p>
            <a:p>
              <a:pPr>
                <a:buFont typeface="Arial" charset="0"/>
                <a:buChar char="•"/>
              </a:pPr>
              <a:endParaRPr lang="es-CO" sz="1200">
                <a:latin typeface="Calibri" pitchFamily="34" charset="0"/>
              </a:endParaRPr>
            </a:p>
            <a:p>
              <a:r>
                <a:rPr lang="es-CO" sz="1200">
                  <a:latin typeface="Calibri" pitchFamily="34" charset="0"/>
                </a:rPr>
                <a:t>Actividades: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Entrevistas con el Cliente.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Lista de Necesidades.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Especificación de Requerimientos.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Modelos Casos de Uso conceptual y Extendido (herramientas CASE).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Descripción Detallada de los Casos de Uso.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Prototipar la Interfaz del usuario</a:t>
              </a:r>
            </a:p>
          </p:txBody>
        </p:sp>
        <p:sp>
          <p:nvSpPr>
            <p:cNvPr id="72716" name="30 CuadroTexto"/>
            <p:cNvSpPr txBox="1">
              <a:spLocks noChangeArrowheads="1"/>
            </p:cNvSpPr>
            <p:nvPr/>
          </p:nvSpPr>
          <p:spPr bwMode="auto">
            <a:xfrm>
              <a:off x="467544" y="1382093"/>
              <a:ext cx="3419872" cy="2123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200">
                  <a:latin typeface="Calibri" pitchFamily="34" charset="0"/>
                </a:rPr>
                <a:t>Artefactos: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Chárter.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Plan de Proyecto.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Reporte de Proyecto.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Acta de Cierre y Lecciones Aprendidas.</a:t>
              </a:r>
            </a:p>
            <a:p>
              <a:pPr>
                <a:buFont typeface="Arial" charset="0"/>
                <a:buChar char="•"/>
              </a:pPr>
              <a:endParaRPr lang="es-CO" sz="1200">
                <a:latin typeface="Calibri" pitchFamily="34" charset="0"/>
              </a:endParaRPr>
            </a:p>
            <a:p>
              <a:r>
                <a:rPr lang="es-CO" sz="1200">
                  <a:latin typeface="Calibri" pitchFamily="34" charset="0"/>
                </a:rPr>
                <a:t>Actividades: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Reunión con el Cliente e Involucrados.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Reunión Equipo de Trabajo para Establecer los Planes de: Alcance, Tiempo, Costos, Riesgos, RH y Comunicaciones.</a:t>
              </a:r>
            </a:p>
          </p:txBody>
        </p:sp>
        <p:sp>
          <p:nvSpPr>
            <p:cNvPr id="72717" name="50 CuadroTexto"/>
            <p:cNvSpPr txBox="1">
              <a:spLocks noChangeArrowheads="1"/>
            </p:cNvSpPr>
            <p:nvPr/>
          </p:nvSpPr>
          <p:spPr bwMode="auto">
            <a:xfrm>
              <a:off x="251520" y="4478437"/>
              <a:ext cx="2592288" cy="2123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200">
                  <a:latin typeface="Calibri" pitchFamily="34" charset="0"/>
                </a:rPr>
                <a:t>Artefactos: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 Descripción de la Arquitectura  lógica y  Física</a:t>
              </a:r>
            </a:p>
            <a:p>
              <a:pPr>
                <a:buFont typeface="Arial" charset="0"/>
                <a:buChar char="•"/>
              </a:pPr>
              <a:endParaRPr lang="es-CO" sz="1200">
                <a:latin typeface="Calibri" pitchFamily="34" charset="0"/>
              </a:endParaRPr>
            </a:p>
            <a:p>
              <a:r>
                <a:rPr lang="es-CO" sz="1200">
                  <a:latin typeface="Calibri" pitchFamily="34" charset="0"/>
                </a:rPr>
                <a:t>Actividades: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Análisis del Diseño.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Prototipo de Arquitectura (capas).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Diseño Base de Datos.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Diseño de Componentes (Diag. Componentes.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Infraestructura – Plataforma.</a:t>
              </a:r>
            </a:p>
          </p:txBody>
        </p:sp>
        <p:sp>
          <p:nvSpPr>
            <p:cNvPr id="72718" name="51 CuadroTexto"/>
            <p:cNvSpPr txBox="1">
              <a:spLocks noChangeArrowheads="1"/>
            </p:cNvSpPr>
            <p:nvPr/>
          </p:nvSpPr>
          <p:spPr bwMode="auto">
            <a:xfrm>
              <a:off x="3203848" y="4478437"/>
              <a:ext cx="273630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200">
                  <a:latin typeface="Calibri" pitchFamily="34" charset="0"/>
                </a:rPr>
                <a:t>Artefactos: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Diseño.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Implementación.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Desarrollo por Funcionalidades.</a:t>
              </a:r>
            </a:p>
            <a:p>
              <a:pPr>
                <a:buFont typeface="Arial" charset="0"/>
                <a:buChar char="•"/>
              </a:pPr>
              <a:endParaRPr lang="es-CO" sz="1200">
                <a:latin typeface="Calibri" pitchFamily="34" charset="0"/>
              </a:endParaRPr>
            </a:p>
            <a:p>
              <a:r>
                <a:rPr lang="es-CO" sz="1200">
                  <a:latin typeface="Calibri" pitchFamily="34" charset="0"/>
                </a:rPr>
                <a:t>Actividades: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Retomar Diseño de Componentes.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Implementación de Componentes.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Prueba Funcionales y Técnicas.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Mantenimiento de Componentes.</a:t>
              </a:r>
            </a:p>
          </p:txBody>
        </p:sp>
        <p:sp>
          <p:nvSpPr>
            <p:cNvPr id="72719" name="52 CuadroTexto"/>
            <p:cNvSpPr txBox="1">
              <a:spLocks noChangeArrowheads="1"/>
            </p:cNvSpPr>
            <p:nvPr/>
          </p:nvSpPr>
          <p:spPr bwMode="auto">
            <a:xfrm>
              <a:off x="6228184" y="4406429"/>
              <a:ext cx="2664296" cy="26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200">
                  <a:latin typeface="Calibri" pitchFamily="34" charset="0"/>
                </a:rPr>
                <a:t>Artefactos: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Despliegue de Componentes.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Manual de Usuario.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Documentos de Despliegue.</a:t>
              </a:r>
            </a:p>
            <a:p>
              <a:pPr>
                <a:buFont typeface="Arial" charset="0"/>
                <a:buChar char="•"/>
              </a:pPr>
              <a:endParaRPr lang="es-CO" sz="1200">
                <a:latin typeface="Calibri" pitchFamily="34" charset="0"/>
              </a:endParaRPr>
            </a:p>
            <a:p>
              <a:r>
                <a:rPr lang="es-CO" sz="1200">
                  <a:latin typeface="Calibri" pitchFamily="34" charset="0"/>
                </a:rPr>
                <a:t>Actividades: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Valoración de la Versión.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Prueba del Escenario/Casos de Uso.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Gestión de Cambio.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Transición al Cliente.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Administración del Sistema.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Configuración del Ambiente.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 Mantenimiento del Ambiente.</a:t>
              </a:r>
            </a:p>
            <a:p>
              <a:pPr>
                <a:buFont typeface="Arial" charset="0"/>
                <a:buChar char="•"/>
              </a:pPr>
              <a:r>
                <a:rPr lang="es-CO" sz="1200">
                  <a:latin typeface="Calibri" pitchFamily="34" charset="0"/>
                </a:rPr>
                <a:t>Herramientas.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xfrm>
            <a:off x="395288" y="-100013"/>
            <a:ext cx="8229600" cy="1143001"/>
          </a:xfrm>
        </p:spPr>
        <p:txBody>
          <a:bodyPr/>
          <a:lstStyle/>
          <a:p>
            <a:r>
              <a:rPr lang="es-AR" b="1" smtClean="0"/>
              <a:t>Plan del Proyecto de Software</a:t>
            </a:r>
            <a:endParaRPr lang="es-ES" b="1" smtClean="0"/>
          </a:p>
        </p:txBody>
      </p:sp>
      <p:sp>
        <p:nvSpPr>
          <p:cNvPr id="73730" name="Rectangle 3"/>
          <p:cNvSpPr>
            <a:spLocks noGrp="1"/>
          </p:cNvSpPr>
          <p:nvPr>
            <p:ph type="body" idx="1"/>
          </p:nvPr>
        </p:nvSpPr>
        <p:spPr>
          <a:xfrm>
            <a:off x="395288" y="1052513"/>
            <a:ext cx="8229600" cy="4389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Acta de Constitución (</a:t>
            </a:r>
            <a:r>
              <a:rPr lang="es-ES" sz="1800" b="1" i="1" smtClean="0">
                <a:latin typeface="Arial Narrow" pitchFamily="34" charset="0"/>
              </a:rPr>
              <a:t>GIN-ACH-01</a:t>
            </a:r>
            <a:r>
              <a:rPr lang="es-ES" sz="1800" b="1" smtClean="0">
                <a:latin typeface="Arial Narrow" pitchFamily="34" charset="0"/>
              </a:rPr>
              <a:t> )</a:t>
            </a:r>
            <a:endParaRPr lang="es-AR" sz="1800" b="1" smtClean="0"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Alcance del Proyecto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Recopilar requisitos(</a:t>
            </a:r>
            <a:r>
              <a:rPr lang="es-ES" sz="1800" b="1" i="1" smtClean="0">
                <a:latin typeface="Arial Narrow" pitchFamily="34" charset="0"/>
              </a:rPr>
              <a:t>GAL-RCR-04</a:t>
            </a:r>
            <a:r>
              <a:rPr lang="es-ES" sz="1800" b="1" smtClean="0">
                <a:latin typeface="Arial Narrow" pitchFamily="34" charset="0"/>
              </a:rPr>
              <a:t> )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Actores y Casos de uso del Sistema (GAL-RAC-05)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Diagrama de Casos de Uso del Sistema (</a:t>
            </a:r>
            <a:r>
              <a:rPr lang="es-ES" sz="1800" b="1" smtClean="0">
                <a:latin typeface="Arial Narrow" pitchFamily="34" charset="0"/>
              </a:rPr>
              <a:t>GAL-RDC-06 )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Lista de Entregables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La EDT del proyecto</a:t>
            </a:r>
            <a:r>
              <a:rPr lang="es-ES" sz="1800" b="1" smtClean="0">
                <a:latin typeface="Arial Narrow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Tiempo y costos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Estimación de Tiempo y Costos (Herramienta EA Métrica PCU)</a:t>
            </a:r>
          </a:p>
          <a:p>
            <a:pPr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Recurso Humano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Estructura Organizacional del Proyecto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Roles y Responsabilidades</a:t>
            </a:r>
          </a:p>
          <a:p>
            <a:pPr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Comunicaciones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Matriz de comunicaciones</a:t>
            </a:r>
          </a:p>
          <a:p>
            <a:pPr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Calidad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Fijar criterios de aceptación a los entregables o artefactos</a:t>
            </a:r>
          </a:p>
          <a:p>
            <a:pPr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Riesgos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 Identificar Riesgos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 Análisis y Clasificación de Riesgos</a:t>
            </a:r>
          </a:p>
          <a:p>
            <a:pPr marL="742950" lvl="1" indent="-285750">
              <a:lnSpc>
                <a:spcPct val="80000"/>
              </a:lnSpc>
            </a:pPr>
            <a:r>
              <a:rPr lang="es-AR" sz="1800" b="1" smtClean="0">
                <a:latin typeface="Arial Narrow" pitchFamily="34" charset="0"/>
              </a:rPr>
              <a:t> Respuestas a Riesgos</a:t>
            </a:r>
            <a:endParaRPr lang="es-ES" sz="1800" b="1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Grp="1"/>
          </p:cNvSpPr>
          <p:nvPr>
            <p:ph type="body" idx="1"/>
          </p:nvPr>
        </p:nvSpPr>
        <p:spPr>
          <a:xfrm>
            <a:off x="250825" y="2420938"/>
            <a:ext cx="8229600" cy="165258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s-AR" sz="4400" b="1" smtClean="0">
              <a:solidFill>
                <a:schemeClr val="tx2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buFont typeface="Wingdings 2" pitchFamily="18" charset="2"/>
              <a:buNone/>
            </a:pPr>
            <a:r>
              <a:rPr lang="es-AR" sz="4400" b="1" smtClean="0">
                <a:solidFill>
                  <a:schemeClr val="tx2"/>
                </a:solidFill>
                <a:latin typeface="Arial Narrow" pitchFamily="34" charset="0"/>
              </a:rPr>
              <a:t>TALLER  PARA LA CASA -2</a:t>
            </a:r>
            <a:endParaRPr lang="es-ES" sz="4400" b="1" smtClean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722312"/>
          </a:xfrm>
        </p:spPr>
        <p:txBody>
          <a:bodyPr/>
          <a:lstStyle/>
          <a:p>
            <a:r>
              <a:rPr lang="es-ES" sz="3600" b="1" dirty="0" smtClean="0">
                <a:solidFill>
                  <a:schemeClr val="tx1"/>
                </a:solidFill>
              </a:rPr>
              <a:t>1.1  ¿Qué es un Sistema de Información?</a:t>
            </a:r>
          </a:p>
        </p:txBody>
      </p:sp>
      <p:pic>
        <p:nvPicPr>
          <p:cNvPr id="19459" name="Picture 17" descr="fi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071546"/>
            <a:ext cx="357190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Oval 19"/>
          <p:cNvSpPr>
            <a:spLocks noChangeArrowheads="1"/>
          </p:cNvSpPr>
          <p:nvPr/>
        </p:nvSpPr>
        <p:spPr bwMode="auto">
          <a:xfrm>
            <a:off x="71438" y="3789363"/>
            <a:ext cx="3708400" cy="30686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9462" name="Text Box 20"/>
          <p:cNvSpPr txBox="1">
            <a:spLocks noChangeArrowheads="1"/>
          </p:cNvSpPr>
          <p:nvPr/>
        </p:nvSpPr>
        <p:spPr bwMode="auto">
          <a:xfrm>
            <a:off x="971550" y="386080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ORGANIZACIÓN</a:t>
            </a:r>
            <a:endParaRPr lang="es-ES" b="1"/>
          </a:p>
        </p:txBody>
      </p:sp>
      <p:sp>
        <p:nvSpPr>
          <p:cNvPr id="19463" name="Oval 21"/>
          <p:cNvSpPr>
            <a:spLocks noChangeArrowheads="1"/>
          </p:cNvSpPr>
          <p:nvPr/>
        </p:nvSpPr>
        <p:spPr bwMode="auto">
          <a:xfrm>
            <a:off x="395288" y="4221163"/>
            <a:ext cx="3097212" cy="2447925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9464" name="Text Box 22"/>
          <p:cNvSpPr txBox="1">
            <a:spLocks noChangeArrowheads="1"/>
          </p:cNvSpPr>
          <p:nvPr/>
        </p:nvSpPr>
        <p:spPr bwMode="auto">
          <a:xfrm>
            <a:off x="900113" y="429260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SI</a:t>
            </a:r>
            <a:endParaRPr lang="es-ES" b="1"/>
          </a:p>
        </p:txBody>
      </p:sp>
      <p:sp>
        <p:nvSpPr>
          <p:cNvPr id="19465" name="Oval 23"/>
          <p:cNvSpPr>
            <a:spLocks noChangeArrowheads="1"/>
          </p:cNvSpPr>
          <p:nvPr/>
        </p:nvSpPr>
        <p:spPr bwMode="auto">
          <a:xfrm>
            <a:off x="633413" y="4664075"/>
            <a:ext cx="2592387" cy="18716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pic>
        <p:nvPicPr>
          <p:cNvPr id="19467" name="Picture 25" descr="MC90029433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5084763"/>
            <a:ext cx="1368425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 descr="sistemadeinformacion0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142984"/>
            <a:ext cx="4712634" cy="2522489"/>
          </a:xfrm>
          <a:prstGeom prst="rect">
            <a:avLst/>
          </a:prstGeom>
        </p:spPr>
      </p:pic>
      <p:pic>
        <p:nvPicPr>
          <p:cNvPr id="15" name="14 Imagen" descr="Image367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495" y="3929066"/>
            <a:ext cx="5142761" cy="2771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/>
          </p:cNvSpPr>
          <p:nvPr>
            <p:ph type="body" idx="1"/>
          </p:nvPr>
        </p:nvSpPr>
        <p:spPr>
          <a:xfrm>
            <a:off x="468313" y="703263"/>
            <a:ext cx="8229600" cy="2663825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s-AR" b="1" smtClean="0"/>
              <a:t>Objetivos Básicos de los SIA: </a:t>
            </a:r>
          </a:p>
          <a:p>
            <a:pPr algn="just">
              <a:lnSpc>
                <a:spcPct val="90000"/>
              </a:lnSpc>
            </a:pPr>
            <a:r>
              <a:rPr lang="es-MX" smtClean="0"/>
              <a:t>Automatización de procesos operativos.</a:t>
            </a:r>
          </a:p>
          <a:p>
            <a:pPr algn="just">
              <a:lnSpc>
                <a:spcPct val="90000"/>
              </a:lnSpc>
            </a:pPr>
            <a:r>
              <a:rPr lang="es-MX" smtClean="0"/>
              <a:t>Proporcionar información que sirva de apoyo al proceso de toma de decisiones.</a:t>
            </a:r>
          </a:p>
          <a:p>
            <a:pPr algn="just">
              <a:lnSpc>
                <a:spcPct val="90000"/>
              </a:lnSpc>
            </a:pPr>
            <a:r>
              <a:rPr lang="es-MX" smtClean="0"/>
              <a:t>Lograr ventajas competitivas a través de su implantación</a:t>
            </a:r>
            <a:endParaRPr lang="en-US" smtClean="0"/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endParaRPr lang="es-ES" smtClean="0"/>
          </a:p>
        </p:txBody>
      </p:sp>
      <p:pic>
        <p:nvPicPr>
          <p:cNvPr id="20482" name="Picture 4" descr="1-4"/>
          <p:cNvPicPr>
            <a:picLocks noChangeAspect="1" noChangeArrowheads="1"/>
          </p:cNvPicPr>
          <p:nvPr/>
        </p:nvPicPr>
        <p:blipFill>
          <a:blip r:embed="rId2">
            <a:lum bright="12000" contrast="18000"/>
          </a:blip>
          <a:srcRect t="3117"/>
          <a:stretch>
            <a:fillRect/>
          </a:stretch>
        </p:blipFill>
        <p:spPr bwMode="auto">
          <a:xfrm>
            <a:off x="2819400" y="2852738"/>
            <a:ext cx="63246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722312"/>
          </a:xfrm>
        </p:spPr>
        <p:txBody>
          <a:bodyPr/>
          <a:lstStyle/>
          <a:p>
            <a:r>
              <a:rPr lang="es-ES" sz="3600" b="1" dirty="0" smtClean="0">
                <a:solidFill>
                  <a:schemeClr val="tx1"/>
                </a:solidFill>
              </a:rPr>
              <a:t>1.2 Evolución de los  SI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42844" y="1518526"/>
            <a:ext cx="4286280" cy="233910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s-CO" sz="2000" b="1" dirty="0" smtClean="0"/>
              <a:t>1.  INICIO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 Introducción de la informática en la empresa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 Aplicaciones informáticas orientadas a la mecanización y automatización de los procesos Ordinarios (SIST  TRANSACC)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 Escaso gasto en informática y escasa formación del personal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4572188" y="1190672"/>
            <a:ext cx="4500562" cy="2893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b="1" dirty="0" smtClean="0"/>
              <a:t>2.  CONTAGIO O EXPANSIÓN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  </a:t>
            </a:r>
            <a:r>
              <a:rPr lang="es-CO" dirty="0" smtClean="0">
                <a:latin typeface="+mj-lt"/>
              </a:rPr>
              <a:t>La aplicación de las tecnologías de información originan resultados espectaculares  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>
                <a:latin typeface="+mj-lt"/>
              </a:rPr>
              <a:t>  Difusión de las tecnologías de información en todas las áreas de la empresa  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>
                <a:latin typeface="+mj-lt"/>
              </a:rPr>
              <a:t>  Aumenta la cualificación del personal 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>
                <a:latin typeface="+mj-lt"/>
              </a:rPr>
              <a:t>  Existe gran descoordinación y poca planificación en el desarrollo de los sistemas de información</a:t>
            </a:r>
            <a:endParaRPr lang="es-CO" dirty="0"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85786" y="4500570"/>
            <a:ext cx="4572032" cy="2031325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 algn="ctr">
              <a:buAutoNum type="arabicPeriod" startAt="3"/>
            </a:pPr>
            <a:r>
              <a:rPr lang="es-CO" b="1" dirty="0" smtClean="0"/>
              <a:t>CONTROL O FORMALIZACIÓN</a:t>
            </a:r>
            <a:endParaRPr lang="es-CO" dirty="0" smtClean="0"/>
          </a:p>
          <a:p>
            <a:pPr marL="342900" indent="-342900" algn="ctr"/>
            <a:endParaRPr lang="es-CO" b="1" dirty="0" smtClean="0"/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  La alta dirección de la organización se preocupa  de los sistemas de información como consecuencia del alto coste en ellos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  Centralización de los proyectos de inversión en tecnologías de información</a:t>
            </a:r>
            <a:endParaRPr lang="es-CO" b="1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5572132" y="6429396"/>
            <a:ext cx="342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Fuente: Gibson y </a:t>
            </a:r>
            <a:r>
              <a:rPr lang="es-CO" sz="1200" dirty="0" err="1" smtClean="0"/>
              <a:t>Nolan</a:t>
            </a:r>
            <a:r>
              <a:rPr lang="es-CO" sz="1200" dirty="0" smtClean="0"/>
              <a:t> 1974</a:t>
            </a:r>
            <a:endParaRPr lang="es-CO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2844" y="714356"/>
            <a:ext cx="4286280" cy="2062103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s-CO" sz="2000" b="1" dirty="0" smtClean="0"/>
              <a:t>4.  INTEGRACIÓN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  Se controla el incremento del gasto 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  Se produce la integración de los sistemas de información existentes en las distintas áreas de la empresa  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Mejora y perfeccionan los sistemas de</a:t>
            </a:r>
          </a:p>
          <a:p>
            <a:r>
              <a:rPr lang="es-CO" dirty="0" smtClean="0"/>
              <a:t>información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4572000" y="1976490"/>
            <a:ext cx="4500562" cy="18811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b="1" dirty="0" smtClean="0"/>
              <a:t>5.  ADMINISTRACIÓN DE LA INFORMACIÓN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  </a:t>
            </a:r>
            <a:r>
              <a:rPr lang="es-CO" dirty="0" smtClean="0">
                <a:latin typeface="+mj-lt"/>
              </a:rPr>
              <a:t>El sistema de información adquiere una</a:t>
            </a:r>
          </a:p>
          <a:p>
            <a:pPr algn="just"/>
            <a:r>
              <a:rPr lang="es-CO" dirty="0" smtClean="0">
                <a:latin typeface="+mj-lt"/>
              </a:rPr>
              <a:t>dimensión estrategia en la empresa  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>
                <a:latin typeface="+mj-lt"/>
              </a:rPr>
              <a:t>  Descentralización de ciertas aplicaciones</a:t>
            </a:r>
          </a:p>
          <a:p>
            <a:r>
              <a:rPr lang="es-CO" dirty="0" smtClean="0">
                <a:latin typeface="+mj-lt"/>
              </a:rPr>
              <a:t>informáticas</a:t>
            </a:r>
            <a:endParaRPr lang="es-CO" dirty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71472" y="4071942"/>
            <a:ext cx="4572032" cy="2031325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s-CO" b="1" dirty="0" smtClean="0"/>
              <a:t>6.  ETAPA DE MADUREZ</a:t>
            </a:r>
            <a:endParaRPr lang="es-CO" dirty="0" smtClean="0"/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  Desarrollo de los Sistemas de información en los  niveles superiores de la organización apareciendo los Sistemas Estratégicos de información  </a:t>
            </a:r>
          </a:p>
          <a:p>
            <a:pPr algn="just">
              <a:buFont typeface="Arial" pitchFamily="34" charset="0"/>
              <a:buChar char="•"/>
            </a:pPr>
            <a:r>
              <a:rPr lang="es-CO" dirty="0" smtClean="0"/>
              <a:t>  Adquiere gran importancia la creatividad y la</a:t>
            </a:r>
          </a:p>
          <a:p>
            <a:pPr algn="just"/>
            <a:r>
              <a:rPr lang="es-CO" dirty="0" smtClean="0"/>
              <a:t>innovación</a:t>
            </a:r>
            <a:endParaRPr lang="es-CO" b="1" dirty="0" smtClean="0"/>
          </a:p>
        </p:txBody>
      </p:sp>
      <p:sp>
        <p:nvSpPr>
          <p:cNvPr id="5" name="4 CuadroTexto"/>
          <p:cNvSpPr txBox="1"/>
          <p:nvPr/>
        </p:nvSpPr>
        <p:spPr>
          <a:xfrm>
            <a:off x="5714976" y="6286520"/>
            <a:ext cx="342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Fuente: Gibson y </a:t>
            </a:r>
            <a:r>
              <a:rPr lang="es-CO" sz="1200" dirty="0" err="1" smtClean="0"/>
              <a:t>Nolan</a:t>
            </a:r>
            <a:r>
              <a:rPr lang="es-CO" sz="1200" dirty="0" smtClean="0"/>
              <a:t> 1974</a:t>
            </a:r>
            <a:endParaRPr lang="es-CO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eaLnBrk="1" hangingPunct="1"/>
            <a:r>
              <a:rPr lang="es-ES" sz="3600" b="1" dirty="0" smtClean="0">
                <a:solidFill>
                  <a:schemeClr val="tx1"/>
                </a:solidFill>
              </a:rPr>
              <a:t>1.3  ¿Qué es software?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>
          <a:xfrm>
            <a:off x="230188" y="1484313"/>
            <a:ext cx="8229600" cy="7731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sz="1600" dirty="0" smtClean="0">
                <a:latin typeface="Verdana" pitchFamily="34" charset="0"/>
              </a:rPr>
              <a:t>   "</a:t>
            </a:r>
            <a:r>
              <a:rPr lang="en-GB" sz="1600" b="1" dirty="0" err="1" smtClean="0">
                <a:latin typeface="Verdana" pitchFamily="34" charset="0"/>
              </a:rPr>
              <a:t>programas</a:t>
            </a:r>
            <a:r>
              <a:rPr lang="en-GB" sz="1600" dirty="0" smtClean="0">
                <a:latin typeface="Verdana" pitchFamily="34" charset="0"/>
              </a:rPr>
              <a:t> de </a:t>
            </a:r>
            <a:r>
              <a:rPr lang="en-GB" sz="1600" dirty="0" err="1" smtClean="0">
                <a:latin typeface="Verdana" pitchFamily="34" charset="0"/>
              </a:rPr>
              <a:t>computador</a:t>
            </a:r>
            <a:r>
              <a:rPr lang="en-GB" sz="1600" dirty="0" smtClean="0">
                <a:latin typeface="Verdana" pitchFamily="34" charset="0"/>
              </a:rPr>
              <a:t>, </a:t>
            </a:r>
            <a:r>
              <a:rPr lang="en-GB" sz="1600" dirty="0" err="1" smtClean="0">
                <a:latin typeface="Verdana" pitchFamily="34" charset="0"/>
              </a:rPr>
              <a:t>procedimientos</a:t>
            </a:r>
            <a:r>
              <a:rPr lang="en-GB" sz="1600" dirty="0" smtClean="0">
                <a:latin typeface="Verdana" pitchFamily="34" charset="0"/>
              </a:rPr>
              <a:t>, y, </a:t>
            </a:r>
            <a:r>
              <a:rPr lang="en-GB" sz="1600" dirty="0" err="1" smtClean="0">
                <a:latin typeface="Verdana" pitchFamily="34" charset="0"/>
              </a:rPr>
              <a:t>posiblemente</a:t>
            </a:r>
            <a:r>
              <a:rPr lang="en-GB" sz="1600" dirty="0" smtClean="0">
                <a:latin typeface="Verdana" pitchFamily="34" charset="0"/>
              </a:rPr>
              <a:t>, la </a:t>
            </a:r>
            <a:r>
              <a:rPr lang="en-GB" sz="1600" b="1" dirty="0" err="1" smtClean="0">
                <a:latin typeface="Verdana" pitchFamily="34" charset="0"/>
              </a:rPr>
              <a:t>documentación</a:t>
            </a:r>
            <a:r>
              <a:rPr lang="en-GB" sz="1600" b="1" dirty="0" smtClean="0">
                <a:latin typeface="Verdana" pitchFamily="34" charset="0"/>
              </a:rPr>
              <a:t> </a:t>
            </a:r>
            <a:r>
              <a:rPr lang="en-GB" sz="1600" dirty="0" err="1" smtClean="0">
                <a:latin typeface="Verdana" pitchFamily="34" charset="0"/>
              </a:rPr>
              <a:t>asociada</a:t>
            </a:r>
            <a:r>
              <a:rPr lang="en-GB" sz="1600" dirty="0" smtClean="0">
                <a:latin typeface="Verdana" pitchFamily="34" charset="0"/>
              </a:rPr>
              <a:t> y los </a:t>
            </a:r>
            <a:r>
              <a:rPr lang="en-GB" sz="1600" b="1" dirty="0" err="1" smtClean="0">
                <a:latin typeface="Verdana" pitchFamily="34" charset="0"/>
              </a:rPr>
              <a:t>datos</a:t>
            </a:r>
            <a:r>
              <a:rPr lang="en-GB" sz="1600" dirty="0" smtClean="0">
                <a:latin typeface="Verdana" pitchFamily="34" charset="0"/>
              </a:rPr>
              <a:t> </a:t>
            </a:r>
            <a:r>
              <a:rPr lang="en-GB" sz="1600" dirty="0" err="1" smtClean="0">
                <a:latin typeface="Verdana" pitchFamily="34" charset="0"/>
              </a:rPr>
              <a:t>pertenecientes</a:t>
            </a:r>
            <a:r>
              <a:rPr lang="en-GB" sz="1600" dirty="0" smtClean="0">
                <a:latin typeface="Verdana" pitchFamily="34" charset="0"/>
              </a:rPr>
              <a:t> a </a:t>
            </a:r>
            <a:r>
              <a:rPr lang="en-GB" sz="1600" dirty="0" err="1" smtClean="0">
                <a:latin typeface="Verdana" pitchFamily="34" charset="0"/>
              </a:rPr>
              <a:t>las</a:t>
            </a:r>
            <a:r>
              <a:rPr lang="en-GB" sz="1600" dirty="0" smtClean="0">
                <a:latin typeface="Verdana" pitchFamily="34" charset="0"/>
              </a:rPr>
              <a:t> </a:t>
            </a:r>
            <a:r>
              <a:rPr lang="en-GB" sz="1600" dirty="0" err="1" smtClean="0">
                <a:latin typeface="Verdana" pitchFamily="34" charset="0"/>
              </a:rPr>
              <a:t>operaciones</a:t>
            </a:r>
            <a:r>
              <a:rPr lang="en-GB" sz="1600" dirty="0" smtClean="0">
                <a:latin typeface="Verdana" pitchFamily="34" charset="0"/>
              </a:rPr>
              <a:t> de un </a:t>
            </a:r>
            <a:r>
              <a:rPr lang="en-GB" sz="1600" dirty="0" err="1" smtClean="0">
                <a:latin typeface="Verdana" pitchFamily="34" charset="0"/>
              </a:rPr>
              <a:t>sistema</a:t>
            </a:r>
            <a:r>
              <a:rPr lang="en-GB" sz="1600" dirty="0" smtClean="0">
                <a:latin typeface="Verdana" pitchFamily="34" charset="0"/>
              </a:rPr>
              <a:t> de </a:t>
            </a:r>
            <a:r>
              <a:rPr lang="en-GB" sz="1600" dirty="0" err="1" smtClean="0">
                <a:latin typeface="Verdana" pitchFamily="34" charset="0"/>
              </a:rPr>
              <a:t>computación</a:t>
            </a:r>
            <a:r>
              <a:rPr lang="en-GB" sz="1600" dirty="0" smtClean="0">
                <a:latin typeface="Verdana" pitchFamily="34" charset="0"/>
              </a:rPr>
              <a:t>.</a:t>
            </a:r>
            <a:endParaRPr lang="es-CO" sz="16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AR" sz="16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s-AR" sz="1600" dirty="0" smtClean="0">
                <a:latin typeface="Verdana" pitchFamily="34" charset="0"/>
              </a:rPr>
              <a:t>    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0" y="64912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/>
              <a:t>Semana: 1</a:t>
            </a:r>
            <a:endParaRPr lang="es-ES" b="1"/>
          </a:p>
        </p:txBody>
      </p:sp>
      <p:pic>
        <p:nvPicPr>
          <p:cNvPr id="21508" name="Picture 7" descr="softwa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2492375"/>
            <a:ext cx="112712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Line 8"/>
          <p:cNvSpPr>
            <a:spLocks noChangeShapeType="1"/>
          </p:cNvSpPr>
          <p:nvPr/>
        </p:nvSpPr>
        <p:spPr bwMode="auto">
          <a:xfrm flipV="1">
            <a:off x="3559175" y="2349500"/>
            <a:ext cx="9366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>
            <a:off x="3559175" y="3357563"/>
            <a:ext cx="8651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pic>
        <p:nvPicPr>
          <p:cNvPr id="21511" name="Picture 10" descr="j018634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3938" y="2133600"/>
            <a:ext cx="593725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15" descr="mercad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3068638"/>
            <a:ext cx="1439862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Line 16"/>
          <p:cNvSpPr>
            <a:spLocks noChangeShapeType="1"/>
          </p:cNvSpPr>
          <p:nvPr/>
        </p:nvSpPr>
        <p:spPr bwMode="auto">
          <a:xfrm rot="3009513">
            <a:off x="2269331" y="3644107"/>
            <a:ext cx="15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pic>
        <p:nvPicPr>
          <p:cNvPr id="21514" name="Picture 17" descr="microsof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4349750"/>
            <a:ext cx="1655762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Line 18"/>
          <p:cNvSpPr>
            <a:spLocks noChangeShapeType="1"/>
          </p:cNvSpPr>
          <p:nvPr/>
        </p:nvSpPr>
        <p:spPr bwMode="auto">
          <a:xfrm>
            <a:off x="2987675" y="3716338"/>
            <a:ext cx="6477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pic>
        <p:nvPicPr>
          <p:cNvPr id="21516" name="Picture 19" descr="software medid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3575" y="4221163"/>
            <a:ext cx="18732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7" name="Text Box 20"/>
          <p:cNvSpPr txBox="1">
            <a:spLocks noChangeArrowheads="1"/>
          </p:cNvSpPr>
          <p:nvPr/>
        </p:nvSpPr>
        <p:spPr bwMode="auto">
          <a:xfrm>
            <a:off x="5543550" y="4830763"/>
            <a:ext cx="342106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Características:</a:t>
            </a:r>
          </a:p>
          <a:p>
            <a:pPr>
              <a:buFontTx/>
              <a:buChar char="•"/>
            </a:pPr>
            <a:r>
              <a:rPr lang="en-GB"/>
              <a:t>  Elemento lógico, no físico</a:t>
            </a:r>
          </a:p>
          <a:p>
            <a:pPr>
              <a:buFontTx/>
              <a:buChar char="•"/>
            </a:pPr>
            <a:r>
              <a:rPr lang="en-GB"/>
              <a:t>  Desarrollado, no ‘fabricado’</a:t>
            </a:r>
            <a:endParaRPr lang="es-ES"/>
          </a:p>
          <a:p>
            <a:pPr>
              <a:buFontTx/>
              <a:buChar char="•"/>
            </a:pPr>
            <a:r>
              <a:rPr lang="es-ES"/>
              <a:t>  No se ‘estropea’, ¡pero se </a:t>
            </a:r>
          </a:p>
          <a:p>
            <a:r>
              <a:rPr lang="es-ES"/>
              <a:t>    deteriora!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2079</TotalTime>
  <Words>2477</Words>
  <Application>Microsoft Office PowerPoint</Application>
  <PresentationFormat>Presentación en pantalla (4:3)</PresentationFormat>
  <Paragraphs>456</Paragraphs>
  <Slides>47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9" baseType="lpstr">
      <vt:lpstr>Flujo</vt:lpstr>
      <vt:lpstr>Imagen de mapa de bits</vt:lpstr>
      <vt:lpstr>Diapositiva 1</vt:lpstr>
      <vt:lpstr>AGENDA</vt:lpstr>
      <vt:lpstr>Agenda Semana 1.</vt:lpstr>
      <vt:lpstr>Contenido</vt:lpstr>
      <vt:lpstr>1.1  ¿Qué es un Sistema de Información?</vt:lpstr>
      <vt:lpstr>Diapositiva 6</vt:lpstr>
      <vt:lpstr>1.2 Evolución de los  SI</vt:lpstr>
      <vt:lpstr>Diapositiva 8</vt:lpstr>
      <vt:lpstr>1.3  ¿Qué es software?</vt:lpstr>
      <vt:lpstr>1.4  Qué es la Ingeniería de Software</vt:lpstr>
      <vt:lpstr>Objetivos de la Ing. De Software</vt:lpstr>
      <vt:lpstr>1.5  ¿Cuáles son los problemas de Software?</vt:lpstr>
      <vt:lpstr>Diapositiva 13</vt:lpstr>
      <vt:lpstr>Diapositiva 14</vt:lpstr>
      <vt:lpstr>Diapositiva 15</vt:lpstr>
      <vt:lpstr>1.6  ¿Cuáles son las estrategias para el desarrollo de SI?</vt:lpstr>
      <vt:lpstr>1.7  ¿Qué es un Proceso de Software?</vt:lpstr>
      <vt:lpstr>Diapositiva 18</vt:lpstr>
      <vt:lpstr>1.8  ¿Qué es un Modelo de ciclo de vida de software?</vt:lpstr>
      <vt:lpstr>Diapositiva 20</vt:lpstr>
      <vt:lpstr>Diapositiva 21</vt:lpstr>
      <vt:lpstr>Diapositiva 22</vt:lpstr>
      <vt:lpstr>TALLER EN CLASE-1 TALLER PARA LA CASA -1</vt:lpstr>
      <vt:lpstr>2.  QUE ES UNA METODOLOGÍA DE DESARROLLO DE SOFTWARE?</vt:lpstr>
      <vt:lpstr>Diapositiva 25</vt:lpstr>
      <vt:lpstr>Diapositiva 26</vt:lpstr>
      <vt:lpstr>METODOLOGÍAS  MAS UTILIZADAS</vt:lpstr>
      <vt:lpstr>Diapositiva 28</vt:lpstr>
      <vt:lpstr>Diapositiva 29</vt:lpstr>
      <vt:lpstr>SCRUM</vt:lpstr>
      <vt:lpstr>DIFERENCIA ENTRE SCRUM Y XP</vt:lpstr>
      <vt:lpstr>Diapositiva 32</vt:lpstr>
      <vt:lpstr>Diapositiva 33</vt:lpstr>
      <vt:lpstr>Diapositiva 34</vt:lpstr>
      <vt:lpstr>Diapositiva 35</vt:lpstr>
      <vt:lpstr>Diapositiva 36</vt:lpstr>
      <vt:lpstr>Qué es un Proyecto?</vt:lpstr>
      <vt:lpstr>Diapositiva 38</vt:lpstr>
      <vt:lpstr>Diapositiva 39</vt:lpstr>
      <vt:lpstr>Las 4 P’s de los Proyectos</vt:lpstr>
      <vt:lpstr>Diapositiva 41</vt:lpstr>
      <vt:lpstr>Diapositiva 42</vt:lpstr>
      <vt:lpstr>Diapositiva 43</vt:lpstr>
      <vt:lpstr>Entregables del proyecto o Artefactos</vt:lpstr>
      <vt:lpstr>Diapositiva 45</vt:lpstr>
      <vt:lpstr>Plan del Proyecto de Software</vt:lpstr>
      <vt:lpstr>Diapositiva 47</vt:lpstr>
    </vt:vector>
  </TitlesOfParts>
  <Company>WindowsWolf.com.ar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Wolf</dc:creator>
  <cp:lastModifiedBy>Pilar</cp:lastModifiedBy>
  <cp:revision>99</cp:revision>
  <dcterms:created xsi:type="dcterms:W3CDTF">2011-03-26T12:38:39Z</dcterms:created>
  <dcterms:modified xsi:type="dcterms:W3CDTF">2013-02-15T22:43:06Z</dcterms:modified>
</cp:coreProperties>
</file>