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385" r:id="rId3"/>
    <p:sldId id="341" r:id="rId4"/>
    <p:sldId id="338" r:id="rId5"/>
    <p:sldId id="372" r:id="rId6"/>
    <p:sldId id="343" r:id="rId7"/>
    <p:sldId id="373" r:id="rId8"/>
    <p:sldId id="380" r:id="rId9"/>
    <p:sldId id="376" r:id="rId10"/>
    <p:sldId id="374" r:id="rId11"/>
    <p:sldId id="387" r:id="rId12"/>
    <p:sldId id="377" r:id="rId13"/>
    <p:sldId id="386" r:id="rId14"/>
    <p:sldId id="388" r:id="rId15"/>
    <p:sldId id="379" r:id="rId16"/>
    <p:sldId id="378" r:id="rId17"/>
    <p:sldId id="381" r:id="rId18"/>
    <p:sldId id="375" r:id="rId19"/>
    <p:sldId id="382" r:id="rId20"/>
    <p:sldId id="383" r:id="rId21"/>
    <p:sldId id="384" r:id="rId22"/>
    <p:sldId id="326" r:id="rId23"/>
  </p:sldIdLst>
  <p:sldSz cx="9144000" cy="6858000" type="screen4x3"/>
  <p:notesSz cx="6858000" cy="9144000"/>
  <p:embeddedFontLst>
    <p:embeddedFont>
      <p:font typeface="나눔고딕" charset="-127"/>
      <p:regular r:id="rId25"/>
      <p:bold r:id="rId26"/>
    </p:embeddedFont>
    <p:embeddedFont>
      <p:font typeface="맑은 고딕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3131"/>
    <a:srgbClr val="A1ABB4"/>
    <a:srgbClr val="C2C2C2"/>
    <a:srgbClr val="71808D"/>
    <a:srgbClr val="00A0A5"/>
    <a:srgbClr val="585858"/>
    <a:srgbClr val="899CAA"/>
    <a:srgbClr val="232323"/>
    <a:srgbClr val="CDCDC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5" autoAdjust="0"/>
    <p:restoredTop sz="93988" autoAdjust="0"/>
  </p:normalViewPr>
  <p:slideViewPr>
    <p:cSldViewPr>
      <p:cViewPr varScale="1">
        <p:scale>
          <a:sx n="85" d="100"/>
          <a:sy n="85" d="100"/>
        </p:scale>
        <p:origin x="-36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60244-9AB7-4374-B5D0-8268005D247A}" type="datetimeFigureOut">
              <a:rPr lang="ko-KR" altLang="en-US" smtClean="0"/>
              <a:pPr/>
              <a:t>2014-10-29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C87DC-5D88-45A5-A033-8AEF937DE9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08524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http://www.tipssoft.com/bulletin/board.php?bo_table=FAQ&amp;wr_id=619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http://www.tipssoft.com/bulletin/board.php?bo_table=FAQ&amp;wr_id=619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http://www.tipssoft.com/bulletin/board.php?bo_table=FAQ&amp;wr_id=619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http://www.tipssoft.com/bulletin/board.php?bo_table=FAQ&amp;wr_id=619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http://www.tipssoft.com/bulletin/board.php?bo_table=FAQ&amp;wr_id=619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http://www.tipssoft.com/bulletin/board.php?bo_table=FAQ&amp;wr_id=619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http://www.tipssoft.com/bulletin/board.php?bo_table=FAQ&amp;wr_id=619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http://www.tipssoft.com/bulletin/board.php?bo_table=FAQ&amp;wr_id=619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http://www.tipssoft.com/bulletin/board.php?bo_table=FAQ&amp;wr_id=619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http://www.tipssoft.com/bulletin/board.php?bo_table=FAQ&amp;wr_id=619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http://www.tipssoft.com/bulletin/board.php?bo_table=FAQ&amp;wr_id=619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http://www.tipssoft.com/bulletin/board.php?bo_table=FAQ&amp;wr_id=619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http://www.tipssoft.com/bulletin/board.php?bo_table=FAQ&amp;wr_id=619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http://www.tipssoft.com/bulletin/board.php?bo_table=FAQ&amp;wr_id=619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http://www.tipssoft.com/bulletin/board.php?bo_table=FAQ&amp;wr_id=619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http://www.tipssoft.com/bulletin/board.php?bo_table=FAQ&amp;wr_id=619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http://www.tipssoft.com/bulletin/board.php?bo_table=FAQ&amp;wr_id=619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http://www.tipssoft.com/bulletin/board.php?bo_table=FAQ&amp;wr_id=619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2014-10-29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1778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2014-10-29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7491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2014-10-29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2774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2014-10-29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7604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2014-10-29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0042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2014-10-29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4378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2014-10-29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4215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2014-10-29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890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2014-10-29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7581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2014-10-29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6663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2014-10-29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0301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0000">
              <a:schemeClr val="bg1">
                <a:lumMod val="95000"/>
              </a:schemeClr>
            </a:gs>
            <a:gs pos="100000">
              <a:srgbClr val="C2C2C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253E433F-F244-45AB-A308-7265F86F2A7B}" type="datetimeFigureOut">
              <a:rPr lang="ko-KR" altLang="en-US" smtClean="0"/>
              <a:pPr/>
              <a:t>2014-10-29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1286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1934" y="5643578"/>
            <a:ext cx="906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>
                    <a:lumMod val="6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이지훈</a:t>
            </a:r>
            <a:endParaRPr lang="ko-KR" altLang="en-US" sz="2000" b="1" dirty="0">
              <a:solidFill>
                <a:schemeClr val="bg1">
                  <a:lumMod val="6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51120" y="6057354"/>
            <a:ext cx="2042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Lee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Ji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Hun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2014.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10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29.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2132856"/>
            <a:ext cx="7956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</a:rPr>
              <a:t>We Are The Hacker !</a:t>
            </a:r>
          </a:p>
          <a:p>
            <a:pPr algn="ctr"/>
            <a:r>
              <a:rPr lang="ko-KR" altLang="en-US" sz="4000" b="1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</a:rPr>
              <a:t>해커로써의 길</a:t>
            </a:r>
            <a:endParaRPr lang="ko-KR" altLang="en-US" sz="4000" b="1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 flipV="1">
            <a:off x="0" y="6617992"/>
            <a:ext cx="9144000" cy="2400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675032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해커가 발견한 프로그램의 취약점을 제공해주는 게 당연한 것인가</a:t>
            </a:r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3489" name="_x241672656" descr="EMB000021d8731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1916832"/>
            <a:ext cx="5184576" cy="44957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취약점에 대한 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우리나라의 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관점과 행동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3528" y="1700808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 smtClean="0"/>
              <a:t>취약점은 부끄러운 것이다</a:t>
            </a:r>
            <a:endParaRPr lang="en-US" altLang="ko-KR" sz="2800" dirty="0" smtClean="0"/>
          </a:p>
          <a:p>
            <a:pPr marL="342900" indent="-342900">
              <a:buAutoNum type="arabicPeriod"/>
            </a:pPr>
            <a:endParaRPr lang="ko-KR" altLang="en-US" sz="2800" dirty="0"/>
          </a:p>
        </p:txBody>
      </p:sp>
      <p:pic>
        <p:nvPicPr>
          <p:cNvPr id="84994" name="Picture 2" descr="http://www.nemopan.com/tvandmovie_free/files/attach/images/223011/587/967/004/afd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2780928"/>
            <a:ext cx="6017952" cy="33843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취약점에 대한 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우리나라의 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관점과 행동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3528" y="1700808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800" dirty="0" smtClean="0"/>
              <a:t>2. </a:t>
            </a:r>
            <a:r>
              <a:rPr lang="ko-KR" altLang="en-US" sz="2800" dirty="0" smtClean="0"/>
              <a:t>취약점을 발견하면 당연히 먼저 그 회사에 연락하여 </a:t>
            </a:r>
            <a:r>
              <a:rPr lang="ko-KR" altLang="en-US" sz="2800" dirty="0" err="1" smtClean="0"/>
              <a:t>패치하게</a:t>
            </a:r>
            <a:r>
              <a:rPr lang="ko-KR" altLang="en-US" sz="2800" dirty="0" smtClean="0"/>
              <a:t> 해야 한다</a:t>
            </a:r>
            <a:endParaRPr lang="en-US" altLang="ko-KR" sz="2800" dirty="0" smtClean="0"/>
          </a:p>
          <a:p>
            <a:pPr marL="342900" indent="-342900">
              <a:buAutoNum type="arabicPeriod"/>
            </a:pPr>
            <a:endParaRPr lang="ko-KR" altLang="en-US" sz="2800" dirty="0"/>
          </a:p>
        </p:txBody>
      </p:sp>
      <p:sp>
        <p:nvSpPr>
          <p:cNvPr id="73730" name="AutoShape 2" descr="data:image/jpeg;base64,/9j/4AAQSkZJRgABAQAAAQABAAD/2wCEAAkGBxQQEhQQEBQVFRUVFBQQFRUUFBQQEBUVFRUWFxQUFRQYHSggGBwlHBQXITEhJSkrLi4uFx8zODMsNygtLisBCgoKDg0OGhAQGiwkHCQsLCwsLCwsLCwsLCwsLCwsLCwsLCwsLCwsLCwsLCwsLCwsLCwsLCwsLCwsLCwsLCwsLP/AABEIAMMBAgMBEQACEQEDEQH/xAAcAAABBQEBAQAAAAAAAAAAAAAAAQIDBAUGBwj/xABBEAABAwIEAwYDBQMLBQAAAAABAAIRAwQFEiExBkFREyJhcYGRMlKhB0KxwdEUM2IVFyMkQ3JzkpOishZTgoPh/8QAGwEBAAMBAQEBAAAAAAAAAAAAAAECAwQFBgf/xAAzEQACAgEEAQIEBQMDBQAAAAAAAQIRAwQSITFBE1EFIjJhBhRScZGB0eEVQvAWJJKhwf/aAAwDAQACEQMRAD8A9wQAgBACAEAIAQAgBACAEAIAQAgBACAEAIAQAgBACAEAIAQAgBACAEAIAQAgBACAEAIAQAgBANKhkg0qEBysQCAEAIAQAgBACAEAIAQAgBACAaSoJFCkgVACAEAIAQAgBACAEAIBJUARCQQAgBACAQKAOBUkCoAQAgBLAJYBLAIBJQBKAVACWASwMJUEiBEBykCygCVJASoJBSAlCABQCoAQAgEJUARSSEoBFABALKAJQCFQwAKAcCgBSAUWAlSBJQCygElACAVACAJUAaSlgYSqkjgrIgdKkAgCUAIAQAgAKQOCEAgBANUEiIBJQCygBAKgCEIEIQkaVUkUFBQsqSAlACCgQUCE0CEAEA5ACAY5ygmiMlRZIrAiIZIrkCoAhSQLCAIQCQgBAKgFQAgElAMUEggBAIoAqAVSAQCoBCEA2FWgJKEhmQBKAWUAqEAEAqkCygGkoBgbKhImx4YFNEWOACkCqSAhAKgBACAEAIAQAgBAJCAYoAKCRqAEAoQCgoAQCypAsoAlAJAUAQsShYmVRRNiIBQgFQAgBSQwlAQ3F21glxAVJTS7LxxuXRnf9QUyYZLvIFZfmF4Nfy78j2Yk939nA8Snqy9ifRj7jxiDh8TdPDVPVku0R6KfTLlteB+y1hkUjKWNxLIK1MwQAgBACAEAIAQCSgI1UkCgGkoBJQkVAEoBS6BJUN0KtmVc46wEtYC8joJHuueWpS4XJ0w0zfLKVTFbhw7lKPMrL1pvwarBjXbM+rjV8yf6AO8io9TIW9HGwt+K6zP31Fw8Qi1El2S9LF9Gzh/E1KqYnKeh0K1hqU+zCellE2mVQdiulSTOVxaHOapIGBwmJE7xz84VS1Or8DlJAiEEFzdNpiXGFSU1FGkIOXBmOvalT4Rlb1O5XP6kpdcHSsUY9ld+HMcZfLj4mR7J6a8l1OuEWqNFrNGgD0VlFIpJtkvaK5ShQ4qBQrKkKUyHGy7RrgrWMjGUCytDMEAIAQAgBAIUAiAjlVJEJQDShIkoBZQAoBSu6ubu8uaxnK+Doxwrkjo0g0aABZpI0cn5JwFokZtj8gKttRW2RVbUHkqPGmaRyNGdd4RTf8TQD1GhWTxJm0czRWpCrbDukvb0PxALP58fRdqGTvs2sOxZj2Z3ENjfMQ2POV04cykrZyZNPJSqKs8p+0LFh+39ta1gYpUxnpVJhwLgWy0+G3iuTUSXqXFn23wHTKWiePND/c+GibCftRrUBF00VxsCAKdTzLhodPD1VsWpn55OX4j+HsKW7C9rfjtf3OoxnjMso0Lljg0Vhnp25Zme5kxmqVJIb5Ab6Sd1rlzNJNPvweXofhKzZJ4mr28OV8J/ZeTh7vjC4uKgAdlBMiIMRquJzbfLPpcfwfTaeHKtnpdnibDRpVKr2tL2j4iGgnnErsjNbU2fI5tNNZpwgm6Za7SdueytuOfZXYx1Xqllto6k7mVKZSSLIKsZ0BKCglBRYt7uNCtIzM54/YvMcDstU7MGqHKSAQAgBAMJQCwgIlUkSUA0lCRFAElAVri4nut91jOfhG+PH5ZE0KiNiRqlFWLKkiiWlroFePJnLgl7Mq1MruQw0j0UOLLbkR/sx1EKnpsusiR4VxLbVbe4fQuiXObqDmkFp+F0cpXmZYOEqZ+i/DtRizYVPEq/oUbJ7CC1un3jIkmefl4KktxvCrbX/LIbuzzDTlPgkZUTmj6i57Fp1qtRjWvJcKbezYOQYCSAB5uPurTdkaTHHGnxTbv9xKVPvaktyzJiSCdIjRVX3NZyv6eTuKN8y5c11WnRdTp0hRFKT3SNnUnkAtnTR0HRdCkn3R888GTTxai5KTd7v/jXn+ha4euzQqMZRp3DaNR+RzK7Tkpl05XU6nMabeKmNp/KnRlrsUcsJSySjvSu49v7NHUXNXUK8meJCPBaovkSroxkuSxRcrpmckSSpsrQoUkDXhGWQ6hclhSM6KzxWalC4Dtl0Rmmck4OJMrlAQAUAgCAVAVyqkiShI0oBJUAqVridBt+KwnkvhHTjxVyyMLI2ocHq5VxFLlIoguK+ULOc6ReMLZAMcp21F1a4dADgxoGr3uIkNa3mUw5UotyLflMmfIoYlz59l92WbPGqhpvr3Fu6hSaM4Lnh9XLzc6m0d3TXcldKm6uSpGWTSQ9RY8U98nxwqV/Z+TBxL7S7Zjagoh1R7TkYIIZUPzB3yg+p5LGWrgrrk9PD+HdTJxeSoxfL91/kXC+K615QuaTKfZ3VGnIyQ5hcRs0O2dIIgykM0pppdojUfC8Wly4pyleKT88Ov6eDyC6uy97nvJLiTmLpLp5zOpK82TbfJ95iWOEFGHX2IaLsveA/TylQLjTSHm+zCIAjQhHCjPFNNW+yduID5B6EhRRLh7MSrfOecxgEgA8/hAaJPMwBqpk7YwYIwhz33/JAKx6+Cg3e09Y+yvHatdrrWtlIosa6kcsPLJygTsQ2Br4r0tJkbW1+D4b8Q6LHin62P8A3N3zxff/ALPQCB0C7D5rkTI3oPYJSFsqYoAyk54AkQdo5hZZuINo2wXKaTM4VJAIXNutWde2nQ7tBzUqRG0BWBGincmNjsAhIoJbqFKbRWST7NWxuc413C6oStHFlhtZaVzIEAIAQFYqpI0oSNLkBTxCtENHP8FjllSo3wQt2RMbKwo6LocWwhN2R9prBSy23iyAXwyz00VPVVF/RdlK5uc2q555NxrGFHm3FF2X3BzkhrIDBOni4dD+iyZ9h8Nwxhp00lb7/sYtzihPd7V5B0OZ7iCOkEq3zM6o+hF8qP8ACKfbhpnpqOWvWVCizTJljdPosW+Kvp5nUqj25pzFr3NLvB0HXcqyU49Gc/QyxW6KaXVoqPqDQ7fgVCixPJC006NamJpAfMY3UVRb1E52Vr3LoxvLfz5oXScrfuGG2oc6HGeg2b+pU2vYzlCcFub/AKDLiaNTQbfwh7fVrgQd0QnUkuHT9jfsuNa9IRTZbtPUUGA+emn0Wq1E11RwS+DafI7k5f8AkxLHie6ZXdc9pNVzOzJe1pblkHK1uw1HJVWaaluvk2y/CtLPCsO35U74fn7mg77Qb2f3jR/6mEfgtPzWT3OZfh7Rfpf8skpfaNejd1I+dP8AQhFqshWX4b0T/V/P+DVt/tCqVmupV6TIcMuZhc2CTpLTOnqrvVOUWmjgzfh2GJ78U3x4f90dLbVZbosoS4o8eUeeSvXu4aT0VXM0jjtktGpLQRzWkZcFHHk0rUaSV0R6ObI+aJXKxQsYXuVriMM/RqLc5RAoAqkAgKxVSw0qAREISZuIul7R0C5s31HXp/pbJ6RVUWYVUZMTPu6kFYZHR1Y42jkP5Qmo6nP3zPuuY9LYttlzE78UmF08kSt0c6hb5Og4WwGhUtLerVo03PcztszmAvmp39z5j2XqYscditHDrNbmjnnGM2o9Un4XBsOwSgf7Gn/pt/RbbV7HH+ay/qf8mfdcG2lQ5jQpyP4Gj6BV9KL8G8fiWoSrcyjinBNCrTNPsqY6FrQxzTyILYKh4ky+P4jki7tnGVfsndJy1RHKQSVn6LOz/VYPtEdT7Law2rN9iFV4DaHxeN+ThLumaVV9MHMGuLJGzspgkey5ZqLPotNlyqpVwyzRqEEOErnPXb3RPX7TgOzqMa9wfVzNa4Oc8tMESIDIA3XpR0+Oj4PL8b1ak42lTfCX9x/83Vl/23/6r/1U/lsfsU/17V/qX8C/zcWXyP8A9R/6p+Vx+w/1/We6/gQ/ZpZnYVR5VD+aflMZP/UOrXlfwRP+y61O1Su3ycw/ixPymP7l1+JdUvEf4/yUsW+zqnb0KtalWqOdTY6oGvyFpyiY7oHRZz0kVFtM6dP+IsuXLGGSKpurQvC9yX0mmfBcUU0zPWxisjSG8UMfTaarBLfvR+MK7hzZnp5xfDNHBbxtWkxzTMt+qmLp0Y5Y0zcokQuqLOOS5JVYoOtKuV48VfG6ZTLG4myF0nCKpAIAQFcqpYQhQBhaoJMnEtKg8ly5n8x2adfKyWi7RQmXkhXqWEYGN3GTVcmV8nfp42cdhVPM99Z2znFwHhyVZex2vqihxdfZg2m3qJ9FfFHtma+WUb90e24ZSFOjSp/JTYz/ACtA/JepGkkfOZm5ZJS92yzmCkzoMwUigkIRQQEBWxA5ab3/ACsc72BP5KJdGmLmaX3Pn+2siQJHISTuTGuq8V2fqO9QVE1a3IEQq0IZE32ezcFy+xtid+ya3/LLfyXsYOccf2Pzz4pUdZlS/UzcFNann2LlQixYQWKhBWxOlno1W/NTe33aQon9LNMLrJF/dHjHDuJGkMv3dwvKnD2PqM1TySv3Oup4i2o0gwQRBBVVLimc7wtO0Y1g4WtYNZpSc7UTo0nmPCUbvk0lG4nZUKsrWEjgnEs0nytosylGh7SJ1VoumZyVo2rZ8tC60zgmqZMrFAQAgIFUsIoAhQHP4zWisB/CPzXDndSPR0sbgTW79EiWmiYiQrdlFwcXxrULQG7ZjHpzXLKPzHp6Zqjnql4GNgKKtnWjJtW9tc0QdnVqTfQvaFvBUqOXNJrk9veSJhdh4vZGXlSSkNLjyJ90LKhmZ3U+6jkl17Cio75j7oUpexn8UXj2WlwQ4g9jUEz/AAFUyyaizr0OKMs8LXlHjFC7fEZivLP0NQi+Wgq3j/mKUNkV4PZODbh7bG3E/wBmD7kn816eK1BI/P8A4jGMtVkk/dmubt/X6LW2cGyPsIb2p1+iWxsiPbfP5keyWyNkR7b93gVO5kemialdF5ykDUFLb4I2KPJ4taBoc5h5OLfYkfkvOkfRp27NBogdxwWZrZRvX1CNAPdXikRJnWcM35rMYH/EJD/Mfroq1UqOTJHizqqK6InBMSsYKsyErRfwWvMtO4XRhlao5NTCnZqrc5QQAgIFUsIUAigHI8VhzK7X8nMAHmCZ/Ee64NTH5rPU0UlscR1pXMQFlCT6NpRXZq29SQuiLOecTm+PLPPQLpgtc1wPTWD9CVlPhnTppc0cDlptEudKpz4PQspWWID9rto2FxQ9u1at4RZy5pJpo93qjU+a6TyF0MyqQIQgG5UAQoBicY6Wlf8Awn/8Ssc30s9H4bzqIfujxZq80/QUhzzopDPbeFm/1O2/wKR92Ar08f0o/Ota/wDuJ/uzUIWpxsTKhABqAMqAs2Wjp8CiKz6PExbscXPc495xdppuZ/NcLke9jhSNS0wphGY5wPFztfILJzZr0W3W7YhrPf8A+qtsDuH/AOirERAIPupk/JXIridvbPla42efkVFoUw+QdNJB8it1T4Zg2400aWH25aZdBMBsjQOHIxyPVdMI0cWWd8IvrUwBACAgVSwhUARCShjNkK9It+8O80/xDl67eqyyw3Ro1w5NkkzBwBmlRzhrn7PXllAJ/FcmKO1Nno55XSXtZqQM2is+ynNGfxHBtqnPuH1WeRmmC1NHCm0zt1Z7AFZbqZ6Vowr/AAh7XB1OnJBDm5WnPIMiGjUraM30ZThFo9bwrFKtWk2pWo9i9xM03OlwA2dtpPQ6havK0eb6Mek+C2668APWVDzELCDK2bY/giyyYeNIcx/irRyMiUCvc3/ZmCxxnm2I+q09QmOHd5Oe4zxZptKoDXAlpbrEa6dVhmncaPR+G6eSzxdrs8nBXAfdISodFKIm6R7Rw/i9IW1Ad7SjTb8DtwwA8vBenCapH53q8E/Vk/uy9/LVH5nf5H/otN6OX0Zjf5Zo7Z/drx+Sb0PRn7EtPEqb5yOzEchP1VJZUiywS8krah5n20WTyMt6RK13j4bqdxDgU6mC2zjmNClI2IptafcBG0y8Zzj0xjsKpbhseEkj6rN44s1WefTY52H0yIyjzgKNiohZZX2cXiGWjcBjh8RhrxoWzoD4iVlFXwegpXCzoLO8LSWOEOaYcOYIVHug6Zg4qa3I0ad8J6LSOYxlh4Ogwy4zaAyIkefQrvwzvg8zUQ2/uaC6TlBACAihVLCFQCKo6FVuiyRXkuKpyy3CMehs4DcVCXf+UCf9q5r4a9md8e0/sV6+IhzyG7Duj05rnnlt8dHVDBtjyYfFOJxTFMHV7gPQan8vdUTcmbYsfNk/C5zchA5pBXIamkjerVYWrdHJGNlSpcqjmaqJUu77KJKXZeMDPtsTe92Wn7nYKaZo4RS5NujdhupMHx1HvyUqddmMsbl0SU71lUkNIdHy6j32W0MiZnLE4Lkx+LcHq1beo2kwucYgCM2hBMT4KMkW1wdWg1OOGZObpHlDmFpLXAggwQRBBG4IOy4nwfcQkpK07QypsiGTo9uwu3AoUhG1Nn/EL1ILg/OtRJvJL92TOot6K5jyQm2B2Co2i6tFO5qigQSIHlAnlrsubJKmdOOO9E9ndOqGeXXkFRNtlpwUVRau6/ZtL50EDXQ6mJ+q1apWYx+aW0it8RzKm8vLFRbo1p/FWjIzlGiQVeRVtxXaYWIYQK9em75XSfJMcbkayzbcZc4ow1zi26oiTAbUYN3Dk4dSBp5R0WmpxKS3I59Hn23CXRylXFYjXZcKxnqLab3B2LufXawGZmfIBb4N0cio5NbCDxNnoi9U8EVACAiKqWInvhUbLJEQbKrVlnwSBsK5Q57FW9jVLhs8TH4/WCuPMtsrXk79PLdFJ+Dmv2Wo2SACN5BC5PTPT9aLORxCq99QufpHdA6BbKCUeCynydhwrWy0vPVZdMpme41KtwoZklRm3t3Ewo22aRMmrdZtCtFEtddGVdYwaBy0nAuP3YzH16LRRbDafZbssNuLiH3NQhp1yt7unQwqNLwXU1E63CbqnTHZU2ydpGqiMq8GOaEpfM2blrdg6ErbHkT4ZyZMTXKOF+1SwpgMuRAeXCk6PvCCQT1Ij2WOdK7R7/wDUTTeJ9d/sebvOiwXZ9LOXys9zsan9FTj5G/8QvRU1R+fZo/PL92OqvhUlloiELJmXDWNnmVXekrDxuTJK9dhpkvALdjMRr1UuS22yqhLfSOfuMKe7W3rvZ0a6KjB5B2v1WSimdanX1I5fE724ovFK8c4gatI/dO8RGgPmtGnReEY/VFFy3xLNGXZZuIo3LfEGgDVRVGTiyepibes/mpbKqAtve9pOTfRoPKefoFrifuZ5YcHTWFJz8pIIY3WTo556gcgupJyd+DgnKME0uxmKcL2tyc1Wn3ubmEscfON/VXljjLspDUZIKky1g+B0LQEUGBs7uJLnnzcdfRWjjjHopkzTyfUzSVzIEAICq+osmzZRGsZKhIPgkiFYqNKgmjK4hsHVaU0/jZ3m+PVvqs8sNyNsGRQlz0ziLPFoJp1e6RpryPQjkuSj0mvKKmMWLXkubE/Q+KlccEqRRtLx9AZTtyVZRs17LoxQu0MhRsIoju71rGlzzopS9iDnLjEalwctNpY3/ef0V9qXZKNzAeHgyKjxruqTn4JujfvakN0+izREGOwi4YGAA97mDoSeq0pUVnu3Fi5xmnT+KCTsGnvH1Gkeao3RaOOT6Ldsynctio1rgfuuAe32KvDlmc3LHynRzeO8AUXOLqNR1AnZuVtWkD1yu19MyvLbF8otHVaiUfrZo8Pt/ZaTWVHuqOEl73EkucTrE7N5AdAst63Wg4Sa57IsWxIu0pzmJ0jUzy0VZOzXHjrsTCsXZUllVoFRpgiSGu8R+ilLgiaafyvg6KjXBEEQI22A9FtD7nJNU+DIwq5JMBwLQSGn+HMY+kLG6Z1TSo07+0ZcNyPAPnqtuzCE3Dk4bFeEq1Il9o49SzXKfRF90b+pGXXBctOHL17QXU40DtXgbq/psweogvJv4NwPUMOuamUfIyS6OmY6D6+avHBfZz5NbXETtLDDaVBobSYGgep9SV0Rgo9HBPLKXbLsKxkNyoTY4KSBVIBACArNprKjZyJMqkpYZUoWNyqKJsIQFO8wqjW1q0mOPUtGb33UOKfZpHJKPTKT+GbeIDC3yc7TykqrxxZdaifucvxPw66g3tKRa5nPOJLfHTSPRYyx0dWLPu4fZy1XtWAHK2PDNH4quxHQpsz7u3NVwa86jUaQ3VRwiydnRYRhjKYkjVZt2S5GjdVwBAVKIRmtLnFXSJcjLvMTJOSgASN3kZgP7o5+aso32XXuGFWprVMrnd4guJOpdHII43wS8mxWdXhtF9PQEH1AI9+SySaZEpwl2VcUxwZi0d4jcj4QfA80lbL4sSox6GKEkzyMgESCPEc0UaLzN+yvaMZu6w8wG97yBWkUl2cuTe+Dn8Qpl9Z9dgyNJkNPMQBBHUx9Vfhlo/LFLyJTr9oMhzAjdmZxafIcwopom6LlpcCntv7KjiN19m/hVzOp3VY8MpkVmnUuBC13mKhybeEXHaM8tF1Yp7kcOohskaELU5hQgHBSVFVgCAEAIAQDYVCQQCFQEIhYSEAFQBIQkZUphwLXCQRBB1BB5KCU2jnKnCNPUMc4MP3D3mj+6dws3i9jqWpflGBi3C1ZhzU2ipGndMOIG2h5rKWNnRj1EH2YNy+tS/eMez+81zR7kLPabpxfRZsA+rq2m5wAklskAJT8ENpdsz7i67YmmJazaNi7zPTwUpErjkayzybacwVLZbdZIKEkFstIOhbpr4KLG47Gw4eq1qf9Zqua0icoDRUI/iMaesrSOK18xyT1Ci/kXJ5zXxwdq9lNmek05KTnQys5g0BeWjK7w0BiJJKzlFeDsxSklyZt+ypVe2qAWlvwZeXXXmpi0lReUW+TqMFqVnMiowyDExAdoDt1ghHH2MnJeS09rnbgiPbzUEWVL2q1oygy6c2m4PmrWRZ09hwtUq2rKzv3xaXFmjZEnLHQxG6v6Tas53qUp149zCq3NWkSzsntP8AE0z7LPYzoU0/Jo4Lb3F27KyQB8T3NLWD9T4IsTkyuTNDGrZ6NhtkKFMUwZjcncnmV2QgoqkeTlyPJK2WlYoAUkDkIFUgFIBACAEA1UJBAEIBIUE2LCURYQlAIQDYUE2IWoTY3KhNiFnVRRO4b2cbITuMLF+ELe4OeDTedS6nAk9S06Hz3VJY0zaGolH7lWlwTTEA1ajh0hkfVshV9Fe5f83L2NizwajRg06bQR94jM73KuoJdGUsspdsuPpggg7EEe6tRSzx7HOE32dQaZqZnK8AxvsehXLOLievgzxmvubWB4U57Q7ISZaGCNDr3nO6AD3J8CqQg2yc2ZLizu7HDAw53GXf7QTvC64xrlnlzy3wuivecMW9Zxc9rtdw17mt8wAnpxYWeaVITD+E7Wg4ObTkjUF5L4PWDopWOKIlnnJVZuAK5gOhSQKgBCAhCQQChCBQpRAqsAQAgBAMVCRwQAhAISCAEAIAUARAIhIIBFAEKEiISNKEg4IEIQgHAIQCAEAqkDghUVSAQAgBACAVSQOQgFYAoQBSAQDVUkVCAQAhIIQCAFBIIAQCIAKAQqAJCkkSFBIhCEgQpIsIUEhCECwgCEAQpA5CoIAUgFBIKSAQCoByEArAFCAKQCA/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3732" name="AutoShape 4" descr="data:image/jpeg;base64,/9j/4AAQSkZJRgABAQAAAQABAAD/2wCEAAkGBxQQEhQQEBQVFRUVFBQQFRUUFBQQEBUVFRUWFxQUFRQYHSggGBwlHBQXITEhJSkrLi4uFx8zODMsNygtLisBCgoKDg0OGhAQGiwkHCQsLCwsLCwsLCwsLCwsLCwsLCwsLCwsLCwsLCwsLCwsLCwsLCwsLCwsLCwsLCwsLCwsLP/AABEIAMMBAgMBEQACEQEDEQH/xAAcAAABBQEBAQAAAAAAAAAAAAAAAQIDBAUGBwj/xABBEAABAwIEAwYDBQMLBQAAAAABAAIRAwQFEiExBkFREyJhcYGRMlKhB0KxwdEUM2IVFyMkQ3JzkpOishZTgoPh/8QAGwEBAAMBAQEBAAAAAAAAAAAAAAECAwQFBgf/xAAzEQACAgEEAQIEBQMDBQAAAAAAAQIRAwQSITFBE1EFIjJhBhRScZGB0eEVQvAWJJKhwf/aAAwDAQACEQMRAD8A9wQAgBACAEAIAQAgBACAEAIAQAgBACAEAIAQAgBACAEAIAQAgBACAEAIAQAgBACAEAIAQAgBANKhkg0qEBysQCAEAIAQAgBACAEAIAQAgBACAaSoJFCkgVACAEAIAQAgBACAEAIBJUARCQQAgBACAQKAOBUkCoAQAgBLAJYBLAIBJQBKAVACWASwMJUEiBEBykCygCVJASoJBSAlCABQCoAQAgEJUARSSEoBFABALKAJQCFQwAKAcCgBSAUWAlSBJQCygElACAVACAJUAaSlgYSqkjgrIgdKkAgCUAIAQAgAKQOCEAgBANUEiIBJQCygBAKgCEIEIQkaVUkUFBQsqSAlACCgQUCE0CEAEA5ACAY5ygmiMlRZIrAiIZIrkCoAhSQLCAIQCQgBAKgFQAgElAMUEggBAIoAqAVSAQCoBCEA2FWgJKEhmQBKAWUAqEAEAqkCygGkoBgbKhImx4YFNEWOACkCqSAhAKgBACAEAIAQAgBAJCAYoAKCRqAEAoQCgoAQCypAsoAlAJAUAQsShYmVRRNiIBQgFQAgBSQwlAQ3F21glxAVJTS7LxxuXRnf9QUyYZLvIFZfmF4Nfy78j2Yk939nA8Snqy9ifRj7jxiDh8TdPDVPVku0R6KfTLlteB+y1hkUjKWNxLIK1MwQAgBACAEAIAQCSgI1UkCgGkoBJQkVAEoBS6BJUN0KtmVc46wEtYC8joJHuueWpS4XJ0w0zfLKVTFbhw7lKPMrL1pvwarBjXbM+rjV8yf6AO8io9TIW9HGwt+K6zP31Fw8Qi1El2S9LF9Gzh/E1KqYnKeh0K1hqU+zCellE2mVQdiulSTOVxaHOapIGBwmJE7xz84VS1Or8DlJAiEEFzdNpiXGFSU1FGkIOXBmOvalT4Rlb1O5XP6kpdcHSsUY9ld+HMcZfLj4mR7J6a8l1OuEWqNFrNGgD0VlFIpJtkvaK5ShQ4qBQrKkKUyHGy7RrgrWMjGUCytDMEAIAQAgBAIUAiAjlVJEJQDShIkoBZQAoBSu6ubu8uaxnK+Doxwrkjo0g0aABZpI0cn5JwFokZtj8gKttRW2RVbUHkqPGmaRyNGdd4RTf8TQD1GhWTxJm0czRWpCrbDukvb0PxALP58fRdqGTvs2sOxZj2Z3ENjfMQ2POV04cykrZyZNPJSqKs8p+0LFh+39ta1gYpUxnpVJhwLgWy0+G3iuTUSXqXFn23wHTKWiePND/c+GibCftRrUBF00VxsCAKdTzLhodPD1VsWpn55OX4j+HsKW7C9rfjtf3OoxnjMso0Lljg0Vhnp25Zme5kxmqVJIb5Ab6Sd1rlzNJNPvweXofhKzZJ4mr28OV8J/ZeTh7vjC4uKgAdlBMiIMRquJzbfLPpcfwfTaeHKtnpdnibDRpVKr2tL2j4iGgnnErsjNbU2fI5tNNZpwgm6Za7SdueytuOfZXYx1Xqllto6k7mVKZSSLIKsZ0BKCglBRYt7uNCtIzM54/YvMcDstU7MGqHKSAQAgBAMJQCwgIlUkSUA0lCRFAElAVri4nut91jOfhG+PH5ZE0KiNiRqlFWLKkiiWlroFePJnLgl7Mq1MruQw0j0UOLLbkR/sx1EKnpsusiR4VxLbVbe4fQuiXObqDmkFp+F0cpXmZYOEqZ+i/DtRizYVPEq/oUbJ7CC1un3jIkmefl4KktxvCrbX/LIbuzzDTlPgkZUTmj6i57Fp1qtRjWvJcKbezYOQYCSAB5uPurTdkaTHHGnxTbv9xKVPvaktyzJiSCdIjRVX3NZyv6eTuKN8y5c11WnRdTp0hRFKT3SNnUnkAtnTR0HRdCkn3R888GTTxai5KTd7v/jXn+ha4euzQqMZRp3DaNR+RzK7Tkpl05XU6nMabeKmNp/KnRlrsUcsJSySjvSu49v7NHUXNXUK8meJCPBaovkSroxkuSxRcrpmckSSpsrQoUkDXhGWQ6hclhSM6KzxWalC4Dtl0Rmmck4OJMrlAQAUAgCAVAVyqkiShI0oBJUAqVridBt+KwnkvhHTjxVyyMLI2ocHq5VxFLlIoguK+ULOc6ReMLZAMcp21F1a4dADgxoGr3uIkNa3mUw5UotyLflMmfIoYlz59l92WbPGqhpvr3Fu6hSaM4Lnh9XLzc6m0d3TXcldKm6uSpGWTSQ9RY8U98nxwqV/Z+TBxL7S7Zjagoh1R7TkYIIZUPzB3yg+p5LGWrgrrk9PD+HdTJxeSoxfL91/kXC+K615QuaTKfZ3VGnIyQ5hcRs0O2dIIgykM0pppdojUfC8Wly4pyleKT88Ov6eDyC6uy97nvJLiTmLpLp5zOpK82TbfJ95iWOEFGHX2IaLsveA/TylQLjTSHm+zCIAjQhHCjPFNNW+yduID5B6EhRRLh7MSrfOecxgEgA8/hAaJPMwBqpk7YwYIwhz33/JAKx6+Cg3e09Y+yvHatdrrWtlIosa6kcsPLJygTsQ2Br4r0tJkbW1+D4b8Q6LHin62P8A3N3zxff/ALPQCB0C7D5rkTI3oPYJSFsqYoAyk54AkQdo5hZZuINo2wXKaTM4VJAIXNutWde2nQ7tBzUqRG0BWBGincmNjsAhIoJbqFKbRWST7NWxuc413C6oStHFlhtZaVzIEAIAQFYqpI0oSNLkBTxCtENHP8FjllSo3wQt2RMbKwo6LocWwhN2R9prBSy23iyAXwyz00VPVVF/RdlK5uc2q555NxrGFHm3FF2X3BzkhrIDBOni4dD+iyZ9h8Nwxhp00lb7/sYtzihPd7V5B0OZ7iCOkEq3zM6o+hF8qP8ACKfbhpnpqOWvWVCizTJljdPosW+Kvp5nUqj25pzFr3NLvB0HXcqyU49Gc/QyxW6KaXVoqPqDQ7fgVCixPJC006NamJpAfMY3UVRb1E52Vr3LoxvLfz5oXScrfuGG2oc6HGeg2b+pU2vYzlCcFub/AKDLiaNTQbfwh7fVrgQd0QnUkuHT9jfsuNa9IRTZbtPUUGA+emn0Wq1E11RwS+DafI7k5f8AkxLHie6ZXdc9pNVzOzJe1pblkHK1uw1HJVWaaluvk2y/CtLPCsO35U74fn7mg77Qb2f3jR/6mEfgtPzWT3OZfh7Rfpf8skpfaNejd1I+dP8AQhFqshWX4b0T/V/P+DVt/tCqVmupV6TIcMuZhc2CTpLTOnqrvVOUWmjgzfh2GJ78U3x4f90dLbVZbosoS4o8eUeeSvXu4aT0VXM0jjtktGpLQRzWkZcFHHk0rUaSV0R6ObI+aJXKxQsYXuVriMM/RqLc5RAoAqkAgKxVSw0qAREISZuIul7R0C5s31HXp/pbJ6RVUWYVUZMTPu6kFYZHR1Y42jkP5Qmo6nP3zPuuY9LYttlzE78UmF08kSt0c6hb5Og4WwGhUtLerVo03PcztszmAvmp39z5j2XqYscditHDrNbmjnnGM2o9Un4XBsOwSgf7Gn/pt/RbbV7HH+ay/qf8mfdcG2lQ5jQpyP4Gj6BV9KL8G8fiWoSrcyjinBNCrTNPsqY6FrQxzTyILYKh4ky+P4jki7tnGVfsndJy1RHKQSVn6LOz/VYPtEdT7Law2rN9iFV4DaHxeN+ThLumaVV9MHMGuLJGzspgkey5ZqLPotNlyqpVwyzRqEEOErnPXb3RPX7TgOzqMa9wfVzNa4Oc8tMESIDIA3XpR0+Oj4PL8b1ak42lTfCX9x/83Vl/23/6r/1U/lsfsU/17V/qX8C/zcWXyP8A9R/6p+Vx+w/1/We6/gQ/ZpZnYVR5VD+aflMZP/UOrXlfwRP+y61O1Su3ycw/ixPymP7l1+JdUvEf4/yUsW+zqnb0KtalWqOdTY6oGvyFpyiY7oHRZz0kVFtM6dP+IsuXLGGSKpurQvC9yX0mmfBcUU0zPWxisjSG8UMfTaarBLfvR+MK7hzZnp5xfDNHBbxtWkxzTMt+qmLp0Y5Y0zcokQuqLOOS5JVYoOtKuV48VfG6ZTLG4myF0nCKpAIAQFcqpYQhQBhaoJMnEtKg8ly5n8x2adfKyWi7RQmXkhXqWEYGN3GTVcmV8nfp42cdhVPM99Z2znFwHhyVZex2vqihxdfZg2m3qJ9FfFHtma+WUb90e24ZSFOjSp/JTYz/ACtA/JepGkkfOZm5ZJS92yzmCkzoMwUigkIRQQEBWxA5ab3/ACsc72BP5KJdGmLmaX3Pn+2siQJHISTuTGuq8V2fqO9QVE1a3IEQq0IZE32ezcFy+xtid+ya3/LLfyXsYOccf2Pzz4pUdZlS/UzcFNann2LlQixYQWKhBWxOlno1W/NTe33aQon9LNMLrJF/dHjHDuJGkMv3dwvKnD2PqM1TySv3Oup4i2o0gwQRBBVVLimc7wtO0Y1g4WtYNZpSc7UTo0nmPCUbvk0lG4nZUKsrWEjgnEs0nytosylGh7SJ1VoumZyVo2rZ8tC60zgmqZMrFAQAgIFUsIoAhQHP4zWisB/CPzXDndSPR0sbgTW79EiWmiYiQrdlFwcXxrULQG7ZjHpzXLKPzHp6Zqjnql4GNgKKtnWjJtW9tc0QdnVqTfQvaFvBUqOXNJrk9veSJhdh4vZGXlSSkNLjyJ90LKhmZ3U+6jkl17Cio75j7oUpexn8UXj2WlwQ4g9jUEz/AAFUyyaizr0OKMs8LXlHjFC7fEZivLP0NQi+Wgq3j/mKUNkV4PZODbh7bG3E/wBmD7kn816eK1BI/P8A4jGMtVkk/dmubt/X6LW2cGyPsIb2p1+iWxsiPbfP5keyWyNkR7b93gVO5kemialdF5ykDUFLb4I2KPJ4taBoc5h5OLfYkfkvOkfRp27NBogdxwWZrZRvX1CNAPdXikRJnWcM35rMYH/EJD/Mfroq1UqOTJHizqqK6InBMSsYKsyErRfwWvMtO4XRhlao5NTCnZqrc5QQAgIFUsIUAigHI8VhzK7X8nMAHmCZ/Ee64NTH5rPU0UlscR1pXMQFlCT6NpRXZq29SQuiLOecTm+PLPPQLpgtc1wPTWD9CVlPhnTppc0cDlptEudKpz4PQspWWID9rto2FxQ9u1at4RZy5pJpo93qjU+a6TyF0MyqQIQgG5UAQoBicY6Wlf8Awn/8Ssc30s9H4bzqIfujxZq80/QUhzzopDPbeFm/1O2/wKR92Ar08f0o/Ota/wDuJ/uzUIWpxsTKhABqAMqAs2Wjp8CiKz6PExbscXPc495xdppuZ/NcLke9jhSNS0wphGY5wPFztfILJzZr0W3W7YhrPf8A+qtsDuH/AOirERAIPupk/JXIridvbPla42efkVFoUw+QdNJB8it1T4Zg2400aWH25aZdBMBsjQOHIxyPVdMI0cWWd8IvrUwBACAgVSwhUARCShjNkK9It+8O80/xDl67eqyyw3Ro1w5NkkzBwBmlRzhrn7PXllAJ/FcmKO1Nno55XSXtZqQM2is+ynNGfxHBtqnPuH1WeRmmC1NHCm0zt1Z7AFZbqZ6Vowr/AAh7XB1OnJBDm5WnPIMiGjUraM30ZThFo9bwrFKtWk2pWo9i9xM03OlwA2dtpPQ6havK0eb6Mek+C2668APWVDzELCDK2bY/giyyYeNIcx/irRyMiUCvc3/ZmCxxnm2I+q09QmOHd5Oe4zxZptKoDXAlpbrEa6dVhmncaPR+G6eSzxdrs8nBXAfdISodFKIm6R7Rw/i9IW1Ad7SjTb8DtwwA8vBenCapH53q8E/Vk/uy9/LVH5nf5H/otN6OX0Zjf5Zo7Z/drx+Sb0PRn7EtPEqb5yOzEchP1VJZUiywS8krah5n20WTyMt6RK13j4bqdxDgU6mC2zjmNClI2IptafcBG0y8Zzj0xjsKpbhseEkj6rN44s1WefTY52H0yIyjzgKNiohZZX2cXiGWjcBjh8RhrxoWzoD4iVlFXwegpXCzoLO8LSWOEOaYcOYIVHug6Zg4qa3I0ad8J6LSOYxlh4Ogwy4zaAyIkefQrvwzvg8zUQ2/uaC6TlBACAihVLCFQCKo6FVuiyRXkuKpyy3CMehs4DcVCXf+UCf9q5r4a9md8e0/sV6+IhzyG7Duj05rnnlt8dHVDBtjyYfFOJxTFMHV7gPQan8vdUTcmbYsfNk/C5zchA5pBXIamkjerVYWrdHJGNlSpcqjmaqJUu77KJKXZeMDPtsTe92Wn7nYKaZo4RS5NujdhupMHx1HvyUqddmMsbl0SU71lUkNIdHy6j32W0MiZnLE4Lkx+LcHq1beo2kwucYgCM2hBMT4KMkW1wdWg1OOGZObpHlDmFpLXAggwQRBBG4IOy4nwfcQkpK07QypsiGTo9uwu3AoUhG1Nn/EL1ILg/OtRJvJL92TOot6K5jyQm2B2Co2i6tFO5qigQSIHlAnlrsubJKmdOOO9E9ndOqGeXXkFRNtlpwUVRau6/ZtL50EDXQ6mJ+q1apWYx+aW0it8RzKm8vLFRbo1p/FWjIzlGiQVeRVtxXaYWIYQK9em75XSfJMcbkayzbcZc4ow1zi26oiTAbUYN3Dk4dSBp5R0WmpxKS3I59Hn23CXRylXFYjXZcKxnqLab3B2LufXawGZmfIBb4N0cio5NbCDxNnoi9U8EVACAiKqWInvhUbLJEQbKrVlnwSBsK5Q57FW9jVLhs8TH4/WCuPMtsrXk79PLdFJ+Dmv2Wo2SACN5BC5PTPT9aLORxCq99QufpHdA6BbKCUeCynydhwrWy0vPVZdMpme41KtwoZklRm3t3Ewo22aRMmrdZtCtFEtddGVdYwaBy0nAuP3YzH16LRRbDafZbssNuLiH3NQhp1yt7unQwqNLwXU1E63CbqnTHZU2ydpGqiMq8GOaEpfM2blrdg6ErbHkT4ZyZMTXKOF+1SwpgMuRAeXCk6PvCCQT1Ij2WOdK7R7/wDUTTeJ9d/sebvOiwXZ9LOXys9zsan9FTj5G/8QvRU1R+fZo/PL92OqvhUlloiELJmXDWNnmVXekrDxuTJK9dhpkvALdjMRr1UuS22yqhLfSOfuMKe7W3rvZ0a6KjB5B2v1WSimdanX1I5fE724ovFK8c4gatI/dO8RGgPmtGnReEY/VFFy3xLNGXZZuIo3LfEGgDVRVGTiyepibes/mpbKqAtve9pOTfRoPKefoFrifuZ5YcHTWFJz8pIIY3WTo556gcgupJyd+DgnKME0uxmKcL2tyc1Wn3ubmEscfON/VXljjLspDUZIKky1g+B0LQEUGBs7uJLnnzcdfRWjjjHopkzTyfUzSVzIEAICq+osmzZRGsZKhIPgkiFYqNKgmjK4hsHVaU0/jZ3m+PVvqs8sNyNsGRQlz0ziLPFoJp1e6RpryPQjkuSj0mvKKmMWLXkubE/Q+KlccEqRRtLx9AZTtyVZRs17LoxQu0MhRsIoju71rGlzzopS9iDnLjEalwctNpY3/ef0V9qXZKNzAeHgyKjxruqTn4JujfvakN0+izREGOwi4YGAA97mDoSeq0pUVnu3Fi5xmnT+KCTsGnvH1Gkeao3RaOOT6Ldsynctio1rgfuuAe32KvDlmc3LHynRzeO8AUXOLqNR1AnZuVtWkD1yu19MyvLbF8otHVaiUfrZo8Pt/ZaTWVHuqOEl73EkucTrE7N5AdAst63Wg4Sa57IsWxIu0pzmJ0jUzy0VZOzXHjrsTCsXZUllVoFRpgiSGu8R+ilLgiaafyvg6KjXBEEQI22A9FtD7nJNU+DIwq5JMBwLQSGn+HMY+kLG6Z1TSo07+0ZcNyPAPnqtuzCE3Dk4bFeEq1Il9o49SzXKfRF90b+pGXXBctOHL17QXU40DtXgbq/psweogvJv4NwPUMOuamUfIyS6OmY6D6+avHBfZz5NbXETtLDDaVBobSYGgep9SV0Rgo9HBPLKXbLsKxkNyoTY4KSBVIBACArNprKjZyJMqkpYZUoWNyqKJsIQFO8wqjW1q0mOPUtGb33UOKfZpHJKPTKT+GbeIDC3yc7TykqrxxZdaifucvxPw66g3tKRa5nPOJLfHTSPRYyx0dWLPu4fZy1XtWAHK2PDNH4quxHQpsz7u3NVwa86jUaQ3VRwiydnRYRhjKYkjVZt2S5GjdVwBAVKIRmtLnFXSJcjLvMTJOSgASN3kZgP7o5+aso32XXuGFWprVMrnd4guJOpdHII43wS8mxWdXhtF9PQEH1AI9+SySaZEpwl2VcUxwZi0d4jcj4QfA80lbL4sSox6GKEkzyMgESCPEc0UaLzN+yvaMZu6w8wG97yBWkUl2cuTe+Dn8Qpl9Z9dgyNJkNPMQBBHUx9Vfhlo/LFLyJTr9oMhzAjdmZxafIcwopom6LlpcCntv7KjiN19m/hVzOp3VY8MpkVmnUuBC13mKhybeEXHaM8tF1Yp7kcOohskaELU5hQgHBSVFVgCAEAIAQDYVCQQCFQEIhYSEAFQBIQkZUphwLXCQRBB1BB5KCU2jnKnCNPUMc4MP3D3mj+6dws3i9jqWpflGBi3C1ZhzU2ipGndMOIG2h5rKWNnRj1EH2YNy+tS/eMez+81zR7kLPabpxfRZsA+rq2m5wAklskAJT8ENpdsz7i67YmmJazaNi7zPTwUpErjkayzybacwVLZbdZIKEkFstIOhbpr4KLG47Gw4eq1qf9Zqua0icoDRUI/iMaesrSOK18xyT1Ci/kXJ5zXxwdq9lNmek05KTnQys5g0BeWjK7w0BiJJKzlFeDsxSklyZt+ypVe2qAWlvwZeXXXmpi0lReUW+TqMFqVnMiowyDExAdoDt1ghHH2MnJeS09rnbgiPbzUEWVL2q1oygy6c2m4PmrWRZ09hwtUq2rKzv3xaXFmjZEnLHQxG6v6Tas53qUp149zCq3NWkSzsntP8AE0z7LPYzoU0/Jo4Lb3F27KyQB8T3NLWD9T4IsTkyuTNDGrZ6NhtkKFMUwZjcncnmV2QgoqkeTlyPJK2WlYoAUkDkIFUgFIBACAEA1UJBAEIBIUE2LCURYQlAIQDYUE2IWoTY3KhNiFnVRRO4b2cbITuMLF+ELe4OeDTedS6nAk9S06Hz3VJY0zaGolH7lWlwTTEA1ajh0hkfVshV9Fe5f83L2NizwajRg06bQR94jM73KuoJdGUsspdsuPpggg7EEe6tRSzx7HOE32dQaZqZnK8AxvsehXLOLievgzxmvubWB4U57Q7ISZaGCNDr3nO6AD3J8CqQg2yc2ZLizu7HDAw53GXf7QTvC64xrlnlzy3wuivecMW9Zxc9rtdw17mt8wAnpxYWeaVITD+E7Wg4ObTkjUF5L4PWDopWOKIlnnJVZuAK5gOhSQKgBCAhCQQChCBQpRAqsAQAgBAMVCRwQAhAISCAEAIAUARAIhIIBFAEKEiISNKEg4IEIQgHAIQCAEAqkDghUVSAQAgBACAVSQOQgFYAoQBSAQDVUkVCAQAhIIQCAFBIIAQCIAKAQqAJCkkSFBIhCEgQpIsIUEhCECwgCEAQpA5CoIAUgFBIKSAQCoByEArAFCAKQCA/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3734" name="Picture 6" descr="http://onlinebiz.kr/wp-content/uploads/2013/09/%EC%84%A0%EB%AC%B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2924944"/>
            <a:ext cx="4464496" cy="33855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취약점에 대한 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우리나라의 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관점과 행동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3528" y="1700808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800" dirty="0" smtClean="0"/>
              <a:t>3. </a:t>
            </a:r>
            <a:r>
              <a:rPr lang="ko-KR" altLang="en-US" sz="2800" dirty="0" smtClean="0"/>
              <a:t>취약점은 하나의 지적 재산이라고 인식을 하지 못한다</a:t>
            </a:r>
            <a:endParaRPr lang="en-US" altLang="ko-KR" sz="2800" dirty="0" smtClean="0"/>
          </a:p>
          <a:p>
            <a:pPr marL="342900" indent="-342900"/>
            <a:endParaRPr lang="ko-KR" altLang="en-US" sz="2800" dirty="0"/>
          </a:p>
        </p:txBody>
      </p:sp>
      <p:pic>
        <p:nvPicPr>
          <p:cNvPr id="87042" name="Picture 2" descr="http://cfile10.uf.tistory.com/image/1273DD4E5064497418FC9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2780928"/>
            <a:ext cx="4886325" cy="3609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우리나라는 취약점에 대한 보상제도가 제대로 되어 있지 않다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pic>
        <p:nvPicPr>
          <p:cNvPr id="89090" name="Picture 2" descr="http://www.betanews.net/imagedb/orig/2012/0323/dffdfd4b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2780928"/>
            <a:ext cx="3771900" cy="2867025"/>
          </a:xfrm>
          <a:prstGeom prst="rect">
            <a:avLst/>
          </a:prstGeom>
          <a:noFill/>
        </p:spPr>
      </p:pic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5" cstate="print"/>
          <a:srcRect l="15240" t="14648" r="38770" b="30285"/>
          <a:stretch>
            <a:fillRect/>
          </a:stretch>
        </p:blipFill>
        <p:spPr bwMode="auto">
          <a:xfrm>
            <a:off x="2627784" y="1772816"/>
            <a:ext cx="6048672" cy="475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취약점에 대해 가져야 할 해커의 관점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3528" y="1700808"/>
            <a:ext cx="7776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 smtClean="0"/>
              <a:t>취약점은 어느 프로그램에나 반드시 존재하는 것이다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보이지 않는다면 그것은 아직 못 찾았을 뿐이다</a:t>
            </a:r>
            <a:endParaRPr lang="en-US" altLang="ko-KR" sz="2800" dirty="0" smtClean="0"/>
          </a:p>
          <a:p>
            <a:pPr marL="342900" indent="-342900">
              <a:buAutoNum type="arabicPeriod"/>
            </a:pPr>
            <a:endParaRPr lang="en-US" altLang="ko-KR" sz="2800" dirty="0" smtClean="0"/>
          </a:p>
          <a:p>
            <a:pPr marL="342900" indent="-342900">
              <a:buAutoNum type="arabicPeriod"/>
            </a:pPr>
            <a:r>
              <a:rPr lang="ko-KR" altLang="en-US" sz="2800" dirty="0" smtClean="0"/>
              <a:t>취약점을 어디에 신고하든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자신이 찾은 취약점은 자신의 소유이다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그것을 어떻게 이용하던지 발견한 해커의 마음이다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단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윤리와 법에 어긋나지 않는 선에서 말이다</a:t>
            </a:r>
            <a:r>
              <a:rPr lang="en-US" altLang="ko-KR" sz="2800" dirty="0" smtClean="0"/>
              <a:t>.</a:t>
            </a:r>
          </a:p>
          <a:p>
            <a:pPr marL="342900" indent="-342900">
              <a:buAutoNum type="arabicPeriod"/>
            </a:pPr>
            <a:endParaRPr lang="ko-KR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해커로 살면서 반드시 겪어야 할 일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67136" y="1844824"/>
            <a:ext cx="77768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 smtClean="0"/>
              <a:t>욕먹음</a:t>
            </a:r>
            <a:endParaRPr lang="en-US" altLang="ko-KR" sz="2800" dirty="0" smtClean="0"/>
          </a:p>
          <a:p>
            <a:pPr marL="514350" indent="-514350">
              <a:buAutoNum type="arabicPeriod"/>
            </a:pPr>
            <a:r>
              <a:rPr lang="ko-KR" altLang="en-US" sz="2800" dirty="0" smtClean="0"/>
              <a:t>욕먹음</a:t>
            </a:r>
            <a:endParaRPr lang="en-US" altLang="ko-KR" sz="2800" dirty="0" smtClean="0"/>
          </a:p>
          <a:p>
            <a:pPr marL="514350" indent="-514350">
              <a:buAutoNum type="arabicPeriod"/>
            </a:pPr>
            <a:r>
              <a:rPr lang="ko-KR" altLang="en-US" sz="2800" dirty="0" smtClean="0"/>
              <a:t>욕먹음</a:t>
            </a:r>
            <a:endParaRPr lang="en-US" altLang="ko-KR" sz="2800" dirty="0" smtClean="0"/>
          </a:p>
          <a:p>
            <a:pPr marL="514350" indent="-514350">
              <a:buAutoNum type="arabicPeriod"/>
            </a:pPr>
            <a:r>
              <a:rPr lang="ko-KR" altLang="en-US" sz="2800" dirty="0" smtClean="0"/>
              <a:t>욕먹</a:t>
            </a:r>
            <a:r>
              <a:rPr lang="ko-KR" altLang="en-US" sz="2800" dirty="0" smtClean="0"/>
              <a:t>음</a:t>
            </a:r>
            <a:r>
              <a:rPr lang="en-US" altLang="ko-KR" sz="2800" dirty="0" smtClean="0"/>
              <a:t> </a:t>
            </a:r>
            <a:endParaRPr lang="ko-KR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욕먹는 걸 두려워하지 마라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7544" y="191683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ko-KR" altLang="en-US" sz="2800" dirty="0" smtClean="0"/>
              <a:t>뭘 하든 이 분야에 온 이상 욕은 먹게 </a:t>
            </a:r>
            <a:r>
              <a:rPr lang="ko-KR" altLang="en-US" sz="2800" dirty="0" err="1" smtClean="0"/>
              <a:t>되있어</a:t>
            </a:r>
            <a:endParaRPr lang="ko-KR" altLang="en-US" sz="2800" dirty="0"/>
          </a:p>
        </p:txBody>
      </p:sp>
      <p:sp>
        <p:nvSpPr>
          <p:cNvPr id="65538" name="AutoShape 2" descr="data:image/jpeg;base64,/9j/4AAQSkZJRgABAQAAAQABAAD/2wCEAAkGBxIQEBAQEA8PEBIQEBAPDw8QDw8PDxIQFBQWFhQRFBQYHCggGBolHRQUITEiJSkrLi4uFx8zODcsNygtLisBCgoKDg0OGxAQGiwcHRwsLCwsLCwsLCwsLCwsLCwsLCwsLCwsLCwsLCwsLCwsLCwsLCwsLCwsLCwsLCwsLCwrN//AABEIAMIBAwMBEQACEQEDEQH/xAAcAAEAAQUBAQAAAAAAAAAAAAAABAECAwUGBwj/xAA/EAACAgEBBQUFBAgEBwAAAAAAAQIDEQQFEiExQQYTUWGBByIycZEUUqGxIzNCQ2JywdFEc5KyFTSUotLh8P/EABsBAQACAwEBAAAAAAAAAAAAAAABBAIDBQYH/8QAKREBAAICAQUAAQQCAwEAAAAAAAECAxEEBRIhMUFREyIyYRRxIzNCFf/aAAwDAQACEQMRAD8A9xAAAAAAAAAAAAAAAAAAAAAAAAAAAAAAAAAAAAAAAAAAAAAAAAAAAAAAAAAAAAAAAAAAAAAAAAAAAAAAAAAAAAAAAAAABbOaXNpGu+StPMymImfTBLVrom/wK1uXH/mNs4xz9Wd9N9EvxMP1stvXhl2VhTen978ER/yz7k1X8G9L734If8v5NV/CqnLxz6ImLZY+nbVctQ1zWfkZf5F6+42j9OPi+vUxfl8zZTlUt/TGccwz5LMTtgEgAAAAAAAAAAAAAAAAAAAAAAAAWyklxbwY2vFY3JEbRZ6hy4RWF4so25F7+KeG6KRHtSNPV8WY1wbndvKe/wDDIoYN8UiGG5HJIib1hMVmWKWoijTbk0hnGOZYnq0aJ5lWf6MrftaMf8yE/oqrVIRyqyfpSrvpmXfSyO2YXwm48n6dDOt7U/jLCYifaVVenz4Mu4uRFvE+JarUmGYssAAAAAAAAAAAAAAAAAAAAAADHdaorj6I05s0Y43LKte5Ew5vMvRdCj22yz3WbfFfTPGOC1WsVYTMyssvSNWTkVqzrSZQrtb4HOy82fixTCiT1DZRtyLWb4xxCzebNXdMstaMCIkXKJlFUbXKJnFWO18UbI2hlhNo30yTDXasJEJ5LVbxZptCTVbjg/qXMWWa+JarV+pCLkS1KkgAAAAAAAAAAAAAAAAAAMd1iisv6GrLljHXaa17p0iQi5PekUKVm89126dRGoZm0izMxVjEbRNRqvA5+fl68QsY8SBZY2cu+W1pWYrELN01drLa5QM4oja5RM4qja5RMoqx2uUTOKo2uUTLtRtVRMohG1cGWkLkZR4JZY2G6MjXNWXT6jjh8ixx+TqdW9NeTH9TUdKFdUkAAAAAAAAAAAAAAAAFGyLTqNiC578s9FyOZNv1b7n0sRHbDK3g3zaKwxiNoOp1BzM/ImfELOPGhTlwbbSS4tt4SRR1Npb/AE5Da/tI2fppOHeu6S4NUx3kn/NyLePp+S3nWmM3hC0ftb0E5YnG+pP9qUFJeuGbp6deI8Me+HdbO1tWorjbTZGyuXGM4vKZVtimk6lO0vdJiqNqpExCNrsGWkIm09p06Wt26i2FUF+1Npei8TOmObTqEbchd7WNmxlhWWy/ijVLdLMcPIbbzYnbLQ6xqNGpg5v93L3J/Rmq+C9fcJb1s0ijZCdKbw2abHRX5WHzXI6nDz90dsqmWmp2ll9pAAAAAAAAAAAAAAAAEbWT4bq68/kU+Xfx2R9bccedscFhGqkRWGUzuUXU3FLPlmfEN+OjWa7WQprnbbNQhBOUpN4SSKlaTedQ3+ng3bnt7dr5SrqcqtMniME8Ss/in/Y7nG4lccbn21WttxhdYKgesewfaE+81Wmbbr3I3RXSMs4ePnwOdzqRqLMol7Hg5yVQKZA8C9tO0p2bRdDk+7orgoR6b0lvSl8+J1uHSIpv8sZcAXELoyaaabTXFNPDT8mRMRI9Q9nvtMnW4abXzc4PEa9RL4oeCm+q8zn8nif+qMos9jjYmk0001lNcU0cqZ026N8x7k6XVXbrTMseWaW3DG9NxpvKp7yTXU9HjvF6xaHNmNTpeZoAAAAAAAAAAAAAAUZEiDnek39Pkc3+eSbLHqrHqbcI1ZsmmeOu2vlLJQnzK3EaeKe2HtO7r/sNUv0VDzdh8J2/dfkvzOvwsEVjun603ttrOxvs01m06++huUUvKjbbn3/5YrmvM6DTa8Qx9s/ZzrNlxVtm5dTnDuqziLfLeT4oFbxLjgze1+w/Yjrou1c1h3tQrzz7uHN+r/I5fNybt2wyrD1DJQ2y0pkjZpTJG06eG+2zY0q9ZHVpNw1EIxb8LILGPVYOtwckTXt/DC0POC+xdZ2W9nuv2jDvaKoxq5K22W5GX8vVhhN4hD7VdjdZs1r7VViMniNsHv1t+Gej+YTFon09B9j/AGqdkHobpZlWt6iUnxdfWHocfqGDt/fCxjn49Mczk7b+1TfMZsntbfY9+U4+HFHa6Zm3E0n453KpqdtmdZVAAAAAAAAAAAAAAYtRLEX9Pqas1tUllWNyixeEUa+Kt8+ZavVXZZzsltyu46ahrNsbQWn0997/AHVU5+qXD8cE4a914hlfxD5i1F0rJTnJ5lOUpyfjKTy2eiiNRpUfXXZm2qOh0nc47v7PVuKPLG6v/ZnFZlQy5IrPlH7Yyrs2frIWRzF6e3hjOXuvGPXBM0mGGLNE2fN/YTsnZtHUKLTjTW077OXD7i82VORnjHX+3TrEy+jNJRCquFVcVGFcVCEVyUVyRwrXm07lu0y7xhs0bxHcnS1yImTTVdpdjV67T2ae1cJLMZdYTXKSNmLPOO3dBNdw+c9s7Fs0epenvi01JLe6Tg38cfQ9Dhy1yV3CvaNPrLZfd1UU11pKEKoKKS4JbqN8UmXOvmiJaP2n1VW7I1veYxGpzi3zVi+FrzyRMabcVu6fD5k2JtCWm1FN8Xh1zjJ+cf2l9MmnNSL0mq7WdS+k6dQpxjJcpRUl8msnk7+J06NY3C7fNe09qXsq/dsj5vH1LfBy9uaFflU3R1B6pxwAAAAAAAAAAAAAETXzworxf5FTl21WIbcUblE1duIFHLfVVjFTdmilbxOdMunFfDTdsaJXbP1dUFmUqZbq8WuOPwN/FvFckbas1P2vnZLp15ep6P2oz4fUnYnZ/wBm0Glpy/dqi3nxlxf5lmsahw81u68t+6lJNNZTWGnywRMorVpNJoatNv1U1xrSk5NRWMuXHLPO9RrMZNu7xLd1GfeOZ3LelN4dydG8Y9xpRyI7k6WOZG06QtZsPT6ydTvqjN1S3621xWOny8jq9J7rZP6UOoX7Kf7dLTFcEuCXBI9LPhwqxuXL+1XZ7u2ZfGLa3ErGl13ejNU+YW8M9t3zPCtykoxTcpNRilzbfBI02mIjcunEbfRmyoOuimuTzKFUIy+aikzx+a3deZj7LrY66rCXvmlnpfTZhp+Zljtq0S15K7rLt65ZSfikz2lJ3WJeemNSuMkAAAAAAAAAAAAAaXtBa4uvHhL+hy+o21EL3CpFpnbSX6yUuDZyLZJl06YYqiuw17bu1VTG0TVzut9nOl1dyuSnTLeU593jck08v3Xyb8js8DNmvaK63Dl86aYqzP16LRFRjGK5RSS+SPQ68PM73O0yEuBrmG+suVq1ve6nUSi8xi4wT6ZXM871PJE307fCxzFEzeORte0bxHcaU3jHuTpRyI2nS1yI2nSPTrNzVVRb4WQlFfzczudFvEXmHL6pjmab/Do654Z6WYcGttSrtTSxvpsqlysg4P1RqmJWot6l5jsrsJptDbv4lban7s7MYj5xjyXzPL87lZe6aT4h6TiUpasWjy3++ct0NCmNGl8JGMe2No8O52e81Vv+CP5Hs+P/ANVf9PM5P5ykG5gAAAAAAAAAAAABz3ah8a/lL80cnqnqHS6f7lzs5HE27EQxbxDPTY7O0e/70vh6LxOlweDbPO58Q5HUOoVwR219tzXHHBI9Riw0xRqIeWyZb5Z3LKomzbHTRdq9udxX3cHm2z3YJc1nqU+VnjFVd4mCclv6QtiaTualF/E/em+rkzyGfL3229LSnbGmx3jRtlo3jHZpTJG06WtkbTpRsjadNXtzTynWpQ4TranB+aLXFz/p5NsM2KMlZhu9g7WjqalNcJr3bI9VJcz2/HzVy0iYeQ5GG2K8xLcV2G21Wut2LWaSNi4r16lLk8PHmj90efyu4OVkwzusua12llVLD4rozy3K4l8FtT6ep4nLpyK7j2jplTS4vgzHXlhZ3my3+hq/y4/key4//XX/AE8xl/nP+0o3NYAAAAAAAAAAAAGh7VR92uX8Uo/VZ/oc3qdd49/he4FtZNfly8zz7vQrpKd+aXTr8jdx8U5ckVj608vPGHFNnRwWEkj22HFXHSKx8eCy5ZyXm0/U7TVkXluxUa/tLtRaalz5yfuwj4yNGXLGOu5WceH9W/bDjtlaCc7HqdQ96cuMU+iPK8zl2yS9HgwVx11DfJnO2sK5I2gyRs0ZI2lbkjZpa2ErZDbKIaLU12aW37RRyf6yHSSOxwOfOKdSpcvh1zV/t1+zNfG+uNseUlxXVPqmewxZIyVi0PIZcdsVprPxsKbOhNoTSyuv0anBp/8AzKPKwVz0ms+1/j5bYLxaHIWw3ZNPo8Hjr1mtprPx7HFeL0i0fVYkUr3WiEZJ1WZehaWG7CEfuxivoj2VI1WIeWtO5mWUyQAAAAAAAAAAAABrO0VW9p5P7jU/RPj+DZW5dO/FMN3Hv2ZIlx00eUekrKVsvhJ/I6/R9Tn8uP1u0xg8NvFnrZeQiWy074Fe/tfxz4cn2or7zVUxfwwjKeOmcnG6vkmtIh1ul1ibTK6J5aZd1E121aaF+ktjHyzmX0RnXFe3qGMzDQ6vt1VHhXXOfm8QRZrwrT78MdtZb27tfw1Vr5uTNscGv2TbGu3Oo6wqfpL+5P8AhUO5Ko7eS/boT84ya/BmueB+JO5t9F2u01nCUpVP+NcPqivfiZK/2yi0N1XbGa3oyUk+sWmitNZj2zidqSWeDMoZHZuHdzvrXw5jOK8M8/yPY9FyTfFqfjyvW6RXJE/l0WnfE7FvTkY58tjd8JXr7Xr/AMXH7TX6RnkupVivItEPT9LvNuPCmz6d+2uH3pxT+SeX+CZr4OPvzRDdzb9uKXfo9W86AAAAAAAAAAAAAAstrUouL4qScWvJrDImNxocHZU4uUJfFCThLza6+qw/U8ny8f6eWYeh42TvxxKxNriua4jh55xZosx5uGMuGay3ELMpPx4nvqz3Vify8Db9ttJ2mvNd6LOPK122aszhYuicX8mcbq+CbYe6Pjq9NzxXL2z9c92hdy08/s6bm8Lh8Sj1a8zyuDt7/wB3p6S8+PDzeezNQ3xptbfNuMmzrRkxx6lq2ujsPUvlp7P9OCJz44+m2aPZvVv/AA8/VxX9SJ5OOPpuVz7L6tfuH6Sj/cj/ACsX5PP4Y5dntUv8PZ+D/qZRyMc/TcsUtjahc6Lf9LJ/Wp+U7bTs3ptXVfBwhZGLklYpJqDj1yaM9sVq+SJl6FI5ULHxK2dVjel97C9Ee26LgmmDc/Xj+sciMmbUfG00nM6t/Tm4fadtC3crcvBNlXfbEzPx0LRvUOMTb4y5vi/U8Vysv6uWbS9dxccYsUVhuuyum3rZWdK47q/nn/aP+463ScOonJP1z+o5d2ijrDtOYAAAAAAAAAAAAAAAcv2m0e7ZG5L3bcV2eU18EvVe76ROT1PjTkrFqx5hd4eeKTqfTVqlnOwdN5F7R+3Sxn6pgpE/u2mQeEke4xUmtIifjxOW/deZhfCwzmGEW1KWq9+OGV8lYtE1n6u4rTE90e2s1NDizxHUeFbBfcepet4XLjNTU+4Ykcva+qQgIAASKMlK0kVrry/I6nTeDbkZN/Ic7qPOjj01HuUxPB7ylIpWIj48Ta82nc/UnSW4ZF48NmG+pTNoNTra8UUc2O1qTEOlTNWLRMuZ1Fbjl4bxyS6vol5s8hPBzd/bNZ8vUV52Gabi0Ox2Jou4pjB/E8zsfjOXF+i5LySPT4ccY6RWPjjZLze02n6nm1gAAAAAAAAAAAAAAo2ETOnKbW2o7JOK+BPGPHHU6OLBERuXB5XMta0xHpAVxv7dKXer3w0dyquGk9zb7Ntyirlh0eNbaza8cRcvDiUuVgjNimsruLLOHLFoamEspNdeJ4HJXttMfh7CttxErjWkAAAKEikng24qd94rH1jkvFKzafi+FnA+kcLi1wYorEPnvL5Vs2SbTKvelvSr3qK4jR3ssdZ0yYzjbIzSkRjvLKNcxET5hvru0eE/Zu0JRkq7OOeCfmacuKJjuqt8fkWrbss3iKjqAAAAAAAAAAAAAAMOsliub8Iv8jKn8oa806pMvN3eduK+HjrX8yr35PajvV78dqe9criNJizodjQ4ZKWaXY4lfG1e0GqjCqbbXCLNO9VmZWb/ALrRWGh2PNyorb6xPnvLmJyzMPZYY1SITSs2qgAKACRD2tduVSl4Yz8slzgTEZ6zP5VuZWZw2iPwsjqMpNdVlH06kRNfD5pedWmJHeZ9rDvU78dqO9Tvx2ne2ey9clzNGXHv0u8bPFfbJrtdHei49JL8zCuOe2dtt88TeNOxreUn5HNn29BXzELiGQAAAAAAAAAAAAFtkcpp8mmmInSLRuNPKdoRdN1lUuDjJ4849GjtYM1b1/t5Hm8W+G8/hh70s6UO5XvRo7lVcRMMos2EO08KIe9JL14nPzzjp5tLscSc1/FatFftG7aVihBONKeZyfVHnOpdSrFZrV6jgdOms99/braKlCMYrlFJI8ja3dO5d+I1DIYgAABKgGHWUKyEoPlJNGeO/baJRaNxpxlOvnpZOi9PCeIT6bvQ910zqtbUit3juq9HtNpvibWvVqSzGSa8meipeto3EvK5KXpOrRpd3xs01dynfE6O8V7XUjtO+WXRTdt9VS4uU1w8Ip8WVeTlildOj0/j3zZIn5D1aKwsHHerhUJAAAAAAAAAAAAAAaPtH2aq1kfezCyPw2R5ryfiTEzE7hFq1vGrRuHC6zsdr6n+jcLo9HyZurzM1VDJ0rjX860iR7ObSk8dyo+baMp52WWNej8ePaRH2f665YsvVS8Yy95fQ1W5GW3uVmnA41PVUafYaWjlvauNmpr5/aKU5KP+ZUuK+cc+hyOZx81o3jnbp8fLjp41p0Wz41d2nQ4Sh0dbTXyfg/meYzUyVn98S6tL1n0kFdsAAAkCAAJE6NtXtiGns/Q2Rd1r+GmqPeXfRfCvN4R0OHx89p3XwrZs1K+2rq9merf6WNqoWcx029vTx07ya4Z8l+J6vj1yYo/l5cbPXHmn91WO/s5tKr933iXVYZdrzMtXPv0njX9RpElTrY8JaSfpFm2Oo3+wrW6Fi+WStHsPaF7wqe6T/alwML87Lb14bcfRsFJ3by7/ALJ9lI6PNk5d5dJcZvovBFaZm07t5dGtK0jtrGodMGQAAAAAAAAAAAAAAAAAAAFMAaPaXZTT3SdkYyouf77TydU3/Mlwl6pmvJipkjVo2yraa+pai7YOuq+CzT6uK5K2L093+qOYv6I5mXo+K38fCzTmXj35QrL76/12z9XHHOVShqIem68/gc/J0XJH8Z2sV5sfYYJbbpXxLUxfhLSalP8A2FeelciPjbHMop/x3T+N/wD0up/8DH/5fI/B/mY/yvhtaEv1dOstf8GkuX4ySRsr0jPPtjPMpHpKpp1tv6vQutfe1V0K/wDshvN/gW8XRJ/9Wabc78QnUdk7rP8AmtY93rTpIuiL8nZlzfo0dLD03Bj+bn+1a/IvZ0Gy9kUaWO7RTCtc3ur3pPxlLm38y/ERHiGhOJACmAKgAAAAAAAAAAAAAAAAAAAAAAAAAAApgCoFMAVAAAAAAAAAAAAAAAAAAAAAAAAAAAAAAAAAAAAAAAAAAAAAAAAAAAAAAAAAAAAAAAAAAAAAAAAAAAAAAAAAAAAAAAAAAAAAAP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540" name="AutoShape 4" descr="data:image/jpeg;base64,/9j/4AAQSkZJRgABAQAAAQABAAD/2wCEAAkGBxIQEBAQEA8PEBIQEBAPDw8QDw8PDxIQFBQWFhQRFBQYHCggGBolHRQUITEiJSkrLi4uFx8zODcsNygtLisBCgoKDg0OGxAQGiwcHRwsLCwsLCwsLCwsLCwsLCwsLCwsLCwsLCwsLCwsLCwsLCwsLCwsLCwsLCwsLCwsLCwrN//AABEIAMIBAwMBEQACEQEDEQH/xAAcAAEAAQUBAQAAAAAAAAAAAAAABAECAwUGBwj/xAA/EAACAgEBBQUFBAgEBwAAAAAAAQIDEQQFEiExQQYTUWGBByIycZEUUqGxIzNCQ2JywdFEc5KyFTSUotLh8P/EABsBAQACAwEBAAAAAAAAAAAAAAABBAIDBQYH/8QAKREBAAICAQUAAQQCAwEAAAAAAAECAxEEBRIhMUFREyIyYRRxIzNCFf/aAAwDAQACEQMRAD8A9xAAAAAAAAAAAAAAAAAAAAAAAAAAAAAAAAAAAAAAAAAAAAAAAAAAAAAAAAAAAAAAAAAAAAAAAAAAAAAAAAAAAAAAAAAABbOaXNpGu+StPMymImfTBLVrom/wK1uXH/mNs4xz9Wd9N9EvxMP1stvXhl2VhTen978ER/yz7k1X8G9L734If8v5NV/CqnLxz6ImLZY+nbVctQ1zWfkZf5F6+42j9OPi+vUxfl8zZTlUt/TGccwz5LMTtgEgAAAAAAAAAAAAAAAAAAAAAAAAWyklxbwY2vFY3JEbRZ6hy4RWF4so25F7+KeG6KRHtSNPV8WY1wbndvKe/wDDIoYN8UiGG5HJIib1hMVmWKWoijTbk0hnGOZYnq0aJ5lWf6MrftaMf8yE/oqrVIRyqyfpSrvpmXfSyO2YXwm48n6dDOt7U/jLCYifaVVenz4Mu4uRFvE+JarUmGYssAAAAAAAAAAAAAAAAAAAAAADHdaorj6I05s0Y43LKte5Ew5vMvRdCj22yz3WbfFfTPGOC1WsVYTMyssvSNWTkVqzrSZQrtb4HOy82fixTCiT1DZRtyLWb4xxCzebNXdMstaMCIkXKJlFUbXKJnFWO18UbI2hlhNo30yTDXasJEJ5LVbxZptCTVbjg/qXMWWa+JarV+pCLkS1KkgAAAAAAAAAAAAAAAAAAMd1iisv6GrLljHXaa17p0iQi5PekUKVm89126dRGoZm0izMxVjEbRNRqvA5+fl68QsY8SBZY2cu+W1pWYrELN01drLa5QM4oja5RM4qja5RMoqx2uUTOKo2uUTLtRtVRMohG1cGWkLkZR4JZY2G6MjXNWXT6jjh8ixx+TqdW9NeTH9TUdKFdUkAAAAAAAAAAAAAAAAFGyLTqNiC578s9FyOZNv1b7n0sRHbDK3g3zaKwxiNoOp1BzM/ImfELOPGhTlwbbSS4tt4SRR1Npb/AE5Da/tI2fppOHeu6S4NUx3kn/NyLePp+S3nWmM3hC0ftb0E5YnG+pP9qUFJeuGbp6deI8Me+HdbO1tWorjbTZGyuXGM4vKZVtimk6lO0vdJiqNqpExCNrsGWkIm09p06Wt26i2FUF+1Npei8TOmObTqEbchd7WNmxlhWWy/ijVLdLMcPIbbzYnbLQ6xqNGpg5v93L3J/Rmq+C9fcJb1s0ijZCdKbw2abHRX5WHzXI6nDz90dsqmWmp2ll9pAAAAAAAAAAAAAAAAEbWT4bq68/kU+Xfx2R9bccedscFhGqkRWGUzuUXU3FLPlmfEN+OjWa7WQprnbbNQhBOUpN4SSKlaTedQ3+ng3bnt7dr5SrqcqtMniME8Ss/in/Y7nG4lccbn21WttxhdYKgesewfaE+81Wmbbr3I3RXSMs4ePnwOdzqRqLMol7Hg5yVQKZA8C9tO0p2bRdDk+7orgoR6b0lvSl8+J1uHSIpv8sZcAXELoyaaabTXFNPDT8mRMRI9Q9nvtMnW4abXzc4PEa9RL4oeCm+q8zn8nif+qMos9jjYmk0001lNcU0cqZ026N8x7k6XVXbrTMseWaW3DG9NxpvKp7yTXU9HjvF6xaHNmNTpeZoAAAAAAAAAAAAAAUZEiDnek39Pkc3+eSbLHqrHqbcI1ZsmmeOu2vlLJQnzK3EaeKe2HtO7r/sNUv0VDzdh8J2/dfkvzOvwsEVjun603ttrOxvs01m06++huUUvKjbbn3/5YrmvM6DTa8Qx9s/ZzrNlxVtm5dTnDuqziLfLeT4oFbxLjgze1+w/Yjrou1c1h3tQrzz7uHN+r/I5fNybt2wyrD1DJQ2y0pkjZpTJG06eG+2zY0q9ZHVpNw1EIxb8LILGPVYOtwckTXt/DC0POC+xdZ2W9nuv2jDvaKoxq5K22W5GX8vVhhN4hD7VdjdZs1r7VViMniNsHv1t+Gej+YTFon09B9j/AGqdkHobpZlWt6iUnxdfWHocfqGDt/fCxjn49Mczk7b+1TfMZsntbfY9+U4+HFHa6Zm3E0n453KpqdtmdZVAAAAAAAAAAAAAAYtRLEX9Pqas1tUllWNyixeEUa+Kt8+ZavVXZZzsltyu46ahrNsbQWn0997/AHVU5+qXD8cE4a914hlfxD5i1F0rJTnJ5lOUpyfjKTy2eiiNRpUfXXZm2qOh0nc47v7PVuKPLG6v/ZnFZlQy5IrPlH7Yyrs2frIWRzF6e3hjOXuvGPXBM0mGGLNE2fN/YTsnZtHUKLTjTW077OXD7i82VORnjHX+3TrEy+jNJRCquFVcVGFcVCEVyUVyRwrXm07lu0y7xhs0bxHcnS1yImTTVdpdjV67T2ae1cJLMZdYTXKSNmLPOO3dBNdw+c9s7Fs0epenvi01JLe6Tg38cfQ9Dhy1yV3CvaNPrLZfd1UU11pKEKoKKS4JbqN8UmXOvmiJaP2n1VW7I1veYxGpzi3zVi+FrzyRMabcVu6fD5k2JtCWm1FN8Xh1zjJ+cf2l9MmnNSL0mq7WdS+k6dQpxjJcpRUl8msnk7+J06NY3C7fNe09qXsq/dsj5vH1LfBy9uaFflU3R1B6pxwAAAAAAAAAAAAAETXzworxf5FTl21WIbcUblE1duIFHLfVVjFTdmilbxOdMunFfDTdsaJXbP1dUFmUqZbq8WuOPwN/FvFckbas1P2vnZLp15ep6P2oz4fUnYnZ/wBm0Glpy/dqi3nxlxf5lmsahw81u68t+6lJNNZTWGnywRMorVpNJoatNv1U1xrSk5NRWMuXHLPO9RrMZNu7xLd1GfeOZ3LelN4dydG8Y9xpRyI7k6WOZG06QtZsPT6ydTvqjN1S3621xWOny8jq9J7rZP6UOoX7Kf7dLTFcEuCXBI9LPhwqxuXL+1XZ7u2ZfGLa3ErGl13ejNU+YW8M9t3zPCtykoxTcpNRilzbfBI02mIjcunEbfRmyoOuimuTzKFUIy+aikzx+a3deZj7LrY66rCXvmlnpfTZhp+Zljtq0S15K7rLt65ZSfikz2lJ3WJeemNSuMkAAAAAAAAAAAAAaXtBa4uvHhL+hy+o21EL3CpFpnbSX6yUuDZyLZJl06YYqiuw17bu1VTG0TVzut9nOl1dyuSnTLeU593jck08v3Xyb8js8DNmvaK63Dl86aYqzP16LRFRjGK5RSS+SPQ68PM73O0yEuBrmG+suVq1ve6nUSi8xi4wT6ZXM871PJE307fCxzFEzeORte0bxHcaU3jHuTpRyI2nS1yI2nSPTrNzVVRb4WQlFfzczudFvEXmHL6pjmab/Do654Z6WYcGttSrtTSxvpsqlysg4P1RqmJWot6l5jsrsJptDbv4lban7s7MYj5xjyXzPL87lZe6aT4h6TiUpasWjy3++ct0NCmNGl8JGMe2No8O52e81Vv+CP5Hs+P/ANVf9PM5P5ykG5gAAAAAAAAAAAABz3ah8a/lL80cnqnqHS6f7lzs5HE27EQxbxDPTY7O0e/70vh6LxOlweDbPO58Q5HUOoVwR219tzXHHBI9Riw0xRqIeWyZb5Z3LKomzbHTRdq9udxX3cHm2z3YJc1nqU+VnjFVd4mCclv6QtiaTualF/E/em+rkzyGfL3229LSnbGmx3jRtlo3jHZpTJG06WtkbTpRsjadNXtzTynWpQ4TranB+aLXFz/p5NsM2KMlZhu9g7WjqalNcJr3bI9VJcz2/HzVy0iYeQ5GG2K8xLcV2G21Wut2LWaSNi4r16lLk8PHmj90efyu4OVkwzusua12llVLD4rozy3K4l8FtT6ep4nLpyK7j2jplTS4vgzHXlhZ3my3+hq/y4/key4//XX/AE8xl/nP+0o3NYAAAAAAAAAAAAGh7VR92uX8Uo/VZ/oc3qdd49/he4FtZNfly8zz7vQrpKd+aXTr8jdx8U5ckVj608vPGHFNnRwWEkj22HFXHSKx8eCy5ZyXm0/U7TVkXluxUa/tLtRaalz5yfuwj4yNGXLGOu5WceH9W/bDjtlaCc7HqdQ96cuMU+iPK8zl2yS9HgwVx11DfJnO2sK5I2gyRs0ZI2lbkjZpa2ErZDbKIaLU12aW37RRyf6yHSSOxwOfOKdSpcvh1zV/t1+zNfG+uNseUlxXVPqmewxZIyVi0PIZcdsVprPxsKbOhNoTSyuv0anBp/8AzKPKwVz0ms+1/j5bYLxaHIWw3ZNPo8Hjr1mtprPx7HFeL0i0fVYkUr3WiEZJ1WZehaWG7CEfuxivoj2VI1WIeWtO5mWUyQAAAAAAAAAAAABrO0VW9p5P7jU/RPj+DZW5dO/FMN3Hv2ZIlx00eUekrKVsvhJ/I6/R9Tn8uP1u0xg8NvFnrZeQiWy074Fe/tfxz4cn2or7zVUxfwwjKeOmcnG6vkmtIh1ul1ibTK6J5aZd1E121aaF+ktjHyzmX0RnXFe3qGMzDQ6vt1VHhXXOfm8QRZrwrT78MdtZb27tfw1Vr5uTNscGv2TbGu3Oo6wqfpL+5P8AhUO5Ko7eS/boT84ya/BmueB+JO5t9F2u01nCUpVP+NcPqivfiZK/2yi0N1XbGa3oyUk+sWmitNZj2zidqSWeDMoZHZuHdzvrXw5jOK8M8/yPY9FyTfFqfjyvW6RXJE/l0WnfE7FvTkY58tjd8JXr7Xr/AMXH7TX6RnkupVivItEPT9LvNuPCmz6d+2uH3pxT+SeX+CZr4OPvzRDdzb9uKXfo9W86AAAAAAAAAAAAAAstrUouL4qScWvJrDImNxocHZU4uUJfFCThLza6+qw/U8ny8f6eWYeh42TvxxKxNriua4jh55xZosx5uGMuGay3ELMpPx4nvqz3Vify8Db9ttJ2mvNd6LOPK122aszhYuicX8mcbq+CbYe6Pjq9NzxXL2z9c92hdy08/s6bm8Lh8Sj1a8zyuDt7/wB3p6S8+PDzeezNQ3xptbfNuMmzrRkxx6lq2ujsPUvlp7P9OCJz44+m2aPZvVv/AA8/VxX9SJ5OOPpuVz7L6tfuH6Sj/cj/ACsX5PP4Y5dntUv8PZ+D/qZRyMc/TcsUtjahc6Lf9LJ/Wp+U7bTs3ptXVfBwhZGLklYpJqDj1yaM9sVq+SJl6FI5ULHxK2dVjel97C9Ee26LgmmDc/Xj+sciMmbUfG00nM6t/Tm4fadtC3crcvBNlXfbEzPx0LRvUOMTb4y5vi/U8Vysv6uWbS9dxccYsUVhuuyum3rZWdK47q/nn/aP+463ScOonJP1z+o5d2ijrDtOYAAAAAAAAAAAAAAAcv2m0e7ZG5L3bcV2eU18EvVe76ROT1PjTkrFqx5hd4eeKTqfTVqlnOwdN5F7R+3Sxn6pgpE/u2mQeEke4xUmtIifjxOW/deZhfCwzmGEW1KWq9+OGV8lYtE1n6u4rTE90e2s1NDizxHUeFbBfcepet4XLjNTU+4Ykcva+qQgIAASKMlK0kVrry/I6nTeDbkZN/Ic7qPOjj01HuUxPB7ylIpWIj48Ta82nc/UnSW4ZF48NmG+pTNoNTra8UUc2O1qTEOlTNWLRMuZ1Fbjl4bxyS6vol5s8hPBzd/bNZ8vUV52Gabi0Ox2Jou4pjB/E8zsfjOXF+i5LySPT4ccY6RWPjjZLze02n6nm1gAAAAAAAAAAAAAAo2ETOnKbW2o7JOK+BPGPHHU6OLBERuXB5XMta0xHpAVxv7dKXer3w0dyquGk9zb7Ntyirlh0eNbaza8cRcvDiUuVgjNimsruLLOHLFoamEspNdeJ4HJXttMfh7CttxErjWkAAAKEikng24qd94rH1jkvFKzafi+FnA+kcLi1wYorEPnvL5Vs2SbTKvelvSr3qK4jR3ssdZ0yYzjbIzSkRjvLKNcxET5hvru0eE/Zu0JRkq7OOeCfmacuKJjuqt8fkWrbss3iKjqAAAAAAAAAAAAAAMOsliub8Iv8jKn8oa806pMvN3eduK+HjrX8yr35PajvV78dqe9criNJizodjQ4ZKWaXY4lfG1e0GqjCqbbXCLNO9VmZWb/ALrRWGh2PNyorb6xPnvLmJyzMPZYY1SITSs2qgAKACRD2tduVSl4Yz8slzgTEZ6zP5VuZWZw2iPwsjqMpNdVlH06kRNfD5pedWmJHeZ9rDvU78dqO9Tvx2ne2ey9clzNGXHv0u8bPFfbJrtdHei49JL8zCuOe2dtt88TeNOxreUn5HNn29BXzELiGQAAAAAAAAAAAAFtkcpp8mmmInSLRuNPKdoRdN1lUuDjJ4849GjtYM1b1/t5Hm8W+G8/hh70s6UO5XvRo7lVcRMMos2EO08KIe9JL14nPzzjp5tLscSc1/FatFftG7aVihBONKeZyfVHnOpdSrFZrV6jgdOms99/braKlCMYrlFJI8ja3dO5d+I1DIYgAABKgGHWUKyEoPlJNGeO/baJRaNxpxlOvnpZOi9PCeIT6bvQ910zqtbUit3juq9HtNpvibWvVqSzGSa8meipeto3EvK5KXpOrRpd3xs01dynfE6O8V7XUjtO+WXRTdt9VS4uU1w8Ip8WVeTlildOj0/j3zZIn5D1aKwsHHerhUJAAAAAAAAAAAAAAaPtH2aq1kfezCyPw2R5ryfiTEzE7hFq1vGrRuHC6zsdr6n+jcLo9HyZurzM1VDJ0rjX860iR7ObSk8dyo+baMp52WWNej8ePaRH2f665YsvVS8Yy95fQ1W5GW3uVmnA41PVUafYaWjlvauNmpr5/aKU5KP+ZUuK+cc+hyOZx81o3jnbp8fLjp41p0Wz41d2nQ4Sh0dbTXyfg/meYzUyVn98S6tL1n0kFdsAAAkCAAJE6NtXtiGns/Q2Rd1r+GmqPeXfRfCvN4R0OHx89p3XwrZs1K+2rq9merf6WNqoWcx029vTx07ya4Z8l+J6vj1yYo/l5cbPXHmn91WO/s5tKr933iXVYZdrzMtXPv0njX9RpElTrY8JaSfpFm2Oo3+wrW6Fi+WStHsPaF7wqe6T/alwML87Lb14bcfRsFJ3by7/ALJ9lI6PNk5d5dJcZvovBFaZm07t5dGtK0jtrGodMGQAAAAAAAAAAAAAAAAAAAFMAaPaXZTT3SdkYyouf77TydU3/Mlwl6pmvJipkjVo2yraa+pai7YOuq+CzT6uK5K2L093+qOYv6I5mXo+K38fCzTmXj35QrL76/12z9XHHOVShqIem68/gc/J0XJH8Z2sV5sfYYJbbpXxLUxfhLSalP8A2FeelciPjbHMop/x3T+N/wD0up/8DH/5fI/B/mY/yvhtaEv1dOstf8GkuX4ySRsr0jPPtjPMpHpKpp1tv6vQutfe1V0K/wDshvN/gW8XRJ/9Wabc78QnUdk7rP8AmtY93rTpIuiL8nZlzfo0dLD03Bj+bn+1a/IvZ0Gy9kUaWO7RTCtc3ur3pPxlLm38y/ERHiGhOJACmAKgAAAAAAAAAAAAAAAAAAAAAAAAAAApgCoFMAVAAAAAAAAAAAAAAAAAAAAAAAAAAAAAAAAAAAAAAAAAAAAAAAAAAAAAAAAAAAAAAAAAAAAAAAAAAAAAAAAAAAAAAAAAAAAAAP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5542" name="Picture 6" descr="http://cfile236.uf.daum.net/image/185A44494F7BEBA216FF8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2933699"/>
            <a:ext cx="5238750" cy="39243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취약점은 해커의 소유다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528" y="1700808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2800" dirty="0" smtClean="0"/>
              <a:t>그 누가 자신이 찾은 취약점에 대해 뭐라 한다면 당당히 자신의 의견을 말하라</a:t>
            </a:r>
            <a:endParaRPr lang="en-US" altLang="ko-KR" sz="2800" dirty="0" smtClean="0"/>
          </a:p>
          <a:p>
            <a:pPr marL="342900" indent="-342900"/>
            <a:endParaRPr lang="en-US" altLang="ko-KR" sz="2800" dirty="0" smtClean="0"/>
          </a:p>
        </p:txBody>
      </p:sp>
      <p:pic>
        <p:nvPicPr>
          <p:cNvPr id="59394" name="Picture 2" descr="http://cfile9.uf.tistory.com/image/265C1D3750E6DA1D05488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3284984"/>
            <a:ext cx="4762500" cy="2857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취약점은 해커의 소유다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528" y="1700808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2800" dirty="0" smtClean="0"/>
              <a:t>어느 곳에 신고하여 포상을 받을지는 해커의 권리이다</a:t>
            </a:r>
            <a:endParaRPr lang="en-US" altLang="ko-KR" sz="2800" dirty="0" smtClean="0"/>
          </a:p>
        </p:txBody>
      </p:sp>
      <p:pic>
        <p:nvPicPr>
          <p:cNvPr id="81922" name="Picture 2" descr="http://image.itdonga.com/files/2013/04/30/KISA_CI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3212976"/>
            <a:ext cx="4248472" cy="25756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6" y="908720"/>
            <a:ext cx="72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Zero-Day?</a:t>
            </a:r>
            <a:endParaRPr lang="ko-KR" altLang="en-US" sz="24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82946" name="AutoShape 2" descr="data:image/jpeg;base64,/9j/4AAQSkZJRgABAQAAAQABAAD/2wCEAAkGBxQSEhUUEBQWFhUWFRcUGBUWFxQWFxgWFBwWFhgWFRYYHSggGBwlHBcVITEhJSksLi4uFx8zODMsNygtLisBCgoKDg0OGxAQGiwkICQsLCwsLCwsLCwsLCwsLCwsLCwsLCwsLCwsLCwsLCwsLCwsLCwsLCwsLCwsLCwsLCwsLP/AABEIAOEA4QMBEQACEQEDEQH/xAAcAAABBQEBAQAAAAAAAAAAAAAAAwQFBgcCAQj/xABJEAACAQMBBQQGBgcGAwkBAAABAgMABBEFBhIhMUEHE1FhIjJScYGRFEJyobHRI1NigpOUwQgVJDOS8IPS4TREVFVjc7LCw0P/xAAbAQEAAgMBAQAAAAAAAAAAAAAAAwQBAgUGB//EADQRAAICAgECAwYFAwUBAQAAAAABAgMEESESMQVBURMUIjJhoRWBkdHhQnGxBjNSwfAkI//aAAwDAQACEQMRAD8A3GgCgCgCgCgCgCgCgCgCgCgCgCgCgCgCgCgCgE5JlXmQKjsuhBfE9GVFvsRt3r0aef8Avyrl3eMUwelyWa8SyZDXG1bE4jU1z5+MXTf/AOaLkMCOviYmNRvpOMcZx7sfiRW0bvEbOyf2QdWLHuzmSbUhx3T8N0/dmtm/Elzp/Ywo4nqc2e10sbbtymR4gFWHwPOt6fFbK303o1nhRkt1suNpdJKoeNgynkRXersjZHqi9o50ouL1IWrc1CgCgCgCgCgCgCgCgCgCgCgCgCgCgCgCgCgCgCgEZrlV5mq92TXUtyZvGEpdkQd9r3MJ935157L8cfavgv04O+ZEUGmnOEBPjjgB72rmQrycyXwptFmUqaUSdlsuOczZPsrwHxPWu7j+BwWna9v0KlmfJ/JwTdtYxx+oij3AZ+ddmrHqqWoRSKUrJS7scVMaBigGOqaTHcLiQcejD1h7jVbIxK71qaJK7ZVvcWVnZVnt7lrZzwOSPDI4hh7x+Fcnw5zx73jyfHkX8vptrVsfzLrXfOYFAFAFAFAFAFAFAFAFAFAFAFAFAQmubWWdmP8AE3EaH2c5b4KMmgKNfduNoH3LaCec5xkKqg+Yyd4/KgPE271icf4bSwng0zEAj4441nRr1IdQaptA/OKwj+00hP3E1npMOQs17r69NPb4zCorbIV/MzaO2Tltq06RAXTRNMeJEKsEHlliSffwrg5njHTxHgvU4rb5InUdRAVnmcKgBJycAe81wZWW3y1Fcs6ShCpbY32Y17T7k/8Aaoyc4ERO4T88Z+Fd7D8CSSnfz9Cjdnt8QNDhjVQAgAHlyrvxhGK1FaOe233FK2MBQBQBQBQFW1iPGoWzD6wIPwz+dcbKjrNrkvP+S/S//nmi0CuyUD2gCgCgCgCgCgCgCgCgCgCgKjtn2h2enArK+/N0hj4t+90QcudAZBqG3Wrau5jtQYYjwxESoA/9SY8z7se6t1Fmrkh/oHZfApD3jmZ+ZUEqmeuT6zVlRNHM0XSrKKBd2CJIx+woB+J5ms6Neok0l65rHYxsX3wBknArn5WfGqOk+SzVjub5I65vi3BOA8eteUyM2VsnpnXpojHuNI4iThfn0rTEwrcqXTHt6m918akOxbqAQQGyMNnBBHhg17HF8Nrxlwts4V+XOx/Qqe0GwVlcZPd90/tRYX5qeBrpLZWc9dirpb6rpHGzmM0A47hy6gftRk5H7po4qRtG4vOx/a7b3JWO8H0eY4XJJMTNy4N9Tj0b51FKtrsTRmmaSrAjIOQeo5VGbnVAFAFAQF8u/fwj2I2f3ZyBXMuXXmQXomy1B6ok/Vk+K6ZVCgCgCgCgCgCgCgCgCgPGbAyeVAYt2mdrm6WttMYE8Ve4HHB5bsPiefpfKspbMN6KJs5si05769ZsN6W6Se8fzdjxAqVQIZWGlWQWNQkahVHJVAA+Q/Gpekh6x9Fc0cVo1cx9bSljheJ8qinZXWtyZvGMpdiX3REMyeseSCuFm+J6jpdjo4+K5PbGcsjOcty6DoK8vbdKx89jsQjGC4Ejg8OQroeHeFzyZdUlqJUysyNS4fIsJwBgV7ajGrpWoLg4Fls592Jm5FTa9CPY2luB400Y6hrLP506TGym7UbLxXALoBHJzyB6Ln9oD8aaMxnpkfsft5d6TJ3F0Gkt88UYkugP1omPNf2fwqKdXoW4W7N/0fVYrqJZrdw8bDgw+8HwI8KrtaJx7QBQEJpA7y4nm6AiJT9nicfE1zsZdd87PyLNvw1xh+ZN10SsFAFAFAFAFAFAFAFAFAYZ2y9oxYtY2T4UcJ5VPM9YkI+8/Ctktmreik7LaEExLMAW5op+qOjMPGp41kFlhckuamSRXchwl1WXqK2+xH1b4RYdJ0p5MF+AOMKOZ9/gK4mX4rCPwVdy1XjOXLLMXW3G6gBf8PfXDuyHD4rHuR18bF2MgCxyxyfGuPZbKXMjo8Q7DO/vwvogjP8AvnXW8K8JlkvrmvhObmZsak4ruMPp1e3hTGEVGPCOBOzr+JibajWVpByEH1GsMwmhE3ua2SMOSAymt1Eiczh2rLgae1ZC65pyTrhhxHqt1H/SsdJvG1kHsZtTNo9zhstAzfpYxyx+sTP1h99VrazoU274PpHTr1J40lhYNG6hlYciDxFVS2OaARtLVY13UGBkn4nnUddca1qK0bSm5PbFqkNQoAoAoAoAoAoAoAoDPO2LbX6Bbd1Cf8ROCq/sJ9aT39B5nyoD5/0CyBO+wyF5DxPiatQgVbbEuC3R3FWYpFOUh9YRPM25EMnr4AeJNQZF0KV1TejEYyn8pfNB0ERkfXkP1ug93h768vl+I25T1HhHUpojDuWKecQjcTjIeBPhVC2yFEdR5kdKjHcvi8hjDEc5PxNcuT2+p9y7LhaREbSbQLAN0Eb2OvJR5+ddjwnwmeVJTnxBHMzs1ULpjy2Z9c7XRKTl8nPEgE8ffXuIQrglGL0keecbZvehAbZReJA+yaPofGzb2VnoPrbWkl9SQHyPA/fzrZQT7Gk5Sj3Q/SQ9edbez0Qu7Y6japFAidh13lbqJE7Dl5ay0adY2nkp0mymVzXLQSA+0OR/pUM4Fqi3ksfYptgbef6BOf0crfoSc+hKeaZ8G6efvqhfW09o7VM+pG8VXJgoAoAoAoAoAoAoAoAoBK5nWNGdyAqqWYngAFGSTQHyTtjrzajfSzknDNuxjosa8FA8OWfeTUkIbI5MdWo3QAOlX4R2zm2vfJPaDpMly2F4IPWcjgPIeJqrmZtWMn6mKqJWM0rSNMWJRHCvPh5k+LGvH5GVbkz3I61VSrRPyyi3XcTjK3M+ArSy2NEOO7L9NDm9+QxhizxPPnxrlNv5vMvyfT8KIPbbatLGLo0rcETPHPtHyFdHwvw6eVPqkvhKOVkdK1HuQey3ZncX+LnVpHRW9IQjIdgeILE+oPLnXs+qMF018I5Ma1vb5NN0rYewtxiK0h6ekyK7HHUls1H1NkuiSfRLYjDW8JHgYoz/AEptjgrOu9mFhcAlIhA5+vD6PHxK8jW8bZI1nXGSMz1XTbjS5RFd5kgc4jmGccPwIGMrXQouUu5ycrFa5Q6MmOHPkQRyIPEEVea44OU3p6Z6ZKaNNnDPTQ2IO9NDYxuRUckT1y0yqatGUcOhIYMGBHRlOQR8aqWrjR2Ma0+mdgNohf2MU/DfI3ZAPqyJwYfHn8a5rWmdMsVYAUAUAUAUAUAUAUAUBnPbrrv0bTjGpw1y3dcPY5v93D40B87aanpirlGvQq2y4LpszoTXTeEa+s3/ANV86izc2GLD6sgrpcmahZWyxqsca4UcAB4/1NeNttlbNykdKEFBaRPjFsmTxlYcOuKTkqI7fdlvHqc3yMIlLEluJPM1zJNuXVJnTTUV0ob6/rCWkRdufJR1ZjyFWcHCnl3quPbzZTy8hUwcmUns10o6pqMt5dDfigwFU8u84bo9yjJ+Ve5dcaIquJx69zXU/M3fFRkp7WNAKyDzFDGiJ2p0OO8tpIJAPSU7p9lx6rD41mEumWzWyKlHTMK05nETxP8A5lvIVIPskkH4A13aZ9SPNZdfTPY4WfxFTFI970dKATdqG6SG8xrSRNFEFrKZX41WsRfx3pl1/s+a3uXE9ox4SL3yeG8mAwHvBz8K5tq5OzW9o3ioSQKAKAKAKAKAKAKAKA+ef7QmpCS+hhB/yYiTz9aUgn7lWtkay7FM2U0V7qUBchF4u/gPAftGtsnKVFf1IlX1my2USRoEQbqryH9fM15a6x2PqkTxWvlLHpcIjTvpB9gfga1jGMI9cixVW5vQzLtIxZ+Z+QHhXJutdsupnXio1x4FridYULucADJPgK1rrlZNVx7shsnGEXJmM7V641zI0h4KqsI18FPU+Zr6TgYMcGjp/qa5PK3ZDvt+m+DVew2FY9LRiVDSSSOeIzwYqPuFQT5kX48Gh9+ntL8xWhsHfr7S/MUAd+vtL8xQB3y+0vzFNDZ4Z19pfmKw0zBheuxhdYvEX1ZFJ4ceJVW/EV1sPZwvEorWyOxyrpnH2JvWr5NkJd8RWrJEhKS5FaMliiJ1CXeFQzRcqXInsRqRttStpOQ70IcdVf0SPvrnXI69T4PrOqpYCgCgCgCgCgCgCgCgPlztHiku9buI1GW7wRjwCqBxPkKOxQXUzGtl70LTEtoljj5DiT1ZurGuHfc7ZOTNkuksuhWPevlvUXix/pUGl3Norb4HV/d96/D1F4KBy99crLu65aj2R2KauiOzuGPHE1S2+yNm98Gc7ebQd6xhjOY19cg8Gbw9wr3n+nfC/ZV+8XLlnmfFM3rl7KHYok0g4gjIIxXo5y3wzn1xfke2kI5DvAOgEjAD4Co40Rk+xLLJnHzJa3sk+sJz/wAZ/wA6se5RKks+fqv0HqWUPVLj+YkrPuUSN+I2eq/QVFnB7Fx/MSVn3JGv4jZ6r9BUWkHsT/zElY9yRp+I2ev2PfokHsT/AMd6z7lEw/EbPJndpBDG/eLG+9gjLSFuYxxzzqSujo7EFuVOyOmcsKnaK6EJBUetEkRnKa0ZNEZymtGWYIj7luFRSLNaIS7Yg5HAggg+Y41zrjpUn2TYTiSNHHEMisPiAaqFocUAUAUAUAUAUAUAUBi17pIiv72Y4LyzMc+CcMKPPnn4Vycy/qfSvI2SH9pGWYKvMnAqq9eZlrZZ9QIhjECc8bzmqOZf0R6Yl/EpXzMa2sdcab0X5NkLtnrncR7kZ/SPkD9kdWP4V6D/AE/4W8q/rl8i7/U4/iOb7vDS+ZmU3L19HnpLSPLQ2+42gi3jWkItkk59KJ+xs8eFXYV6RzLbdskESpir1CipWVow2dBKcGNnQFY2jXZ7TYOWrAEnrDRumN5Kj6SWLGM1RuJYiMZqiZZgMLk8Khn2LUEQd6edc+06NR9fbKN/grb/ANiL/wCIqoWSVzQaYZoD2gCgCgCgCgE5XxVXKtcI6j3ZtFbMw2jTdupPNt7/AFAVxunnkk0SmzsIjjadx5J+dR22KK2zeityehJSXYseJJrhWWdbbZ2oxUeBW8ulhjZ2OAoJP5VjFonk2xqj3bK19sa63N+Rkur3zTSNI/NjwHgByAr7BgYMcLHjUvzPD5OTLItc2QknE1tLlmVwiRtkWNS7nAA8M/dViC6I9TK092S6YjmDVYm5O3vEUhHzFHm1+pj8Pt76+6Hi38P61/4E35U99ga/h9vp90djUIf1r/y835Vj36Jh+H2+n3R2L+H9c/8AAm/Kse/RMfh9vp9z36bD+ub+XmrHvqM/h9noefTYf1zfy835U99Rn8Os9PucteQ/rn/lpvyrHvqH4dZ6fdCDXcX61/5eb8qPMh6m68Ps9PuhvJdR/rX/AJeb8qx71W+7N1g2L+n7oZyzofrv/Al/KtHkVf8AIljiWr+n7oaSuvRpP4Mv5VC76vX7E0cW3/j90MLhvDfP/DcfiKhlkV+TLMMafmiLuI2OcK3+lvyqpOyLLcK5LyPpzZDV/wDA229wIhQY5chiqcp8nVrxm4pkwuqjxrHtDZ4rHUF8DW6kQzoaH0cua3TK0o6Fc1k00dUMBQHhNaykorbA1c5Oa4V9rsn1EyWkUzaewL3UYA/zFGT9nmflUTnpmUt8HWryjKxJ6qfjXJzLt/CdXFq6VtnEC4Fczq0yaW96KTtvqu+/cqfRXi/gW6L8K+jf6T8JUIvJsXL7HlPGs7ql7KH5lNuXr19smcStHFlBvGo64bFs9IlNQtswSAD6mflxqW9aqZXonq5Gn9hrK+mBSqkpNKvIE4LZGfnXmbG9nqIa0aF9HX2V+QrXbJNB9HT2V+QptmNB9HT2V+QptjQfR19lfkKbY0H0dPZX5Cm2NB3CeyvyFY2zOjwwp7K/IU2NCbqg+qvyFY2bqGxncSoPqr8hWrmTwo2RF7qCDovyFRSsL9WHvyK1qu0MUYLOUUeJ3R/s1D7RyekdFYkK49VmkvqRFprEt0W+h2klwqNuM8YiADYB3TvsCDgjpW6rsfJXnm4dcunTl9UlodPb6n9XT5vjLaj/APWnsJ+pn8WxUuIS+37ikNnqv/gSPtXEQ+e7n+tZWPL1I5+LUvtW/sPrHUriGdYL2EQu6F4yJBIrhSAw3sDDDIOMcqy4OHOyKvIhkNx6dMu2nzZqSLKd8NEjvVIVdC1ZIwoBGdulc/Nm9dKNooRrmEhGaxKqDfI4qDg9fS6VSunosUQ6pFVt8k5PM5PzrjWzbZ1/oIbQamLeFm68lHixq/4R4e83KjUu3dlLOyVRS5+fkZkXJyTxJJJPiTxJr7LVXGqChHsuD5/ZJyn1PuyPmOajs5ZNDgldNhqeK0U75EwYQRg8jwPuPCsWR6otFeM+mSZJ9h2pdxd3NjJw3/0iebJgEZ+yQa87lV9Mj1uLNTgmjbaqFkKA8JoBJ5cVhs3UNjd7wCteolVTMZvtv9Qmubn6NcxRW8cm4m/GjeWAd0k5IJq9TQpLk52RkezY1k2z1T/zC3/gr/yVI8IijnoY3O3WpjnfwH3Qp/yVFLFSLEc1+RE3O3+ok4+lRsScALEmST0A3eNQTogu5brzbfIk76011bR7uYbkSAEqyIJd049PuwuQBnJzjAz4GoHTW/ItR8TyY9n9l+xo3ZRoVnPaQ3pTvbhgQ8kpLlJFyriNT6KDPgM4POtoxUeEVbr7LpdVj2yA1fV5dG1y4McRlhvo1kWIEKO9GAW3iOGCJM46SDwrMpKK2zFVUrZqEO7JS97U7hFLmziVQMkvccvfuoahWRBvS2dGfg2RCLlNxSXq/wCC7bI6lc3FuJryFIC4DJGGZmCEZzJvAbpPs9Bz48BOcopWua0NRvIhAB9HtJGYTdZZipQrGf1QBbJ6so6DNQ2zXy+Z1MDFn/vPheX1/gu2lLwFIGuS+SWxUhRF62IzxjWk5KK2wNWNcabbbbJUeE4qvPhGe7KjtBdEsFH2j/QVxsmzyOvjV6W2NIeAzXOkm2WH3M72t1bvp9xTlIuHvfqf6V9S/wBJ+HRoodsu8jx3jWQ5z6F2REO3CvVPhHBS5GsK5aoa1uRNJ6RP2KVOc+yWyTjSjIV35IfXrGVHS6tSRNCQ3DqBybHXwI8K52VT19jr+G5Si+iRsewe3UGpRDBCTqMSQngQfFM+sv8As1w5QcXyehUky21qbCUr4rDN4x2Q2o3wWopS0dCijqM0222xfBtbINLcyAruxgsUB4EnHXjSpdT2+xvlzjTHpj8z+xnc0ctn/hrmJopRiRlbBLb4yhBUkEY+RBB4iunVajzeRT1a2IQPJPIsUCNJI5wqKMk/kPM8Kknk6I68Qv2k9i11Koa7nSAkZ7tB3jLnozZ3c+7I86qSvky5GiMSN1nZa72dnivoWW4iVtxm3d04fgUkHHdDDgHHI48eMbl1dyRR6exu2j6nDfWyTQkPFKvXwPBlYdCOIIrU2KXsJph0u/ubA/8AZ7jN3an7OFljz4qDH8AD1oA7YbD0LW6A4wzd054cI7gFM/xO7H71RXR6oNF/wy5VZUG+z4/UjeznZxbx/plwVaOGV0hg4ECSM7plmHtdVXoMN1FaUVKMerzZY8Wzp3WuvtGL7erXn+w4242la8drKzY9ypKXMy59I8jbxt4cw7D3DrW1tvStLuR+H4Ht31z4gvv9P3HezukBFUKMADAA5ADwqvXHzOtl5CS6Y9i62cOBVuKOBbPbHu7W2ivs7rJqJytVXJlxo2j3EGrmTNxrfyYX/fLrVHIlpE9Udsossxd2bxP3dK4tj2zrx+GIx2m1JoLWWRFLFUzwGcE8AT4AZ51Y8Nxfb3xT7FfJs6IbMh0q58TknmfEnma+s40kkoLhI8blwcnsmGPCulL6HOXc9s040hHQmyetlwK2KMiTtlrSWzQfCDPv6HrUf9xFSXKILVNkgzCWBmglHEPHvAZ8fR4qfdVazFhLsdKjxCyt6fKHlptVrdrhTuXSLji2CxA8WGGJ94qhPC9Dr1+IVvuzu47UtSxxsFH8T8qglhstV51fkVbXdrNRnBDssCnovBseR51XdMY9y9DMtnH4WkjUuw+7gksisccazxPuTMoG/IeJSVzzbeGefUGtSuyP7etnt+GO9jXLQnu5cDj3L8mPkr4+DGtovTNZLaPP7P8Apcf0ae5wDK0zQ55lUjVCF8sli3uK0k9sRWkWjX9qZbTU7S3lVfot2pjV8HeWcEAAnPI7yDGPreVamxY9a0tLqCSCUZSVCh8s9R5g4PwoDBezbaZ9Hv5LC8OIWlMbkkgRyjgsw/ZcbmeXAg9K2a2tmFxwbxqenibu3GO8icSxt58mXPgyFlPvz0rUyJ7TaSLu1ntz/wD1jZAfBiPRPwOKAw/Qr+67mRLeTulutzvsZEsckfoSd37LMAFPUbvjypK72e4a58j08vDo5rhk9Wk0ur+67/r9i67M6IqKqouFAAArWEW3tkuTdGuPRDhIvNjZhRVqMTg3XNkmi4qUpt7O6GoUAhJzrn3/ADG8RNqpzNyD2muN1D44x8T/ANK5OVL4tFzFjyVO3rlSOkyz7MackkUjSqGWUGPB5FORFeo8Do6YO314OTnWdTUTCdvtjn0q5wMtbyHMT8/+Gx9ofeK9Zj2cnJuhtEbBdZFdiFq0jlTq0yYsKtJ7RRteicgrLKbJCBsVG5CKH8M1VpyLEa2x9BMDzqu7NEyoYu0CEVr7bRssbZCavCoB/Oq9uQdHGxE2c9muxtvftNc3a95HFN3McJJ3SyKjs8gHreuAAeHA8KoSm5HV6FDhF+vrqw0mSBRAsJupBbh4olVAR6olYYwMnhz5npk1qZLFqNkk8TwyjeSRCjDxDDBoDA9kNrG0CS9tLmN5d1wUCboG+ABvsWPBWTcPAE5Fbab5MbS4NP2Siub4R3upLGigiW1tlX/KyCBNI54lyrcBwAHHGeWpksWz2uxXkRkgzhZJIiDjIaJihzjocBh5MKAx7+0JswRJFexDg+IJQPbGTG3xGV/dXzpvRlLbSRaOyHaWUxrY3x/TJGGhYnPeRDhuE+2nAHyI860hZGfYs5WHbjNKxd1v/wB9UaZW5VMct7ADUL1F9VbpiPAGVEkYf6mY/vVTvj8ez0vhd7WI4vyk9fojQtHtcAVLCJz8q3bJ6NKmRzGxSsmoUAUAi1c63lskRyaqzRnZTdrZuIXxJPy4CuBkS3JnUxY6WyDU8MD3fOqqj1S0WXI0rTLbu4kQdFHzPE173HqVdSijgWS6pNiGvaLFeQvBcqGRxy6gjiCp6EGrEW0RtbPm/bfYq40uT0syW7H0JgPkr49VvuNXKruSvZVsbaTfdDXaoti0cfIoeyehvhUkrEUvYsX/ALxA61Vsu0S10ciE+vKgyzADzNULLzrU4g4TXSg3njmVOe+0Myp7yxXAqo7i9HGgStvrysoIYEHiDWru2Se5ehH6rqW9yqGdmy5RiuPcnexjWxFczWbnhP8Ap4/ORVCyKPPcVW9ynwrEXwaZMdT2jQO0PZ76fYzQr/mY7yI8sSx+knHpk8M+dbFcS7NtojfWEUj8JkzDMp4ESR+icg8sjDfHHSgM8/tA7O4MV/GM+rBKOGDglomI9+VPkRWU/Iw15mtbO6ol1bQzxerLGrgdRkcVPmDkH3VgyV/ZbZiSxvb2RXT6JcssqJx30mPr9MbpyeufV88gKdpF/ZizlgvJghkX0FXLS94pDIyRqCxIYKc4x48Kw9a5N4KXUunv5aM72AvYIrtZtSIjYWyyQu7FY45ACs4xy3iHXGcngQKr4/Tyl6nY8Z9s/Zys7OK49JeZbdU7Qnm9DS4ic/8AeZ1ZIx5pEcO58MgD+skrYx+pSo8Put5a0vV/t3E9l9F7oHJLszF3dvWd24szeZ/oBUK3J7Z1J9FNarh2L1ZRYFWIo41stsfCtyse0AUAUAkRVCS5N0ckVBJGSg7UN+lA/ZP3k15m75mdnG+QbaTDvzxL+2pPw41tg19eRFfU1ueoNmlk4r3K9Di6E2mAps2UGR2qGOVGjmVXRhhlYAgg+INaueiaNGzFNrez4RMZNPb0Tx7ljy+w3UeRqxTnKHc1t8KnYtxWyhzXrxnddWVvZIIPy61f97i1vZyZYMovUlpit8LiKQRSxvHIwQrG4KsRJ6nA8s5+FVpXdSbN4Y/S0fQmw/Z9b2MaSSost1jLyuA26TzWIHO4ByyOJ+NVW9lzWix6FrMF9As1swkifIzgjkcEMp4g+RrAMd7V9nU06Zbi3Tdt594Mi8EjmXiN0clDjPDkCprWUdlii72fD7Ejs72WzzhZL2YRRkBhFAd5yDxG9MeC/ujPmKKCRmzKnLtwcdpezEOlJaX2nKsb28oDLvelKG6sScueannwc+FbFbZrej6ilzBFPEcpKiyL7mAOD4EciPEUBRdIsJdP1yVI0Y2l+hmG6rbsU8eC2SOAz6R6Z319niBc9o9HS8tZreX1ZUK+5uasPMMFI91AYl2bbW3em99aS27TxRyunosqNHIrFXC73BlLDOMjHGtJ2wi+WW8fBvvi5Vx2v0/yWPX9orvUlESRNaQbysSJMzvuHeUApgRDeAPAk8OmahnkLWoF/H8Il1dV70vTz/gR03ZVVJYgs7es7ku7fadsk/OoGpz+ZnWhOjHWqopfXz/UnE2bU43kBwcjIBwfEZ61tGvXYhszVLuS1powHSt1WU7Mxsm7SyxUyjo59t2ySjTFSIpyexSsmoUAUAUBw9QXLgyjg1UkjYoG1QxMPs/gTXl8mLU2dvF5gN9npwtxGT4kfMGpvDOMmLNcmDdb0Xa5vgOtev6tFCvHbIa71kDrUUrDo1YbZAX2v9AahladOnw/1IS1Et9drapMIA0bSmQrvswQqCkYPDew2cnoORreiCs22VvE8ieH0xrS2/Mu9p2a2Ue424ZJUljlM0pMjsYznHHgqnjwUAcvCriSS0jzVlk7H1Te2Vrtz0IgW+oxjLW0iiUAZJj3lZT8GGP3/Ks7NUjUbC6WaNJYzlJFV1I4gqwBB+RoYM72YxpmsXFgRuwXubu3wPREmCJYx0zhSceCr4igLbtvoAv7Ka3ON50JQnkJF4ofdnHwzQGHWnarfW9lHZxoFmh3omncb7AKWCqExu7yjC5OfV5HNbxhvzNW35IqF5c3N3JvzNLPIeTNvMR5KOSjyFSKMI87NVGyb0os1Xse2u+iRGz1EmFN7et5JPRT0uLRFj6pzxGeeT4VC3Fvhk8qbIRTnFouu1e30EMbJaSJPdMCI44ir7pI4SSEZCoOZz7q1lJRW2bU0zumoQW2VG71LUb30Z5hDHjBitsrvebTH0+Pgu6PfzqrLIb+VHcq8Irr5vlv6Lt+vcf6LswsahVXA+J4nmSTzPnUfQ5PbLksqFUeitaXoWez0YDpU0aznW5jZLQacB0qRQKM8hsdpaCt+kgdzFVgFZ0aObFAtZNGzqhgKAKAKAKA5atZx2tGUNZpcVUnHTJoQ2UfbVgcOOn9a4WbS+vZ2sCHGinf3mUIYc1II+FVq4OMk0dF4zlxolJtqFdSVYcB6XHl458K76tckjenEgtttcDrZnZSXUUFxdySRW78Y4YzuSSJ0eR+aKeirg46irtdCXMuWcDM8UlNuNPEfuy1L2eaWUKi0iPNd8ZL5HAnvM729nrnOanOVt73sznbHRpdIuIZoGaSJZO8gLnLK6gl7Z3+srx7+6Tx4cckVC4KEupfmdOGRPKqdFj21zF+e13X5o2rTr1J4kmiO8kiB1PirDIqY5ZlHa5NM17FA5PcGESRxgkK8it6Zk9rd9DAPDjmqmZOcYfAdjwWim25+0W2uUvImuyDVCI5LGQ+lbnfj484JSSMeSuWXyG75VNRPqgm+5W8Sxvd8iUfJ8r+z/bsPe1rSZJLVbq2GbmycXEeOZVSO8XxI3RnA57uKlKBadB1Rbq2huEBCyxrIAeY3gCVPuOR8KAyiazDalfqnqC4BH2njjZwP3yapZEdzR6fwi5xxpJ+vH6FustJ4cqzGs0uy3s6utBVhgqCDzBAI++s+zNI5vGmN7bZtE4IiqPBQB+FY9nvube+KK1HgmLTSAOlSRrKtuW2S8FkBUqiUJ3NjtIsVtogcmxQCsmmz2gCgCgCgCgCgCgPGNDKQzubjFaNk9deyvanqgHWq9kkzq4+K35FH1DWmuXEFqhuJX3sJGVwNzG8ZH5IASMk+IqCVDu47F6d9OJFSfL9F9P8EjovZU8mH1Gfh/4eAlRx6PMfSb3KB76npw6q+dbOPk+LX3cRfSvp+/ci+2TZCK0tUuLCJYlUGCZYwF3kl9SRzzch8Lk5Pp1PZBS19HsrY2RKpyS/qTRrmjTI9vC0WNxokK45bpUYFSFUgNkNm5rK5vT3ga1nl7+KMk70bvlpBy5Enx+qPPIDLtO1C0ktpLSSTeuGAaKKJTLOJVw0bCNMsOOOJxwJrDSa0zaMpRalHuuxEdiOtExPZynDRfpI1OQVjY4eLB4gxyBhjpvAVpW3rT7osZcIqfVD5ZLa/wC1+T2id7U9GM1p30a5mtSZ0wMlkA/Sxj7SA8PFR5VtOPVFo0xb3RdGxeX+PMzay1B4ZYby29NkHFM472GQDejz0PqsD4qKoUWezlqR6zxPE98oU6+WuV9U/I1Wz2/06VN43cMfDikzrFIp6gxuQc10U99jx0oyi9SWmQusdoiuDFpcZmc+j35Vlt4/2skfpSM+qvzFRzsjEs4+Fbc+Fper7fyNdltFMa+kS7sxd3b1ndzlmPvP9KrrcpbZ2JdFFSrh5F5s7fAqxFHHts2x2YBW2iD2jPBbimjPtGKLFis6NHJs7ArJqe0AUAUAUAUAUAUAUAUA0uZsVq2T1w2VfWNUxnjVadmjs4uLsp9lay6pO0MRZLeM/wCInHDw/QRH2yDxP1Rnris1V9XxSHiGYqV7Gr5vN+n0/uJba6emmanZT2CqCI/StkOCY48oTxPJ0Yrk/WRepyJ5yUfiZycamd+6oLb7r8v4+5ZNmduLm61COF4khheKVwmd+XMfd4329UevyGeXOsQtjNvp8jbKwbcaMXZ/Vvj+2v3JLtcj3tLn/ZMT/BJEY/hW0ltNFel6si/qv8kd2Ran+jlsnPG3IaLPM28md0Z67rB1927WlM+uCZZ8Rxfd8iUF27r+zJHtZjuf7tmezleJ4x3j7hwWiUHvBnGRhSW4EerzqUprXmKdmcNo1jFPZwqhkUmQ8WkMoJEgeRssx3w3EnljHDFA1rgoG1Ug07WmuIvVTu7p1XP+XPvRXC46+p3mPFc86ik+ma+peprduLNLvBqX5Pv+5qusbR2ttEJbiZFR1yuTkuCM+ggyXyCOQPOpShrfBk+g6YGMndo6wd65gWQbriJjkAr9UAkgA8cY5cqoXRUp7R6zw++yrGUbONdvXRY4dm0PEopPmAaRrZmzMTe2TFpogHSpFWU7M1snrOyC1NGJzLbtknGmKkSKcnsUrJqFAFAFAFAFAFAFAFAFAFAFAFAV7Vp8A1BNnUxq9sz+S3m1C5NtbHdVcG4mHKFG5KvjI2DgdOZqKurre32L+VnLHh7Ov5n5+n8lp2i1210K0jhhVA5ysMRYDebmZZWP1c8WbmSfE1b7I89GLnLW+/r/ANsylNZhLtJNcpLPKcySZBJPIKoX1VHIKKoWK2x9mewwp4WHX0qyO/N77/wT2xt0ranZOhyG+kR58ym8Rjof0Z+VSYqcZOLKXjs4W1V2Qe1t8/8Av7GkdpyZ0q9z+oc/Lj/Srh5oyOx2hFtcw3kKu6xv3MpVGKNHLwaPf9UuMBgMnioHXBp48Zw79j0njFuPkajW9zXp91s3fTr+K6hWWF1kikXII5EMORB4g+IPEVcPNkIZ9P0W33AVhj3mZYgWeR3fiQicWYn5ADoBQyotvSM4ZJb2ea5mTcMxVRHzKRIMIjHq3Ek+ZqhdPrkteR63w2hYlL9p80vL6ehLaHshFGQyp6WAu8xLMFUYCgsSQoAAAHICtvil8zIN0Ub9lFIuVjpgHSpYwKF2U2TENmKlUShO5jhYBWdETsYqqVsaNnVDAUAUAUAUAUAUAUAUAUAUAUAUAUBWNYjJBqvNHYxZJMrexG01pYQPbXbrDLHNJklWzOrHfWbIB3iQwB81I6VNGSaRzr6pxsktPuS1xt3pJbeaWN2xje7l2OByGdzNZ6l6mnsbP+L/AEZy/aTpo5Fz9m3lOfd6PGsdcfU2WPc+FCX6MoP97W/9+W9zbhxbyTq0heJ4gk8qSW5I3gMhy8bH3EnnWqcXPafJYlXfHHcZxaimnymvp9+Dbru1SVGjlUOjAqysMqVPMEdRUhRKHt5rmn/RZbBMO5TdWG1VWMTqQUJ3cJHusFPEjlWspJfMTUVWzkvZJt/Qo+m7OsygnfidgDJ3MkkYLkDeJ3CM8c8aoqyaek+D1duLizipWwXV56458+31LFpOyMaNv7mX5b7Zd/8AW2TW2pS+Zlfroo/2opfXz/Ut1jpAHSpY1lG7Lb8yZgsQOlSqJz53tjxIcVvoruexUCsmuz2hgKAKAKAKAKAKAKAKAKAKAKAKAKAKAKAjLy2zUckXKrNFfvdIDHlUEqzp1ZeiOfQR4VH7IuLPYk+geVYdRus9kZqezAkRkORvAjIzkHow8wcH4UUHF7RvZlRtrdcuzWj26tL+5UJd3TGMKF7uAGENj60jgl2J6jeA8qnlbJ/Lwcmjw+mHNj6vt/I90jZhIwFRAoHQDFQqtt7Z0JZUYR6YLSLPZaSB0qeNZzLctsloLICpVEozubHaQ4rZIgc9ioFZNNntAFAFAFAFAFAFAFAFAFAFAFAFAFAFAFAFAFAcMlDKehNrcVro3VjOPogp0m3tWctZinSZVzEXsBWriSK9iY08VjpN/eGOIrQCtukilc2OkjxW2iBy2d4rJqe0AUAUAUAUAUAUAUAUAUAUAUAUAUAUAUAUAUAUAUAUAUB5QBQHhoZPKA6FYDPayYCgCgCgCgCgCgCgCgCgCgCgCgCgCgCgCgCgCgCgCgCgP/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2948" name="Picture 4" descr="http://blog.thesecurityawarenesscompany.com/wp-content/uploads/2014/04/internet-explorer-zero-da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628800"/>
            <a:ext cx="6336704" cy="32443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취약점은 해커의 소유다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528" y="1700808"/>
            <a:ext cx="77768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왠만하면</a:t>
            </a:r>
            <a:r>
              <a:rPr lang="ko-KR" altLang="en-US" sz="2800" dirty="0" smtClean="0"/>
              <a:t> 패치가 된 후 알려지는 게 좋지만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그것을 선택하는 것 또한 해커의 선택이며 권리다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먼저 </a:t>
            </a:r>
            <a:r>
              <a:rPr lang="ko-KR" altLang="en-US" sz="2800" dirty="0" err="1" smtClean="0"/>
              <a:t>패치하도록</a:t>
            </a:r>
            <a:r>
              <a:rPr lang="ko-KR" altLang="en-US" sz="2800" dirty="0" smtClean="0"/>
              <a:t> 알려주는 것은 당연한 것이 아니라 해커의 배려임을 알아라</a:t>
            </a:r>
            <a:endParaRPr lang="en-US" altLang="ko-KR" sz="2800" dirty="0" smtClean="0"/>
          </a:p>
          <a:p>
            <a:pPr marL="342900" indent="-342900"/>
            <a:endParaRPr lang="en-US" altLang="ko-KR" sz="2800" dirty="0" smtClean="0"/>
          </a:p>
          <a:p>
            <a:pPr marL="342900" indent="-342900"/>
            <a:r>
              <a:rPr lang="ko-KR" altLang="en-US" sz="2800" dirty="0" smtClean="0"/>
              <a:t>취약점이 발생하여 보안 전문가가 바빠지는 것은 당연한 일이다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취약점은 해커의 소유다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528" y="1700808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sz="2800" dirty="0" smtClean="0"/>
              <a:t>단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여러 번 강조하지만 윤리와 법에 어긋나지 않는 선에서이다</a:t>
            </a:r>
            <a:endParaRPr lang="en-US" altLang="ko-KR" sz="2800" dirty="0" smtClean="0"/>
          </a:p>
        </p:txBody>
      </p:sp>
      <p:pic>
        <p:nvPicPr>
          <p:cNvPr id="77826" name="Picture 2" descr="http://cfile1.uf.tistory.com/image/1766AB3A5035CB0605DA9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3068960"/>
            <a:ext cx="4762500" cy="3419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5175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err="1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QnA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45058" name="AutoShape 2" descr="data:image/jpeg;base64,/9j/4AAQSkZJRgABAQAAAQABAAD/2wCEAAkGBxQSEhUUExQUFBQVFBcUFxcVFxQVFxgUFxQXFxcWFxcYHCggGBwlHBQUITEhJSksLi4uFx8zODMsNygtLiwBCgoKDg0OFA8QFywkHCQsLCwsLCwsLCwsLCwsLCwsLCwsLCwsLCwsLCwsLCwsLCwsLCwsLCwsLCwsLCwsLCwsLP/AABEIAMABBgMBIgACEQEDEQH/xAAcAAACAgMBAQAAAAAAAAAAAAAAAQIFAwQGBwj/xAA/EAACAQIEAwUFBgUDAwUAAAABAgADEQQSITEFQVEGEyIyYSNxgZGhQlKxwdHwBxRicuEzQ5LC0vEVJESCov/EABkBAQEBAQEBAAAAAAAAAAAAAAABAgMEBf/EACoRAQEAAgIBAgUDBQEAAAAAAAABAhEDIQQSMRMiQVGRQmGhIzJxgfAU/9oADAMBAAIRAxEAPwDyaFoQmkEIQgEIQtAIQjgKOKEBwhHAUdoRwIwhCAoRxQCEIQCEIQCEIQGYoQgEIQgEIo4BCEIBCBigShFCAQhC0AhCEBwhCARRxQHGYorwGDHEJsYXCPU8q3A3PL5wslvUa8J2HDewdap5gVFidRlF+Qud/hL2n/D+kN3XYc2OttbzF5MY9GHicuX0eZQtPV37D4fSxXRSDcbtyPpMQ7A0CozCz9UdrfIzHxsXX/wcv7PLYp3XEf4esLmlUv6OP+ofpOR4lwyrQNqqFeh3B9x2m8c8cvavPyeNycfeUacIoTbicIoQHCEV4DgYoQHCKEBiKEIBCEIQQhCFEIQgOKEIDhC8V4DEICEAmShQZ2CqCxPITf4HwWpiXypoo8znYfqfSegYTg9DBhWzG63JuR4iRbWcs+WY9PX4/iZ8vftFBwDsgHCu5BBvm0IC8hv5jedWK2FwYFgC4ULfcm3RdhKDivahm0p+Fev6TnxiczWF3cnQAEkzEmWXduo9OXNw8Hy4Td/h1mM7V1qhtST4tf8AASvqVMW/mr5P7co/WbPDeyePrAHKKCdahsf+IuZs4rslRoC+Kxyr6Cw+Vzec7ycGN1vd/Lz5eVz5/XX+OlR3Ncf/ACn/AOX+JmpYvFpqK4f0YA/hYzXxOL4Ymgq4mqeqiw+ZtNNuL4HkMYPX2R/EzpMsL+i/hz+Nyz9d/LqsH2pcaV6en3k1HxU6/K8qe1XGRWOSnbuxa5+8fyAlYuOw7aJiWX0rU2Uf80uB8pqYxwgYkqQOakMGPIKRv+XOXHHDe46ZeXy5Yei1VYulaQpYW/OY6uLZjfQe7lMlPEuNm+gM7vHWx/6Ux2IPvuJqV8OyeZSPXl8xpN/D8Xto6/Ff0JltRqK63Uhl5+l+TDl8ZUcraEvcVwlTqnhPTcfLlKutgiptcfUSaGrHJMlpGFEIQgEIQgEIQgKOKEgcIoCUOKEBAIRwtAUuOznA2xT2Fwi+ZvyHrDs7wxa9QCo2RNdScoLW0QMRYE+vQy7wHadMP7NaYWkNrMWYepP2rmYz9Ux+V28ecd5J8S9OorV6WDpBVAAA0A5n16mcVxXirVSSx05CYuJ8Saq2ZvgOgm52N7PNj69jcUkszt6clHqfw16ThMZxz4mb2eV5fr/p8f8Ab/38J9mOzFfHv4fZ0QfFUO3uXqZ6hhuHYLhNEtZQQPFUexcn3/kJvcUx9Dh2GvoiILADryA6kzwntP2jq42rnckID4E5AdT1PrPHLyeVl9sXj1MY6PtP/EmvXJXD+yp7Zvtn/tnE1XzNmdmdjuSST8zMV5K0+hx8OPHNYxyuVpkjpDSK0y0aFxmNwvpuT0E6pDpUL6k2UfMnoPWZ0wzORoABooN7Ae7n7zvM1CgWtfYbDkJvVabqvs1BPr09Ii2/SMVPA1BtUA9MgEx1xVXz00qr1A1+guPlMa8XZTaov0Kt8jvLlTfX4yooBg0qi9FrNa+Rzr8D+/eJo06z0nupZHXTTQjqD1HodDL7H8Nz+NPDUGoI0zH16H1+c0q6/wAxRapa1WkPHpa6DmR7r/IiBYcN4qlbR8tKpy2Wk56dKTf/AJPLLoDsYvB5vCwII09Qf3ynFKZ1HAONrZaVc2XZahven0DW1an8yvK4usSpYk/BLr4Wu45HQN6Doel9+olEy2neYjCtTIB2IzKwsQynmCNCPUabEaESn41woupqoPENWHUAbgdRaWxNuZgYGEjQhCEBQhCEEIQhRCKAgOMRRwHJ0aRZgoBJJAAHMnQASEvuz+CUK9ao9SkKYFQGml2NmAORiQAQSvXeBYcQb+UoCijG9S/eqwUrplAZOa6gjXpOaRASGPKZOI401nuSST13sJjqmwi0kMuXYKoLEmyqN2YmyqPeTPfuynBlwOEVDbPbPUb71QjxH3ch6AT5zpuc4ty1nSN23xaUXoGqXRlygv4mS/NW325G88flcGfLJMa3hZL2yfxA7SnGYghT7GmSF6Mw0LfkJzIEigkhPRx8c48ZjGcru7OSEjNmhQGjP5TsL2Lkfgt9z8B6b2gw9C/ia+X6seg9Op/Y3adItrbYaAch0E11ape7ISP6dgOgA5Tfw+PpjQ3U/wBQ/T84i/s1Tj3Q6oF9CDf5yxwGOFUHQgjfmPgZnVww0sw9LESQHwlRIGZBTvMmHw9/d1Mq8WTiK6UsLUYZAe8qJfIL2tsbNa3zPoYRbtTCjMbBRuToBz3lP2eQM2Mr2tRCtqRa51b8NevjEw1qGFBviMZUrkHyLmIuPdcD5iavG+0Pe0xQooKNAfZFsz21Ga2wvrbXXcmNqoFmRLkgAEnkALn4CKmhZgqi7MQoHUk2AnadlOH01RszFKzucMxJFN6VUhitMOQQgqBLCoNbgjnpBWdnOO5AKVU+yvoT9gk6n+03J9CSebX77B4Ek6a+s87xHBgappYU1MSadMvVZFBXMty7U7ammBYXO5BtuJ3H8MuNA2wlXzZS1B/vqBc0veBcj0uOQvqJYoO3HZw0D3yA92xyuLeSodv/AKtY26EEcxOUBnsXbbFqaLoqhrqQwOxW4v8AEWzD1E8o4nTVSuUAXBvaLEjVhEDCRo7QihAIRRwFCEcAjEUcDLQS59Jt8R4hUKKmbwKuUKAALXza2311+EhRXKJoYuoSbX56flIMuDF7sfd+sjiqk2LZVt0lfWNzaFZMIul+sxVGuwmy2gmpSFyTA2RHEJOkhJAAuSdB68pUWHDuE1agzrSeoOQUMb9CbDRdfS/LrJ4ngle5NRHX+6mwAHIdAJ6F2LohaGTncsT1ba/rsBboBMWP7bYSnUakztmRipKozLmBsQCN9ecvpnvU9Tz5cFVTVNf7W/I2mM8Sbaoqvb7wsf8AHynpGHrYPGD2b0y51GU5Kn/E2LfIym4v2fGxAa23Jvhbf3fSNG3HCrQJvapTPVTcfPf6TYp1V5Yt1/uDH8SJj4hwVk1UlhzFvEP1lKzSKvaz0P8AdxFWsPurmCn5/qJHE9oiENLDoKFM3BItna4sdR5bjTmfWUQhJsEy4ag1R1RFLMxsFG5MWHoNUYKis7HkoLHQXJsBewE7vD8Ow+ApA1qhvWApsyEEvSqKC1SgV8Sql11Oj6ix8MQPgvAFoU87ZO+YFfaOqK1T7WFKuQo8INyTfUFbi0wFK/EazYPC2eixpu1SpTTPTRBotSst86ozMAdS1tCQTfbFOrxJ0wOEqNVpIiriMS62Wpka6VGFrgLYhdcz8yQLjr8di6HCsK+HwJD1KTU/5t1sa1NHOVq2oys48K21FPvEuLSouOE4LDcJopRpFGr1SbFyA1Wog8TORcqq5h4FudQACza+W9tqKU3p4vCZloVqhen4WRqOJpVCKiBW8oLLnVTtqOU6rApRwxxNfvieHsRVoVGv3/fuoWoKDsM5LIGps4IY6WIKs0887U9pamNcXHd0KelKiuiooFgbDQtb4DYaQOjwvFe/phza+zAcmG/w5+4iUXF8ADlyWBBbTqDr9LW+M0ez2Ly1Cn2XGn9y6j6XHylpjKmoNxoDuL8uXx0+Mo5xTJiYkMyiRQYRwgKEISAhCEoJmwyXPuio0sx9JctwSqig92QrLnDXBXLlzam9gbDY6wK3E1LCaGDGZ78l/E/sx49yJnwFPKnv1kU8U006C3JMnimmxwvDZmVep1925+gMDJxHChKStnBZwrBRuFZSbn4i3zmjRXSb/aWvUat3bmme78K92AFynxAC3TNNNRKiX76zoOGYEUn9ol2FwwPK4tpbmAbg68jKnhTKK1MuCUDAkDQ6dPUGx+E7DFCmLFSHv9pb3sds62Hi/qG/MBgQpF5wN8ulwR6bWI+nu6zge2fBGo4pqn+3WctmOys5u1z01J/evR8O4iKba+W+/T1ltxhVrUyG8SsLmxGvSx/OPeHtXLdoOy1Swr0l/wBsPVQO7VKdVc2cgMMxRbCxUtYFeshwztewTJiCWKgKLjVhawOYeVhoDe4O/hIN9HEY3EYdiy1WNmuMxJsQCMwubqbMRodb2PKa2I4gMRUas9NFIA0pqEDVDfUi9ib6+uptrOM9U6r08mWNlyxn+nZ4WkuJVnpG4XzHmh5Bx+B58iZQ47s2HbQimzbE/wCmddyQLgXuLjY7jQyrwHfq+eiz5zowUFgw+6VHnG2k9y4H/D1nweasWpYioofIbFEfoQNdRa+t/ladt/d5tPnnGYV6TtTqLldTYg8ue40IIsQRoQQRoYsJhmquqJYsxCi5sLkgC5O2pHznoHa3s9Ua9NxlrUbqoIHl3yZuam91ubC+m5vV9kcUqUK+VAa9NHd0fKBWp2sQS3JASSgsTp62aXa7wHAP5WiQKzUWqtYYo02UU6tJgbMxHhoMRa7W1W/iVtNfE4d+MYgYbCqooUmzvXNPKFdv9V0F7qjsCwpXuWuTbUrqcBwmL4u6UwWpoiCniK4Z7VFDXTvFvlqVLWAHO1zO44pixhUbhvDPZVqdMVCxUtUqMwDWpkixcrdmqt4VAsNvCR02B4Nh8Fh0w1F2od64QOtjWqVDYuQbecoreK1kGugUTjeK4bDUKpxjnusPRSphyqjKMVfMncLTbV0Az5qjkmoxLaKoMtaHamimEXiOJDpVq0wgVrZiBbwYddMqOV7z4gkkKs4nGVGxVU4nHFSEt/7U3Io0KgIFRtvFcBjfWwubeFRRgxNepjq6Va9SlSWiyMmEfTJhwFa9jpquXlqBY5RYTjuKV89aq4Nw9Wo4PUM7EH6za7ScRTEVmdUC6kE3Yl7aBze2XQCwtp68qkmZVOnUysG6EH5GW+IryiM3cTV1IiDCkzrMKTMsBwhCUEUIQHARTLhTZlNr6jSBf8F4HUfxGnV7tQWdlU3sB5VJGXMdhf8AKT4liqVOm1Og9W1S2dKvhZMpuVsPCSSRc76Wno/BOOVcJSaq1PMiqr1AjK1RKQbVALgBibAi+lrabjje2GNp8Rz4rKEZie6yi2amgszMdtDZbam4blYzjObvTfocPTw+cm+w+pm6yADaWvBOyWLrrejQd7C7HwgZuYGYjNY6adJq8a4ZWw5y16TU2tezKRp19Z03PbbOqosVT1Ftr6y24BT9pm8PhViFa4VyQR3ZYeQlS9j1EqaupA6mW2BbLSrqAzZqRH2cvoWBF8ym5FiNjNRKpHq95UZ/vEn5m9plEw0BpeZZBJGsQekucJjCBYHQj9kSkMlRrlDcajof3pKi/wA5tcXJ6DXnLLh+Pake7qhlU62YFSpOuoOoB+m/WVvAONd1VSqgDFGDFGJFwCDYkageo2mXi+M76q9RUazEkLcuQCSbZreK3W1za51JMDe4jgM99Lra5PIA+vKc53Fmy3v0+O5Pr6y/wuPqVqC4VmFJM9wxUtYnlUt4so5eYjpawHScA/h+7MaZyliA3eXDKynZlI5b7dNdQY0b02v4WtQwlbNiBYsAEa/hpm/2hsb6eL7NvUmex47Hqg3908F4vhv5SqaLNmA0DdP8S54P2l7tRSrOAg8jMfL/AE/29On4WSFrp+0lJcT4tBUXQHqPun06dDPNe1vZBnHf0l1A9om2YDXMuh8W4On4a2dHtxRr41cNnajQuQ1axDs6/YUHVAbWBOt7XsNJ33B+I0cStQqLGmbMrWvkN8r/ABtY+7526rM3FE/EMNS4fh/5dhhsFUGQsHCVmrMSrUC9j3RurGpWNyFXwjUEUmKw+Ew+FoVMT3lSnhwyUCTlbF5rsU7q1xhwSMgJ8t7jKwDavFuK0uH16qPSFbCV/bCkbG2KpkZXF9Bfwht7ix1tlnKYbtMa+OGIxZDAhlU62oX1VqYF7EEb6m7ZtxMtL2salaocXjkDFXCdw5C08NQZMxqEN5zYjTe9/tABeS47xtq/hHkUBc1rPUVScjVDuSAdtrkn3R4/xo4hha4RVCDcFwpJDOL8rmwN7X3JJMp2aRQzSBMCYSCSaayai8igmwiygVZkhCUOEUIBFHCAAS04NhyczhSxXQAC5v1/fWVgnpfYbhqU8KuJrYmhQSoWypUo973ndsfNfdSQRpYi1uemM7qLPdzWM406FB92zvlN7EAFaYb4C5/qPOVNftHWv3ZIZQxLGyglnfPV8oG7Ft+vSWfaDLQ7woaYNYqGp0icpvep3tMsP9EtawuT4BtKTAcOzFfVhuL312nPCS/NpvK66eu8B469OipRkT2NM5TnzG5II8NsosL3J2I2NwJ8R4k3EHfDVlz5WIutnRVy+F6NX7dzcEEXGgN7zlMfTeivjBXMNyDrlFso9xzn3nlNXgfFgilXatlUVKrpTZrspuxsBqoBBzEEfavtOVx+zc05erhMlZwb2XS413m/hgEou4ZdGuDqSlQKwplhsytmYDoSPh6PwzjNIYZqOJoqDVqBVFahSw1kCAoQwqMuYgAAsVNzudz532rdFUiiLU2I384VCbU201GZlYX1GxJtPRhnvqueWLnEYkknmSfnJyFIaSc6MC0RWShAwlSDcaEbWlth6mdQTvz98r7TJhqwU2PlOh9P8QOv4diqlIe3oPVoqQC2Uh6RJsMla1hr9hiVJ5A6z03inafDU8LT/k21ZdKgGoOmZWXfcDMp9DvYzz/hONerTqnOXqMmWqhNmq0yMtwL+1FrAixYEBudxVcN4g2HeogsUcFSGFwG+xUF9mGx6gsOlqjZq0MRi3qP4MtPWqWOi3vY353INrXv87bvBcZQWlZx1FXw3YjUBFzDQkWsTtrvax5vCcRr0Krd3UKFgab2sQyE6owIIIuP0tI1MQzOX0BJ5AAe4Da3pAhxvDJXq+zpkMfCFRSXbWwDADxvrbMNTzuZ6P2ewrYSmGqkd+VKkAhiqm3hqOPOxsLgeEEczqOMwOMKMKieFxrcaG50INutyPjOop1+8AbkfpCKjtXhu9RltqPGh9RfT8R8Z5009R43UVUXMwDk+EczfQ2HTbXbSeb8YUCobc9f3+HwkqxplpCImJmtMtGTaFNZFFmyiSiaJMqyCzIsqAwgYGAQhCA4WhCATfwPGXpLkKJWp6kI5cBSdSVKkEX6TQEbJJRHEYl6rZn5AKo1sqjyqLkmw6TpexdGjVrhK7siWZmKPkcqiM2VGI8xOXTnlsCLzmckakixBII1BGhvJZ1pXpWKxlDEUq1LD/zKGnTJWlVqCslQB7VKoDa0qmUhhk2s3IGc72Ow3fVVuBesRSW4JyUgygHflqxvva8ocfxzE1QA9ViAMvhCUyQdwxRQW+N56T2H7PgYNa1Q4dQysaa1qjK1QhbG2WouQ6aCxuNedpwzw61G8cu+1FxTiCBmpBc9FnY5H1DqoqMCbHclwbjUG1pxeMxzVgAbADXmST1JO/L5CdT2ywgwmIemxJqZcmU2IQkC9mHhZbHMLC97X1BvS8QwlNQuQ3uoPx3m+LHUM7tWII7SQEdp2c0LQkysVoCkSsnCBu4EeAA62JmZnA3IHv8A36GamGq20vb8Je8B4umHqZ6lJaqFSrU2YpfMLAq6i6sORH6EEauDphqp085Nr9b3APrMmPwpCk0/MNbG5B9N9Jr1GBJK6Am663sL6WI009Jb0WzgNz5+/n+/WWDlaHGyNDT+TW+hEs6HbM0qZVKfiJBGfUKPtaDe+n+ZX9oeHd2+ceV/o3P57/OaFLAs52t6nT/zM7q9LfDYg1R3jFixJuWNze/4ekr+MG7/AE+stqNEKoUctJRcSrAubG+p1+Mv0SNVjaJVjRJnRJloIkyCAEdpUMTIDMcmsolCAjhCikrQgRhHFCpTYpWtYzWvHmkGV1HKY1EjeAMDIwEtaPaBTSWliVq1VpJko5HVcq6kKQykEC++9tJT3jaibXksU8bj6ldw9Q3IVUXbREUKq6DkABA1CZDurQEsRKAkYwZRKIx3hAgYRtIiBsJh8wiSoyGzAkdeY/WZ8O/KSxNsusDVpY3xaCynTX6HpLvhuKCtY6BtPceX6Tm8szfzTjoff+ohHbvTuLEfAzn+JBKT+JlAOo11+Q15yvrdoK7KFFksLFhqx+J2lZ3V7k3JO5Op+cWkjdx3FQRane50zWtp6SqRJsCkJILIqKJMgEYEcBWhHCUAEkBEJKEOEBHAIQhCowhCAQhCASYWRk0MgeSbuCrAA5un7vMDWtNdmgZK1S+0wGMxQCMRQlEoXihCHACAkhCpJpHVq3FpGQaAIt5KvTtHSmw+ogaQWRKzI2kgTAgRFaTtFAICIRwCMRRiAxJCRAjgSijigOEIQj//2Q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060" name="AutoShape 4" descr="data:image/jpeg;base64,/9j/4AAQSkZJRgABAQAAAQABAAD/2wCEAAkGBxQSEhUUExQUFBQVFBcUFxcVFxQVFxgUFxQXFxcWFxcYHCggGBwlHBQUITEhJSksLi4uFx8zODMsNygtLiwBCgoKDg0OFA8QFywkHCQsLCwsLCwsLCwsLCwsLCwsLCwsLCwsLCwsLCwsLCwsLCwsLCwsLCwsLCwsLCwsLCwsLP/AABEIAMABBgMBIgACEQEDEQH/xAAcAAACAgMBAQAAAAAAAAAAAAAAAQIFAwQGBwj/xAA/EAACAQIEAwUFBgUDAwUAAAABAgADEQQSITEFQVEGEyIyYSNxgZGhQlKxwdHwBxRicuEzQ5LC0vEVJESCov/EABkBAQEBAQEBAAAAAAAAAAAAAAABAgMEBf/EACoRAQEAAgIBAgUDBQEAAAAAAAABAhEDIQQSMRMiQVGRQmGhIzJxgfAU/9oADAMBAAIRAxEAPwDyaFoQmkEIQgEIQtAIQjgKOKEBwhHAUdoRwIwhCAoRxQCEIQCEIQCEIQGYoQgEIQgEIo4BCEIBCBigShFCAQhC0AhCEBwhCARRxQHGYorwGDHEJsYXCPU8q3A3PL5wslvUa8J2HDewdap5gVFidRlF+Qud/hL2n/D+kN3XYc2OttbzF5MY9GHicuX0eZQtPV37D4fSxXRSDcbtyPpMQ7A0CozCz9UdrfIzHxsXX/wcv7PLYp3XEf4esLmlUv6OP+ofpOR4lwyrQNqqFeh3B9x2m8c8cvavPyeNycfeUacIoTbicIoQHCEV4DgYoQHCKEBiKEIBCEIQQhCFEIQgOKEIDhC8V4DEICEAmShQZ2CqCxPITf4HwWpiXypoo8znYfqfSegYTg9DBhWzG63JuR4iRbWcs+WY9PX4/iZ8vftFBwDsgHCu5BBvm0IC8hv5jedWK2FwYFgC4ULfcm3RdhKDivahm0p+Fev6TnxiczWF3cnQAEkzEmWXduo9OXNw8Hy4Td/h1mM7V1qhtST4tf8AASvqVMW/mr5P7co/WbPDeyePrAHKKCdahsf+IuZs4rslRoC+Kxyr6Cw+Vzec7ycGN1vd/Lz5eVz5/XX+OlR3Ncf/ACn/AOX+JmpYvFpqK4f0YA/hYzXxOL4Ymgq4mqeqiw+ZtNNuL4HkMYPX2R/EzpMsL+i/hz+Nyz9d/LqsH2pcaV6en3k1HxU6/K8qe1XGRWOSnbuxa5+8fyAlYuOw7aJiWX0rU2Uf80uB8pqYxwgYkqQOakMGPIKRv+XOXHHDe46ZeXy5Yei1VYulaQpYW/OY6uLZjfQe7lMlPEuNm+gM7vHWx/6Ux2IPvuJqV8OyeZSPXl8xpN/D8Xto6/Ff0JltRqK63Uhl5+l+TDl8ZUcraEvcVwlTqnhPTcfLlKutgiptcfUSaGrHJMlpGFEIQgEIQgEIQgKOKEgcIoCUOKEBAIRwtAUuOznA2xT2Fwi+ZvyHrDs7wxa9QCo2RNdScoLW0QMRYE+vQy7wHadMP7NaYWkNrMWYepP2rmYz9Ux+V28ecd5J8S9OorV6WDpBVAAA0A5n16mcVxXirVSSx05CYuJ8Saq2ZvgOgm52N7PNj69jcUkszt6clHqfw16ThMZxz4mb2eV5fr/p8f8Ab/38J9mOzFfHv4fZ0QfFUO3uXqZ6hhuHYLhNEtZQQPFUexcn3/kJvcUx9Dh2GvoiILADryA6kzwntP2jq42rnckID4E5AdT1PrPHLyeVl9sXj1MY6PtP/EmvXJXD+yp7Zvtn/tnE1XzNmdmdjuSST8zMV5K0+hx8OPHNYxyuVpkjpDSK0y0aFxmNwvpuT0E6pDpUL6k2UfMnoPWZ0wzORoABooN7Ae7n7zvM1CgWtfYbDkJvVabqvs1BPr09Ii2/SMVPA1BtUA9MgEx1xVXz00qr1A1+guPlMa8XZTaov0Kt8jvLlTfX4yooBg0qi9FrNa+Rzr8D+/eJo06z0nupZHXTTQjqD1HodDL7H8Nz+NPDUGoI0zH16H1+c0q6/wAxRapa1WkPHpa6DmR7r/IiBYcN4qlbR8tKpy2Wk56dKTf/AJPLLoDsYvB5vCwII09Qf3ynFKZ1HAONrZaVc2XZahven0DW1an8yvK4usSpYk/BLr4Wu45HQN6Doel9+olEy2neYjCtTIB2IzKwsQynmCNCPUabEaESn41woupqoPENWHUAbgdRaWxNuZgYGEjQhCEBQhCEEIQhRCKAgOMRRwHJ0aRZgoBJJAAHMnQASEvuz+CUK9ao9SkKYFQGml2NmAORiQAQSvXeBYcQb+UoCijG9S/eqwUrplAZOa6gjXpOaRASGPKZOI401nuSST13sJjqmwi0kMuXYKoLEmyqN2YmyqPeTPfuynBlwOEVDbPbPUb71QjxH3ch6AT5zpuc4ty1nSN23xaUXoGqXRlygv4mS/NW325G88flcGfLJMa3hZL2yfxA7SnGYghT7GmSF6Mw0LfkJzIEigkhPRx8c48ZjGcru7OSEjNmhQGjP5TsL2Lkfgt9z8B6b2gw9C/ia+X6seg9Op/Y3adItrbYaAch0E11ape7ISP6dgOgA5Tfw+PpjQ3U/wBQ/T84i/s1Tj3Q6oF9CDf5yxwGOFUHQgjfmPgZnVww0sw9LESQHwlRIGZBTvMmHw9/d1Mq8WTiK6UsLUYZAe8qJfIL2tsbNa3zPoYRbtTCjMbBRuToBz3lP2eQM2Mr2tRCtqRa51b8NevjEw1qGFBviMZUrkHyLmIuPdcD5iavG+0Pe0xQooKNAfZFsz21Ga2wvrbXXcmNqoFmRLkgAEnkALn4CKmhZgqi7MQoHUk2AnadlOH01RszFKzucMxJFN6VUhitMOQQgqBLCoNbgjnpBWdnOO5AKVU+yvoT9gk6n+03J9CSebX77B4Ek6a+s87xHBgappYU1MSadMvVZFBXMty7U7ammBYXO5BtuJ3H8MuNA2wlXzZS1B/vqBc0veBcj0uOQvqJYoO3HZw0D3yA92xyuLeSodv/AKtY26EEcxOUBnsXbbFqaLoqhrqQwOxW4v8AEWzD1E8o4nTVSuUAXBvaLEjVhEDCRo7QihAIRRwFCEcAjEUcDLQS59Jt8R4hUKKmbwKuUKAALXza2311+EhRXKJoYuoSbX56flIMuDF7sfd+sjiqk2LZVt0lfWNzaFZMIul+sxVGuwmy2gmpSFyTA2RHEJOkhJAAuSdB68pUWHDuE1agzrSeoOQUMb9CbDRdfS/LrJ4ngle5NRHX+6mwAHIdAJ6F2LohaGTncsT1ba/rsBboBMWP7bYSnUakztmRipKozLmBsQCN9ecvpnvU9Tz5cFVTVNf7W/I2mM8Sbaoqvb7wsf8AHynpGHrYPGD2b0y51GU5Kn/E2LfIym4v2fGxAa23Jvhbf3fSNG3HCrQJvapTPVTcfPf6TYp1V5Yt1/uDH8SJj4hwVk1UlhzFvEP1lKzSKvaz0P8AdxFWsPurmCn5/qJHE9oiENLDoKFM3BItna4sdR5bjTmfWUQhJsEy4ag1R1RFLMxsFG5MWHoNUYKis7HkoLHQXJsBewE7vD8Ow+ApA1qhvWApsyEEvSqKC1SgV8Sql11Oj6ix8MQPgvAFoU87ZO+YFfaOqK1T7WFKuQo8INyTfUFbi0wFK/EazYPC2eixpu1SpTTPTRBotSst86ozMAdS1tCQTfbFOrxJ0wOEqNVpIiriMS62Wpka6VGFrgLYhdcz8yQLjr8di6HCsK+HwJD1KTU/5t1sa1NHOVq2oys48K21FPvEuLSouOE4LDcJopRpFGr1SbFyA1Wog8TORcqq5h4FudQACza+W9tqKU3p4vCZloVqhen4WRqOJpVCKiBW8oLLnVTtqOU6rApRwxxNfvieHsRVoVGv3/fuoWoKDsM5LIGps4IY6WIKs0887U9pamNcXHd0KelKiuiooFgbDQtb4DYaQOjwvFe/phza+zAcmG/w5+4iUXF8ADlyWBBbTqDr9LW+M0ez2Ly1Cn2XGn9y6j6XHylpjKmoNxoDuL8uXx0+Mo5xTJiYkMyiRQYRwgKEISAhCEoJmwyXPuio0sx9JctwSqig92QrLnDXBXLlzam9gbDY6wK3E1LCaGDGZ78l/E/sx49yJnwFPKnv1kU8U006C3JMnimmxwvDZmVep1925+gMDJxHChKStnBZwrBRuFZSbn4i3zmjRXSb/aWvUat3bmme78K92AFynxAC3TNNNRKiX76zoOGYEUn9ol2FwwPK4tpbmAbg68jKnhTKK1MuCUDAkDQ6dPUGx+E7DFCmLFSHv9pb3sds62Hi/qG/MBgQpF5wN8ulwR6bWI+nu6zge2fBGo4pqn+3WctmOys5u1z01J/evR8O4iKba+W+/T1ltxhVrUyG8SsLmxGvSx/OPeHtXLdoOy1Swr0l/wBsPVQO7VKdVc2cgMMxRbCxUtYFeshwztewTJiCWKgKLjVhawOYeVhoDe4O/hIN9HEY3EYdiy1WNmuMxJsQCMwubqbMRodb2PKa2I4gMRUas9NFIA0pqEDVDfUi9ib6+uptrOM9U6r08mWNlyxn+nZ4WkuJVnpG4XzHmh5Bx+B58iZQ47s2HbQimzbE/wCmddyQLgXuLjY7jQyrwHfq+eiz5zowUFgw+6VHnG2k9y4H/D1nweasWpYioofIbFEfoQNdRa+t/ladt/d5tPnnGYV6TtTqLldTYg8ue40IIsQRoQQRoYsJhmquqJYsxCi5sLkgC5O2pHznoHa3s9Ua9NxlrUbqoIHl3yZuam91ubC+m5vV9kcUqUK+VAa9NHd0fKBWp2sQS3JASSgsTp62aXa7wHAP5WiQKzUWqtYYo02UU6tJgbMxHhoMRa7W1W/iVtNfE4d+MYgYbCqooUmzvXNPKFdv9V0F7qjsCwpXuWuTbUrqcBwmL4u6UwWpoiCniK4Z7VFDXTvFvlqVLWAHO1zO44pixhUbhvDPZVqdMVCxUtUqMwDWpkixcrdmqt4VAsNvCR02B4Nh8Fh0w1F2od64QOtjWqVDYuQbecoreK1kGugUTjeK4bDUKpxjnusPRSphyqjKMVfMncLTbV0Az5qjkmoxLaKoMtaHamimEXiOJDpVq0wgVrZiBbwYddMqOV7z4gkkKs4nGVGxVU4nHFSEt/7U3Io0KgIFRtvFcBjfWwubeFRRgxNepjq6Va9SlSWiyMmEfTJhwFa9jpquXlqBY5RYTjuKV89aq4Nw9Wo4PUM7EH6za7ScRTEVmdUC6kE3Yl7aBze2XQCwtp68qkmZVOnUysG6EH5GW+IryiM3cTV1IiDCkzrMKTMsBwhCUEUIQHARTLhTZlNr6jSBf8F4HUfxGnV7tQWdlU3sB5VJGXMdhf8AKT4liqVOm1Og9W1S2dKvhZMpuVsPCSSRc76Wno/BOOVcJSaq1PMiqr1AjK1RKQbVALgBibAi+lrabjje2GNp8Rz4rKEZie6yi2amgszMdtDZbam4blYzjObvTfocPTw+cm+w+pm6yADaWvBOyWLrrejQd7C7HwgZuYGYjNY6adJq8a4ZWw5y16TU2tezKRp19Z03PbbOqosVT1Ftr6y24BT9pm8PhViFa4VyQR3ZYeQlS9j1EqaupA6mW2BbLSrqAzZqRH2cvoWBF8ym5FiNjNRKpHq95UZ/vEn5m9plEw0BpeZZBJGsQekucJjCBYHQj9kSkMlRrlDcajof3pKi/wA5tcXJ6DXnLLh+Pake7qhlU62YFSpOuoOoB+m/WVvAONd1VSqgDFGDFGJFwCDYkageo2mXi+M76q9RUazEkLcuQCSbZreK3W1za51JMDe4jgM99Lra5PIA+vKc53Fmy3v0+O5Pr6y/wuPqVqC4VmFJM9wxUtYnlUt4so5eYjpawHScA/h+7MaZyliA3eXDKynZlI5b7dNdQY0b02v4WtQwlbNiBYsAEa/hpm/2hsb6eL7NvUmex47Hqg3908F4vhv5SqaLNmA0DdP8S54P2l7tRSrOAg8jMfL/AE/29On4WSFrp+0lJcT4tBUXQHqPun06dDPNe1vZBnHf0l1A9om2YDXMuh8W4On4a2dHtxRr41cNnajQuQ1axDs6/YUHVAbWBOt7XsNJ33B+I0cStQqLGmbMrWvkN8r/ABtY+7526rM3FE/EMNS4fh/5dhhsFUGQsHCVmrMSrUC9j3RurGpWNyFXwjUEUmKw+Ew+FoVMT3lSnhwyUCTlbF5rsU7q1xhwSMgJ8t7jKwDavFuK0uH16qPSFbCV/bCkbG2KpkZXF9Bfwht7ix1tlnKYbtMa+OGIxZDAhlU62oX1VqYF7EEb6m7ZtxMtL2salaocXjkDFXCdw5C08NQZMxqEN5zYjTe9/tABeS47xtq/hHkUBc1rPUVScjVDuSAdtrkn3R4/xo4hha4RVCDcFwpJDOL8rmwN7X3JJMp2aRQzSBMCYSCSaayai8igmwiygVZkhCUOEUIBFHCAAS04NhyczhSxXQAC5v1/fWVgnpfYbhqU8KuJrYmhQSoWypUo973ndsfNfdSQRpYi1uemM7qLPdzWM406FB92zvlN7EAFaYb4C5/qPOVNftHWv3ZIZQxLGyglnfPV8oG7Ft+vSWfaDLQ7woaYNYqGp0icpvep3tMsP9EtawuT4BtKTAcOzFfVhuL312nPCS/NpvK66eu8B469OipRkT2NM5TnzG5II8NsosL3J2I2NwJ8R4k3EHfDVlz5WIutnRVy+F6NX7dzcEEXGgN7zlMfTeivjBXMNyDrlFso9xzn3nlNXgfFgilXatlUVKrpTZrspuxsBqoBBzEEfavtOVx+zc05erhMlZwb2XS413m/hgEou4ZdGuDqSlQKwplhsytmYDoSPh6PwzjNIYZqOJoqDVqBVFahSw1kCAoQwqMuYgAAsVNzudz532rdFUiiLU2I384VCbU201GZlYX1GxJtPRhnvqueWLnEYkknmSfnJyFIaSc6MC0RWShAwlSDcaEbWlth6mdQTvz98r7TJhqwU2PlOh9P8QOv4diqlIe3oPVoqQC2Uh6RJsMla1hr9hiVJ5A6z03inafDU8LT/k21ZdKgGoOmZWXfcDMp9DvYzz/hONerTqnOXqMmWqhNmq0yMtwL+1FrAixYEBudxVcN4g2HeogsUcFSGFwG+xUF9mGx6gsOlqjZq0MRi3qP4MtPWqWOi3vY353INrXv87bvBcZQWlZx1FXw3YjUBFzDQkWsTtrvax5vCcRr0Krd3UKFgab2sQyE6owIIIuP0tI1MQzOX0BJ5AAe4Da3pAhxvDJXq+zpkMfCFRSXbWwDADxvrbMNTzuZ6P2ewrYSmGqkd+VKkAhiqm3hqOPOxsLgeEEczqOMwOMKMKieFxrcaG50INutyPjOop1+8AbkfpCKjtXhu9RltqPGh9RfT8R8Z5009R43UVUXMwDk+EczfQ2HTbXbSeb8YUCobc9f3+HwkqxplpCImJmtMtGTaFNZFFmyiSiaJMqyCzIsqAwgYGAQhCA4WhCATfwPGXpLkKJWp6kI5cBSdSVKkEX6TQEbJJRHEYl6rZn5AKo1sqjyqLkmw6TpexdGjVrhK7siWZmKPkcqiM2VGI8xOXTnlsCLzmckakixBII1BGhvJZ1pXpWKxlDEUq1LD/zKGnTJWlVqCslQB7VKoDa0qmUhhk2s3IGc72Ow3fVVuBesRSW4JyUgygHflqxvva8ocfxzE1QA9ViAMvhCUyQdwxRQW+N56T2H7PgYNa1Q4dQysaa1qjK1QhbG2WouQ6aCxuNedpwzw61G8cu+1FxTiCBmpBc9FnY5H1DqoqMCbHclwbjUG1pxeMxzVgAbADXmST1JO/L5CdT2ywgwmIemxJqZcmU2IQkC9mHhZbHMLC97X1BvS8QwlNQuQ3uoPx3m+LHUM7tWII7SQEdp2c0LQkysVoCkSsnCBu4EeAA62JmZnA3IHv8A36GamGq20vb8Je8B4umHqZ6lJaqFSrU2YpfMLAq6i6sORH6EEauDphqp085Nr9b3APrMmPwpCk0/MNbG5B9N9Jr1GBJK6Am663sL6WI009Jb0WzgNz5+/n+/WWDlaHGyNDT+TW+hEs6HbM0qZVKfiJBGfUKPtaDe+n+ZX9oeHd2+ceV/o3P57/OaFLAs52t6nT/zM7q9LfDYg1R3jFixJuWNze/4ekr+MG7/AE+stqNEKoUctJRcSrAubG+p1+Mv0SNVjaJVjRJnRJloIkyCAEdpUMTIDMcmsolCAjhCikrQgRhHFCpTYpWtYzWvHmkGV1HKY1EjeAMDIwEtaPaBTSWliVq1VpJko5HVcq6kKQykEC++9tJT3jaibXksU8bj6ldw9Q3IVUXbREUKq6DkABA1CZDurQEsRKAkYwZRKIx3hAgYRtIiBsJh8wiSoyGzAkdeY/WZ8O/KSxNsusDVpY3xaCynTX6HpLvhuKCtY6BtPceX6Tm8szfzTjoff+ohHbvTuLEfAzn+JBKT+JlAOo11+Q15yvrdoK7KFFksLFhqx+J2lZ3V7k3JO5Op+cWkjdx3FQRane50zWtp6SqRJsCkJILIqKJMgEYEcBWhHCUAEkBEJKEOEBHAIQhCowhCAQhCASYWRk0MgeSbuCrAA5un7vMDWtNdmgZK1S+0wGMxQCMRQlEoXihCHACAkhCpJpHVq3FpGQaAIt5KvTtHSmw+ogaQWRKzI2kgTAgRFaTtFAICIRwCMRRiAxJCRAjgSijigOEIQj//2Q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3250" name="Picture 2" descr="https://encrypted-tbn2.gstatic.com/images?q=tbn:ANd9GcR_Wr2itJOMGcdPm_ZogYo55WHOvJpmcbJ9chxQsioOFX8OUM0H"/>
          <p:cNvPicPr>
            <a:picLocks noChangeAspect="1" noChangeArrowheads="1"/>
          </p:cNvPicPr>
          <p:nvPr/>
        </p:nvPicPr>
        <p:blipFill>
          <a:blip r:embed="rId4" cstate="print"/>
          <a:srcRect l="11051" t="16667" r="14050" b="25926"/>
          <a:stretch>
            <a:fillRect/>
          </a:stretch>
        </p:blipFill>
        <p:spPr bwMode="auto">
          <a:xfrm>
            <a:off x="2071670" y="2571744"/>
            <a:ext cx="5060576" cy="25717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6" y="908720"/>
            <a:ext cx="7200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문제 </a:t>
            </a:r>
            <a:r>
              <a:rPr lang="en-US" altLang="ko-KR" sz="24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24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  <a:r>
              <a:rPr lang="ko-KR" altLang="en-US" sz="24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당신이 어떠한 프로그램의 취약점을 찾았다</a:t>
            </a:r>
            <a:r>
              <a:rPr lang="en-US" altLang="ko-KR" sz="24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</a:t>
            </a:r>
            <a:r>
              <a:rPr lang="ko-KR" altLang="en-US" sz="24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매우 치명적인 취약점이라서 공개하면 그쪽 사람들이 매우 곤란해할 것 같다</a:t>
            </a:r>
            <a:r>
              <a:rPr lang="en-US" altLang="ko-KR" sz="24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  <a:r>
              <a:rPr lang="ko-KR" altLang="en-US" sz="24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어떤 행동을 취해야 옳은 것인가</a:t>
            </a:r>
            <a:r>
              <a:rPr lang="en-US" altLang="ko-KR" sz="24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 </a:t>
            </a:r>
            <a:endParaRPr lang="ko-KR" altLang="en-US" sz="24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3568" y="2852936"/>
            <a:ext cx="77768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 smtClean="0"/>
              <a:t>해당 프로그램의 회사에 연락하여 취약점을 알려주고 패치 하게 한다</a:t>
            </a:r>
            <a:r>
              <a:rPr lang="en-US" altLang="ko-KR" sz="2400" dirty="0" smtClean="0"/>
              <a:t>. </a:t>
            </a:r>
          </a:p>
          <a:p>
            <a:pPr marL="342900" indent="-342900">
              <a:buAutoNum type="arabicPeriod"/>
            </a:pPr>
            <a:r>
              <a:rPr lang="ko-KR" altLang="en-US" sz="2400" dirty="0" smtClean="0"/>
              <a:t>버그 </a:t>
            </a:r>
            <a:r>
              <a:rPr lang="ko-KR" altLang="en-US" sz="2400" dirty="0" err="1" smtClean="0"/>
              <a:t>바운티를</a:t>
            </a:r>
            <a:r>
              <a:rPr lang="ko-KR" altLang="en-US" sz="2400" dirty="0" smtClean="0"/>
              <a:t> 해주는 다른 곳에 신고하고 돈을 받는다</a:t>
            </a:r>
            <a:r>
              <a:rPr lang="en-US" altLang="ko-KR" sz="2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2400" dirty="0" smtClean="0"/>
              <a:t>취약점을 악용하여 돈을 번다</a:t>
            </a:r>
            <a:r>
              <a:rPr lang="en-US" altLang="ko-KR" sz="2400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z="2400" dirty="0" smtClean="0"/>
              <a:t>가지고 있는다</a:t>
            </a:r>
            <a:r>
              <a:rPr lang="en-US" altLang="ko-KR" sz="2400" dirty="0" smtClean="0"/>
              <a:t>.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4246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HTS 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해킹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l="16274" t="14648" r="34381" b="20059"/>
          <a:stretch>
            <a:fillRect/>
          </a:stretch>
        </p:blipFill>
        <p:spPr bwMode="auto">
          <a:xfrm>
            <a:off x="251520" y="1412776"/>
            <a:ext cx="5616624" cy="488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http://www.boannews.com/media/Upfiles/9.22simjb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1988840"/>
            <a:ext cx="2857500" cy="2847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4246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HTS 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해킹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pic>
        <p:nvPicPr>
          <p:cNvPr id="55298" name="Picture 2" descr="이미지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412776"/>
            <a:ext cx="5286375" cy="2962276"/>
          </a:xfrm>
          <a:prstGeom prst="rect">
            <a:avLst/>
          </a:prstGeom>
          <a:noFill/>
        </p:spPr>
      </p:pic>
      <p:pic>
        <p:nvPicPr>
          <p:cNvPr id="55300" name="Picture 4" descr="이미지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941168"/>
            <a:ext cx="4038600" cy="428626"/>
          </a:xfrm>
          <a:prstGeom prst="rect">
            <a:avLst/>
          </a:prstGeom>
          <a:noFill/>
        </p:spPr>
      </p:pic>
      <p:pic>
        <p:nvPicPr>
          <p:cNvPr id="55302" name="Picture 6" descr="이미지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67944" y="1628800"/>
            <a:ext cx="5210175" cy="48863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4246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HTS 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해킹 반응</a:t>
            </a:r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pic>
        <p:nvPicPr>
          <p:cNvPr id="35842" name="Picture 2" descr="이미지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1412776"/>
            <a:ext cx="4800600" cy="45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4246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HTS 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해킹 반응</a:t>
            </a:r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pic>
        <p:nvPicPr>
          <p:cNvPr id="57346" name="Picture 2" descr="이미지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420888"/>
            <a:ext cx="7771325" cy="16561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충남대 홈페이지 취약점 제보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3489" name="_x241672656" descr="EMB000021d8731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1484784"/>
            <a:ext cx="5760640" cy="4995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주위의 반응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3528" y="1700808"/>
            <a:ext cx="77768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 smtClean="0"/>
              <a:t>왜 학교에 알려주지 않고 기사에 제보했냐</a:t>
            </a:r>
            <a:r>
              <a:rPr lang="en-US" altLang="ko-KR" sz="2800" dirty="0" smtClean="0"/>
              <a:t>?</a:t>
            </a:r>
          </a:p>
          <a:p>
            <a:pPr marL="342900" indent="-342900">
              <a:buAutoNum type="arabicPeriod"/>
            </a:pPr>
            <a:r>
              <a:rPr lang="ko-KR" altLang="en-US" sz="2800" dirty="0" smtClean="0"/>
              <a:t>잘했다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덕분에 실적 늘었다</a:t>
            </a:r>
            <a:endParaRPr lang="en-US" altLang="ko-KR" sz="2800" dirty="0" smtClean="0"/>
          </a:p>
          <a:p>
            <a:pPr marL="342900" indent="-342900">
              <a:buAutoNum type="arabicPeriod"/>
            </a:pPr>
            <a:r>
              <a:rPr lang="ko-KR" altLang="en-US" sz="2800" dirty="0" smtClean="0"/>
              <a:t>나대지 말고 조용히 있어라</a:t>
            </a:r>
            <a:endParaRPr lang="en-US" altLang="ko-KR" sz="2800" dirty="0" smtClean="0"/>
          </a:p>
          <a:p>
            <a:pPr marL="342900" indent="-342900">
              <a:buAutoNum type="arabicPeriod"/>
            </a:pPr>
            <a:r>
              <a:rPr lang="ko-KR" altLang="en-US" sz="2800" dirty="0" smtClean="0"/>
              <a:t>기사 내려라 </a:t>
            </a:r>
            <a:endParaRPr lang="ko-KR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3734</TotalTime>
  <Words>383</Words>
  <Application>Microsoft Office PowerPoint</Application>
  <PresentationFormat>화면 슬라이드 쇼(4:3)</PresentationFormat>
  <Paragraphs>87</Paragraphs>
  <Slides>22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굴림</vt:lpstr>
      <vt:lpstr>Arial</vt:lpstr>
      <vt:lpstr>나눔고딕</vt:lpstr>
      <vt:lpstr>맑은 고딕</vt:lpstr>
      <vt:lpstr>Times New Roman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이용섭</dc:creator>
  <cp:lastModifiedBy>pesante</cp:lastModifiedBy>
  <cp:revision>240</cp:revision>
  <dcterms:created xsi:type="dcterms:W3CDTF">2012-02-11T12:04:15Z</dcterms:created>
  <dcterms:modified xsi:type="dcterms:W3CDTF">2014-10-28T18:19:35Z</dcterms:modified>
</cp:coreProperties>
</file>