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334" r:id="rId3"/>
    <p:sldId id="335" r:id="rId4"/>
    <p:sldId id="332" r:id="rId5"/>
    <p:sldId id="333" r:id="rId6"/>
    <p:sldId id="330" r:id="rId7"/>
    <p:sldId id="336" r:id="rId8"/>
    <p:sldId id="338" r:id="rId9"/>
    <p:sldId id="339" r:id="rId10"/>
    <p:sldId id="340" r:id="rId11"/>
    <p:sldId id="341" r:id="rId12"/>
    <p:sldId id="342" r:id="rId13"/>
    <p:sldId id="306" r:id="rId14"/>
    <p:sldId id="343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60" r:id="rId29"/>
    <p:sldId id="361" r:id="rId30"/>
    <p:sldId id="362" r:id="rId31"/>
    <p:sldId id="326" r:id="rId32"/>
  </p:sldIdLst>
  <p:sldSz cx="9144000" cy="6858000" type="screen4x3"/>
  <p:notesSz cx="6858000" cy="9144000"/>
  <p:embeddedFontLst>
    <p:embeddedFont>
      <p:font typeface="나눔고딕" charset="-127"/>
      <p:regular r:id="rId34"/>
      <p:bold r:id="rId35"/>
    </p:embeddedFont>
    <p:embeddedFont>
      <p:font typeface="맑은 고딕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131"/>
    <a:srgbClr val="A1ABB4"/>
    <a:srgbClr val="C2C2C2"/>
    <a:srgbClr val="71808D"/>
    <a:srgbClr val="00A0A5"/>
    <a:srgbClr val="585858"/>
    <a:srgbClr val="899CAA"/>
    <a:srgbClr val="232323"/>
    <a:srgbClr val="CDCD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74405" autoAdjust="0"/>
  </p:normalViewPr>
  <p:slideViewPr>
    <p:cSldViewPr>
      <p:cViewPr>
        <p:scale>
          <a:sx n="75" d="100"/>
          <a:sy n="75" d="100"/>
        </p:scale>
        <p:origin x="-170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2014-07-23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934" y="5643578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이지훈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1120" y="6057354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Lee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Ji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Hun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2014. 05. 29.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2492896"/>
            <a:ext cx="795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CVE-2014-0322 </a:t>
            </a:r>
            <a:r>
              <a:rPr lang="ko-KR" altLang="en-US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ko-KR" altLang="en-US" sz="4000" b="1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0" y="6617992"/>
            <a:ext cx="9144000" cy="240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7503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Tope.swf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1412776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메모리에 올린 </a:t>
            </a:r>
            <a:r>
              <a:rPr lang="en-US" altLang="ko-KR" sz="2000" dirty="0" smtClean="0"/>
              <a:t>stream.exe</a:t>
            </a:r>
            <a:r>
              <a:rPr lang="ko-KR" altLang="en-US" sz="2000" dirty="0" smtClean="0"/>
              <a:t>를 실행시킬 수 있는 </a:t>
            </a:r>
            <a:r>
              <a:rPr lang="ko-KR" altLang="en-US" sz="2000" dirty="0" err="1" smtClean="0"/>
              <a:t>쉘코드</a:t>
            </a:r>
            <a:r>
              <a:rPr lang="ko-KR" altLang="en-US" sz="2000" dirty="0" smtClean="0"/>
              <a:t> 또한 </a:t>
            </a:r>
            <a:r>
              <a:rPr lang="ko-KR" altLang="en-US" sz="2000" dirty="0" err="1" smtClean="0"/>
              <a:t>힙스프레이를</a:t>
            </a:r>
            <a:r>
              <a:rPr lang="ko-KR" altLang="en-US" sz="2000" dirty="0" smtClean="0"/>
              <a:t> 통해  메모리에 </a:t>
            </a:r>
            <a:r>
              <a:rPr lang="ko-KR" altLang="en-US" sz="2000" dirty="0" smtClean="0"/>
              <a:t>올림</a:t>
            </a:r>
            <a:endParaRPr lang="en-US" altLang="ko-KR" sz="2000" dirty="0" smtClean="0"/>
          </a:p>
        </p:txBody>
      </p:sp>
      <p:pic>
        <p:nvPicPr>
          <p:cNvPr id="67586" name="Picture 2" descr="캡처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20888"/>
            <a:ext cx="4824536" cy="375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Tope.swf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141277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stream.exe</a:t>
            </a:r>
            <a:r>
              <a:rPr lang="ko-KR" altLang="en-US" sz="2000" dirty="0" smtClean="0"/>
              <a:t>와 쉘코드를 메모리에 올려놓은 </a:t>
            </a:r>
            <a:r>
              <a:rPr lang="en-US" altLang="ko-KR" sz="2000" dirty="0" smtClean="0"/>
              <a:t>Tope.swp</a:t>
            </a:r>
            <a:r>
              <a:rPr lang="ko-KR" altLang="en-US" sz="2000" dirty="0" smtClean="0"/>
              <a:t>는 마지막으로 </a:t>
            </a:r>
            <a:r>
              <a:rPr lang="en-US" altLang="ko-KR" sz="2000" dirty="0" smtClean="0"/>
              <a:t>Use-After-Free</a:t>
            </a:r>
            <a:r>
              <a:rPr lang="ko-KR" altLang="en-US" sz="2000" dirty="0" smtClean="0"/>
              <a:t>를 유발할 수 있는 함수인 </a:t>
            </a:r>
            <a:r>
              <a:rPr lang="en-US" altLang="ko-KR" sz="2000" dirty="0" smtClean="0"/>
              <a:t>puIHa3()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호출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puIHa3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img.html</a:t>
            </a:r>
            <a:r>
              <a:rPr lang="ko-KR" altLang="en-US" sz="2000" dirty="0" smtClean="0"/>
              <a:t>에 있는 함수로서 </a:t>
            </a:r>
            <a:r>
              <a:rPr lang="en-US" altLang="ko-KR" sz="2000" dirty="0" err="1" smtClean="0"/>
              <a:t>ExternalInterface.call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통해 호출</a:t>
            </a:r>
            <a:endParaRPr lang="en-US" altLang="ko-KR" sz="2000" dirty="0" smtClean="0"/>
          </a:p>
        </p:txBody>
      </p:sp>
      <p:pic>
        <p:nvPicPr>
          <p:cNvPr id="68610" name="Picture 2" descr="캡처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2976"/>
            <a:ext cx="687966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Tope.swf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69634" name="Picture 2" descr="캡처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556792"/>
            <a:ext cx="5976664" cy="5121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Use-After-Free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 유발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512" y="141277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Tope.swf</a:t>
            </a:r>
            <a:r>
              <a:rPr lang="ko-KR" altLang="en-US" sz="2000" dirty="0" smtClean="0"/>
              <a:t>에 호출된 </a:t>
            </a:r>
            <a:r>
              <a:rPr lang="en-US" altLang="ko-KR" sz="2000" dirty="0" smtClean="0"/>
              <a:t>puIHa3()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User-After-Free</a:t>
            </a:r>
            <a:r>
              <a:rPr lang="ko-KR" altLang="en-US" sz="2000" dirty="0" smtClean="0"/>
              <a:t>를 유발하는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fun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</a:t>
            </a:r>
            <a:r>
              <a:rPr lang="en-US" altLang="ko-KR" sz="2000" dirty="0" err="1" smtClean="0"/>
              <a:t>onpropertychange</a:t>
            </a:r>
            <a:r>
              <a:rPr lang="ko-KR" altLang="en-US" sz="2000" dirty="0" smtClean="0"/>
              <a:t>에 등록하고 </a:t>
            </a:r>
            <a:r>
              <a:rPr lang="en-US" altLang="ko-KR" sz="2000" dirty="0" err="1" smtClean="0"/>
              <a:t>appendChild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함으로써 </a:t>
            </a:r>
            <a:r>
              <a:rPr lang="en-US" altLang="ko-KR" sz="2000" dirty="0" smtClean="0"/>
              <a:t>fun</a:t>
            </a:r>
            <a:r>
              <a:rPr lang="ko-KR" altLang="en-US" sz="2000" dirty="0" smtClean="0"/>
              <a:t>이 호출</a:t>
            </a:r>
            <a:endParaRPr lang="en-US" altLang="ko-KR" sz="2000" dirty="0" smtClean="0"/>
          </a:p>
        </p:txBody>
      </p:sp>
      <p:pic>
        <p:nvPicPr>
          <p:cNvPr id="43010" name="Picture 2" descr="캡처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204864"/>
            <a:ext cx="6264696" cy="4437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Use-After-Free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 유발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512" y="1412776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fun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함수는 </a:t>
            </a:r>
            <a:r>
              <a:rPr lang="en-US" altLang="ko-KR" sz="2000" dirty="0" err="1" smtClean="0"/>
              <a:t>this.outerHTML</a:t>
            </a:r>
            <a:r>
              <a:rPr lang="en-US" altLang="ko-KR" sz="2000" dirty="0" smtClean="0"/>
              <a:t>=</a:t>
            </a:r>
            <a:r>
              <a:rPr lang="en-US" altLang="ko-KR" sz="2000" dirty="0" err="1" smtClean="0"/>
              <a:t>this.outerHTML</a:t>
            </a:r>
            <a:r>
              <a:rPr lang="ko-KR" altLang="en-US" sz="2000" dirty="0" smtClean="0"/>
              <a:t>을 통해 객체를 </a:t>
            </a:r>
            <a:r>
              <a:rPr lang="en-US" altLang="ko-KR" sz="2000" dirty="0" smtClean="0"/>
              <a:t>free</a:t>
            </a:r>
            <a:r>
              <a:rPr lang="ko-KR" altLang="en-US" sz="2000" dirty="0" smtClean="0"/>
              <a:t>하고 악성코드를 실행시키기 위한 힙 스프레이를 하게 </a:t>
            </a:r>
            <a:r>
              <a:rPr lang="ko-KR" altLang="en-US" sz="2000" dirty="0" smtClean="0"/>
              <a:t>됨</a:t>
            </a:r>
            <a:endParaRPr lang="en-US" altLang="ko-KR" sz="2000" dirty="0" smtClean="0"/>
          </a:p>
        </p:txBody>
      </p:sp>
      <p:pic>
        <p:nvPicPr>
          <p:cNvPr id="70658" name="Picture 2" descr="캡처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04864"/>
            <a:ext cx="2592288" cy="4289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512" y="141277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img.html</a:t>
            </a:r>
            <a:r>
              <a:rPr lang="ko-KR" altLang="en-US" sz="2000" dirty="0" smtClean="0"/>
              <a:t>의 코드를 수정</a:t>
            </a:r>
            <a:endParaRPr lang="en-US" altLang="ko-KR" sz="2000" dirty="0" smtClean="0"/>
          </a:p>
        </p:txBody>
      </p:sp>
      <p:pic>
        <p:nvPicPr>
          <p:cNvPr id="71682" name="Picture 2" descr="캡처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8186000" cy="2952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2706" name="Picture 2" descr="http://monsterz.kr/wp-content/uploads/2014/07/%EC%BA%A1%EC%B2%98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4"/>
            <a:ext cx="6552728" cy="4989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4754" name="Picture 2" descr="캡처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7994506" cy="1656184"/>
          </a:xfrm>
          <a:prstGeom prst="rect">
            <a:avLst/>
          </a:prstGeom>
          <a:noFill/>
        </p:spPr>
      </p:pic>
      <p:pic>
        <p:nvPicPr>
          <p:cNvPr id="74756" name="Picture 4" descr="캡처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45024"/>
            <a:ext cx="8703641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5778" name="Picture 2" descr="캡처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640" y="1484784"/>
            <a:ext cx="8805360" cy="4464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CMarkup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UpdateMarkupContentsVersion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내부에서 </a:t>
            </a:r>
            <a:r>
              <a:rPr lang="en-US" altLang="ko-KR" sz="2000" dirty="0" err="1" smtClean="0"/>
              <a:t>exeption</a:t>
            </a:r>
            <a:r>
              <a:rPr lang="ko-KR" altLang="en-US" sz="2000" dirty="0" smtClean="0"/>
              <a:t>을 유발하는 </a:t>
            </a:r>
            <a:r>
              <a:rPr lang="en-US" altLang="ko-KR" sz="2000" dirty="0" err="1" smtClean="0"/>
              <a:t>eax</a:t>
            </a:r>
            <a:r>
              <a:rPr lang="ko-KR" altLang="en-US" sz="2000" dirty="0" smtClean="0"/>
              <a:t>가 어디로부터 영향을 받는지 </a:t>
            </a:r>
            <a:r>
              <a:rPr lang="ko-KR" altLang="en-US" sz="2000" dirty="0" smtClean="0"/>
              <a:t>살펴봄</a:t>
            </a:r>
            <a:endParaRPr lang="en-US" altLang="ko-KR" sz="2000" dirty="0" smtClean="0"/>
          </a:p>
        </p:txBody>
      </p:sp>
      <p:pic>
        <p:nvPicPr>
          <p:cNvPr id="76802" name="Picture 2" descr="캡처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48880"/>
            <a:ext cx="6912768" cy="3913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잡담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9552" y="1772816"/>
            <a:ext cx="82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예비군인데 큰일났네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발표 준비도 없고</a:t>
            </a:r>
            <a:r>
              <a:rPr lang="en-US" altLang="ko-KR" sz="2000" dirty="0" smtClean="0"/>
              <a:t>… </a:t>
            </a:r>
            <a:r>
              <a:rPr lang="ko-KR" altLang="en-US" sz="2000" dirty="0" smtClean="0"/>
              <a:t>예전에 </a:t>
            </a:r>
            <a:r>
              <a:rPr lang="ko-KR" altLang="en-US" sz="2000" dirty="0" err="1" smtClean="0"/>
              <a:t>했던거</a:t>
            </a:r>
            <a:r>
              <a:rPr lang="ko-KR" altLang="en-US" sz="2000" dirty="0" smtClean="0"/>
              <a:t> 우려먹자</a:t>
            </a:r>
            <a:r>
              <a:rPr lang="en-US" altLang="ko-KR" sz="2000" dirty="0" smtClean="0"/>
              <a:t>..</a:t>
            </a:r>
            <a:endParaRPr lang="en-US" altLang="ko-KR" sz="2000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/>
          <a:srcRect l="27964" t="9760" r="28251" b="30601"/>
          <a:stretch>
            <a:fillRect/>
          </a:stretch>
        </p:blipFill>
        <p:spPr bwMode="auto">
          <a:xfrm>
            <a:off x="2051720" y="2708920"/>
            <a:ext cx="4320480" cy="395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edx</a:t>
            </a:r>
            <a:r>
              <a:rPr lang="ko-KR" altLang="en-US" sz="2000" dirty="0" smtClean="0"/>
              <a:t>에 대한 정보를 알아보기 위해 </a:t>
            </a:r>
            <a:r>
              <a:rPr lang="en-US" altLang="ko-KR" sz="2000" dirty="0" smtClean="0"/>
              <a:t>Math.atan2</a:t>
            </a:r>
            <a:r>
              <a:rPr lang="ko-KR" altLang="en-US" sz="2000" dirty="0" smtClean="0"/>
              <a:t>을 통해 </a:t>
            </a:r>
            <a:r>
              <a:rPr lang="en-US" altLang="ko-KR" sz="2000" dirty="0" smtClean="0"/>
              <a:t>Log</a:t>
            </a:r>
            <a:r>
              <a:rPr lang="ko-KR" altLang="en-US" sz="2000" dirty="0" smtClean="0"/>
              <a:t>가 출력될 수 있도록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</p:txBody>
      </p:sp>
      <p:pic>
        <p:nvPicPr>
          <p:cNvPr id="77826" name="Picture 2" descr="캡처17"/>
          <p:cNvPicPr>
            <a:picLocks noChangeAspect="1" noChangeArrowheads="1"/>
          </p:cNvPicPr>
          <p:nvPr/>
        </p:nvPicPr>
        <p:blipFill>
          <a:blip r:embed="rId3" cstate="print"/>
          <a:srcRect l="47621"/>
          <a:stretch>
            <a:fillRect/>
          </a:stretch>
        </p:blipFill>
        <p:spPr bwMode="auto">
          <a:xfrm>
            <a:off x="1115616" y="2132856"/>
            <a:ext cx="6768752" cy="4210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ko-KR" altLang="en-US" sz="2000" dirty="0" smtClean="0"/>
              <a:t>브레이크를 걸기 위해 스크립트 추가</a:t>
            </a:r>
            <a:endParaRPr lang="en-US" altLang="ko-KR" sz="2000" dirty="0" smtClean="0"/>
          </a:p>
        </p:txBody>
      </p:sp>
      <p:pic>
        <p:nvPicPr>
          <p:cNvPr id="78850" name="Picture 2" descr="캡처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852936"/>
            <a:ext cx="8457667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ko-KR" altLang="en-US" sz="2000" dirty="0" smtClean="0"/>
              <a:t>스크립트를 위한 </a:t>
            </a:r>
            <a:r>
              <a:rPr lang="en-US" altLang="ko-KR" sz="2000" dirty="0" smtClean="0"/>
              <a:t>Command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</p:txBody>
      </p:sp>
      <p:pic>
        <p:nvPicPr>
          <p:cNvPr id="79874" name="Picture 2" descr="캡처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8591559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이미 </a:t>
            </a:r>
            <a:r>
              <a:rPr lang="en-US" altLang="ko-KR" sz="2000" dirty="0" err="1" smtClean="0"/>
              <a:t>Cmarkup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객체가 </a:t>
            </a:r>
            <a:r>
              <a:rPr lang="en-US" altLang="ko-KR" sz="2000" dirty="0" smtClean="0"/>
              <a:t>Free</a:t>
            </a:r>
            <a:r>
              <a:rPr lang="ko-KR" altLang="en-US" sz="2000" dirty="0" smtClean="0"/>
              <a:t>가 되었고 이 주소는 </a:t>
            </a:r>
            <a:r>
              <a:rPr lang="en-US" altLang="ko-KR" sz="2000" dirty="0" err="1" smtClean="0"/>
              <a:t>edx</a:t>
            </a:r>
            <a:r>
              <a:rPr lang="ko-KR" altLang="en-US" sz="2000" dirty="0" smtClean="0"/>
              <a:t>에 담겨 있는 것을 알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</p:txBody>
      </p:sp>
      <p:pic>
        <p:nvPicPr>
          <p:cNvPr id="80898" name="Picture 2" descr="캡처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8410603" cy="280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edx</a:t>
            </a:r>
            <a:r>
              <a:rPr lang="ko-KR" altLang="en-US" sz="2000" dirty="0" smtClean="0"/>
              <a:t>는 이미 </a:t>
            </a:r>
            <a:r>
              <a:rPr lang="en-US" altLang="ko-KR" sz="2000" dirty="0" smtClean="0"/>
              <a:t>free</a:t>
            </a:r>
            <a:r>
              <a:rPr lang="ko-KR" altLang="en-US" sz="2000" dirty="0" smtClean="0"/>
              <a:t>된 메모리이므로 그림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, [edx+7Ch]</a:t>
            </a:r>
            <a:r>
              <a:rPr lang="ko-KR" altLang="en-US" sz="2000" dirty="0" smtClean="0"/>
              <a:t>에서 에러가 발생해야 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공격자는 이것을 이용하기 위해 그림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처럼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스프레이를 통해 </a:t>
            </a:r>
            <a:r>
              <a:rPr lang="en-US" altLang="ko-KR" sz="2000" dirty="0" smtClean="0"/>
              <a:t>free </a:t>
            </a:r>
            <a:r>
              <a:rPr lang="ko-KR" altLang="en-US" sz="2000" dirty="0" smtClean="0"/>
              <a:t>되었던 공간에 원하는 값을 </a:t>
            </a:r>
            <a:r>
              <a:rPr lang="ko-KR" altLang="en-US" sz="2000" dirty="0" smtClean="0"/>
              <a:t>집어넣어둔 상태임</a:t>
            </a:r>
            <a:endParaRPr lang="en-US" altLang="ko-KR" sz="2000" dirty="0" smtClean="0"/>
          </a:p>
        </p:txBody>
      </p:sp>
      <p:pic>
        <p:nvPicPr>
          <p:cNvPr id="81922" name="Picture 2" descr="캡처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8059353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디버깅 도구를 이용한 분석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41277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edx</a:t>
            </a:r>
            <a:r>
              <a:rPr lang="ko-KR" altLang="en-US" sz="2000" dirty="0" smtClean="0"/>
              <a:t>는 이미 </a:t>
            </a:r>
            <a:r>
              <a:rPr lang="en-US" altLang="ko-KR" sz="2000" dirty="0" smtClean="0"/>
              <a:t>free</a:t>
            </a:r>
            <a:r>
              <a:rPr lang="ko-KR" altLang="en-US" sz="2000" dirty="0" smtClean="0"/>
              <a:t>된 메모리이므로 그림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eax</a:t>
            </a:r>
            <a:r>
              <a:rPr lang="en-US" altLang="ko-KR" sz="2000" dirty="0" smtClean="0"/>
              <a:t>, [edx+7Ch]</a:t>
            </a:r>
            <a:r>
              <a:rPr lang="ko-KR" altLang="en-US" sz="2000" dirty="0" smtClean="0"/>
              <a:t>에서 에러가 발생해야 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공격자는 이것을 이용하기 위해 그림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처럼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스프레이를 통해 </a:t>
            </a:r>
            <a:r>
              <a:rPr lang="en-US" altLang="ko-KR" sz="2000" dirty="0" smtClean="0"/>
              <a:t>free </a:t>
            </a:r>
            <a:r>
              <a:rPr lang="ko-KR" altLang="en-US" sz="2000" dirty="0" smtClean="0"/>
              <a:t>되었던 공간에 원하는 값을 </a:t>
            </a:r>
            <a:r>
              <a:rPr lang="ko-KR" altLang="en-US" sz="2000" dirty="0" smtClean="0"/>
              <a:t>집어넣어둔 상태임</a:t>
            </a:r>
            <a:endParaRPr lang="en-US" altLang="ko-KR" sz="2000" dirty="0" smtClean="0"/>
          </a:p>
        </p:txBody>
      </p:sp>
      <p:pic>
        <p:nvPicPr>
          <p:cNvPr id="81922" name="Picture 2" descr="캡처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8059353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SWF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동적 디버깅은 실패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512" y="184482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Erido.jpg</a:t>
            </a:r>
            <a:r>
              <a:rPr lang="ko-KR" altLang="en-US" sz="2000" dirty="0" smtClean="0"/>
              <a:t>의 파일의 부재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다른 이유로 </a:t>
            </a:r>
            <a:r>
              <a:rPr lang="en-US" altLang="ko-KR" sz="2000" dirty="0" smtClean="0"/>
              <a:t>Tope.swf</a:t>
            </a:r>
            <a:r>
              <a:rPr lang="ko-KR" altLang="en-US" sz="2000" dirty="0" smtClean="0"/>
              <a:t>를 통한 </a:t>
            </a:r>
            <a:r>
              <a:rPr lang="en-US" altLang="ko-KR" sz="2000" dirty="0" smtClean="0"/>
              <a:t>Exploit </a:t>
            </a:r>
            <a:r>
              <a:rPr lang="ko-KR" altLang="en-US" sz="2000" dirty="0" smtClean="0"/>
              <a:t>동적 디버깅은 </a:t>
            </a:r>
            <a:r>
              <a:rPr lang="ko-KR" altLang="en-US" sz="2000" dirty="0" smtClean="0"/>
              <a:t>실패</a:t>
            </a:r>
            <a:r>
              <a:rPr lang="en-US" altLang="ko-KR" sz="2000" dirty="0" smtClean="0"/>
              <a:t> 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플래쉬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파일은 디버깅하기 어렵고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다시 제작하는 것은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스프레이를 위해 정확한 메모리 주소를 알아야 하기 때문에 무리라고 판단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도식화 정리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82946" name="Picture 2" descr="캡처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34075" cy="4781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Modif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y The Array object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기법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86018" name="Picture 2" descr="캡처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140968"/>
            <a:ext cx="8256437" cy="129614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79512" y="1844824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아래와 같이 배열 객체에는 배열의 크기를 나타내는 부분이 </a:t>
            </a:r>
            <a:r>
              <a:rPr lang="ko-KR" altLang="en-US" sz="2000" dirty="0" smtClean="0"/>
              <a:t>존재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inc </a:t>
            </a:r>
            <a:r>
              <a:rPr lang="en-US" altLang="ko-KR" sz="2000" dirty="0" err="1" smtClean="0"/>
              <a:t>dword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ptr</a:t>
            </a:r>
            <a:r>
              <a:rPr lang="en-US" altLang="ko-KR" sz="2000" dirty="0" smtClean="0"/>
              <a:t> [eax+10h]</a:t>
            </a:r>
            <a:r>
              <a:rPr lang="ko-KR" altLang="en-US" sz="2000" dirty="0" smtClean="0"/>
              <a:t>를 조절하면 배열의 크기를 비정상적으로 크게 만들어줄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Modif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y The Array object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기법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512" y="184482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배열의 크기를 늘리면 다음과 같이 비정상 적인 메모리에 접근을 할 수 있게 </a:t>
            </a:r>
            <a:r>
              <a:rPr lang="ko-KR" altLang="en-US" sz="2000" dirty="0" smtClean="0"/>
              <a:t>됨</a:t>
            </a:r>
            <a:endParaRPr lang="en-US" altLang="ko-KR" sz="2000" dirty="0" smtClean="0"/>
          </a:p>
        </p:txBody>
      </p:sp>
      <p:pic>
        <p:nvPicPr>
          <p:cNvPr id="88066" name="Picture 2" descr="캡처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212976"/>
            <a:ext cx="8147191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What is CVE?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9552" y="1772816"/>
            <a:ext cx="824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보안 </a:t>
            </a:r>
            <a:r>
              <a:rPr lang="ko-KR" altLang="en-US" sz="2000" dirty="0" smtClean="0"/>
              <a:t>취약점과 위험노출과 같은 공개적으로 잘 알려진 정보에 대한 참조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방법을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08920"/>
            <a:ext cx="5940177" cy="399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Modif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y The Array object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기법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512" y="184482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공격자는 이것을 통해 </a:t>
            </a:r>
            <a:r>
              <a:rPr lang="en-US" altLang="ko-KR" sz="2000" dirty="0" err="1" smtClean="0"/>
              <a:t>vtable</a:t>
            </a:r>
            <a:r>
              <a:rPr lang="ko-KR" altLang="en-US" sz="2000" dirty="0" smtClean="0"/>
              <a:t>을 덮어쓰고 그 결과로 </a:t>
            </a:r>
            <a:r>
              <a:rPr lang="en-US" altLang="ko-KR" sz="2000" dirty="0" err="1" smtClean="0"/>
              <a:t>eip</a:t>
            </a:r>
            <a:r>
              <a:rPr lang="ko-KR" altLang="en-US" sz="2000" dirty="0" smtClean="0"/>
              <a:t>를 제어할 수 있게 되어 악성코드를 실행</a:t>
            </a:r>
            <a:endParaRPr lang="en-US" altLang="ko-KR" sz="2000" dirty="0" smtClean="0"/>
          </a:p>
        </p:txBody>
      </p:sp>
      <p:pic>
        <p:nvPicPr>
          <p:cNvPr id="90114" name="Picture 2" descr="캡처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5457825" cy="3905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5175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QnA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45058" name="AutoShape 2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AutoShape 4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250" name="Picture 2" descr="https://encrypted-tbn2.gstatic.com/images?q=tbn:ANd9GcR_Wr2itJOMGcdPm_ZogYo55WHOvJpmcbJ9chxQsioOFX8OUM0H"/>
          <p:cNvPicPr>
            <a:picLocks noChangeAspect="1" noChangeArrowheads="1"/>
          </p:cNvPicPr>
          <p:nvPr/>
        </p:nvPicPr>
        <p:blipFill>
          <a:blip r:embed="rId4" cstate="print"/>
          <a:srcRect l="11051" t="16667" r="14050" b="25926"/>
          <a:stretch>
            <a:fillRect/>
          </a:stretch>
        </p:blipFill>
        <p:spPr bwMode="auto">
          <a:xfrm>
            <a:off x="2071670" y="2571744"/>
            <a:ext cx="5060576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분석환경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9552" y="1772816"/>
            <a:ext cx="824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분석환경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 운영체제 </a:t>
            </a:r>
            <a:r>
              <a:rPr lang="en-US" altLang="ko-KR" sz="2000" dirty="0" smtClean="0"/>
              <a:t>: Windows 7 Ultimate </a:t>
            </a:r>
            <a:r>
              <a:rPr lang="en-US" altLang="ko-KR" sz="2000" dirty="0" smtClean="0"/>
              <a:t>SevicePack1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주요 </a:t>
            </a:r>
            <a:r>
              <a:rPr lang="ko-KR" altLang="en-US" sz="2000" dirty="0" smtClean="0"/>
              <a:t>분석도구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Sothink</a:t>
            </a:r>
            <a:r>
              <a:rPr lang="en-US" altLang="ko-KR" sz="2000" dirty="0" smtClean="0"/>
              <a:t> SWF </a:t>
            </a:r>
            <a:r>
              <a:rPr lang="en-US" altLang="ko-KR" sz="2000" dirty="0" err="1" smtClean="0"/>
              <a:t>Decompiler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Windbg</a:t>
            </a:r>
            <a:r>
              <a:rPr lang="en-US" altLang="ko-KR" sz="2000" dirty="0" smtClean="0"/>
              <a:t>, IDA pro</a:t>
            </a:r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소프트웨어 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IE 10.0.9200.16798IC</a:t>
            </a:r>
            <a:endParaRPr lang="en-US" altLang="ko-KR" sz="2000" dirty="0"/>
          </a:p>
        </p:txBody>
      </p:sp>
      <p:pic>
        <p:nvPicPr>
          <p:cNvPr id="1026" name="Picture 2" descr="캡처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356992"/>
            <a:ext cx="4032448" cy="3179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사용되는 파일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9552" y="1772816"/>
            <a:ext cx="87849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본 </a:t>
            </a:r>
            <a:r>
              <a:rPr lang="ko-KR" altLang="en-US" sz="2000" dirty="0" smtClean="0"/>
              <a:t>취약점에서는 세 가지 파일을 이용</a:t>
            </a:r>
            <a:endParaRPr lang="en-US" altLang="ko-KR" sz="20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① </a:t>
            </a:r>
            <a:r>
              <a:rPr lang="en-US" altLang="ko-KR" sz="3600" dirty="0" smtClean="0"/>
              <a:t>img.html</a:t>
            </a:r>
          </a:p>
          <a:p>
            <a:r>
              <a:rPr lang="en-US" altLang="ko-KR" sz="3600" dirty="0" smtClean="0"/>
              <a:t>② erido.jpg</a:t>
            </a:r>
          </a:p>
          <a:p>
            <a:r>
              <a:rPr lang="en-US" altLang="ko-KR" sz="3600" dirty="0" smtClean="0"/>
              <a:t>③ Tope.swp</a:t>
            </a:r>
            <a:endParaRPr lang="en-US" altLang="ko-KR" sz="3600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Img.html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44036" name="Picture 4" descr="캡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7784371" cy="1728192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539552" y="177281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2000" dirty="0" smtClean="0"/>
              <a:t> 처음 </a:t>
            </a:r>
            <a:r>
              <a:rPr lang="en-US" altLang="ko-KR" sz="2000" dirty="0" smtClean="0"/>
              <a:t>img.html</a:t>
            </a:r>
            <a:r>
              <a:rPr lang="ko-KR" altLang="en-US" sz="2000" dirty="0" smtClean="0"/>
              <a:t>을 실행 시에 같은 경로의 </a:t>
            </a:r>
            <a:r>
              <a:rPr lang="en-US" altLang="ko-KR" sz="2000" dirty="0" smtClean="0"/>
              <a:t>Tope.swf </a:t>
            </a:r>
            <a:r>
              <a:rPr lang="ko-KR" altLang="en-US" sz="2000" dirty="0" smtClean="0"/>
              <a:t>플래시 파일을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Img.html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9552" y="1772816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Tope.swf</a:t>
            </a:r>
            <a:r>
              <a:rPr lang="ko-KR" altLang="en-US" sz="2000" dirty="0" smtClean="0"/>
              <a:t>는 같은 쓰레드에서 생성되므로 메모리를 공유하며 실행</a:t>
            </a:r>
            <a:endParaRPr lang="en-US" altLang="ko-KR" sz="2000" dirty="0" smtClean="0"/>
          </a:p>
        </p:txBody>
      </p:sp>
      <p:pic>
        <p:nvPicPr>
          <p:cNvPr id="63490" name="Picture 2" descr="캡처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20888"/>
            <a:ext cx="4968552" cy="4219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Tope.swf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1412776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실행된 </a:t>
            </a:r>
            <a:r>
              <a:rPr lang="en-US" altLang="ko-KR" sz="2000" dirty="0" smtClean="0"/>
              <a:t>Tope.swf</a:t>
            </a:r>
            <a:r>
              <a:rPr lang="ko-KR" altLang="en-US" sz="2000" dirty="0" smtClean="0"/>
              <a:t>는 같은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의 경로에서 </a:t>
            </a:r>
            <a:r>
              <a:rPr lang="en-US" altLang="ko-KR" sz="2000" dirty="0" smtClean="0"/>
              <a:t>Erido.jpg</a:t>
            </a:r>
            <a:r>
              <a:rPr lang="ko-KR" altLang="en-US" sz="2000" dirty="0" smtClean="0"/>
              <a:t>를 다운로드 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Erido.jpg </a:t>
            </a:r>
            <a:r>
              <a:rPr lang="ko-KR" altLang="en-US" sz="2000" dirty="0" smtClean="0"/>
              <a:t>파일은 겉으로는 다음과 같은 이미지를 보여주는 정상적인 </a:t>
            </a:r>
            <a:r>
              <a:rPr lang="ko-KR" altLang="en-US" sz="2000" dirty="0" smtClean="0"/>
              <a:t>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Erido.jpg</a:t>
            </a:r>
            <a:r>
              <a:rPr lang="ko-KR" altLang="en-US" sz="2000" dirty="0" smtClean="0"/>
              <a:t>는 서버가 이미 닫혀서 구할 수 없는 관계로 </a:t>
            </a:r>
            <a:r>
              <a:rPr lang="en-US" altLang="ko-KR" sz="2000" dirty="0" smtClean="0"/>
              <a:t>Tope.swf</a:t>
            </a:r>
            <a:r>
              <a:rPr lang="ko-KR" altLang="en-US" sz="2000" dirty="0" smtClean="0"/>
              <a:t>의 코드를 통해서 그 역할을 </a:t>
            </a:r>
            <a:r>
              <a:rPr lang="ko-KR" altLang="en-US" sz="2000" dirty="0" smtClean="0"/>
              <a:t>분석하였음</a:t>
            </a:r>
            <a:endParaRPr lang="en-US" altLang="ko-KR" sz="2000" dirty="0" smtClean="0"/>
          </a:p>
        </p:txBody>
      </p:sp>
      <p:pic>
        <p:nvPicPr>
          <p:cNvPr id="64514" name="Picture 2" descr="캡처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924944"/>
            <a:ext cx="4933056" cy="3602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Tope.swf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512" y="141277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Erido.jpg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파일은 악성코드인 </a:t>
            </a:r>
            <a:r>
              <a:rPr lang="en-US" altLang="ko-KR" sz="2000" dirty="0" smtClean="0"/>
              <a:t>stream.exe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내포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실행된 </a:t>
            </a:r>
            <a:r>
              <a:rPr lang="en-US" altLang="ko-KR" sz="2000" dirty="0" smtClean="0"/>
              <a:t>Tope.swf</a:t>
            </a:r>
            <a:r>
              <a:rPr lang="ko-KR" altLang="en-US" sz="2000" dirty="0" smtClean="0"/>
              <a:t>은 이러한 </a:t>
            </a:r>
            <a:r>
              <a:rPr lang="en-US" altLang="ko-KR" sz="2000" dirty="0" smtClean="0"/>
              <a:t>jpg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stream.exe</a:t>
            </a:r>
            <a:r>
              <a:rPr lang="ko-KR" altLang="en-US" sz="2000" dirty="0" smtClean="0"/>
              <a:t>를 추출하여 메모리에 올리는 </a:t>
            </a:r>
            <a:r>
              <a:rPr lang="ko-KR" altLang="en-US" sz="2000" dirty="0" smtClean="0"/>
              <a:t>역할을 함</a:t>
            </a:r>
            <a:endParaRPr lang="en-US" altLang="ko-KR" sz="2000" dirty="0" smtClean="0"/>
          </a:p>
        </p:txBody>
      </p:sp>
      <p:pic>
        <p:nvPicPr>
          <p:cNvPr id="65538" name="Picture 2" descr="캡처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960440" cy="4063412"/>
          </a:xfrm>
          <a:prstGeom prst="rect">
            <a:avLst/>
          </a:prstGeom>
          <a:noFill/>
        </p:spPr>
      </p:pic>
      <p:pic>
        <p:nvPicPr>
          <p:cNvPr id="10" name="Picture 2" descr="캡처5"/>
          <p:cNvPicPr>
            <a:picLocks noChangeAspect="1" noChangeArrowheads="1"/>
          </p:cNvPicPr>
          <p:nvPr/>
        </p:nvPicPr>
        <p:blipFill>
          <a:blip r:embed="rId3" cstate="print"/>
          <a:srcRect l="9091" t="17721" r="20000" b="64558"/>
          <a:stretch>
            <a:fillRect/>
          </a:stretch>
        </p:blipFill>
        <p:spPr bwMode="auto">
          <a:xfrm>
            <a:off x="1331640" y="3933056"/>
            <a:ext cx="7582442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544</Words>
  <Application>Microsoft Office PowerPoint</Application>
  <PresentationFormat>화면 슬라이드 쇼(4:3)</PresentationFormat>
  <Paragraphs>71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굴림</vt:lpstr>
      <vt:lpstr>Arial</vt:lpstr>
      <vt:lpstr>나눔고딕</vt:lpstr>
      <vt:lpstr>맑은 고딕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pesante</cp:lastModifiedBy>
  <cp:revision>238</cp:revision>
  <dcterms:created xsi:type="dcterms:W3CDTF">2012-02-11T12:04:15Z</dcterms:created>
  <dcterms:modified xsi:type="dcterms:W3CDTF">2014-07-23T14:30:36Z</dcterms:modified>
</cp:coreProperties>
</file>