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14"/>
  </p:notesMasterIdLst>
  <p:sldIdLst>
    <p:sldId id="256" r:id="rId6"/>
    <p:sldId id="306" r:id="rId7"/>
    <p:sldId id="316" r:id="rId8"/>
    <p:sldId id="318" r:id="rId9"/>
    <p:sldId id="322" r:id="rId10"/>
    <p:sldId id="323" r:id="rId11"/>
    <p:sldId id="324" r:id="rId12"/>
    <p:sldId id="286" r:id="rId13"/>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5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5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5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500" kern="1200">
        <a:solidFill>
          <a:schemeClr val="tx1"/>
        </a:solidFill>
        <a:latin typeface="Verdana" pitchFamily="34" charset="0"/>
        <a:ea typeface="+mn-ea"/>
        <a:cs typeface="+mn-cs"/>
      </a:defRPr>
    </a:lvl5pPr>
    <a:lvl6pPr marL="2286000" algn="l" defTabSz="914400" rtl="0" eaLnBrk="1" latinLnBrk="0" hangingPunct="1">
      <a:defRPr sz="2500" kern="1200">
        <a:solidFill>
          <a:schemeClr val="tx1"/>
        </a:solidFill>
        <a:latin typeface="Verdana" pitchFamily="34" charset="0"/>
        <a:ea typeface="+mn-ea"/>
        <a:cs typeface="+mn-cs"/>
      </a:defRPr>
    </a:lvl6pPr>
    <a:lvl7pPr marL="2743200" algn="l" defTabSz="914400" rtl="0" eaLnBrk="1" latinLnBrk="0" hangingPunct="1">
      <a:defRPr sz="2500" kern="1200">
        <a:solidFill>
          <a:schemeClr val="tx1"/>
        </a:solidFill>
        <a:latin typeface="Verdana" pitchFamily="34" charset="0"/>
        <a:ea typeface="+mn-ea"/>
        <a:cs typeface="+mn-cs"/>
      </a:defRPr>
    </a:lvl7pPr>
    <a:lvl8pPr marL="3200400" algn="l" defTabSz="914400" rtl="0" eaLnBrk="1" latinLnBrk="0" hangingPunct="1">
      <a:defRPr sz="2500" kern="1200">
        <a:solidFill>
          <a:schemeClr val="tx1"/>
        </a:solidFill>
        <a:latin typeface="Verdana" pitchFamily="34" charset="0"/>
        <a:ea typeface="+mn-ea"/>
        <a:cs typeface="+mn-cs"/>
      </a:defRPr>
    </a:lvl8pPr>
    <a:lvl9pPr marL="3657600" algn="l" defTabSz="914400" rtl="0" eaLnBrk="1" latinLnBrk="0" hangingPunct="1">
      <a:defRPr sz="25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352" autoAdjust="0"/>
  </p:normalViewPr>
  <p:slideViewPr>
    <p:cSldViewPr>
      <p:cViewPr varScale="1">
        <p:scale>
          <a:sx n="101" d="100"/>
          <a:sy n="101" d="100"/>
        </p:scale>
        <p:origin x="19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9E825-80EB-4C4B-9A10-8EFC26ADBB38}"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BABA3C-A7E0-4904-812C-6A77F489FBAF}" type="slidenum">
              <a:rPr lang="en-US" smtClean="0"/>
              <a:t>‹#›</a:t>
            </a:fld>
            <a:endParaRPr lang="en-US"/>
          </a:p>
        </p:txBody>
      </p:sp>
    </p:spTree>
    <p:extLst>
      <p:ext uri="{BB962C8B-B14F-4D97-AF65-F5344CB8AC3E}">
        <p14:creationId xmlns:p14="http://schemas.microsoft.com/office/powerpoint/2010/main" val="3470547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BABA3C-A7E0-4904-812C-6A77F489FBAF}" type="slidenum">
              <a:rPr lang="en-US" smtClean="0"/>
              <a:t>6</a:t>
            </a:fld>
            <a:endParaRPr lang="en-US"/>
          </a:p>
        </p:txBody>
      </p:sp>
    </p:spTree>
    <p:extLst>
      <p:ext uri="{BB962C8B-B14F-4D97-AF65-F5344CB8AC3E}">
        <p14:creationId xmlns:p14="http://schemas.microsoft.com/office/powerpoint/2010/main" val="3673058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AutoShape 4"/>
            <p:cNvSpPr>
              <a:spLocks noChangeArrowheads="1"/>
            </p:cNvSpPr>
            <p:nvPr/>
          </p:nvSpPr>
          <p:spPr bwMode="auto">
            <a:xfrm>
              <a:off x="-1584" y="864"/>
              <a:ext cx="2304" cy="2304"/>
            </a:xfrm>
            <a:custGeom>
              <a:avLst/>
              <a:gdLst>
                <a:gd name="T0" fmla="*/ 44083 w 64000"/>
                <a:gd name="T1" fmla="*/ 2368 h 64000"/>
                <a:gd name="T2" fmla="*/ 64000 w 64000"/>
                <a:gd name="T3" fmla="*/ 32000 h 64000"/>
                <a:gd name="T4" fmla="*/ 44083 w 64000"/>
                <a:gd name="T5" fmla="*/ 61631 h 64000"/>
                <a:gd name="T6" fmla="*/ 44083 w 64000"/>
                <a:gd name="T7" fmla="*/ 61631 h 64000"/>
                <a:gd name="T8" fmla="*/ 44082 w 64000"/>
                <a:gd name="T9" fmla="*/ 61631 h 64000"/>
                <a:gd name="T10" fmla="*/ 44083 w 64000"/>
                <a:gd name="T11" fmla="*/ 61632 h 64000"/>
                <a:gd name="T12" fmla="*/ 44083 w 64000"/>
                <a:gd name="T13" fmla="*/ 2368 h 64000"/>
                <a:gd name="T14" fmla="*/ 44082 w 64000"/>
                <a:gd name="T15" fmla="*/ 2368 h 64000"/>
                <a:gd name="T16" fmla="*/ 44083 w 64000"/>
                <a:gd name="T17" fmla="*/ 236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AutoShape 5"/>
            <p:cNvSpPr>
              <a:spLocks noChangeArrowheads="1"/>
            </p:cNvSpPr>
            <p:nvPr/>
          </p:nvSpPr>
          <p:spPr bwMode="auto">
            <a:xfrm>
              <a:off x="-2030" y="192"/>
              <a:ext cx="2544" cy="2544"/>
            </a:xfrm>
            <a:custGeom>
              <a:avLst/>
              <a:gdLst>
                <a:gd name="T0" fmla="*/ 50994 w 64000"/>
                <a:gd name="T1" fmla="*/ 6246 h 64000"/>
                <a:gd name="T2" fmla="*/ 64000 w 64000"/>
                <a:gd name="T3" fmla="*/ 32000 h 64000"/>
                <a:gd name="T4" fmla="*/ 50994 w 64000"/>
                <a:gd name="T5" fmla="*/ 57753 h 64000"/>
                <a:gd name="T6" fmla="*/ 50994 w 64000"/>
                <a:gd name="T7" fmla="*/ 57753 h 64000"/>
                <a:gd name="T8" fmla="*/ 50993 w 64000"/>
                <a:gd name="T9" fmla="*/ 57753 h 64000"/>
                <a:gd name="T10" fmla="*/ 50994 w 64000"/>
                <a:gd name="T11" fmla="*/ 57754 h 64000"/>
                <a:gd name="T12" fmla="*/ 50994 w 64000"/>
                <a:gd name="T13" fmla="*/ 6246 h 64000"/>
                <a:gd name="T14" fmla="*/ 50993 w 64000"/>
                <a:gd name="T15" fmla="*/ 6246 h 64000"/>
                <a:gd name="T16" fmla="*/ 50994 w 64000"/>
                <a:gd name="T17" fmla="*/ 62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5126"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9" name="Rectangle 8"/>
          <p:cNvSpPr>
            <a:spLocks noGrp="1" noChangeArrowheads="1"/>
          </p:cNvSpPr>
          <p:nvPr>
            <p:ph type="dt" sz="half" idx="10"/>
          </p:nvPr>
        </p:nvSpPr>
        <p:spPr/>
        <p:txBody>
          <a:bodyPr/>
          <a:lstStyle>
            <a:lvl1pPr>
              <a:defRPr/>
            </a:lvl1pPr>
          </a:lstStyle>
          <a:p>
            <a:pPr>
              <a:defRPr/>
            </a:pPr>
            <a:endParaRPr lang="en-US"/>
          </a:p>
        </p:txBody>
      </p:sp>
      <p:sp>
        <p:nvSpPr>
          <p:cNvPr id="10" name="Rectangle 9"/>
          <p:cNvSpPr>
            <a:spLocks noGrp="1" noChangeArrowheads="1"/>
          </p:cNvSpPr>
          <p:nvPr>
            <p:ph type="ftr" sz="quarter" idx="11"/>
          </p:nvPr>
        </p:nvSpPr>
        <p:spPr/>
        <p:txBody>
          <a:bodyPr/>
          <a:lstStyle>
            <a:lvl1pPr>
              <a:defRPr/>
            </a:lvl1pPr>
          </a:lstStyle>
          <a:p>
            <a:pPr>
              <a:defRPr/>
            </a:pPr>
            <a:endParaRPr lang="en-US"/>
          </a:p>
        </p:txBody>
      </p:sp>
      <p:sp>
        <p:nvSpPr>
          <p:cNvPr id="11" name="Rectangle 10"/>
          <p:cNvSpPr>
            <a:spLocks noGrp="1" noChangeArrowheads="1"/>
          </p:cNvSpPr>
          <p:nvPr>
            <p:ph type="sldNum" sz="quarter" idx="12"/>
          </p:nvPr>
        </p:nvSpPr>
        <p:spPr/>
        <p:txBody>
          <a:bodyPr/>
          <a:lstStyle>
            <a:lvl1pPr>
              <a:defRPr/>
            </a:lvl1pPr>
          </a:lstStyle>
          <a:p>
            <a:pPr>
              <a:defRPr/>
            </a:pPr>
            <a:fld id="{F7F76455-0186-4AF9-BD80-A8841B3E93AC}" type="slidenum">
              <a:rPr lang="en-US"/>
              <a:pPr>
                <a:defRPr/>
              </a:pPr>
              <a:t>‹#›</a:t>
            </a:fld>
            <a:endParaRPr lang="en-US" dirty="0"/>
          </a:p>
        </p:txBody>
      </p:sp>
      <p:pic>
        <p:nvPicPr>
          <p:cNvPr id="2050" name="Picture 2" descr="https://partner.act.org/sites/pesctab/PESC%20Images/PESC%20logo%20Acronymn.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19415"/>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0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5FD73D5-E4A4-46AD-A34E-6A7918E57F23}" type="slidenum">
              <a:rPr lang="en-US"/>
              <a:pPr>
                <a:defRPr/>
              </a:pPr>
              <a:t>‹#›</a:t>
            </a:fld>
            <a:endParaRPr lang="en-US" dirty="0"/>
          </a:p>
        </p:txBody>
      </p:sp>
    </p:spTree>
    <p:extLst>
      <p:ext uri="{BB962C8B-B14F-4D97-AF65-F5344CB8AC3E}">
        <p14:creationId xmlns:p14="http://schemas.microsoft.com/office/powerpoint/2010/main" val="351142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3C04940-A59F-497C-A7C0-FEA9FF8B2315}" type="slidenum">
              <a:rPr lang="en-US"/>
              <a:pPr>
                <a:defRPr/>
              </a:pPr>
              <a:t>‹#›</a:t>
            </a:fld>
            <a:endParaRPr lang="en-US" dirty="0"/>
          </a:p>
        </p:txBody>
      </p:sp>
    </p:spTree>
    <p:extLst>
      <p:ext uri="{BB962C8B-B14F-4D97-AF65-F5344CB8AC3E}">
        <p14:creationId xmlns:p14="http://schemas.microsoft.com/office/powerpoint/2010/main" val="343403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799"/>
            <a:ext cx="5254625" cy="113982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2457B83-86BA-461B-8679-6E543A2191C6}" type="slidenum">
              <a:rPr lang="en-US"/>
              <a:pPr>
                <a:defRPr/>
              </a:pPr>
              <a:t>‹#›</a:t>
            </a:fld>
            <a:endParaRPr lang="en-US" dirty="0"/>
          </a:p>
        </p:txBody>
      </p:sp>
    </p:spTree>
    <p:extLst>
      <p:ext uri="{BB962C8B-B14F-4D97-AF65-F5344CB8AC3E}">
        <p14:creationId xmlns:p14="http://schemas.microsoft.com/office/powerpoint/2010/main" val="148716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973DB06B-5DFB-4379-B534-A3C015193514}" type="slidenum">
              <a:rPr lang="en-US"/>
              <a:pPr>
                <a:defRPr/>
              </a:pPr>
              <a:t>‹#›</a:t>
            </a:fld>
            <a:endParaRPr lang="en-US" dirty="0"/>
          </a:p>
        </p:txBody>
      </p:sp>
    </p:spTree>
    <p:extLst>
      <p:ext uri="{BB962C8B-B14F-4D97-AF65-F5344CB8AC3E}">
        <p14:creationId xmlns:p14="http://schemas.microsoft.com/office/powerpoint/2010/main" val="239005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5682A7B-C2B7-49DE-8D5B-988BE25307AF}" type="slidenum">
              <a:rPr lang="en-US"/>
              <a:pPr>
                <a:defRPr/>
              </a:pPr>
              <a:t>‹#›</a:t>
            </a:fld>
            <a:endParaRPr lang="en-US" dirty="0"/>
          </a:p>
        </p:txBody>
      </p:sp>
    </p:spTree>
    <p:extLst>
      <p:ext uri="{BB962C8B-B14F-4D97-AF65-F5344CB8AC3E}">
        <p14:creationId xmlns:p14="http://schemas.microsoft.com/office/powerpoint/2010/main" val="310089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71159F5A-CB5C-4496-9C42-4B4ACBBE8A1B}" type="slidenum">
              <a:rPr lang="en-US"/>
              <a:pPr>
                <a:defRPr/>
              </a:pPr>
              <a:t>‹#›</a:t>
            </a:fld>
            <a:endParaRPr lang="en-US" dirty="0"/>
          </a:p>
        </p:txBody>
      </p:sp>
    </p:spTree>
    <p:extLst>
      <p:ext uri="{BB962C8B-B14F-4D97-AF65-F5344CB8AC3E}">
        <p14:creationId xmlns:p14="http://schemas.microsoft.com/office/powerpoint/2010/main" val="7262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8A31778-5BA7-4677-9A20-DA5422A3D563}" type="slidenum">
              <a:rPr lang="en-US"/>
              <a:pPr>
                <a:defRPr/>
              </a:pPr>
              <a:t>‹#›</a:t>
            </a:fld>
            <a:endParaRPr lang="en-US" dirty="0"/>
          </a:p>
        </p:txBody>
      </p:sp>
    </p:spTree>
    <p:extLst>
      <p:ext uri="{BB962C8B-B14F-4D97-AF65-F5344CB8AC3E}">
        <p14:creationId xmlns:p14="http://schemas.microsoft.com/office/powerpoint/2010/main" val="106838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147FECEB-E097-44EC-86A8-B4EB2EE8EBC7}" type="slidenum">
              <a:rPr lang="en-US"/>
              <a:pPr>
                <a:defRPr/>
              </a:pPr>
              <a:t>‹#›</a:t>
            </a:fld>
            <a:endParaRPr lang="en-US" dirty="0"/>
          </a:p>
        </p:txBody>
      </p:sp>
    </p:spTree>
    <p:extLst>
      <p:ext uri="{BB962C8B-B14F-4D97-AF65-F5344CB8AC3E}">
        <p14:creationId xmlns:p14="http://schemas.microsoft.com/office/powerpoint/2010/main" val="405317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BA5227A-7B17-4A4B-837B-F5A551D8B048}" type="slidenum">
              <a:rPr lang="en-US"/>
              <a:pPr>
                <a:defRPr/>
              </a:pPr>
              <a:t>‹#›</a:t>
            </a:fld>
            <a:endParaRPr lang="en-US" dirty="0"/>
          </a:p>
        </p:txBody>
      </p:sp>
    </p:spTree>
    <p:extLst>
      <p:ext uri="{BB962C8B-B14F-4D97-AF65-F5344CB8AC3E}">
        <p14:creationId xmlns:p14="http://schemas.microsoft.com/office/powerpoint/2010/main" val="176259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8796DD7-81BD-475A-B3B0-7CB62FDBFAF1}" type="slidenum">
              <a:rPr lang="en-US"/>
              <a:pPr>
                <a:defRPr/>
              </a:pPr>
              <a:t>‹#›</a:t>
            </a:fld>
            <a:endParaRPr lang="en-US" dirty="0"/>
          </a:p>
        </p:txBody>
      </p:sp>
    </p:spTree>
    <p:extLst>
      <p:ext uri="{BB962C8B-B14F-4D97-AF65-F5344CB8AC3E}">
        <p14:creationId xmlns:p14="http://schemas.microsoft.com/office/powerpoint/2010/main" val="35865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3" name="AutoShape 3"/>
            <p:cNvSpPr>
              <a:spLocks noChangeArrowheads="1"/>
            </p:cNvSpPr>
            <p:nvPr/>
          </p:nvSpPr>
          <p:spPr bwMode="auto">
            <a:xfrm>
              <a:off x="-2040" y="432"/>
              <a:ext cx="2592" cy="1968"/>
            </a:xfrm>
            <a:custGeom>
              <a:avLst/>
              <a:gdLst>
                <a:gd name="T0" fmla="*/ 50296 w 64000"/>
                <a:gd name="T1" fmla="*/ 5746 h 64000"/>
                <a:gd name="T2" fmla="*/ 64000 w 64000"/>
                <a:gd name="T3" fmla="*/ 32000 h 64000"/>
                <a:gd name="T4" fmla="*/ 50296 w 64000"/>
                <a:gd name="T5" fmla="*/ 58253 h 64000"/>
                <a:gd name="T6" fmla="*/ 50296 w 64000"/>
                <a:gd name="T7" fmla="*/ 58253 h 64000"/>
                <a:gd name="T8" fmla="*/ 50295 w 64000"/>
                <a:gd name="T9" fmla="*/ 58253 h 64000"/>
                <a:gd name="T10" fmla="*/ 50296 w 64000"/>
                <a:gd name="T11" fmla="*/ 58254 h 64000"/>
                <a:gd name="T12" fmla="*/ 50296 w 64000"/>
                <a:gd name="T13" fmla="*/ 5746 h 64000"/>
                <a:gd name="T14" fmla="*/ 50295 w 64000"/>
                <a:gd name="T15" fmla="*/ 5746 h 64000"/>
                <a:gd name="T16" fmla="*/ 50296 w 64000"/>
                <a:gd name="T17" fmla="*/ 5746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AutoShape 4"/>
            <p:cNvSpPr>
              <a:spLocks noChangeArrowheads="1"/>
            </p:cNvSpPr>
            <p:nvPr/>
          </p:nvSpPr>
          <p:spPr bwMode="auto">
            <a:xfrm>
              <a:off x="-1528" y="0"/>
              <a:ext cx="1949" cy="1987"/>
            </a:xfrm>
            <a:custGeom>
              <a:avLst/>
              <a:gdLst>
                <a:gd name="T0" fmla="*/ 50077 w 64000"/>
                <a:gd name="T1" fmla="*/ 5595 h 64000"/>
                <a:gd name="T2" fmla="*/ 64000 w 64000"/>
                <a:gd name="T3" fmla="*/ 32000 h 64000"/>
                <a:gd name="T4" fmla="*/ 50077 w 64000"/>
                <a:gd name="T5" fmla="*/ 58404 h 64000"/>
                <a:gd name="T6" fmla="*/ 50077 w 64000"/>
                <a:gd name="T7" fmla="*/ 58404 h 64000"/>
                <a:gd name="T8" fmla="*/ 50076 w 64000"/>
                <a:gd name="T9" fmla="*/ 58404 h 64000"/>
                <a:gd name="T10" fmla="*/ 50077 w 64000"/>
                <a:gd name="T11" fmla="*/ 58405 h 64000"/>
                <a:gd name="T12" fmla="*/ 50077 w 64000"/>
                <a:gd name="T13" fmla="*/ 5595 h 64000"/>
                <a:gd name="T14" fmla="*/ 50076 w 64000"/>
                <a:gd name="T15" fmla="*/ 5595 h 64000"/>
                <a:gd name="T16" fmla="*/ 50077 w 64000"/>
                <a:gd name="T17" fmla="*/ 559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5"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7" name="Rectangle 6"/>
          <p:cNvSpPr>
            <a:spLocks noGrp="1" noChangeArrowheads="1"/>
          </p:cNvSpPr>
          <p:nvPr>
            <p:ph type="title"/>
          </p:nvPr>
        </p:nvSpPr>
        <p:spPr bwMode="auto">
          <a:xfrm>
            <a:off x="3276600" y="301625"/>
            <a:ext cx="5407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6EC4E51-EB7E-4B95-AD02-38E5A922920B}" type="slidenum">
              <a:rPr lang="en-US"/>
              <a:pPr>
                <a:defRPr/>
              </a:pPr>
              <a:t>‹#›</a:t>
            </a:fld>
            <a:endParaRPr lang="en-US" dirty="0"/>
          </a:p>
        </p:txBody>
      </p:sp>
      <p:pic>
        <p:nvPicPr>
          <p:cNvPr id="3074" name="Picture 2" descr="https://partner.act.org/sites/pesctab/PESC%20Images/PESC%20logo%20Acronymn.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45379" y="304800"/>
            <a:ext cx="2486025" cy="10001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43038" y="1524000"/>
            <a:ext cx="7239000" cy="906463"/>
          </a:xfrm>
        </p:spPr>
        <p:txBody>
          <a:bodyPr/>
          <a:lstStyle/>
          <a:p>
            <a:pPr eaLnBrk="1" hangingPunct="1"/>
            <a:r>
              <a:rPr lang="en-US" sz="3600" dirty="0"/>
              <a:t>Technical Advisory Board</a:t>
            </a:r>
          </a:p>
        </p:txBody>
      </p:sp>
      <p:sp>
        <p:nvSpPr>
          <p:cNvPr id="3075" name="Rectangle 3"/>
          <p:cNvSpPr>
            <a:spLocks noGrp="1" noChangeArrowheads="1"/>
          </p:cNvSpPr>
          <p:nvPr>
            <p:ph type="subTitle" idx="1"/>
          </p:nvPr>
        </p:nvSpPr>
        <p:spPr/>
        <p:txBody>
          <a:bodyPr/>
          <a:lstStyle/>
          <a:p>
            <a:pPr eaLnBrk="1" hangingPunct="1"/>
            <a:r>
              <a:rPr lang="en-US" dirty="0"/>
              <a:t>JSON Task 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81000"/>
            <a:ext cx="5254625" cy="1139825"/>
          </a:xfrm>
        </p:spPr>
        <p:txBody>
          <a:bodyPr/>
          <a:lstStyle/>
          <a:p>
            <a:r>
              <a:rPr lang="en-US" dirty="0"/>
              <a:t>JavaScript Object Notation (JSON)</a:t>
            </a:r>
          </a:p>
        </p:txBody>
      </p:sp>
      <p:sp>
        <p:nvSpPr>
          <p:cNvPr id="3" name="Content Placeholder 2"/>
          <p:cNvSpPr>
            <a:spLocks noGrp="1"/>
          </p:cNvSpPr>
          <p:nvPr>
            <p:ph idx="1"/>
          </p:nvPr>
        </p:nvSpPr>
        <p:spPr/>
        <p:txBody>
          <a:bodyPr/>
          <a:lstStyle/>
          <a:p>
            <a:r>
              <a:rPr lang="en-US" sz="2000" dirty="0"/>
              <a:t>In use by most RESTful web services</a:t>
            </a:r>
          </a:p>
          <a:p>
            <a:r>
              <a:rPr lang="en-US" sz="2000" dirty="0"/>
              <a:t>Can  be marshaled and un-marshaled directly with JavaScript</a:t>
            </a:r>
          </a:p>
          <a:p>
            <a:r>
              <a:rPr lang="en-US" sz="2000" dirty="0"/>
              <a:t>All major programming languages provide JSON conversion to internal data structures and back.</a:t>
            </a:r>
          </a:p>
          <a:p>
            <a:r>
              <a:rPr lang="en-US" sz="2000" dirty="0"/>
              <a:t>JSON Schema standard supported by third party tools (e.g., XMLSpy</a:t>
            </a:r>
            <a:r>
              <a:rPr lang="en-US" sz="2000" baseline="30000" dirty="0"/>
              <a:t>®</a:t>
            </a:r>
            <a:r>
              <a:rPr lang="en-US" sz="2000" dirty="0"/>
              <a:t>)</a:t>
            </a:r>
          </a:p>
          <a:p>
            <a:r>
              <a:rPr lang="en-US" sz="2000" dirty="0"/>
              <a:t>JSON and JSON-LD  used for defining data standards (HR Open, Credential Transparency Description Language, Schema.org)</a:t>
            </a:r>
          </a:p>
          <a:p>
            <a:r>
              <a:rPr lang="en-US" sz="2000" dirty="0"/>
              <a:t>JSON output provided as an option in Ed-Exchange</a:t>
            </a:r>
          </a:p>
        </p:txBody>
      </p:sp>
    </p:spTree>
    <p:extLst>
      <p:ext uri="{BB962C8B-B14F-4D97-AF65-F5344CB8AC3E}">
        <p14:creationId xmlns:p14="http://schemas.microsoft.com/office/powerpoint/2010/main" val="265952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Task Force</a:t>
            </a:r>
          </a:p>
        </p:txBody>
      </p:sp>
      <p:sp>
        <p:nvSpPr>
          <p:cNvPr id="3" name="Content Placeholder 2"/>
          <p:cNvSpPr>
            <a:spLocks noGrp="1"/>
          </p:cNvSpPr>
          <p:nvPr>
            <p:ph idx="1"/>
          </p:nvPr>
        </p:nvSpPr>
        <p:spPr/>
        <p:txBody>
          <a:bodyPr/>
          <a:lstStyle/>
          <a:p>
            <a:r>
              <a:rPr lang="en-US" sz="2400" dirty="0"/>
              <a:t>Formed at the Spring Summit 2017</a:t>
            </a:r>
          </a:p>
          <a:p>
            <a:r>
              <a:rPr lang="en-US" sz="2400" dirty="0"/>
              <a:t>Met weekly for a year</a:t>
            </a:r>
          </a:p>
          <a:p>
            <a:r>
              <a:rPr lang="en-US" sz="2400" dirty="0"/>
              <a:t>Partnered with A4L in October 2017</a:t>
            </a:r>
          </a:p>
          <a:p>
            <a:r>
              <a:rPr lang="en-US" sz="2400" dirty="0"/>
              <a:t>Created a mission statement:</a:t>
            </a:r>
          </a:p>
          <a:p>
            <a:pPr lvl="1"/>
            <a:r>
              <a:rPr lang="en-US" sz="2000" dirty="0"/>
              <a:t>The mission of the JSON task force, a partnership between A4L and PESC, is to provide design rules for XML and JSON that promote expression of comparable semantics, simplicity of translation, and ease of implementation. The goal is to  provide the education community with a choice of exchange formats that are aligned with technology trends, but provide continuing support for existing community standards.</a:t>
            </a:r>
          </a:p>
          <a:p>
            <a:pPr lvl="1"/>
            <a:endParaRPr lang="en-US" sz="2000" dirty="0"/>
          </a:p>
          <a:p>
            <a:endParaRPr lang="en-US" sz="2400" dirty="0"/>
          </a:p>
          <a:p>
            <a:endParaRPr lang="en-US" sz="2400" dirty="0"/>
          </a:p>
        </p:txBody>
      </p:sp>
    </p:spTree>
    <p:extLst>
      <p:ext uri="{BB962C8B-B14F-4D97-AF65-F5344CB8AC3E}">
        <p14:creationId xmlns:p14="http://schemas.microsoft.com/office/powerpoint/2010/main" val="361917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Phased Approach</a:t>
            </a:r>
          </a:p>
        </p:txBody>
      </p:sp>
      <p:sp>
        <p:nvSpPr>
          <p:cNvPr id="3" name="Content Placeholder 2"/>
          <p:cNvSpPr>
            <a:spLocks noGrp="1"/>
          </p:cNvSpPr>
          <p:nvPr>
            <p:ph idx="1"/>
          </p:nvPr>
        </p:nvSpPr>
        <p:spPr/>
        <p:txBody>
          <a:bodyPr/>
          <a:lstStyle/>
          <a:p>
            <a:r>
              <a:rPr lang="en-US" sz="2000" dirty="0"/>
              <a:t>Develop XML Schema aware JSON and a set of reference tools supporting the JSON creation (e.g., JAXB, </a:t>
            </a:r>
            <a:r>
              <a:rPr lang="en-US" sz="2000" dirty="0" err="1"/>
              <a:t>MOXy</a:t>
            </a:r>
            <a:r>
              <a:rPr lang="en-US" sz="2000" dirty="0"/>
              <a:t>)</a:t>
            </a:r>
          </a:p>
          <a:p>
            <a:r>
              <a:rPr lang="en-US" sz="2000" dirty="0"/>
              <a:t>Offer a schema aware translation service to translate between JSON and XML (</a:t>
            </a:r>
            <a:r>
              <a:rPr lang="en-US" sz="2000" dirty="0" err="1"/>
              <a:t>EdExchange</a:t>
            </a:r>
            <a:r>
              <a:rPr lang="en-US" sz="2000" dirty="0"/>
              <a:t>)</a:t>
            </a:r>
          </a:p>
          <a:p>
            <a:r>
              <a:rPr lang="en-US" sz="2000" dirty="0"/>
              <a:t>Develop standards using JSON Schema that will have comparable structure to XML Schema aware JSON</a:t>
            </a:r>
          </a:p>
          <a:p>
            <a:r>
              <a:rPr lang="en-US" sz="2000" dirty="0"/>
              <a:t>Determine the value of JSON-LD for unifying education standards</a:t>
            </a:r>
            <a:endParaRPr lang="en-US" sz="2400" dirty="0"/>
          </a:p>
          <a:p>
            <a:r>
              <a:rPr lang="en-US" sz="2000" dirty="0"/>
              <a:t>Provide web service definition (Open API) for accessing different objects in PESC Standards using JSON</a:t>
            </a:r>
          </a:p>
        </p:txBody>
      </p:sp>
    </p:spTree>
    <p:extLst>
      <p:ext uri="{BB962C8B-B14F-4D97-AF65-F5344CB8AC3E}">
        <p14:creationId xmlns:p14="http://schemas.microsoft.com/office/powerpoint/2010/main" val="263246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Force Accomplishments</a:t>
            </a:r>
          </a:p>
        </p:txBody>
      </p:sp>
      <p:sp>
        <p:nvSpPr>
          <p:cNvPr id="3" name="Content Placeholder 2"/>
          <p:cNvSpPr>
            <a:spLocks noGrp="1"/>
          </p:cNvSpPr>
          <p:nvPr>
            <p:ph idx="1"/>
          </p:nvPr>
        </p:nvSpPr>
        <p:spPr/>
        <p:txBody>
          <a:bodyPr/>
          <a:lstStyle/>
          <a:p>
            <a:r>
              <a:rPr lang="en-US" sz="2400" dirty="0"/>
              <a:t>Developed design rules for XML to reduce differences between JSON and XML</a:t>
            </a:r>
          </a:p>
          <a:p>
            <a:r>
              <a:rPr lang="en-US" sz="2400" dirty="0"/>
              <a:t>Developed rules for XML Schema aware JSON that make JSON consistent for programmers (reduce type and existence checking)</a:t>
            </a:r>
          </a:p>
          <a:p>
            <a:r>
              <a:rPr lang="en-US" sz="2400" dirty="0"/>
              <a:t>Published Schema Aware JSON specification that included the rules above with A4L</a:t>
            </a:r>
          </a:p>
          <a:p>
            <a:r>
              <a:rPr lang="en-US" sz="2400" dirty="0"/>
              <a:t>Created JSON Schema for College Transcript using XML subset schema and XMLSpy</a:t>
            </a:r>
            <a:r>
              <a:rPr lang="en-US" sz="2000" baseline="30000" dirty="0"/>
              <a:t>®</a:t>
            </a:r>
            <a:r>
              <a:rPr lang="en-US" sz="2400" dirty="0"/>
              <a:t> XML to JSON Schema conversion</a:t>
            </a:r>
          </a:p>
          <a:p>
            <a:endParaRPr lang="en-US" sz="2400" dirty="0"/>
          </a:p>
        </p:txBody>
      </p:sp>
    </p:spTree>
    <p:extLst>
      <p:ext uri="{BB962C8B-B14F-4D97-AF65-F5344CB8AC3E}">
        <p14:creationId xmlns:p14="http://schemas.microsoft.com/office/powerpoint/2010/main" val="426194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sz="2400" dirty="0"/>
              <a:t>Complete creation of PESC JSON Schema standards.</a:t>
            </a:r>
          </a:p>
          <a:p>
            <a:r>
              <a:rPr lang="en-US" sz="2400" dirty="0"/>
              <a:t>Work with Credential Engine to determine how to effectively use JSON-LD with PESC Standards:</a:t>
            </a:r>
          </a:p>
          <a:p>
            <a:pPr lvl="1"/>
            <a:r>
              <a:rPr lang="en-US" sz="2000" dirty="0" err="1"/>
              <a:t>GeoCode</a:t>
            </a:r>
            <a:endParaRPr lang="en-US" sz="2000" dirty="0"/>
          </a:p>
          <a:p>
            <a:pPr lvl="1"/>
            <a:r>
              <a:rPr lang="en-US" sz="2000" dirty="0" err="1"/>
              <a:t>EdPlan</a:t>
            </a:r>
            <a:endParaRPr lang="en-US" sz="2000" dirty="0"/>
          </a:p>
          <a:p>
            <a:pPr lvl="1"/>
            <a:r>
              <a:rPr lang="en-US" sz="2000" dirty="0"/>
              <a:t>Privacy</a:t>
            </a:r>
          </a:p>
          <a:p>
            <a:pPr lvl="1"/>
            <a:r>
              <a:rPr lang="en-US" sz="2000" dirty="0"/>
              <a:t>Common Credentials</a:t>
            </a:r>
          </a:p>
          <a:p>
            <a:pPr lvl="1"/>
            <a:r>
              <a:rPr lang="en-US" sz="2000" dirty="0" err="1"/>
              <a:t>ePortfolio</a:t>
            </a:r>
            <a:endParaRPr lang="en-US" sz="2000" dirty="0"/>
          </a:p>
          <a:p>
            <a:r>
              <a:rPr lang="en-US" sz="2400" dirty="0"/>
              <a:t>Develop pull model for information in PESC format (Web Service Definition)</a:t>
            </a:r>
          </a:p>
          <a:p>
            <a:pPr lvl="1"/>
            <a:endParaRPr lang="en-US" sz="2000" dirty="0"/>
          </a:p>
          <a:p>
            <a:endParaRPr lang="en-US" dirty="0"/>
          </a:p>
        </p:txBody>
      </p:sp>
    </p:spTree>
    <p:extLst>
      <p:ext uri="{BB962C8B-B14F-4D97-AF65-F5344CB8AC3E}">
        <p14:creationId xmlns:p14="http://schemas.microsoft.com/office/powerpoint/2010/main" val="114042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6D38-BC22-4188-9CBC-198EE633854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604227F-A5BF-4ED4-BD57-CB131973EA47}"/>
              </a:ext>
            </a:extLst>
          </p:cNvPr>
          <p:cNvSpPr>
            <a:spLocks noGrp="1"/>
          </p:cNvSpPr>
          <p:nvPr>
            <p:ph idx="1"/>
          </p:nvPr>
        </p:nvSpPr>
        <p:spPr/>
        <p:txBody>
          <a:bodyPr/>
          <a:lstStyle/>
          <a:p>
            <a:r>
              <a:rPr lang="en-US" sz="2400" dirty="0"/>
              <a:t>Demonstration of College Transcript JSON Schema and issues remaining</a:t>
            </a:r>
          </a:p>
          <a:p>
            <a:r>
              <a:rPr lang="en-US" sz="2400" dirty="0"/>
              <a:t>JSON-LD Discussion: Making data discoverable</a:t>
            </a:r>
          </a:p>
          <a:p>
            <a:r>
              <a:rPr lang="en-US" sz="2400" dirty="0"/>
              <a:t>Full exchanges vs. </a:t>
            </a:r>
            <a:r>
              <a:rPr lang="en-US" sz="2400"/>
              <a:t>partial </a:t>
            </a:r>
            <a:r>
              <a:rPr lang="en-US" sz="2400" dirty="0"/>
              <a:t>exchanges</a:t>
            </a:r>
          </a:p>
          <a:p>
            <a:endParaRPr lang="en-US" dirty="0"/>
          </a:p>
        </p:txBody>
      </p:sp>
    </p:spTree>
    <p:extLst>
      <p:ext uri="{BB962C8B-B14F-4D97-AF65-F5344CB8AC3E}">
        <p14:creationId xmlns:p14="http://schemas.microsoft.com/office/powerpoint/2010/main" val="324576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0724" name="Picture 4" descr="C:\Program Files (x86)\Microsoft Office\MEDIA\CAGCAT10\j024069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133600"/>
            <a:ext cx="4243859" cy="339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12081"/>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5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10002</Type>
    <SequenceNumber>1001</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10004</Type>
    <SequenceNumber>1002</SequenceNumber>
    <Assembly>Microsoft.Office.DocumentManagement, Version=16.0.0.0, Culture=neutral, PublicKeyToken=71e9bce111e9429c</Assembly>
    <Class>Microsoft.Office.DocumentManagement.Internal.DocIdHandler</Class>
    <Data/>
    <Filter/>
  </Receiver>
  <Receiver xmlns="">
    <Name>Document ID Generator</Name>
    <Synchronization>Synchronous</Synchronization>
    <Type>10006</Type>
    <SequenceNumber>1003</SequenceNumber>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3B2C08869C62B429B7FAB2490EC1D9F" ma:contentTypeVersion="14" ma:contentTypeDescription="Create a new document." ma:contentTypeScope="" ma:versionID="7748102313ce4845bf2385db05e64d37">
  <xsd:schema xmlns:xsd="http://www.w3.org/2001/XMLSchema" xmlns:xs="http://www.w3.org/2001/XMLSchema" xmlns:p="http://schemas.microsoft.com/office/2006/metadata/properties" xmlns:ns2="fa6dcc7a-ed60-4d90-8a63-d1beaf0f6d66" targetNamespace="http://schemas.microsoft.com/office/2006/metadata/properties" ma:root="true" ma:fieldsID="0aca265d6050834c3ac9a2bfdf60a9f2" ns2:_="">
    <xsd:import namespace="fa6dcc7a-ed60-4d90-8a63-d1beaf0f6d6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dcc7a-ed60-4d90-8a63-d1beaf0f6d6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false">
      <xsd:simpleType>
        <xsd:restriction base="dms:Text"/>
      </xsd:simpleType>
    </xsd:element>
    <xsd:element name="_dlc_DocIdUrl" ma:index="9" nillable="true" ma:displayName="Document ID" ma:description="Permanent link to this document." ma:hidden="true" ma:internalName="_dlc_DocId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fals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fa6dcc7a-ed60-4d90-8a63-d1beaf0f6d66">NXM775DWE5FX-7-10</_dlc_DocId>
    <_dlc_DocIdUrl xmlns="fa6dcc7a-ed60-4d90-8a63-d1beaf0f6d66">
      <Url>https://actinc.sharepoint.com/sites/QA_Ext/PESCTAB/_layouts/DocIdRedir.aspx?ID=NXM775DWE5FX-7-10</Url>
      <Description>NXM775DWE5FX-7-10</Description>
    </_dlc_DocIdUrl>
    <_dlc_DocIdPersistId xmlns="fa6dcc7a-ed60-4d90-8a63-d1beaf0f6d66"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48E2B-D8B0-4BF2-8A76-A3B5149BCFD8}">
  <ds:schemaRefs>
    <ds:schemaRef ds:uri="http://schemas.microsoft.com/sharepoint/events"/>
    <ds:schemaRef ds:uri=""/>
  </ds:schemaRefs>
</ds:datastoreItem>
</file>

<file path=customXml/itemProps2.xml><?xml version="1.0" encoding="utf-8"?>
<ds:datastoreItem xmlns:ds="http://schemas.openxmlformats.org/officeDocument/2006/customXml" ds:itemID="{95E2F339-057D-4845-9E45-552833AFE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dcc7a-ed60-4d90-8a63-d1beaf0f6d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CFDDA6-5217-4EDA-8255-4CD3EBACA578}">
  <ds:schemaRefs>
    <ds:schemaRef ds:uri="http://schemas.microsoft.com/office/infopath/2007/PartnerControls"/>
    <ds:schemaRef ds:uri="http://schemas.microsoft.com/office/2006/documentManagement/types"/>
    <ds:schemaRef ds:uri="http://schemas.microsoft.com/office/2006/metadata/properties"/>
    <ds:schemaRef ds:uri="http://purl.org/dc/elements/1.1/"/>
    <ds:schemaRef ds:uri="fa6dcc7a-ed60-4d90-8a63-d1beaf0f6d66"/>
    <ds:schemaRef ds:uri="http://www.w3.org/XML/1998/namespace"/>
    <ds:schemaRef ds:uri="http://schemas.openxmlformats.org/package/2006/metadata/core-properties"/>
    <ds:schemaRef ds:uri="http://purl.org/dc/dcmitype/"/>
    <ds:schemaRef ds:uri="http://purl.org/dc/terms/"/>
  </ds:schemaRefs>
</ds:datastoreItem>
</file>

<file path=customXml/itemProps4.xml><?xml version="1.0" encoding="utf-8"?>
<ds:datastoreItem xmlns:ds="http://schemas.openxmlformats.org/officeDocument/2006/customXml" ds:itemID="{35DE3D1F-064E-4328-BF0B-98A065DCA9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Eclipse</Template>
  <TotalTime>2818</TotalTime>
  <Words>369</Words>
  <Application>Microsoft Office PowerPoint</Application>
  <PresentationFormat>On-screen Show (4:3)</PresentationFormat>
  <Paragraphs>42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Verdana</vt:lpstr>
      <vt:lpstr>Wingdings</vt:lpstr>
      <vt:lpstr>Eclipse</vt:lpstr>
      <vt:lpstr>Technical Advisory Board</vt:lpstr>
      <vt:lpstr>JavaScript Object Notation (JSON)</vt:lpstr>
      <vt:lpstr>JSON Task Force</vt:lpstr>
      <vt:lpstr>Phased Approach</vt:lpstr>
      <vt:lpstr>Task Force Accomplishments</vt:lpstr>
      <vt:lpstr>Next Steps</vt:lpstr>
      <vt:lpstr>Agenda</vt:lpstr>
      <vt:lpstr>Questions</vt:lpstr>
    </vt:vector>
  </TitlesOfParts>
  <Company>ACT,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PESC Technical Advisory Board</dc:title>
  <dc:subject>Update</dc:subject>
  <dc:creator>ACT User</dc:creator>
  <cp:lastModifiedBy>Michael D. Morris</cp:lastModifiedBy>
  <cp:revision>205</cp:revision>
  <dcterms:created xsi:type="dcterms:W3CDTF">2010-09-30T20:36:45Z</dcterms:created>
  <dcterms:modified xsi:type="dcterms:W3CDTF">2019-10-25T12:24:27Z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0x01010083B2C08869C62B429B7FAB2490EC1D9F</vt:lpwstr>
  </property>
  <property fmtid="{D5CDD505-2E9C-101B-9397-08002B2CF9AE}" pid="3" name="_dlc_DocIdItemGuid">
    <vt:lpwstr>4ee10fb1-e901-4a54-bae0-ec66e63b68ad</vt:lpwstr>
  </property>
  <property fmtid="{D5CDD505-2E9C-101B-9397-08002B2CF9AE}" pid="4" name="Order">
    <vt:r8>1000</vt:r8>
  </property>
  <property fmtid="{D5CDD505-2E9C-101B-9397-08002B2CF9AE}" pid="5" name="Folders">
    <vt:lpwstr>~/sites/pesctab/TAB Presentations/Technology Panel Spring 2015 v2.pptx</vt:lpwstr>
  </property>
  <property fmtid="{D5CDD505-2E9C-101B-9397-08002B2CF9AE}" pid="6" name="xd_ProgID">
    <vt:lpwstr/>
  </property>
  <property fmtid="{D5CDD505-2E9C-101B-9397-08002B2CF9AE}" pid="7" name="TemplateUrl">
    <vt:lpwstr/>
  </property>
</Properties>
</file>