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4"/>
    <p:sldMasterId id="2147483791" r:id="rId5"/>
    <p:sldMasterId id="2147483908" r:id="rId6"/>
    <p:sldMasterId id="2147483883" r:id="rId7"/>
    <p:sldMasterId id="2147483895" r:id="rId8"/>
  </p:sldMasterIdLst>
  <p:notesMasterIdLst>
    <p:notesMasterId r:id="rId25"/>
  </p:notesMasterIdLst>
  <p:handoutMasterIdLst>
    <p:handoutMasterId r:id="rId26"/>
  </p:handoutMasterIdLst>
  <p:sldIdLst>
    <p:sldId id="256" r:id="rId9"/>
    <p:sldId id="271" r:id="rId10"/>
    <p:sldId id="275" r:id="rId11"/>
    <p:sldId id="262" r:id="rId12"/>
    <p:sldId id="263" r:id="rId13"/>
    <p:sldId id="264" r:id="rId14"/>
    <p:sldId id="265" r:id="rId15"/>
    <p:sldId id="268" r:id="rId16"/>
    <p:sldId id="266" r:id="rId17"/>
    <p:sldId id="273" r:id="rId18"/>
    <p:sldId id="276" r:id="rId19"/>
    <p:sldId id="274" r:id="rId20"/>
    <p:sldId id="267" r:id="rId21"/>
    <p:sldId id="270" r:id="rId22"/>
    <p:sldId id="272" r:id="rId23"/>
    <p:sldId id="269" r:id="rId24"/>
  </p:sldIdLst>
  <p:sldSz cx="9144000" cy="6858000" type="screen4x3"/>
  <p:notesSz cx="10234613" cy="7104063"/>
  <p:custShowLst>
    <p:custShow name="Short Versions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Nicholson @ ZiNET HQ" initials="JN@ZH" lastIdx="1" clrIdx="0">
    <p:extLst>
      <p:ext uri="{19B8F6BF-5375-455C-9EA6-DF929625EA0E}">
        <p15:presenceInfo xmlns:p15="http://schemas.microsoft.com/office/powerpoint/2012/main" userId="S-1-5-21-2003156587-128553454-583262631-1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84B"/>
    <a:srgbClr val="C00A0A"/>
    <a:srgbClr val="4D7CB0"/>
    <a:srgbClr val="2E96C3"/>
    <a:srgbClr val="000000"/>
    <a:srgbClr val="12374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2" autoAdjust="0"/>
    <p:restoredTop sz="96346" autoAdjust="0"/>
  </p:normalViewPr>
  <p:slideViewPr>
    <p:cSldViewPr snapToGrid="0">
      <p:cViewPr varScale="1">
        <p:scale>
          <a:sx n="175" d="100"/>
          <a:sy n="175" d="100"/>
        </p:scale>
        <p:origin x="1186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72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9" y="0"/>
            <a:ext cx="4434999" cy="356438"/>
          </a:xfrm>
          <a:prstGeom prst="rect">
            <a:avLst/>
          </a:prstGeom>
        </p:spPr>
        <p:txBody>
          <a:bodyPr vert="horz" lIns="94775" tIns="47387" rIns="94775" bIns="47387" rtlCol="0"/>
          <a:lstStyle>
            <a:lvl1pPr algn="r">
              <a:defRPr sz="1200"/>
            </a:lvl1pPr>
          </a:lstStyle>
          <a:p>
            <a:fld id="{ED15ED28-5ACE-4C0F-A7ED-1E56CB23E312}" type="datetimeFigureOut">
              <a:rPr lang="en-GB" smtClean="0"/>
              <a:t>04/10/2017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9" y="6747628"/>
            <a:ext cx="4434999" cy="356436"/>
          </a:xfrm>
          <a:prstGeom prst="rect">
            <a:avLst/>
          </a:prstGeom>
        </p:spPr>
        <p:txBody>
          <a:bodyPr vert="horz" lIns="94775" tIns="47387" rIns="94775" bIns="47387" rtlCol="0" anchor="b"/>
          <a:lstStyle>
            <a:lvl1pPr algn="r">
              <a:defRPr sz="1200"/>
            </a:lvl1pPr>
          </a:lstStyle>
          <a:p>
            <a:fld id="{85C56181-E65C-4688-ACA4-2C1C947EF8E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6115" cy="356680"/>
          </a:xfrm>
          <a:prstGeom prst="rect">
            <a:avLst/>
          </a:prstGeom>
        </p:spPr>
        <p:txBody>
          <a:bodyPr vert="horz" lIns="94775" tIns="47387" rIns="94775" bIns="47387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1" y="6747383"/>
            <a:ext cx="4436115" cy="356680"/>
          </a:xfrm>
          <a:prstGeom prst="rect">
            <a:avLst/>
          </a:prstGeom>
        </p:spPr>
        <p:txBody>
          <a:bodyPr vert="horz" lIns="94775" tIns="47387" rIns="94775" bIns="47387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959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434999" cy="356438"/>
          </a:xfrm>
          <a:prstGeom prst="rect">
            <a:avLst/>
          </a:prstGeom>
        </p:spPr>
        <p:txBody>
          <a:bodyPr vert="horz" lIns="94775" tIns="47387" rIns="94775" bIns="47387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9" y="0"/>
            <a:ext cx="4434999" cy="356438"/>
          </a:xfrm>
          <a:prstGeom prst="rect">
            <a:avLst/>
          </a:prstGeom>
        </p:spPr>
        <p:txBody>
          <a:bodyPr vert="horz" lIns="94775" tIns="47387" rIns="94775" bIns="47387" rtlCol="0"/>
          <a:lstStyle>
            <a:lvl1pPr algn="r">
              <a:defRPr sz="1200"/>
            </a:lvl1pPr>
          </a:lstStyle>
          <a:p>
            <a:fld id="{A8C06BEF-641C-4341-B77A-19DEBFFAA17D}" type="datetimeFigureOut">
              <a:rPr lang="en-GB" smtClean="0"/>
              <a:t>04/10/2017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5" tIns="47387" rIns="94775" bIns="47387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2"/>
            <a:ext cx="8187690" cy="2797225"/>
          </a:xfrm>
          <a:prstGeom prst="rect">
            <a:avLst/>
          </a:prstGeom>
        </p:spPr>
        <p:txBody>
          <a:bodyPr vert="horz" lIns="94775" tIns="47387" rIns="94775" bIns="473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747628"/>
            <a:ext cx="4434999" cy="356436"/>
          </a:xfrm>
          <a:prstGeom prst="rect">
            <a:avLst/>
          </a:prstGeom>
        </p:spPr>
        <p:txBody>
          <a:bodyPr vert="horz" lIns="94775" tIns="47387" rIns="94775" bIns="47387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9" y="6747628"/>
            <a:ext cx="4434999" cy="356436"/>
          </a:xfrm>
          <a:prstGeom prst="rect">
            <a:avLst/>
          </a:prstGeom>
        </p:spPr>
        <p:txBody>
          <a:bodyPr vert="horz" lIns="94775" tIns="47387" rIns="94775" bIns="47387" rtlCol="0" anchor="b"/>
          <a:lstStyle>
            <a:lvl1pPr algn="r">
              <a:defRPr sz="1200"/>
            </a:lvl1pPr>
          </a:lstStyle>
          <a:p>
            <a:fld id="{9B01C77A-F27F-4FEC-B5DC-6511F12C9D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99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5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9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68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6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98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02087"/>
            <a:ext cx="3868340" cy="802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450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02087"/>
            <a:ext cx="3887391" cy="802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81"/>
            <a:ext cx="3887391" cy="3450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2" y="807309"/>
            <a:ext cx="7886700" cy="8833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6611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135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8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790832"/>
            <a:ext cx="2949178" cy="1267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5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643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790832"/>
            <a:ext cx="2949178" cy="126656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5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5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931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307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8" y="799070"/>
            <a:ext cx="1971675" cy="52475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799070"/>
            <a:ext cx="5800725" cy="524750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66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393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5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25763" y="6158657"/>
            <a:ext cx="1218239" cy="35689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925763" y="6526948"/>
            <a:ext cx="1218239" cy="326075"/>
          </a:xfrm>
          <a:prstGeom prst="rect">
            <a:avLst/>
          </a:prstGeom>
        </p:spPr>
        <p:txBody>
          <a:bodyPr/>
          <a:lstStyle/>
          <a:p>
            <a:fld id="{216F6F0B-3E6F-4240-938F-E339A0DAF58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426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5763" y="6158657"/>
            <a:ext cx="1218239" cy="35689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5763" y="6526948"/>
            <a:ext cx="1218239" cy="326075"/>
          </a:xfrm>
          <a:prstGeom prst="rect">
            <a:avLst/>
          </a:prstGeom>
        </p:spPr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751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5763" y="6158657"/>
            <a:ext cx="1218239" cy="35689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5763" y="6526948"/>
            <a:ext cx="1218239" cy="326075"/>
          </a:xfrm>
          <a:prstGeom prst="rect">
            <a:avLst/>
          </a:prstGeom>
        </p:spPr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67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25763" y="6158657"/>
            <a:ext cx="1218239" cy="35689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5763" y="6526948"/>
            <a:ext cx="1218239" cy="326075"/>
          </a:xfrm>
          <a:prstGeom prst="rect">
            <a:avLst/>
          </a:prstGeom>
        </p:spPr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517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02087"/>
            <a:ext cx="3868340" cy="802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450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02087"/>
            <a:ext cx="3887391" cy="802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81"/>
            <a:ext cx="3887391" cy="3450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25763" y="6158657"/>
            <a:ext cx="1218239" cy="35689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25763" y="6526948"/>
            <a:ext cx="1218239" cy="326075"/>
          </a:xfrm>
          <a:prstGeom prst="rect">
            <a:avLst/>
          </a:prstGeom>
        </p:spPr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2" y="807309"/>
            <a:ext cx="7886700" cy="8833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4407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25763" y="6158657"/>
            <a:ext cx="1218239" cy="35689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5763" y="6526948"/>
            <a:ext cx="1218239" cy="326075"/>
          </a:xfrm>
          <a:prstGeom prst="rect">
            <a:avLst/>
          </a:prstGeom>
        </p:spPr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2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25763" y="6158657"/>
            <a:ext cx="1218239" cy="35689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5763" y="6526948"/>
            <a:ext cx="1218239" cy="326075"/>
          </a:xfrm>
          <a:prstGeom prst="rect">
            <a:avLst/>
          </a:prstGeom>
        </p:spPr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058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790832"/>
            <a:ext cx="2949178" cy="1267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5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25763" y="6158657"/>
            <a:ext cx="1218239" cy="35689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5763" y="6526948"/>
            <a:ext cx="1218239" cy="326075"/>
          </a:xfrm>
          <a:prstGeom prst="rect">
            <a:avLst/>
          </a:prstGeom>
        </p:spPr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573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790832"/>
            <a:ext cx="2949178" cy="126656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5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5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25763" y="6158657"/>
            <a:ext cx="1218239" cy="35689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5763" y="6526948"/>
            <a:ext cx="1218239" cy="326075"/>
          </a:xfrm>
          <a:prstGeom prst="rect">
            <a:avLst/>
          </a:prstGeom>
        </p:spPr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0878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5763" y="6158657"/>
            <a:ext cx="1218239" cy="35689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5763" y="6526948"/>
            <a:ext cx="1218239" cy="326075"/>
          </a:xfrm>
          <a:prstGeom prst="rect">
            <a:avLst/>
          </a:prstGeom>
        </p:spPr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95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3214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8" y="799070"/>
            <a:ext cx="1971675" cy="52475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799070"/>
            <a:ext cx="5800725" cy="524750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5763" y="6158657"/>
            <a:ext cx="1218239" cy="35689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5763" y="6526948"/>
            <a:ext cx="1218239" cy="326075"/>
          </a:xfrm>
          <a:prstGeom prst="rect">
            <a:avLst/>
          </a:prstGeom>
        </p:spPr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1743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5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032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8902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6150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285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02087"/>
            <a:ext cx="3868340" cy="802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450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02087"/>
            <a:ext cx="3887391" cy="802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81"/>
            <a:ext cx="3887391" cy="3450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2" y="807309"/>
            <a:ext cx="7886700" cy="8833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11320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7161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20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790832"/>
            <a:ext cx="2949178" cy="1267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5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4548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790832"/>
            <a:ext cx="2949178" cy="126656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5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5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61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276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8937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8" y="799070"/>
            <a:ext cx="1971675" cy="52475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799070"/>
            <a:ext cx="5800725" cy="524750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2179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2069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8516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embersh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3502931"/>
            <a:ext cx="9144001" cy="22154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44" y="4180336"/>
            <a:ext cx="1756800" cy="720288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561434" y="4180336"/>
            <a:ext cx="1609200" cy="1002602"/>
            <a:chOff x="1766779" y="4693128"/>
            <a:chExt cx="1609200" cy="1002602"/>
          </a:xfrm>
        </p:grpSpPr>
        <p:pic>
          <p:nvPicPr>
            <p:cNvPr id="6" name="Graphic 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79" y="4693128"/>
              <a:ext cx="1609200" cy="540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 userDrawn="1"/>
          </p:nvSpPr>
          <p:spPr>
            <a:xfrm>
              <a:off x="1766779" y="5234065"/>
              <a:ext cx="1609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Multiple SIF Board</a:t>
              </a:r>
            </a:p>
            <a:p>
              <a:pPr algn="ctr"/>
              <a:r>
                <a:rPr lang="en-GB" sz="1200" dirty="0"/>
                <a:t>Memberships</a:t>
              </a: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4889216" y="4180341"/>
            <a:ext cx="1275750" cy="996999"/>
            <a:chOff x="5011856" y="4513128"/>
            <a:chExt cx="1275750" cy="996999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736" y="4513128"/>
              <a:ext cx="1220870" cy="72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5011856" y="5233128"/>
              <a:ext cx="127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ICO Registered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11" y="4180336"/>
            <a:ext cx="1503628" cy="720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" y="945003"/>
            <a:ext cx="9144001" cy="22154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4529" y="1381140"/>
            <a:ext cx="6934945" cy="138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285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emberships (red)">
    <p:bg>
      <p:bgPr>
        <a:solidFill>
          <a:srgbClr val="C0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3502931"/>
            <a:ext cx="9144001" cy="22154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44" y="4180336"/>
            <a:ext cx="1756800" cy="720288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561434" y="4180336"/>
            <a:ext cx="1609200" cy="1002602"/>
            <a:chOff x="1766779" y="4693128"/>
            <a:chExt cx="1609200" cy="1002602"/>
          </a:xfrm>
        </p:grpSpPr>
        <p:pic>
          <p:nvPicPr>
            <p:cNvPr id="6" name="Graphic 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79" y="4693128"/>
              <a:ext cx="1609200" cy="540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 userDrawn="1"/>
          </p:nvSpPr>
          <p:spPr>
            <a:xfrm>
              <a:off x="1766779" y="5234065"/>
              <a:ext cx="1609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Multiple SIF Board</a:t>
              </a:r>
            </a:p>
            <a:p>
              <a:pPr algn="ctr"/>
              <a:r>
                <a:rPr lang="en-GB" sz="1200" dirty="0"/>
                <a:t>Memberships</a:t>
              </a: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4889216" y="4180341"/>
            <a:ext cx="1275750" cy="996999"/>
            <a:chOff x="5011856" y="4513128"/>
            <a:chExt cx="1275750" cy="996999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736" y="4513128"/>
              <a:ext cx="1220870" cy="72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5011856" y="5233128"/>
              <a:ext cx="127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ICO Registered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11" y="4180336"/>
            <a:ext cx="1503628" cy="720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" y="945003"/>
            <a:ext cx="9144001" cy="22154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4529" y="1381140"/>
            <a:ext cx="6934945" cy="138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22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0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5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08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5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5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392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5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61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2.sv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6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94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3" r:id="rId7"/>
    <p:sldLayoutId id="2147483964" r:id="rId8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807309"/>
            <a:ext cx="7886700" cy="883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825625"/>
            <a:ext cx="78867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5763" y="6158657"/>
            <a:ext cx="1218239" cy="356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5763" y="6526948"/>
            <a:ext cx="1218239" cy="32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16F6F0B-3E6F-4240-938F-E339A0DAF58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" y="6"/>
            <a:ext cx="9143999" cy="691563"/>
          </a:xfrm>
          <a:prstGeom prst="rect">
            <a:avLst/>
          </a:prstGeom>
        </p:spPr>
      </p:pic>
      <p:pic>
        <p:nvPicPr>
          <p:cNvPr id="9" name="Graphic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163053"/>
            <a:ext cx="7925760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9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807309"/>
            <a:ext cx="7886700" cy="883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825625"/>
            <a:ext cx="78867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" y="6"/>
            <a:ext cx="9143999" cy="69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3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807309"/>
            <a:ext cx="7886700" cy="883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825625"/>
            <a:ext cx="78867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5763" y="6158657"/>
            <a:ext cx="1218239" cy="356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5763" y="6526948"/>
            <a:ext cx="1218239" cy="32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16F6F0B-3E6F-4240-938F-E339A0DAF58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33" y="0"/>
            <a:ext cx="9139200" cy="69120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4396" y="6167127"/>
            <a:ext cx="7925760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2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96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807309"/>
            <a:ext cx="7886700" cy="883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825625"/>
            <a:ext cx="78867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9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968" r:id="rId4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96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F4CB-D3EB-46BE-9364-B500D9F38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state of JSON in SIF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6024B-857A-4B24-9286-2C1C14AA6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Dr Jon Nicholson, PhD </a:t>
            </a:r>
            <a:r>
              <a:rPr lang="en-GB" dirty="0" err="1"/>
              <a:t>mIEEE</a:t>
            </a:r>
            <a:r>
              <a:rPr lang="en-GB" dirty="0"/>
              <a:t> FHEA</a:t>
            </a:r>
          </a:p>
          <a:p>
            <a:r>
              <a:rPr lang="en-GB" dirty="0"/>
              <a:t>Chief Technology Officer, ZiNET Data Solutions Limited</a:t>
            </a:r>
          </a:p>
          <a:p>
            <a:endParaRPr lang="en-GB" dirty="0"/>
          </a:p>
          <a:p>
            <a:r>
              <a:rPr lang="en-GB" dirty="0"/>
              <a:t>Infrastructure Group</a:t>
            </a:r>
          </a:p>
          <a:p>
            <a:r>
              <a:rPr lang="en-GB" dirty="0"/>
              <a:t>October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DEB5B-EA45-490D-B2A9-B9081B3D05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5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0CCB-92AB-4036-9DE2-536E0B30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Nicholson Notation (proposed)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1B9C3-05EA-4361-83B1-E8643E60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10</a:t>
            </a:fld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9C6C68E-C0CA-496C-B4FD-366B3C0095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708786"/>
              </p:ext>
            </p:extLst>
          </p:nvPr>
        </p:nvGraphicFramePr>
        <p:xfrm>
          <a:off x="149431" y="1601378"/>
          <a:ext cx="8845139" cy="519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8930">
                  <a:extLst>
                    <a:ext uri="{9D8B030D-6E8A-4147-A177-3AD203B41FA5}">
                      <a16:colId xmlns:a16="http://schemas.microsoft.com/office/drawing/2014/main" val="3294794228"/>
                    </a:ext>
                  </a:extLst>
                </a:gridCol>
                <a:gridCol w="3127693">
                  <a:extLst>
                    <a:ext uri="{9D8B030D-6E8A-4147-A177-3AD203B41FA5}">
                      <a16:colId xmlns:a16="http://schemas.microsoft.com/office/drawing/2014/main" val="840552419"/>
                    </a:ext>
                  </a:extLst>
                </a:gridCol>
                <a:gridCol w="5062855">
                  <a:extLst>
                    <a:ext uri="{9D8B030D-6E8A-4147-A177-3AD203B41FA5}">
                      <a16:colId xmlns:a16="http://schemas.microsoft.com/office/drawing/2014/main" val="901601987"/>
                    </a:ext>
                  </a:extLst>
                </a:gridCol>
                <a:gridCol w="325661">
                  <a:extLst>
                    <a:ext uri="{9D8B030D-6E8A-4147-A177-3AD203B41FA5}">
                      <a16:colId xmlns:a16="http://schemas.microsoft.com/office/drawing/2014/main" val="1851800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XML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JSON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7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200" dirty="0"/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Simple Content</a:t>
                      </a:r>
                    </a:p>
                  </a:txBody>
                  <a:tcPr vert="vert27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32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"text"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30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"_name"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"_name"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"text"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82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2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{} }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Complex Content</a:t>
                      </a:r>
                    </a:p>
                  </a:txBody>
                  <a:tcPr vert="vert27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71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"_name"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"a"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"b"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 }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5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"_name"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"a"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"b"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 }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GB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GB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GB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"a"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[]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Lists</a:t>
                      </a:r>
                    </a:p>
                  </a:txBody>
                  <a:tcPr vert="vert27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"_name"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"a"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[]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0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"a"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]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"a"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]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31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 </a:t>
                      </a:r>
                      <a:r>
                        <a:rPr lang="pt-BR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"_name"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"a"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]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271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80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0CCB-92AB-4036-9DE2-536E0B30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Side by 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1B9C3-05EA-4361-83B1-E8643E60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11</a:t>
            </a:fld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9C6C68E-C0CA-496C-B4FD-366B3C0095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852640"/>
              </p:ext>
            </p:extLst>
          </p:nvPr>
        </p:nvGraphicFramePr>
        <p:xfrm>
          <a:off x="149431" y="1601378"/>
          <a:ext cx="8845139" cy="519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8930">
                  <a:extLst>
                    <a:ext uri="{9D8B030D-6E8A-4147-A177-3AD203B41FA5}">
                      <a16:colId xmlns:a16="http://schemas.microsoft.com/office/drawing/2014/main" val="3294794228"/>
                    </a:ext>
                  </a:extLst>
                </a:gridCol>
                <a:gridCol w="4032679">
                  <a:extLst>
                    <a:ext uri="{9D8B030D-6E8A-4147-A177-3AD203B41FA5}">
                      <a16:colId xmlns:a16="http://schemas.microsoft.com/office/drawing/2014/main" val="840552419"/>
                    </a:ext>
                  </a:extLst>
                </a:gridCol>
                <a:gridCol w="4157869">
                  <a:extLst>
                    <a:ext uri="{9D8B030D-6E8A-4147-A177-3AD203B41FA5}">
                      <a16:colId xmlns:a16="http://schemas.microsoft.com/office/drawing/2014/main" val="901601987"/>
                    </a:ext>
                  </a:extLst>
                </a:gridCol>
                <a:gridCol w="325661">
                  <a:extLst>
                    <a:ext uri="{9D8B030D-6E8A-4147-A177-3AD203B41FA5}">
                      <a16:colId xmlns:a16="http://schemas.microsoft.com/office/drawing/2014/main" val="1851800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Gossner</a:t>
                      </a:r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Nicholson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7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Simple Content</a:t>
                      </a:r>
                    </a:p>
                  </a:txBody>
                  <a:tcPr vert="vert27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32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"#text"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"text"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"text"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30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"@name"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"_name"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"@name"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"#text"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"text"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"_name"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"text"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82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{} }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Complex Content</a:t>
                      </a:r>
                    </a:p>
                  </a:txBody>
                  <a:tcPr vert="vert27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71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"@name"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"_name"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"a"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"b"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 }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"a"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"b"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 }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5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"@name"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"a"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"b"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}}}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"_name"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"a"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"b"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}}}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"a"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[]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Lists</a:t>
                      </a:r>
                    </a:p>
                  </a:txBody>
                  <a:tcPr vert="vert27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"@name"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"_name"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"a"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[]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0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"a"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"a"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]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"a"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]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"a"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]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31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"@name"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"a"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]}}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"_name"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"a"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 { </a:t>
                      </a:r>
                      <a:r>
                        <a:rPr lang="en-GB" sz="10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]}}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271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23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7860-F035-4D70-86B5-469CF34C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Gossner</a:t>
            </a:r>
            <a:r>
              <a:rPr lang="en-GB" sz="3200" dirty="0"/>
              <a:t> vs Nicholson, the differences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0E32F3-2B64-40D2-B0DE-8BEDCE34D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829312"/>
              </p:ext>
            </p:extLst>
          </p:nvPr>
        </p:nvGraphicFramePr>
        <p:xfrm>
          <a:off x="225162" y="1544423"/>
          <a:ext cx="8779502" cy="503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597">
                  <a:extLst>
                    <a:ext uri="{9D8B030D-6E8A-4147-A177-3AD203B41FA5}">
                      <a16:colId xmlns:a16="http://schemas.microsoft.com/office/drawing/2014/main" val="3411780275"/>
                    </a:ext>
                  </a:extLst>
                </a:gridCol>
                <a:gridCol w="4187035">
                  <a:extLst>
                    <a:ext uri="{9D8B030D-6E8A-4147-A177-3AD203B41FA5}">
                      <a16:colId xmlns:a16="http://schemas.microsoft.com/office/drawing/2014/main" val="3533217287"/>
                    </a:ext>
                  </a:extLst>
                </a:gridCol>
                <a:gridCol w="4336870">
                  <a:extLst>
                    <a:ext uri="{9D8B030D-6E8A-4147-A177-3AD203B41FA5}">
                      <a16:colId xmlns:a16="http://schemas.microsoft.com/office/drawing/2014/main" val="2257811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Gossner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Nicholson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5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“@” prefix for attributes (strings)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“_” prefix for attributes (identifiers)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03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“#text” names values (string)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“_” names values (identifier)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3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Simple content structure changes if optional attributes included, or if minor changes made to XSD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Simple content is encapsulated in a consistent object structure, which is more robust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Structure based on data only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Structure based on data plus metadata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96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Lists in XML may not be a arrays in JSON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Lists in XML are always arrays in JSON</a:t>
                      </a:r>
                    </a:p>
                    <a:p>
                      <a:r>
                        <a:rPr lang="en-GB" sz="1200" dirty="0"/>
                        <a:t>Requires knowledge of lists during conversion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0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Pathing is difficult due to inconsistent structure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Pathing is simplified due to more consistent structure </a:t>
                      </a:r>
                    </a:p>
                    <a:p>
                      <a:r>
                        <a:rPr lang="en-GB" sz="1200" dirty="0"/>
                        <a:t>Requires knowledge of simple content during conversion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1039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B1CF1-B210-4C06-BF73-E37824EE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0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45AA-AC58-4C25-8F7F-A42F5080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Issues unresolved in either notation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A2DC-7FDB-4538-8F66-DD248FBD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Heterogeneous lists</a:t>
            </a:r>
          </a:p>
          <a:p>
            <a:pPr lvl="1"/>
            <a:r>
              <a:rPr lang="en-GB" dirty="0"/>
              <a:t>I.e. lists with more than one type of content</a:t>
            </a:r>
          </a:p>
          <a:p>
            <a:pPr lvl="1"/>
            <a:r>
              <a:rPr lang="en-GB" dirty="0"/>
              <a:t>Define rule for Data Models to exclude this structure</a:t>
            </a:r>
          </a:p>
          <a:p>
            <a:r>
              <a:rPr lang="en-GB" dirty="0"/>
              <a:t>Mixed / arbitrary content</a:t>
            </a:r>
          </a:p>
          <a:p>
            <a:pPr lvl="1"/>
            <a:r>
              <a:rPr lang="en-GB" dirty="0"/>
              <a:t>i.e. HTML formatted text</a:t>
            </a:r>
          </a:p>
          <a:p>
            <a:pPr lvl="1"/>
            <a:r>
              <a:rPr lang="en-GB" dirty="0"/>
              <a:t>Content would have to be escaped to a single string</a:t>
            </a:r>
          </a:p>
          <a:p>
            <a:r>
              <a:rPr lang="en-GB" dirty="0"/>
              <a:t>Order of content</a:t>
            </a:r>
          </a:p>
          <a:p>
            <a:pPr lvl="1"/>
            <a:r>
              <a:rPr lang="en-GB" dirty="0"/>
              <a:t>JSON properties are unordered, XML elements are ordered (i.e. sequence)</a:t>
            </a:r>
          </a:p>
          <a:p>
            <a:pPr lvl="1"/>
            <a:r>
              <a:rPr lang="en-GB" dirty="0"/>
              <a:t>E.g.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4EF1D-ECC3-402B-B30C-7D0A0584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D0643-A808-4CD7-944B-07B3F7CB9278}"/>
              </a:ext>
            </a:extLst>
          </p:cNvPr>
          <p:cNvSpPr txBox="1"/>
          <p:nvPr/>
        </p:nvSpPr>
        <p:spPr>
          <a:xfrm>
            <a:off x="396239" y="5843599"/>
            <a:ext cx="2340000" cy="30777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63C93-FFD1-4F20-82D0-4B2DC714F2F9}"/>
              </a:ext>
            </a:extLst>
          </p:cNvPr>
          <p:cNvSpPr txBox="1"/>
          <p:nvPr/>
        </p:nvSpPr>
        <p:spPr>
          <a:xfrm>
            <a:off x="3407231" y="5304990"/>
            <a:ext cx="2473234" cy="138499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CDCFE"/>
                </a:solidFill>
                <a:latin typeface="Consolas" panose="020B0609020204030204" pitchFamily="49" charset="0"/>
              </a:rPr>
              <a:t>"e"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400" dirty="0">
                <a:solidFill>
                  <a:srgbClr val="9CDCFE"/>
                </a:solidFill>
                <a:latin typeface="Consolas" panose="020B0609020204030204" pitchFamily="49" charset="0"/>
              </a:rPr>
              <a:t>"a"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400" dirty="0">
                <a:solidFill>
                  <a:srgbClr val="9CDCFE"/>
                </a:solidFill>
                <a:latin typeface="Consolas" panose="020B0609020204030204" pitchFamily="49" charset="0"/>
              </a:rPr>
              <a:t>"b"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endParaRPr lang="it-IT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9BD26-DA62-474E-8A78-E98FAA40F1E2}"/>
              </a:ext>
            </a:extLst>
          </p:cNvPr>
          <p:cNvSpPr txBox="1"/>
          <p:nvPr/>
        </p:nvSpPr>
        <p:spPr>
          <a:xfrm>
            <a:off x="6551456" y="5843599"/>
            <a:ext cx="2340000" cy="30777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</a:rPr>
              <a:t>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</a:rPr>
              <a:t>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0C733A-1A7E-41C7-B9B4-E052EED6920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36239" y="5997488"/>
            <a:ext cx="670992" cy="0"/>
          </a:xfrm>
          <a:prstGeom prst="straightConnector1">
            <a:avLst/>
          </a:prstGeom>
          <a:ln w="57150">
            <a:solidFill>
              <a:srgbClr val="C00A0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859EFA-F77F-4CED-82A7-CD8C3963E77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880465" y="5997488"/>
            <a:ext cx="670991" cy="0"/>
          </a:xfrm>
          <a:prstGeom prst="straightConnector1">
            <a:avLst/>
          </a:prstGeom>
          <a:ln w="57150">
            <a:solidFill>
              <a:srgbClr val="C00A0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0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EA1B-1F76-406C-9F4E-A9F6F10A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Is a single new notation enough?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ECD7-6139-434A-95A9-1A557C3B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58983"/>
            <a:ext cx="7886700" cy="509451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ideal JSON format is of the form: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"thing"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"value"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1600" dirty="0"/>
          </a:p>
          <a:p>
            <a:r>
              <a:rPr lang="en-GB" dirty="0"/>
              <a:t>To achieve this there cannot be any attributes</a:t>
            </a:r>
          </a:p>
          <a:p>
            <a:pPr lvl="1"/>
            <a:r>
              <a:rPr lang="en-GB" dirty="0"/>
              <a:t>There is movement toward this, e.g. </a:t>
            </a:r>
            <a:r>
              <a:rPr lang="en-GB" dirty="0" err="1"/>
              <a:t>xPress</a:t>
            </a:r>
            <a:endParaRPr lang="en-GB" dirty="0"/>
          </a:p>
          <a:p>
            <a:pPr lvl="1"/>
            <a:r>
              <a:rPr lang="en-GB" dirty="0"/>
              <a:t>Would required significant radical reworking of all other infrastructure and locale data models to comply </a:t>
            </a:r>
          </a:p>
          <a:p>
            <a:endParaRPr lang="en-GB" sz="1600" dirty="0"/>
          </a:p>
          <a:p>
            <a:r>
              <a:rPr lang="en-GB" dirty="0"/>
              <a:t>Would </a:t>
            </a:r>
            <a:r>
              <a:rPr lang="en-GB" dirty="0" err="1"/>
              <a:t>Gossner</a:t>
            </a:r>
            <a:r>
              <a:rPr lang="en-GB" dirty="0"/>
              <a:t> or Nicholson notation work here?</a:t>
            </a:r>
          </a:p>
          <a:p>
            <a:pPr lvl="1"/>
            <a:r>
              <a:rPr lang="en-GB" dirty="0"/>
              <a:t>Nicholson is too verbose due to “_” properties</a:t>
            </a:r>
          </a:p>
          <a:p>
            <a:pPr lvl="1"/>
            <a:r>
              <a:rPr lang="en-GB" dirty="0" err="1"/>
              <a:t>Gossner</a:t>
            </a:r>
            <a:r>
              <a:rPr lang="en-GB" dirty="0"/>
              <a:t> is better, but still has issues with lists/collections</a:t>
            </a:r>
          </a:p>
          <a:p>
            <a:endParaRPr lang="en-GB" sz="1600" dirty="0"/>
          </a:p>
          <a:p>
            <a:r>
              <a:rPr lang="en-GB" dirty="0"/>
              <a:t>Potentially we need another notation for this case, and what if we figure a solution to mixed content?</a:t>
            </a:r>
          </a:p>
          <a:p>
            <a:pPr lvl="1"/>
            <a:r>
              <a:rPr lang="en-GB" dirty="0"/>
              <a:t>We need a well defined way to introduce, deprecate, version, etc notations</a:t>
            </a:r>
          </a:p>
          <a:p>
            <a:pPr lvl="1"/>
            <a:r>
              <a:rPr lang="en-GB" dirty="0"/>
              <a:t>Need to allow an implementation/locale to mandate a notation if they wish</a:t>
            </a:r>
          </a:p>
          <a:p>
            <a:pPr lvl="1"/>
            <a:r>
              <a:rPr lang="en-GB" dirty="0"/>
              <a:t>Why not allow third party notations, e.g. </a:t>
            </a:r>
            <a:r>
              <a:rPr lang="en-GB" dirty="0" err="1"/>
              <a:t>BadgerFish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6511B-3E80-418E-83B5-924358FA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20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2B9A-297A-41B0-8F68-FA51E2CA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Two new headers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D235-8A10-4B31-A1ED-0B981AF6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624149"/>
            <a:ext cx="8442960" cy="485938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Relevant existing headers:</a:t>
            </a:r>
          </a:p>
          <a:p>
            <a:pPr lvl="1"/>
            <a:r>
              <a:rPr lang="en-GB" dirty="0"/>
              <a:t>Request:	Accept / Accept-Encoding</a:t>
            </a:r>
          </a:p>
          <a:p>
            <a:pPr lvl="1"/>
            <a:r>
              <a:rPr lang="en-GB" dirty="0"/>
              <a:t>Response:	Content-Type / Content-Encoding </a:t>
            </a:r>
          </a:p>
          <a:p>
            <a:endParaRPr lang="en-GB" sz="1600" dirty="0"/>
          </a:p>
          <a:p>
            <a:r>
              <a:rPr lang="en-GB" dirty="0"/>
              <a:t>Proposal is to add:</a:t>
            </a:r>
          </a:p>
          <a:p>
            <a:pPr lvl="1"/>
            <a:r>
              <a:rPr lang="en-GB" dirty="0"/>
              <a:t>Request:	</a:t>
            </a:r>
            <a:r>
              <a:rPr lang="en-GB" b="1" dirty="0"/>
              <a:t>Accept-Notation</a:t>
            </a:r>
          </a:p>
          <a:p>
            <a:pPr lvl="2"/>
            <a:r>
              <a:rPr lang="en-GB" dirty="0"/>
              <a:t>Optional, if not present then the implementation default is used</a:t>
            </a:r>
          </a:p>
          <a:p>
            <a:pPr lvl="2"/>
            <a:r>
              <a:rPr lang="en-GB" dirty="0"/>
              <a:t>Contains string name of requested JSON notation</a:t>
            </a:r>
          </a:p>
          <a:p>
            <a:pPr lvl="2"/>
            <a:r>
              <a:rPr lang="en-GB" dirty="0"/>
              <a:t>Comma separated list for order of precedence, excluding implementation default</a:t>
            </a:r>
          </a:p>
          <a:p>
            <a:pPr lvl="1"/>
            <a:r>
              <a:rPr lang="en-GB" dirty="0"/>
              <a:t>Response:	</a:t>
            </a:r>
            <a:r>
              <a:rPr lang="en-GB" b="1" dirty="0"/>
              <a:t>Content-Notation</a:t>
            </a:r>
          </a:p>
          <a:p>
            <a:pPr lvl="2"/>
            <a:r>
              <a:rPr lang="en-GB" dirty="0"/>
              <a:t>Contains (single) string name of response JSON notation</a:t>
            </a:r>
          </a:p>
          <a:p>
            <a:pPr lvl="2"/>
            <a:r>
              <a:rPr lang="en-GB" dirty="0"/>
              <a:t>Conditional:</a:t>
            </a:r>
          </a:p>
          <a:p>
            <a:pPr lvl="3"/>
            <a:r>
              <a:rPr lang="en-GB" dirty="0"/>
              <a:t>Mandatory if notation differs from implementation default</a:t>
            </a:r>
          </a:p>
          <a:p>
            <a:pPr lvl="3"/>
            <a:r>
              <a:rPr lang="en-GB" dirty="0"/>
              <a:t>Optional otherwise</a:t>
            </a:r>
          </a:p>
          <a:p>
            <a:endParaRPr lang="en-GB" sz="1600" dirty="0"/>
          </a:p>
          <a:p>
            <a:r>
              <a:rPr lang="en-GB" dirty="0"/>
              <a:t>Notations “</a:t>
            </a:r>
            <a:r>
              <a:rPr lang="en-GB" dirty="0" err="1"/>
              <a:t>Gossner</a:t>
            </a:r>
            <a:r>
              <a:rPr lang="en-GB" dirty="0"/>
              <a:t>” and “Nicholson” should be supported</a:t>
            </a:r>
          </a:p>
          <a:p>
            <a:pPr lvl="1"/>
            <a:r>
              <a:rPr lang="en-GB" dirty="0"/>
              <a:t>Other notations can be supported, but support is up to implementers</a:t>
            </a:r>
          </a:p>
          <a:p>
            <a:pPr lvl="1"/>
            <a:r>
              <a:rPr lang="en-GB" dirty="0"/>
              <a:t>No error need be produced if notation not supported – just use default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44E4-FB94-416F-A134-D3C060FB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78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2369-1A49-444D-96E4-56FED526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F348-92DB-456A-9082-BFFAE067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825625"/>
            <a:ext cx="7886700" cy="48059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SIF Infrastructure 3.2.1 (current)</a:t>
            </a:r>
          </a:p>
          <a:p>
            <a:pPr>
              <a:lnSpc>
                <a:spcPct val="110000"/>
              </a:lnSpc>
            </a:pPr>
            <a:r>
              <a:rPr lang="en-GB" dirty="0"/>
              <a:t>SIF Infrastructure 3.2.2 (short term, &lt; 6 months)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Add Nicholson Notation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Remove </a:t>
            </a:r>
            <a:r>
              <a:rPr lang="en-GB" b="1" dirty="0"/>
              <a:t>requirement</a:t>
            </a:r>
            <a:r>
              <a:rPr lang="en-GB" dirty="0"/>
              <a:t> to use </a:t>
            </a:r>
            <a:r>
              <a:rPr lang="en-GB" dirty="0" err="1"/>
              <a:t>Gossner</a:t>
            </a:r>
            <a:r>
              <a:rPr lang="en-GB" dirty="0"/>
              <a:t> Notation</a:t>
            </a:r>
          </a:p>
          <a:p>
            <a:pPr lvl="2">
              <a:lnSpc>
                <a:spcPct val="110000"/>
              </a:lnSpc>
            </a:pPr>
            <a:r>
              <a:rPr lang="en-GB" dirty="0"/>
              <a:t>Replace with </a:t>
            </a:r>
            <a:r>
              <a:rPr lang="en-GB" b="1" dirty="0"/>
              <a:t>recommendation</a:t>
            </a:r>
            <a:r>
              <a:rPr lang="en-GB" dirty="0"/>
              <a:t> to use Nicholson</a:t>
            </a:r>
          </a:p>
          <a:p>
            <a:pPr lvl="2">
              <a:lnSpc>
                <a:spcPct val="110000"/>
              </a:lnSpc>
            </a:pPr>
            <a:r>
              <a:rPr lang="en-GB" b="1" dirty="0"/>
              <a:t>No existing apps needs to change!</a:t>
            </a: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/>
              <a:t>Add JSON notation headers for requests/responses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Document notations in their own document rather than in Base Architecture</a:t>
            </a:r>
          </a:p>
          <a:p>
            <a:pPr>
              <a:lnSpc>
                <a:spcPct val="110000"/>
              </a:lnSpc>
            </a:pPr>
            <a:r>
              <a:rPr lang="en-GB" dirty="0"/>
              <a:t>SIF Infrastructure 3.* (medium term, 1--5 years)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Continued SIF improvement according to revised SIF strategic plan, e.g. API documentation (OpenAPI), privacy, JSON events and tooling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Work toward reuniting the NA </a:t>
            </a:r>
            <a:r>
              <a:rPr lang="en-GB" dirty="0" err="1"/>
              <a:t>xPress</a:t>
            </a:r>
            <a:r>
              <a:rPr lang="en-GB" dirty="0"/>
              <a:t> and Enterprise communities</a:t>
            </a:r>
          </a:p>
          <a:p>
            <a:pPr>
              <a:lnSpc>
                <a:spcPct val="110000"/>
              </a:lnSpc>
            </a:pPr>
            <a:r>
              <a:rPr lang="en-GB" dirty="0"/>
              <a:t>SIF Infrastructure 4.0 (long term, 5--10 years)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Change all XSDs to “ideal form” (e.g. no attributes) should a strategic decision be made in this direction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1AD1-9A08-4807-9E58-0828C875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13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A5CF-E004-4A28-AB92-BA26A3F8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Scope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B4AC-475F-4AE1-98C9-4FBB0BD6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598024"/>
            <a:ext cx="7984125" cy="47766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Use of </a:t>
            </a:r>
            <a:r>
              <a:rPr lang="en-GB" dirty="0" err="1"/>
              <a:t>Gossner</a:t>
            </a:r>
            <a:r>
              <a:rPr lang="en-GB" dirty="0"/>
              <a:t> Notation is mandated in the </a:t>
            </a:r>
            <a:r>
              <a:rPr lang="en-GB" b="1" dirty="0"/>
              <a:t>Infrastructure </a:t>
            </a:r>
            <a:r>
              <a:rPr lang="en-GB" dirty="0"/>
              <a:t>Base Architecture document, section 4.3.4, page 50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This presentation covers the issues with </a:t>
            </a:r>
            <a:r>
              <a:rPr lang="en-GB" dirty="0" err="1"/>
              <a:t>Gossner</a:t>
            </a:r>
            <a:r>
              <a:rPr lang="en-GB" dirty="0"/>
              <a:t> Notation and proposes a revised “Nicholson” Notation that is: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Based on </a:t>
            </a:r>
            <a:r>
              <a:rPr lang="en-GB" b="1" dirty="0" err="1"/>
              <a:t>Gossner</a:t>
            </a:r>
            <a:endParaRPr lang="en-GB" b="1" dirty="0"/>
          </a:p>
          <a:p>
            <a:pPr lvl="2">
              <a:lnSpc>
                <a:spcPct val="110000"/>
              </a:lnSpc>
            </a:pPr>
            <a:r>
              <a:rPr lang="en-GB" dirty="0"/>
              <a:t>Starting with the notation the community knows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Compatible</a:t>
            </a:r>
            <a:r>
              <a:rPr lang="en-GB" dirty="0"/>
              <a:t> with:</a:t>
            </a:r>
          </a:p>
          <a:p>
            <a:pPr lvl="2">
              <a:lnSpc>
                <a:spcPct val="110000"/>
              </a:lnSpc>
            </a:pPr>
            <a:r>
              <a:rPr lang="en-GB" dirty="0"/>
              <a:t>All existing SIF3 compatible SIF data models</a:t>
            </a:r>
          </a:p>
          <a:p>
            <a:pPr lvl="2">
              <a:lnSpc>
                <a:spcPct val="110000"/>
              </a:lnSpc>
            </a:pPr>
            <a:r>
              <a:rPr lang="en-GB" dirty="0"/>
              <a:t>Other XML data models that meet minimum structural requirements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Consistent</a:t>
            </a:r>
            <a:r>
              <a:rPr lang="en-GB" dirty="0"/>
              <a:t>, results of conversion must be predictable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Easy</a:t>
            </a:r>
            <a:r>
              <a:rPr lang="en-GB" dirty="0"/>
              <a:t> for programmers to work with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77F18-37CB-48B7-993E-9FFB4EF0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28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C009-E2F5-4AAF-B80C-C6F48979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Gossner</a:t>
            </a:r>
            <a:r>
              <a:rPr lang="en-GB" dirty="0"/>
              <a:t> Notation (in use)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7EC1E-ECA5-4E94-839A-9847A188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3</a:t>
            </a:fld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C6AC80-3C01-4E44-B1E4-9A4BBC5E1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349105"/>
              </p:ext>
            </p:extLst>
          </p:nvPr>
        </p:nvGraphicFramePr>
        <p:xfrm>
          <a:off x="149431" y="1612275"/>
          <a:ext cx="8845139" cy="519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8930">
                  <a:extLst>
                    <a:ext uri="{9D8B030D-6E8A-4147-A177-3AD203B41FA5}">
                      <a16:colId xmlns:a16="http://schemas.microsoft.com/office/drawing/2014/main" val="3294794228"/>
                    </a:ext>
                  </a:extLst>
                </a:gridCol>
                <a:gridCol w="3127693">
                  <a:extLst>
                    <a:ext uri="{9D8B030D-6E8A-4147-A177-3AD203B41FA5}">
                      <a16:colId xmlns:a16="http://schemas.microsoft.com/office/drawing/2014/main" val="840552419"/>
                    </a:ext>
                  </a:extLst>
                </a:gridCol>
                <a:gridCol w="5062855">
                  <a:extLst>
                    <a:ext uri="{9D8B030D-6E8A-4147-A177-3AD203B41FA5}">
                      <a16:colId xmlns:a16="http://schemas.microsoft.com/office/drawing/2014/main" val="901601987"/>
                    </a:ext>
                  </a:extLst>
                </a:gridCol>
                <a:gridCol w="325661">
                  <a:extLst>
                    <a:ext uri="{9D8B030D-6E8A-4147-A177-3AD203B41FA5}">
                      <a16:colId xmlns:a16="http://schemas.microsoft.com/office/drawing/2014/main" val="1851800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XML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JSON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7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200" dirty="0"/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Simple Content</a:t>
                      </a:r>
                    </a:p>
                  </a:txBody>
                  <a:tcPr vert="vert27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32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"#text"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"text"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30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"@name"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"@name"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"#text"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"text"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82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2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Complex Content</a:t>
                      </a:r>
                    </a:p>
                  </a:txBody>
                  <a:tcPr vert="vert27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71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"@name"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"a"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"b"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 }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5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"@name"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"a"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"b"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 }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GB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GB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GB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Lists</a:t>
                      </a:r>
                    </a:p>
                  </a:txBody>
                  <a:tcPr vert="vert27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"@name"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0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"a"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31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"a"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]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82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 </a:t>
                      </a:r>
                      <a:r>
                        <a:rPr lang="pt-BR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t-BR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2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"e"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"@name"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"value"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"a"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 { </a:t>
                      </a:r>
                      <a:r>
                        <a:rPr lang="en-GB" sz="12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 ] } }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2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271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67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678B-1C52-4E50-88FB-DF4B4709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Problem: Inconsistent lists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E93D1E-3FB2-49EF-801D-C054B9926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117445"/>
              </p:ext>
            </p:extLst>
          </p:nvPr>
        </p:nvGraphicFramePr>
        <p:xfrm>
          <a:off x="110497" y="2128394"/>
          <a:ext cx="8876749" cy="3845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54623">
                  <a:extLst>
                    <a:ext uri="{9D8B030D-6E8A-4147-A177-3AD203B41FA5}">
                      <a16:colId xmlns:a16="http://schemas.microsoft.com/office/drawing/2014/main" val="840552419"/>
                    </a:ext>
                  </a:extLst>
                </a:gridCol>
                <a:gridCol w="2460171">
                  <a:extLst>
                    <a:ext uri="{9D8B030D-6E8A-4147-A177-3AD203B41FA5}">
                      <a16:colId xmlns:a16="http://schemas.microsoft.com/office/drawing/2014/main" val="901601987"/>
                    </a:ext>
                  </a:extLst>
                </a:gridCol>
                <a:gridCol w="3661955">
                  <a:extLst>
                    <a:ext uri="{9D8B030D-6E8A-4147-A177-3AD203B41FA5}">
                      <a16:colId xmlns:a16="http://schemas.microsoft.com/office/drawing/2014/main" val="2934911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XML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JSON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Case Check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7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students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students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"students"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u="non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students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32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students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students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u="non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400" b="0" u="none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 "students"</a:t>
                      </a:r>
                      <a:r>
                        <a:rPr lang="en-GB" sz="1400" b="0" u="non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400" b="0" u="none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   "student"</a:t>
                      </a:r>
                      <a:r>
                        <a:rPr lang="en-GB" sz="1400" b="0" u="non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 </a:t>
                      </a:r>
                      <a:r>
                        <a:rPr lang="en-GB" sz="1400" b="0" u="none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400" b="0" u="non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</a:t>
                      </a:r>
                    </a:p>
                    <a:p>
                      <a:r>
                        <a:rPr lang="en-GB" sz="1400" b="0" u="non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GB" sz="1400" b="0" u="non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typeof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students</a:t>
                      </a:r>
                      <a:r>
                        <a:rPr lang="en-GB" sz="1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student</a:t>
                      </a:r>
                      <a:b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4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=== </a:t>
                      </a:r>
                      <a:r>
                        <a:rPr lang="en-GB" sz="14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'object'</a:t>
                      </a:r>
                      <a:r>
                        <a:rPr lang="en-GB" sz="14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b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n-GB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en-GB" sz="1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4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isArray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students</a:t>
                      </a:r>
                      <a:r>
                        <a:rPr lang="en-GB" sz="1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9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nl-NL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students</a:t>
                      </a:r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nl-NL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nl-NL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nl-NL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nl-NL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nl-NL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nl-NL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nl-NL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nl-NL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nl-NL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nl-NL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students</a:t>
                      </a:r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nl-NL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 "students"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   "student"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{ </a:t>
                      </a:r>
                      <a:r>
                        <a:rPr lang="en-GB" sz="14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{ </a:t>
                      </a:r>
                      <a:r>
                        <a:rPr lang="en-GB" sz="14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]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en-GB" sz="1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4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isArray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students</a:t>
                      </a:r>
                      <a:r>
                        <a:rPr lang="en-GB" sz="1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54557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92449-352F-482A-BC91-4D3E4D52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1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678B-1C52-4E50-88FB-DF4B4709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807309"/>
            <a:ext cx="8389074" cy="883380"/>
          </a:xfrm>
        </p:spPr>
        <p:txBody>
          <a:bodyPr>
            <a:normAutofit/>
          </a:bodyPr>
          <a:lstStyle/>
          <a:p>
            <a:r>
              <a:rPr lang="en-GB" sz="3200" dirty="0"/>
              <a:t>Solution: Use metadata to make lists consistent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E93D1E-3FB2-49EF-801D-C054B9926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876644"/>
              </p:ext>
            </p:extLst>
          </p:nvPr>
        </p:nvGraphicFramePr>
        <p:xfrm>
          <a:off x="110497" y="1527501"/>
          <a:ext cx="8876749" cy="491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54623">
                  <a:extLst>
                    <a:ext uri="{9D8B030D-6E8A-4147-A177-3AD203B41FA5}">
                      <a16:colId xmlns:a16="http://schemas.microsoft.com/office/drawing/2014/main" val="840552419"/>
                    </a:ext>
                  </a:extLst>
                </a:gridCol>
                <a:gridCol w="2460171">
                  <a:extLst>
                    <a:ext uri="{9D8B030D-6E8A-4147-A177-3AD203B41FA5}">
                      <a16:colId xmlns:a16="http://schemas.microsoft.com/office/drawing/2014/main" val="901601987"/>
                    </a:ext>
                  </a:extLst>
                </a:gridCol>
                <a:gridCol w="3661955">
                  <a:extLst>
                    <a:ext uri="{9D8B030D-6E8A-4147-A177-3AD203B41FA5}">
                      <a16:colId xmlns:a16="http://schemas.microsoft.com/office/drawing/2014/main" val="2934911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XML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JSON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Case Check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7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students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students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 "students"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   "student"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[]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students.student.length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32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students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students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 "students"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   "student"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{ </a:t>
                      </a:r>
                      <a:r>
                        <a:rPr lang="en-GB" sz="14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]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students.student.length</a:t>
                      </a:r>
                      <a:endParaRPr lang="en-GB" sz="1400" b="0" u="none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9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nl-NL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students</a:t>
                      </a:r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nl-NL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nl-NL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nl-NL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nl-NL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nl-NL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nl-NL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nl-NL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nl-NL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nl-NL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nl-NL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students</a:t>
                      </a:r>
                      <a:r>
                        <a:rPr lang="nl-NL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nl-NL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 "students"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   "student"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[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{ </a:t>
                      </a:r>
                      <a:r>
                        <a:rPr lang="en-GB" sz="14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},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{ </a:t>
                      </a:r>
                      <a:r>
                        <a:rPr lang="en-GB" sz="14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}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]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students.student.length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54557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92449-352F-482A-BC91-4D3E4D52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23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678B-1C52-4E50-88FB-DF4B4709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Problem: Unexpected structure changes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E93D1E-3FB2-49EF-801D-C054B9926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658651"/>
              </p:ext>
            </p:extLst>
          </p:nvPr>
        </p:nvGraphicFramePr>
        <p:xfrm>
          <a:off x="110497" y="1575400"/>
          <a:ext cx="8876749" cy="3540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2669">
                  <a:extLst>
                    <a:ext uri="{9D8B030D-6E8A-4147-A177-3AD203B41FA5}">
                      <a16:colId xmlns:a16="http://schemas.microsoft.com/office/drawing/2014/main" val="840552419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901601987"/>
                    </a:ext>
                  </a:extLst>
                </a:gridCol>
                <a:gridCol w="3296195">
                  <a:extLst>
                    <a:ext uri="{9D8B030D-6E8A-4147-A177-3AD203B41FA5}">
                      <a16:colId xmlns:a16="http://schemas.microsoft.com/office/drawing/2014/main" val="2934911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XML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JSON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Case Check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7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...</a:t>
                      </a: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GB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"Invoice"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  </a:t>
                      </a:r>
                      <a:r>
                        <a:rPr lang="en-GB" sz="14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"10"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typeof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=== 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'string'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32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...</a:t>
                      </a: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GB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Currency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"AUD"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"Invoice"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4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"@Currency"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"AUD"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"#text"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"10"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typeof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=== 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'object'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959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92449-352F-482A-BC91-4D3E4D52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F7174-4E1A-489D-B60D-C89A34F94C01}"/>
              </a:ext>
            </a:extLst>
          </p:cNvPr>
          <p:cNvSpPr txBox="1"/>
          <p:nvPr/>
        </p:nvSpPr>
        <p:spPr>
          <a:xfrm>
            <a:off x="110497" y="5259977"/>
            <a:ext cx="8876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Occurs any time there are only optional/conditional attributes on a simple type value.</a:t>
            </a:r>
          </a:p>
          <a:p>
            <a:endParaRPr lang="en-GB" dirty="0"/>
          </a:p>
          <a:p>
            <a:r>
              <a:rPr lang="en-GB" dirty="0"/>
              <a:t>Addition of optional/conditional attribute to simple type values is a minor change in XML but major structural change in JSON</a:t>
            </a:r>
          </a:p>
        </p:txBody>
      </p:sp>
    </p:spTree>
    <p:extLst>
      <p:ext uri="{BB962C8B-B14F-4D97-AF65-F5344CB8AC3E}">
        <p14:creationId xmlns:p14="http://schemas.microsoft.com/office/powerpoint/2010/main" val="62724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678B-1C52-4E50-88FB-DF4B4709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807309"/>
            <a:ext cx="8275862" cy="883380"/>
          </a:xfrm>
        </p:spPr>
        <p:txBody>
          <a:bodyPr>
            <a:normAutofit/>
          </a:bodyPr>
          <a:lstStyle/>
          <a:p>
            <a:r>
              <a:rPr lang="en-GB" sz="3200" dirty="0"/>
              <a:t>Solution: Standardise structure based on types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E93D1E-3FB2-49EF-801D-C054B9926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874813"/>
              </p:ext>
            </p:extLst>
          </p:nvPr>
        </p:nvGraphicFramePr>
        <p:xfrm>
          <a:off x="110497" y="1862782"/>
          <a:ext cx="8876749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2669">
                  <a:extLst>
                    <a:ext uri="{9D8B030D-6E8A-4147-A177-3AD203B41FA5}">
                      <a16:colId xmlns:a16="http://schemas.microsoft.com/office/drawing/2014/main" val="840552419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901601987"/>
                    </a:ext>
                  </a:extLst>
                </a:gridCol>
                <a:gridCol w="3296195">
                  <a:extLst>
                    <a:ext uri="{9D8B030D-6E8A-4147-A177-3AD203B41FA5}">
                      <a16:colId xmlns:a16="http://schemas.microsoft.com/office/drawing/2014/main" val="2934911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XML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JSON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Case Check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7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...</a:t>
                      </a: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GB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"Invoice"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  </a:t>
                      </a:r>
                      <a:r>
                        <a:rPr lang="en-GB" sz="14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"#text"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"10"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'#text'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!== 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undefined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32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...</a:t>
                      </a: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GB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Currency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"AUD"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"Invoice"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4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"@Currency"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"AUD"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"#text"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"10"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'#text'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!== 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undefined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959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92449-352F-482A-BC91-4D3E4D52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11882-EA22-4359-9E0B-3764D392843A}"/>
              </a:ext>
            </a:extLst>
          </p:cNvPr>
          <p:cNvSpPr txBox="1"/>
          <p:nvPr/>
        </p:nvSpPr>
        <p:spPr>
          <a:xfrm>
            <a:off x="110497" y="5799909"/>
            <a:ext cx="887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Simple types should always have the ‘_’ property. Complex and array type must never have the ‘_’ property (this would indicate mixed content). See slide 11.</a:t>
            </a:r>
          </a:p>
        </p:txBody>
      </p:sp>
    </p:spTree>
    <p:extLst>
      <p:ext uri="{BB962C8B-B14F-4D97-AF65-F5344CB8AC3E}">
        <p14:creationId xmlns:p14="http://schemas.microsoft.com/office/powerpoint/2010/main" val="152881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678B-1C52-4E50-88FB-DF4B4709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Problem: Problematic access notation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E93D1E-3FB2-49EF-801D-C054B9926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236824"/>
              </p:ext>
            </p:extLst>
          </p:nvPr>
        </p:nvGraphicFramePr>
        <p:xfrm>
          <a:off x="110497" y="1536212"/>
          <a:ext cx="8876749" cy="2169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2669">
                  <a:extLst>
                    <a:ext uri="{9D8B030D-6E8A-4147-A177-3AD203B41FA5}">
                      <a16:colId xmlns:a16="http://schemas.microsoft.com/office/drawing/2014/main" val="840552419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901601987"/>
                    </a:ext>
                  </a:extLst>
                </a:gridCol>
                <a:gridCol w="3296195">
                  <a:extLst>
                    <a:ext uri="{9D8B030D-6E8A-4147-A177-3AD203B41FA5}">
                      <a16:colId xmlns:a16="http://schemas.microsoft.com/office/drawing/2014/main" val="2934911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XML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JSON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Access Notation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7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...</a:t>
                      </a: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GB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Currency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"AUD"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"Invoice"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4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"@Currency"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"AUD"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"#text"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"10"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Content:</a:t>
                      </a:r>
                      <a:endParaRPr lang="en-GB" sz="1400" b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'#text'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Attributes:</a:t>
                      </a:r>
                    </a:p>
                    <a:p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'@Currency'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959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92449-352F-482A-BC91-4D3E4D52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CDB62-160D-4742-8DA0-BBEE98D61FAB}"/>
              </a:ext>
            </a:extLst>
          </p:cNvPr>
          <p:cNvSpPr txBox="1"/>
          <p:nvPr/>
        </p:nvSpPr>
        <p:spPr>
          <a:xfrm>
            <a:off x="110497" y="3766457"/>
            <a:ext cx="8876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JSON property names can be arbitrary strings</a:t>
            </a:r>
          </a:p>
          <a:p>
            <a:endParaRPr lang="en-GB" dirty="0"/>
          </a:p>
          <a:p>
            <a:r>
              <a:rPr lang="en-GB" dirty="0"/>
              <a:t>If property names are </a:t>
            </a:r>
            <a:r>
              <a:rPr lang="en-GB" b="1" dirty="0"/>
              <a:t>identifiers</a:t>
            </a:r>
            <a:r>
              <a:rPr lang="en-GB" dirty="0"/>
              <a:t> then they are easy to access with “dot notation”</a:t>
            </a:r>
          </a:p>
          <a:p>
            <a:endParaRPr lang="en-GB" dirty="0"/>
          </a:p>
          <a:p>
            <a:r>
              <a:rPr lang="en-GB" dirty="0"/>
              <a:t>Strings that are </a:t>
            </a:r>
            <a:r>
              <a:rPr lang="en-GB" b="1" dirty="0"/>
              <a:t>identifiers</a:t>
            </a:r>
            <a:r>
              <a:rPr lang="en-GB" dirty="0"/>
              <a:t> in all C-style programming languages (JS, Java, C#, PHP, etc.) must start with [a-</a:t>
            </a:r>
            <a:r>
              <a:rPr lang="en-GB" dirty="0" err="1"/>
              <a:t>zA</a:t>
            </a:r>
            <a:r>
              <a:rPr lang="en-GB" dirty="0"/>
              <a:t>-Z_], and contain only [a-zA-Z0-9_]</a:t>
            </a:r>
          </a:p>
          <a:p>
            <a:endParaRPr lang="en-GB" dirty="0"/>
          </a:p>
          <a:p>
            <a:r>
              <a:rPr lang="en-GB" dirty="0"/>
              <a:t>Therefore attributes and simple content require awkward “Array Notation” to access</a:t>
            </a:r>
          </a:p>
          <a:p>
            <a:endParaRPr lang="en-GB" dirty="0"/>
          </a:p>
          <a:p>
            <a:r>
              <a:rPr lang="en-GB" dirty="0"/>
              <a:t>“#text” is also misleading, e.g. the content might be a numeric value</a:t>
            </a:r>
          </a:p>
        </p:txBody>
      </p:sp>
    </p:spTree>
    <p:extLst>
      <p:ext uri="{BB962C8B-B14F-4D97-AF65-F5344CB8AC3E}">
        <p14:creationId xmlns:p14="http://schemas.microsoft.com/office/powerpoint/2010/main" val="360629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678B-1C52-4E50-88FB-DF4B4709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Solution: Use identifier characters not @ or #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E93D1E-3FB2-49EF-801D-C054B9926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949204"/>
              </p:ext>
            </p:extLst>
          </p:nvPr>
        </p:nvGraphicFramePr>
        <p:xfrm>
          <a:off x="110497" y="1492668"/>
          <a:ext cx="8876749" cy="2169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2669">
                  <a:extLst>
                    <a:ext uri="{9D8B030D-6E8A-4147-A177-3AD203B41FA5}">
                      <a16:colId xmlns:a16="http://schemas.microsoft.com/office/drawing/2014/main" val="840552419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901601987"/>
                    </a:ext>
                  </a:extLst>
                </a:gridCol>
                <a:gridCol w="3296195">
                  <a:extLst>
                    <a:ext uri="{9D8B030D-6E8A-4147-A177-3AD203B41FA5}">
                      <a16:colId xmlns:a16="http://schemas.microsoft.com/office/drawing/2014/main" val="2934911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XML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JSON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Access Notation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7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...</a:t>
                      </a: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GB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Currency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"AUD"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"Invoice"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400" b="0" dirty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"_Currency"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"AUD"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"_"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"10"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Content:</a:t>
                      </a:r>
                      <a:endParaRPr lang="en-GB" sz="1400" b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Attributes:</a:t>
                      </a:r>
                    </a:p>
                    <a:p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NetAmount</a:t>
                      </a:r>
                      <a:r>
                        <a:rPr lang="en-GB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_Currency</a:t>
                      </a:r>
                      <a:endParaRPr lang="en-GB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959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92449-352F-482A-BC91-4D3E4D52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6F0B-3E6F-4240-938F-E339A0DAF58D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CDB62-160D-4742-8DA0-BBEE98D61FAB}"/>
              </a:ext>
            </a:extLst>
          </p:cNvPr>
          <p:cNvSpPr txBox="1"/>
          <p:nvPr/>
        </p:nvSpPr>
        <p:spPr>
          <a:xfrm>
            <a:off x="110496" y="3766457"/>
            <a:ext cx="8876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Everything is accessible using “dot notation”</a:t>
            </a:r>
          </a:p>
          <a:p>
            <a:endParaRPr lang="en-GB" dirty="0"/>
          </a:p>
          <a:p>
            <a:r>
              <a:rPr lang="en-GB" dirty="0"/>
              <a:t>Simple content is always called “_”</a:t>
            </a:r>
          </a:p>
          <a:p>
            <a:endParaRPr lang="en-GB" dirty="0"/>
          </a:p>
          <a:p>
            <a:r>
              <a:rPr lang="en-GB" dirty="0"/>
              <a:t>No assumption about the content is made</a:t>
            </a:r>
          </a:p>
          <a:p>
            <a:endParaRPr lang="en-GB" dirty="0"/>
          </a:p>
          <a:p>
            <a:r>
              <a:rPr lang="en-GB" dirty="0"/>
              <a:t>Properties are attributes if their names are strings beginning with “_” and length &gt; 1</a:t>
            </a:r>
          </a:p>
        </p:txBody>
      </p:sp>
    </p:spTree>
    <p:extLst>
      <p:ext uri="{BB962C8B-B14F-4D97-AF65-F5344CB8AC3E}">
        <p14:creationId xmlns:p14="http://schemas.microsoft.com/office/powerpoint/2010/main" val="280373086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iNET Data Solution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ZiNET Data Solutions Light">
  <a:themeElements>
    <a:clrScheme name="DataExchange">
      <a:dk1>
        <a:srgbClr val="123749"/>
      </a:dk1>
      <a:lt1>
        <a:srgbClr val="FFFFFF"/>
      </a:lt1>
      <a:dk2>
        <a:srgbClr val="44546A"/>
      </a:dk2>
      <a:lt2>
        <a:srgbClr val="E7E6E6"/>
      </a:lt2>
      <a:accent1>
        <a:srgbClr val="00A8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iNET Data Solution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ZiNET Data Solutions Light, no footer">
  <a:themeElements>
    <a:clrScheme name="DataExchange">
      <a:dk1>
        <a:srgbClr val="123749"/>
      </a:dk1>
      <a:lt1>
        <a:srgbClr val="FFFFFF"/>
      </a:lt1>
      <a:dk2>
        <a:srgbClr val="44546A"/>
      </a:dk2>
      <a:lt2>
        <a:srgbClr val="E7E6E6"/>
      </a:lt2>
      <a:accent1>
        <a:srgbClr val="00A8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iNET Data Solution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ZiNET Data Solutions Dark">
  <a:themeElements>
    <a:clrScheme name="DataExchange">
      <a:dk1>
        <a:srgbClr val="123749"/>
      </a:dk1>
      <a:lt1>
        <a:srgbClr val="FFFFFF"/>
      </a:lt1>
      <a:dk2>
        <a:srgbClr val="44546A"/>
      </a:dk2>
      <a:lt2>
        <a:srgbClr val="E7E6E6"/>
      </a:lt2>
      <a:accent1>
        <a:srgbClr val="00A8FF"/>
      </a:accent1>
      <a:accent2>
        <a:srgbClr val="778DA9"/>
      </a:accent2>
      <a:accent3>
        <a:srgbClr val="E0E1DD"/>
      </a:accent3>
      <a:accent4>
        <a:srgbClr val="0D1B2A"/>
      </a:accent4>
      <a:accent5>
        <a:srgbClr val="5B9BD5"/>
      </a:accent5>
      <a:accent6>
        <a:srgbClr val="A5A5A5"/>
      </a:accent6>
      <a:hlink>
        <a:srgbClr val="0563C1"/>
      </a:hlink>
      <a:folHlink>
        <a:srgbClr val="0563C1"/>
      </a:folHlink>
    </a:clrScheme>
    <a:fontScheme name="ZiNET Data Solution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ZiNET Data Solutions Dark, no branding">
  <a:themeElements>
    <a:clrScheme name="DataExchange">
      <a:dk1>
        <a:srgbClr val="123749"/>
      </a:dk1>
      <a:lt1>
        <a:srgbClr val="FFFFFF"/>
      </a:lt1>
      <a:dk2>
        <a:srgbClr val="44546A"/>
      </a:dk2>
      <a:lt2>
        <a:srgbClr val="E7E6E6"/>
      </a:lt2>
      <a:accent1>
        <a:srgbClr val="00A8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iNET Data Solution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A1CE22AB83554C8EE0D4F37150E4F3" ma:contentTypeVersion="5" ma:contentTypeDescription="Create a new document." ma:contentTypeScope="" ma:versionID="dccd3e44079a7b389427389b4bbd8304">
  <xsd:schema xmlns:xsd="http://www.w3.org/2001/XMLSchema" xmlns:xs="http://www.w3.org/2001/XMLSchema" xmlns:p="http://schemas.microsoft.com/office/2006/metadata/properties" xmlns:ns2="18d36449-bdec-4636-94d3-f924c4c2316c" xmlns:ns3="3c30492d-d591-44fb-ad85-1397d53e1a06" targetNamespace="http://schemas.microsoft.com/office/2006/metadata/properties" ma:root="true" ma:fieldsID="4f17f86e56b10ed767c411890170dcd8" ns2:_="" ns3:_="">
    <xsd:import namespace="18d36449-bdec-4636-94d3-f924c4c2316c"/>
    <xsd:import namespace="3c30492d-d591-44fb-ad85-1397d53e1a0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d36449-bdec-4636-94d3-f924c4c2316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0492d-d591-44fb-ad85-1397d53e1a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38492C-8417-4720-9561-DED92E3889EF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c30492d-d591-44fb-ad85-1397d53e1a06"/>
    <ds:schemaRef ds:uri="http://purl.org/dc/terms/"/>
    <ds:schemaRef ds:uri="http://schemas.openxmlformats.org/package/2006/metadata/core-properties"/>
    <ds:schemaRef ds:uri="18d36449-bdec-4636-94d3-f924c4c2316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318A9C-C271-4928-845C-4A6515E801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d36449-bdec-4636-94d3-f924c4c2316c"/>
    <ds:schemaRef ds:uri="3c30492d-d591-44fb-ad85-1397d53e1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B22AA2-6AAE-4777-A623-91D3DDBF0A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23584</TotalTime>
  <Words>2378</Words>
  <Application>Microsoft Office PowerPoint</Application>
  <PresentationFormat>On-screen Show (4:3)</PresentationFormat>
  <Paragraphs>456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Arial</vt:lpstr>
      <vt:lpstr>Calibri</vt:lpstr>
      <vt:lpstr>Consolas</vt:lpstr>
      <vt:lpstr>Segoe UI Light</vt:lpstr>
      <vt:lpstr>Blanks</vt:lpstr>
      <vt:lpstr>ZiNET Data Solutions Light</vt:lpstr>
      <vt:lpstr>ZiNET Data Solutions Light, no footer</vt:lpstr>
      <vt:lpstr>ZiNET Data Solutions Dark</vt:lpstr>
      <vt:lpstr>ZiNET Data Solutions Dark, no branding</vt:lpstr>
      <vt:lpstr>The state of JSON in SIF</vt:lpstr>
      <vt:lpstr>Scope</vt:lpstr>
      <vt:lpstr>Gossner Notation (in use)</vt:lpstr>
      <vt:lpstr>Problem: Inconsistent lists</vt:lpstr>
      <vt:lpstr>Solution: Use metadata to make lists consistent</vt:lpstr>
      <vt:lpstr>Problem: Unexpected structure changes</vt:lpstr>
      <vt:lpstr>Solution: Standardise structure based on types</vt:lpstr>
      <vt:lpstr>Problem: Problematic access notation</vt:lpstr>
      <vt:lpstr>Solution: Use identifier characters not @ or #</vt:lpstr>
      <vt:lpstr>Nicholson Notation (proposed)</vt:lpstr>
      <vt:lpstr>Side by side</vt:lpstr>
      <vt:lpstr>Gossner vs Nicholson, the differences</vt:lpstr>
      <vt:lpstr>Issues unresolved in either notation</vt:lpstr>
      <vt:lpstr>Is a single new notation enough?</vt:lpstr>
      <vt:lpstr>Two new headers</vt:lpstr>
      <vt:lpstr>Proposed plan</vt:lpstr>
      <vt:lpstr>Short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Nicholson @ ZiNET HQ</dc:creator>
  <cp:lastModifiedBy>Jonathan Nicholson @ ZiNET HQ</cp:lastModifiedBy>
  <cp:revision>617</cp:revision>
  <cp:lastPrinted>2017-06-12T16:06:49Z</cp:lastPrinted>
  <dcterms:created xsi:type="dcterms:W3CDTF">2017-02-08T15:54:42Z</dcterms:created>
  <dcterms:modified xsi:type="dcterms:W3CDTF">2017-10-04T22:59:20Z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0x01010051A1CE22AB83554C8EE0D4F37150E4F3</vt:lpwstr>
  </property>
</Properties>
</file>