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4"/>
  </p:notesMasterIdLst>
  <p:sldIdLst>
    <p:sldId id="256" r:id="rId6"/>
    <p:sldId id="257" r:id="rId7"/>
    <p:sldId id="270" r:id="rId8"/>
    <p:sldId id="291" r:id="rId9"/>
    <p:sldId id="289" r:id="rId10"/>
    <p:sldId id="288" r:id="rId11"/>
    <p:sldId id="281" r:id="rId12"/>
    <p:sldId id="282" r:id="rId13"/>
    <p:sldId id="283" r:id="rId14"/>
    <p:sldId id="287" r:id="rId15"/>
    <p:sldId id="285" r:id="rId16"/>
    <p:sldId id="290" r:id="rId17"/>
    <p:sldId id="292" r:id="rId18"/>
    <p:sldId id="293" r:id="rId19"/>
    <p:sldId id="294" r:id="rId20"/>
    <p:sldId id="295" r:id="rId21"/>
    <p:sldId id="296" r:id="rId22"/>
    <p:sldId id="286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52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9E825-80EB-4C4B-9A10-8EFC26ADBB3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BA3C-A7E0-4904-812C-6A77F489F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BA3C-A7E0-4904-812C-6A77F489F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76455-0186-4AF9-BD80-A8841B3E9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280737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0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D73D5-E4A4-46AD-A34E-6A7918E57F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4940-A59F-497C-A7C0-FEA9FF8B2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57B83-86BA-461B-8679-6E543A219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6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DB06B-5DFB-4379-B534-A3C015193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82A7B-C2B7-49DE-8D5B-988BE2530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59F5A-CB5C-4496-9C42-4B4ACBBE8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31778-5BA7-4677-9A20-DA5422A3D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FECEB-E097-44EC-86A8-B4EB2EE8E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27A-7B17-4A4B-837B-F5A551D8B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96DD7-81BD-475A-B3B0-7CB62FDBFA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301625"/>
            <a:ext cx="601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EC4E51-EB7E-4B95-AD02-38E5A9229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4" name="Picture 2" descr="https://partner.act.org/sites/pesctab/PESC%20Images/PESC%20logo%20Acronymn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85737"/>
            <a:ext cx="24860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524000"/>
            <a:ext cx="7239000" cy="906463"/>
          </a:xfrm>
        </p:spPr>
        <p:txBody>
          <a:bodyPr/>
          <a:lstStyle/>
          <a:p>
            <a:pPr eaLnBrk="1" hangingPunct="1"/>
            <a:r>
              <a:rPr lang="en-US" sz="3600" smtClean="0"/>
              <a:t>PESC Technical Advisory Board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NIEM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313612" cy="4114800"/>
          </a:xfrm>
        </p:spPr>
        <p:txBody>
          <a:bodyPr/>
          <a:lstStyle/>
          <a:p>
            <a:r>
              <a:rPr lang="en-US" sz="2400" dirty="0" smtClean="0"/>
              <a:t>Merge </a:t>
            </a:r>
            <a:r>
              <a:rPr lang="en-US" sz="2400" dirty="0" err="1" smtClean="0"/>
              <a:t>xsd:group</a:t>
            </a:r>
            <a:r>
              <a:rPr lang="en-US" sz="2400" dirty="0" smtClean="0"/>
              <a:t> into surrounding complex type</a:t>
            </a:r>
          </a:p>
          <a:p>
            <a:r>
              <a:rPr lang="en-US" sz="2400" dirty="0" smtClean="0"/>
              <a:t>Make Elements global rather than locally </a:t>
            </a:r>
            <a:r>
              <a:rPr lang="en-US" sz="2400" dirty="0" smtClean="0"/>
              <a:t>defined</a:t>
            </a:r>
            <a:endParaRPr lang="en-US" sz="2400" dirty="0" smtClean="0"/>
          </a:p>
          <a:p>
            <a:r>
              <a:rPr lang="en-US" sz="2400" dirty="0" smtClean="0"/>
              <a:t>Add “Type” to all Type definitions not including “Type” in the name</a:t>
            </a:r>
          </a:p>
          <a:p>
            <a:r>
              <a:rPr lang="en-US" sz="2400" dirty="0" smtClean="0"/>
              <a:t>Evaluate all component names against NIEM naming standards and change where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NIEM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313612" cy="4114800"/>
          </a:xfrm>
        </p:spPr>
        <p:txBody>
          <a:bodyPr/>
          <a:lstStyle/>
          <a:p>
            <a:r>
              <a:rPr lang="en-US" dirty="0" smtClean="0"/>
              <a:t>TAB worked with the CCB to gather all definitions for elements and enumeration values of core-main.</a:t>
            </a:r>
          </a:p>
          <a:p>
            <a:r>
              <a:rPr lang="en-US" dirty="0" smtClean="0"/>
              <a:t>TAB developed Excel tool to convert core-main (or other schema) to NIEM conformance</a:t>
            </a:r>
          </a:p>
          <a:p>
            <a:r>
              <a:rPr lang="en-US" dirty="0" smtClean="0"/>
              <a:t>David Webber (Oracle) has started transforming CEDS to be compliant with NIEM by using CAMV to extract from definitions from workbook.</a:t>
            </a:r>
          </a:p>
        </p:txBody>
      </p:sp>
    </p:spTree>
    <p:extLst>
      <p:ext uri="{BB962C8B-B14F-4D97-AF65-F5344CB8AC3E}">
        <p14:creationId xmlns:p14="http://schemas.microsoft.com/office/powerpoint/2010/main" val="11419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 (JSON)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use by most </a:t>
            </a:r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</a:p>
          <a:p>
            <a:r>
              <a:rPr lang="en-US" dirty="0" smtClean="0"/>
              <a:t>Can  be marshaled and </a:t>
            </a:r>
            <a:r>
              <a:rPr lang="en-US" dirty="0" err="1" smtClean="0"/>
              <a:t>unmarshaled</a:t>
            </a:r>
            <a:r>
              <a:rPr lang="en-US" dirty="0" smtClean="0"/>
              <a:t> directly with JavaScript</a:t>
            </a:r>
          </a:p>
          <a:p>
            <a:r>
              <a:rPr lang="en-US" dirty="0" smtClean="0"/>
              <a:t>All major programming languages provide JSON APIs.</a:t>
            </a:r>
          </a:p>
          <a:p>
            <a:r>
              <a:rPr lang="en-US" dirty="0" smtClean="0"/>
              <a:t>Comprised of Objects({}), Arrays ([]), and values arranged in </a:t>
            </a:r>
            <a:r>
              <a:rPr lang="en-US" smtClean="0"/>
              <a:t>lists of name </a:t>
            </a:r>
            <a:r>
              <a:rPr lang="en-US" dirty="0" smtClean="0"/>
              <a:t>value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PESC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standards in JSON using JSON schemas</a:t>
            </a:r>
          </a:p>
          <a:p>
            <a:r>
              <a:rPr lang="en-US" dirty="0" smtClean="0"/>
              <a:t>Provide instance documents in JSON generated from XML</a:t>
            </a:r>
          </a:p>
          <a:p>
            <a:r>
              <a:rPr lang="en-US" dirty="0" smtClean="0"/>
              <a:t>Do nothing and praise XML</a:t>
            </a:r>
          </a:p>
          <a:p>
            <a:r>
              <a:rPr lang="en-US" dirty="0" smtClean="0"/>
              <a:t>TAB Current Thinking: </a:t>
            </a:r>
          </a:p>
          <a:p>
            <a:pPr lvl="1"/>
            <a:r>
              <a:rPr lang="en-US" dirty="0" smtClean="0"/>
              <a:t>Validate XML and then convert to JSON for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Conversion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universal standard for conversion of XML to JSON</a:t>
            </a:r>
          </a:p>
          <a:p>
            <a:r>
              <a:rPr lang="en-US" dirty="0" smtClean="0"/>
              <a:t>Reversible vs. Nonreversible</a:t>
            </a:r>
          </a:p>
          <a:p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Attributes (@)</a:t>
            </a:r>
          </a:p>
          <a:p>
            <a:pPr lvl="1"/>
            <a:r>
              <a:rPr lang="en-US" dirty="0" smtClean="0"/>
              <a:t>Text (#)</a:t>
            </a:r>
          </a:p>
          <a:p>
            <a:pPr lvl="1"/>
            <a:r>
              <a:rPr lang="en-US" dirty="0" smtClean="0"/>
              <a:t>Multiple nonconsecutive same named elements in a sequence</a:t>
            </a:r>
          </a:p>
          <a:p>
            <a:pPr lvl="1"/>
            <a:r>
              <a:rPr lang="en-US" dirty="0" smtClean="0"/>
              <a:t>Simple data type conversions</a:t>
            </a:r>
          </a:p>
          <a:p>
            <a:pPr lvl="1"/>
            <a:r>
              <a:rPr lang="en-US" dirty="0" smtClean="0"/>
              <a:t>namespaces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Converson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&lt;A attr1=“z”&gt;	</a:t>
            </a:r>
          </a:p>
          <a:p>
            <a:pPr marL="0" indent="0">
              <a:buNone/>
            </a:pPr>
            <a:r>
              <a:rPr lang="en-US" sz="2400" dirty="0" smtClean="0"/>
              <a:t>	&lt;B attr2=“x”&gt;test1&lt;B/&gt;</a:t>
            </a:r>
          </a:p>
          <a:p>
            <a:pPr marL="0" indent="0">
              <a:buNone/>
            </a:pPr>
            <a:r>
              <a:rPr lang="en-US" sz="2400" dirty="0" smtClean="0"/>
              <a:t>	&lt;B attr2=“y”&gt;test2&lt;B/&gt;</a:t>
            </a:r>
          </a:p>
          <a:p>
            <a:pPr marL="0" indent="0">
              <a:buNone/>
            </a:pPr>
            <a:r>
              <a:rPr lang="en-US" sz="2400" dirty="0" smtClean="0"/>
              <a:t>&lt;A/&gt;</a:t>
            </a:r>
          </a:p>
          <a:p>
            <a:pPr marL="0" indent="0">
              <a:buNone/>
            </a:pPr>
            <a:r>
              <a:rPr lang="en-US" sz="2400" dirty="0" smtClean="0"/>
              <a:t>{“A”:</a:t>
            </a:r>
            <a:r>
              <a:rPr lang="en-US" sz="2400" dirty="0"/>
              <a:t>“</a:t>
            </a:r>
            <a:r>
              <a:rPr lang="en-US" sz="2400" dirty="0" smtClean="0"/>
              <a:t>@attr1”: “</a:t>
            </a:r>
            <a:r>
              <a:rPr lang="en-US" sz="2400" dirty="0" err="1" smtClean="0"/>
              <a:t>z”,”B</a:t>
            </a:r>
            <a:r>
              <a:rPr lang="en-US" sz="2400" dirty="0" smtClean="0"/>
              <a:t>”: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[{“@attr2”:”x”,”#”:”test1”},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{“@attr2:”y”,”#”:”test2”}</a:t>
            </a:r>
          </a:p>
          <a:p>
            <a:pPr marL="0" indent="0">
              <a:buNone/>
            </a:pPr>
            <a:r>
              <a:rPr lang="en-US" sz="2400" dirty="0"/>
              <a:t>	]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9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 is not a policy body</a:t>
            </a:r>
          </a:p>
          <a:p>
            <a:r>
              <a:rPr lang="en-US" dirty="0" smtClean="0"/>
              <a:t>We make technical appraisals and recommendations</a:t>
            </a:r>
          </a:p>
          <a:p>
            <a:r>
              <a:rPr lang="en-US" dirty="0" smtClean="0"/>
              <a:t>The business case for JSON is an organizational decision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24" name="Picture 4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4243859" cy="33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Technical Advisory Board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“The Technical Advisory Board is responsible for updating and maintaining all technical specifications and for providing guidance on technical and architectural issues related to electronic standards and higher education.”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TAB maintains the “PESC Guidelines for XML Architecture and Data Modeling”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Meetings are held on most Thursdays at 3PM ET.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Any PESC member is invited to participate.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 Team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Co-chairs: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Gideon </a:t>
            </a:r>
            <a:r>
              <a:rPr lang="en-US" sz="1600" dirty="0" err="1" smtClean="0"/>
              <a:t>Sanstra</a:t>
            </a:r>
            <a:r>
              <a:rPr lang="en-US" sz="1600" dirty="0" smtClean="0"/>
              <a:t> (</a:t>
            </a:r>
            <a:r>
              <a:rPr lang="en-US" sz="1600" dirty="0" err="1" smtClean="0"/>
              <a:t>Ellucian</a:t>
            </a:r>
            <a:r>
              <a:rPr lang="en-US" sz="1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Michael Morris (ACT, Inc.)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Chairman Emeritus: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Steve </a:t>
            </a:r>
            <a:r>
              <a:rPr lang="en-US" sz="1600" dirty="0" err="1" smtClean="0"/>
              <a:t>Margenau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PESC Board Liaison:</a:t>
            </a:r>
          </a:p>
          <a:p>
            <a:pPr lvl="1"/>
            <a:r>
              <a:rPr lang="en-US" sz="1600" dirty="0" smtClean="0"/>
              <a:t>Jeff Alderson</a:t>
            </a:r>
          </a:p>
          <a:p>
            <a:r>
              <a:rPr lang="en-US" sz="2000" dirty="0" smtClean="0"/>
              <a:t>Active Participants:</a:t>
            </a:r>
          </a:p>
          <a:p>
            <a:pPr lvl="1"/>
            <a:r>
              <a:rPr lang="en-US" sz="1600" dirty="0" smtClean="0"/>
              <a:t>Jam </a:t>
            </a:r>
            <a:r>
              <a:rPr lang="en-US" sz="1600" dirty="0" err="1" smtClean="0"/>
              <a:t>Hamidi</a:t>
            </a:r>
            <a:r>
              <a:rPr lang="en-US" sz="1600" dirty="0" smtClean="0"/>
              <a:t> (BCC)</a:t>
            </a:r>
          </a:p>
          <a:p>
            <a:pPr lvl="1"/>
            <a:r>
              <a:rPr lang="en-US" sz="1600" dirty="0" smtClean="0"/>
              <a:t>Sue Lou (FSA)</a:t>
            </a:r>
          </a:p>
          <a:p>
            <a:pPr lvl="1"/>
            <a:r>
              <a:rPr lang="en-US" sz="1600" dirty="0" smtClean="0"/>
              <a:t>Tuan </a:t>
            </a:r>
            <a:r>
              <a:rPr lang="en-US" sz="1600" dirty="0" err="1" smtClean="0"/>
              <a:t>Ahn</a:t>
            </a:r>
            <a:r>
              <a:rPr lang="en-US" sz="1600" dirty="0" smtClean="0"/>
              <a:t> Do (SFSU)</a:t>
            </a:r>
          </a:p>
          <a:p>
            <a:pPr lvl="1"/>
            <a:r>
              <a:rPr lang="en-US" sz="1600" dirty="0" smtClean="0"/>
              <a:t>David </a:t>
            </a:r>
            <a:r>
              <a:rPr lang="en-US" sz="1600" dirty="0" smtClean="0"/>
              <a:t>Webber </a:t>
            </a:r>
            <a:r>
              <a:rPr lang="en-US" sz="1600" dirty="0" smtClean="0"/>
              <a:t>(Oracle)</a:t>
            </a: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Guide Automation</a:t>
            </a:r>
          </a:p>
          <a:p>
            <a:r>
              <a:rPr lang="en-US" dirty="0" smtClean="0"/>
              <a:t>NIEM Conformance</a:t>
            </a:r>
          </a:p>
          <a:p>
            <a:r>
              <a:rPr lang="en-US" dirty="0" smtClean="0"/>
              <a:t>PESC Guidelines for XML Architecture and Data Modeling</a:t>
            </a:r>
          </a:p>
          <a:p>
            <a:r>
              <a:rPr lang="en-US" dirty="0" smtClean="0"/>
              <a:t>JSON </a:t>
            </a:r>
            <a:r>
              <a:rPr lang="en-US" dirty="0" smtClean="0"/>
              <a:t>and PESC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Guide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Creating an Implementation Guide is a major issue with most standards workgroups.  </a:t>
            </a:r>
          </a:p>
          <a:p>
            <a:pPr lvl="1"/>
            <a:r>
              <a:rPr lang="en-US" sz="2400" dirty="0" smtClean="0"/>
              <a:t>Workgroup finishes schema and then activity slows to a crawl</a:t>
            </a:r>
          </a:p>
          <a:p>
            <a:r>
              <a:rPr lang="en-US" sz="2400" dirty="0" smtClean="0"/>
              <a:t>Prototyping Word VBA to create diagrams from schema and update document</a:t>
            </a:r>
          </a:p>
          <a:p>
            <a:r>
              <a:rPr lang="en-US" sz="2400" dirty="0" smtClean="0"/>
              <a:t>Prototyping Mind Map diagrams using </a:t>
            </a:r>
            <a:r>
              <a:rPr lang="en-US" sz="2400" dirty="0" smtClean="0"/>
              <a:t>CAMV</a:t>
            </a:r>
          </a:p>
          <a:p>
            <a:r>
              <a:rPr lang="en-US" sz="2400" dirty="0" smtClean="0"/>
              <a:t>On hold until NIEM IEPD definition is complete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8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791200" cy="532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5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Schema upgrades using NIEM Guidelines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NIEM is the National Information Exchange Model</a:t>
            </a:r>
          </a:p>
          <a:p>
            <a:r>
              <a:rPr lang="en-US" dirty="0" smtClean="0"/>
              <a:t>PESC is applying to be the steward of the NIEM education domain</a:t>
            </a:r>
            <a:endParaRPr lang="en-US" dirty="0" smtClean="0"/>
          </a:p>
          <a:p>
            <a:r>
              <a:rPr lang="en-US" dirty="0" smtClean="0"/>
              <a:t>TAB is modifying PESC XML Guidelines for XML Architecture and Data Modeling to reflect NIEM Naming and Design (NDR) rules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NIEM Data Element Definitions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114800"/>
          </a:xfrm>
        </p:spPr>
        <p:txBody>
          <a:bodyPr/>
          <a:lstStyle/>
          <a:p>
            <a:r>
              <a:rPr lang="en-US" sz="2400" dirty="0" smtClean="0"/>
              <a:t>All Elements, Types, and Enumeration Values should contain definitions through embedded annotations in PESC schemas: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xs:simpleType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name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TestYearType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xs:annotation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xs:documentation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 </a:t>
            </a:r>
            <a:r>
              <a:rPr lang="en-US" sz="1200" dirty="0" smtClean="0">
                <a:highlight>
                  <a:srgbClr val="FFFFFF"/>
                </a:highlight>
                <a:latin typeface="Arial"/>
              </a:rPr>
              <a:t>A data type for the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date when a standardized test was administered to the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person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xs:documentation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    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xs:annotation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xs:restriction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</a:rPr>
              <a:t> base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="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xs:gYear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"/&gt;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&lt;/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Arial"/>
              </a:rPr>
              <a:t>xs:simpleType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Arial"/>
              </a:rPr>
              <a:t>&gt;</a:t>
            </a:r>
          </a:p>
          <a:p>
            <a:endParaRPr lang="en-US" sz="1200" dirty="0" smtClean="0"/>
          </a:p>
          <a:p>
            <a:endParaRPr lang="en-US" sz="2400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Naming of Elements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</a:t>
            </a:r>
            <a:r>
              <a:rPr lang="en-US" dirty="0" smtClean="0"/>
              <a:t>Names should </a:t>
            </a:r>
            <a:r>
              <a:rPr lang="en-US" dirty="0" smtClean="0"/>
              <a:t>usually contain Object Class, Object Class Property, and a Representation Term:</a:t>
            </a:r>
          </a:p>
          <a:p>
            <a:pPr lvl="1"/>
            <a:r>
              <a:rPr lang="en-US" dirty="0" err="1" smtClean="0"/>
              <a:t>StudentGradeCode</a:t>
            </a:r>
            <a:endParaRPr lang="en-US" dirty="0" smtClean="0"/>
          </a:p>
          <a:p>
            <a:pPr lvl="1"/>
            <a:r>
              <a:rPr lang="en-US" dirty="0" err="1" smtClean="0"/>
              <a:t>CourseStartDate</a:t>
            </a:r>
            <a:endParaRPr lang="en-US" dirty="0" smtClean="0"/>
          </a:p>
          <a:p>
            <a:pPr lvl="1"/>
            <a:r>
              <a:rPr lang="en-US" dirty="0" err="1" smtClean="0"/>
              <a:t>CourseName</a:t>
            </a:r>
            <a:endParaRPr lang="en-US" dirty="0" smtClean="0"/>
          </a:p>
          <a:p>
            <a:pPr lvl="1"/>
            <a:r>
              <a:rPr lang="en-US" dirty="0" err="1" smtClean="0"/>
              <a:t>PersonDeceasedIndicator</a:t>
            </a:r>
            <a:endParaRPr lang="en-US" dirty="0" smtClean="0"/>
          </a:p>
          <a:p>
            <a:pPr lvl="1"/>
            <a:r>
              <a:rPr lang="en-US" dirty="0" err="1" smtClean="0"/>
              <a:t>InvoiceAmount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FE320968F754090FD3CCCD1B3C633" ma:contentTypeVersion="1" ma:contentTypeDescription="Create a new document." ma:contentTypeScope="" ma:versionID="c3b153a2c00ca055de098f209ca1b3b4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854785a1d199ae23d837da954c6803a0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NXM775DWE5FX-7-4</_dlc_DocId>
    <_dlc_DocIdUrl xmlns="fa6dcc7a-ed60-4d90-8a63-d1beaf0f6d66">
      <Url>http://partner.corporate.act.org/sites/pesctab/_layouts/DocIdRedir.aspx?ID=NXM775DWE5FX-7-4</Url>
      <Description>NXM775DWE5FX-7-4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F37EC82-FE3F-42BA-B7E6-7C997FB757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DE3D1F-064E-4328-BF0B-98A065DCA9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FDDA6-5217-4EDA-8255-4CD3EBACA57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fa6dcc7a-ed60-4d90-8a63-d1beaf0f6d66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44C61FC4-6A53-49E2-8ACE-B1AC5AD7E22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1203</TotalTime>
  <Words>586</Words>
  <Application>Microsoft Office PowerPoint</Application>
  <PresentationFormat>On-screen Show (4:3)</PresentationFormat>
  <Paragraphs>101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Eclipse</vt:lpstr>
      <vt:lpstr>PESC Technical Advisory Board</vt:lpstr>
      <vt:lpstr>Technical Advisory Board</vt:lpstr>
      <vt:lpstr>TAB Team</vt:lpstr>
      <vt:lpstr>Current Activities</vt:lpstr>
      <vt:lpstr>Implementation Guide Automation</vt:lpstr>
      <vt:lpstr>NIEM </vt:lpstr>
      <vt:lpstr>Schema upgrades using NIEM Guidelines</vt:lpstr>
      <vt:lpstr>NIEM Data Element Definitions</vt:lpstr>
      <vt:lpstr>Systematic Naming of Elements</vt:lpstr>
      <vt:lpstr>Other NIEM Changes</vt:lpstr>
      <vt:lpstr>TAB NIEM Activities</vt:lpstr>
      <vt:lpstr>Next Steps</vt:lpstr>
      <vt:lpstr>JavaScript Object Notation (JSON)</vt:lpstr>
      <vt:lpstr>PESC Uses</vt:lpstr>
      <vt:lpstr>JSON Conversion Issues</vt:lpstr>
      <vt:lpstr>JSON Converson Example</vt:lpstr>
      <vt:lpstr>JSON</vt:lpstr>
      <vt:lpstr>Questions</vt:lpstr>
    </vt:vector>
  </TitlesOfParts>
  <Company>ACT,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 Technical Advisory Board</dc:title>
  <dc:subject>Update</dc:subject>
  <dc:creator>ACT User</dc:creator>
  <cp:lastModifiedBy>Michael Morris</cp:lastModifiedBy>
  <cp:revision>95</cp:revision>
  <dcterms:created xsi:type="dcterms:W3CDTF">2010-09-30T20:36:45Z</dcterms:created>
  <dcterms:modified xsi:type="dcterms:W3CDTF">2014-10-01T19:58:12Z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0x0101009ECFE320968F754090FD3CCCD1B3C633</vt:lpwstr>
  </property>
  <property fmtid="{D5CDD505-2E9C-101B-9397-08002B2CF9AE}" pid="3" name="_dlc_DocIdItemGuid">
    <vt:lpwstr>c5550abc-ba20-4df1-b012-17a999af1109</vt:lpwstr>
  </property>
</Properties>
</file>