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5"/>
    <p:sldMasterId id="2147483658" r:id="rId6"/>
  </p:sldMasterIdLst>
  <p:notesMasterIdLst>
    <p:notesMasterId r:id="rId14"/>
  </p:notesMasterIdLst>
  <p:sldIdLst>
    <p:sldId id="307" r:id="rId7"/>
    <p:sldId id="329" r:id="rId8"/>
    <p:sldId id="341" r:id="rId9"/>
    <p:sldId id="342" r:id="rId10"/>
    <p:sldId id="331" r:id="rId11"/>
    <p:sldId id="332" r:id="rId12"/>
    <p:sldId id="34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8B8B8B"/>
    <a:srgbClr val="9EB3B6"/>
    <a:srgbClr val="F0EAF9"/>
    <a:srgbClr val="CEDEE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6" autoAdjust="0"/>
    <p:restoredTop sz="94327" autoAdjust="0"/>
  </p:normalViewPr>
  <p:slideViewPr>
    <p:cSldViewPr snapToGrid="0" snapToObjects="1">
      <p:cViewPr>
        <p:scale>
          <a:sx n="80" d="100"/>
          <a:sy n="80" d="100"/>
        </p:scale>
        <p:origin x="-94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0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</p:sldLayoutIdLs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Education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Domain Value Proposition Briefing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785"/>
            <a:ext cx="8229600" cy="81135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Scope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054143"/>
            <a:ext cx="82296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Establishing an Education Domain promotes sharing of data between the state, federal, and private education institutions and agencies as well as providing a data framework for other agencies that have education based content.</a:t>
            </a:r>
          </a:p>
          <a:p>
            <a:r>
              <a:rPr lang="en-US" dirty="0" smtClean="0"/>
              <a:t>The intent is to consolidate the efforts of the education community onto a standard exchange framework instead of the current fragmented approach.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735"/>
            <a:ext cx="8229600" cy="57661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Key Stakeholders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225" y="754667"/>
            <a:ext cx="8229600" cy="55371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The United States Department of Education (USED)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State Education Agencies (SEAs)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Canadian Province Education Agencies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Local Educational Agencies (LEAs)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U.S. and Canadian Public and Private Universities and Colleges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Education Standards and Support Organizations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400" dirty="0" smtClean="0"/>
              <a:t>PESC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400" dirty="0" smtClean="0"/>
              <a:t>SIFA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400" dirty="0" smtClean="0"/>
              <a:t>IMS GLC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400" dirty="0" smtClean="0"/>
              <a:t>Internet2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Education Vendors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US" sz="1400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225" y="4043386"/>
            <a:ext cx="8229600" cy="224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9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The Education COIs extends beyond the stakeholders to the skills training industry,  to other government entities that have special education needs such as </a:t>
            </a:r>
            <a:r>
              <a:rPr lang="en-US" dirty="0" err="1" smtClean="0"/>
              <a:t>DoD</a:t>
            </a:r>
            <a:r>
              <a:rPr lang="en-US" dirty="0" smtClean="0"/>
              <a:t> and the Justice department, and to the education communities outside of the United States and Canada.</a:t>
            </a:r>
            <a:endParaRPr lang="en-US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NIEM </a:t>
            </a:r>
            <a:r>
              <a:rPr lang="en-US" dirty="0"/>
              <a:t>presents a unique venue for providing a standard and accessible system of data and information exchange for the varied COIs </a:t>
            </a:r>
            <a:r>
              <a:rPr lang="en-US" dirty="0" smtClean="0"/>
              <a:t>within Education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42785"/>
            <a:ext cx="8229600" cy="8113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Value proposition summary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22234"/>
            <a:ext cx="8229600" cy="495605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NIEM provides a best-practices model that </a:t>
            </a:r>
            <a:r>
              <a:rPr lang="en-US" dirty="0" smtClean="0"/>
              <a:t>builds upon ongoing PESC efforts to align </a:t>
            </a:r>
            <a:r>
              <a:rPr lang="en-US" dirty="0"/>
              <a:t>existing </a:t>
            </a:r>
            <a:r>
              <a:rPr lang="en-US" dirty="0" smtClean="0"/>
              <a:t>education 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/>
              <a:t>Markup Language (XML) data standards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 smtClean="0"/>
              <a:t>Education </a:t>
            </a:r>
            <a:r>
              <a:rPr lang="en-US" dirty="0"/>
              <a:t>Domain is a </a:t>
            </a:r>
            <a:r>
              <a:rPr lang="en-US" dirty="0" smtClean="0"/>
              <a:t>education-focused </a:t>
            </a:r>
            <a:r>
              <a:rPr lang="en-US" dirty="0"/>
              <a:t>venue within NIEM that provides improved data and information sharing ability within </a:t>
            </a:r>
            <a:r>
              <a:rPr lang="en-US" dirty="0" smtClean="0"/>
              <a:t>the education community </a:t>
            </a:r>
            <a:r>
              <a:rPr lang="en-US" dirty="0"/>
              <a:t>and with other federal, state, </a:t>
            </a:r>
            <a:r>
              <a:rPr lang="en-US" dirty="0" smtClean="0"/>
              <a:t>local, tribal, and the international community.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25" y="207167"/>
            <a:ext cx="8229600" cy="8113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Leveraging &amp; integrating with Existing Standards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Education Data Standard (CEDS)</a:t>
            </a:r>
          </a:p>
          <a:p>
            <a:r>
              <a:rPr lang="en-US" dirty="0" smtClean="0"/>
              <a:t>P20W Education Standards Council (PESC) standards</a:t>
            </a:r>
          </a:p>
          <a:p>
            <a:r>
              <a:rPr lang="en-US" dirty="0" smtClean="0"/>
              <a:t>Systems Interoperability Framework (SIF)</a:t>
            </a:r>
          </a:p>
          <a:p>
            <a:r>
              <a:rPr lang="en-US" dirty="0" smtClean="0"/>
              <a:t>IMS Global Learning Consortium (GLC)   standards</a:t>
            </a:r>
          </a:p>
          <a:p>
            <a:r>
              <a:rPr lang="en-US" dirty="0" smtClean="0"/>
              <a:t>Oasis Content Assembly Mechanism</a:t>
            </a:r>
          </a:p>
          <a:p>
            <a:r>
              <a:rPr lang="en-US" dirty="0" smtClean="0"/>
              <a:t>UN/CEFACT CCTS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ktangel 72"/>
          <p:cNvSpPr/>
          <p:nvPr/>
        </p:nvSpPr>
        <p:spPr>
          <a:xfrm rot="10800000" flipV="1">
            <a:off x="264263" y="1546929"/>
            <a:ext cx="8674244" cy="4322859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75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  <a:gs pos="31000">
                <a:srgbClr val="E6E6E6">
                  <a:tint val="50000"/>
                  <a:shade val="100000"/>
                  <a:satMod val="350000"/>
                </a:srgbClr>
              </a:gs>
              <a:gs pos="52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kstboks 32"/>
          <p:cNvSpPr txBox="1"/>
          <p:nvPr/>
        </p:nvSpPr>
        <p:spPr>
          <a:xfrm>
            <a:off x="5160199" y="141357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4000" b="1" smtClean="0">
                <a:gradFill flip="none" rotWithShape="1">
                  <a:gsLst>
                    <a:gs pos="0">
                      <a:srgbClr val="002060"/>
                    </a:gs>
                    <a:gs pos="50000">
                      <a:srgbClr val="0070C0"/>
                    </a:gs>
                  </a:gsLst>
                  <a:lin ang="13500000" scaled="1"/>
                  <a:tileRect/>
                </a:gradFill>
              </a:rPr>
              <a:t>2015</a:t>
            </a:r>
            <a:endParaRPr lang="da-DK" sz="4000" b="1" dirty="0">
              <a:gradFill flip="none" rotWithShape="1">
                <a:gsLst>
                  <a:gs pos="0">
                    <a:srgbClr val="002060"/>
                  </a:gs>
                  <a:gs pos="50000">
                    <a:srgbClr val="0070C0"/>
                  </a:gs>
                </a:gsLst>
                <a:lin ang="13500000" scaled="1"/>
                <a:tileRect/>
              </a:gradFill>
            </a:endParaRPr>
          </a:p>
        </p:txBody>
      </p:sp>
      <p:grpSp>
        <p:nvGrpSpPr>
          <p:cNvPr id="25" name="Gruppe 40"/>
          <p:cNvGrpSpPr/>
          <p:nvPr/>
        </p:nvGrpSpPr>
        <p:grpSpPr>
          <a:xfrm>
            <a:off x="185633" y="735068"/>
            <a:ext cx="8589523" cy="5149667"/>
            <a:chOff x="170996" y="2110902"/>
            <a:chExt cx="8589523" cy="2653187"/>
          </a:xfrm>
        </p:grpSpPr>
        <p:sp>
          <p:nvSpPr>
            <p:cNvPr id="26" name="Pentagon 25"/>
            <p:cNvSpPr/>
            <p:nvPr/>
          </p:nvSpPr>
          <p:spPr>
            <a:xfrm>
              <a:off x="170996" y="2110902"/>
              <a:ext cx="8589523" cy="2653186"/>
            </a:xfrm>
            <a:prstGeom prst="homePlate">
              <a:avLst>
                <a:gd name="adj" fmla="val 31841"/>
              </a:avLst>
            </a:prstGeom>
            <a:gradFill rotWithShape="1">
              <a:gsLst>
                <a:gs pos="0">
                  <a:srgbClr val="E6E6E6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kern="0" dirty="0">
                <a:solidFill>
                  <a:srgbClr val="000000"/>
                </a:solidFill>
                <a:latin typeface="Arial Narrow" pitchFamily="-97" charset="0"/>
              </a:endParaRPr>
            </a:p>
          </p:txBody>
        </p:sp>
        <p:sp>
          <p:nvSpPr>
            <p:cNvPr id="27" name="Rektangel 13"/>
            <p:cNvSpPr/>
            <p:nvPr/>
          </p:nvSpPr>
          <p:spPr>
            <a:xfrm>
              <a:off x="236589" y="2122557"/>
              <a:ext cx="7749820" cy="357997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000" scaled="1"/>
              <a:tileRect/>
            </a:gradFill>
            <a:ln w="317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da-DK" ker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endParaRPr>
            </a:p>
          </p:txBody>
        </p:sp>
        <p:grpSp>
          <p:nvGrpSpPr>
            <p:cNvPr id="28" name="Gruppe 28"/>
            <p:cNvGrpSpPr/>
            <p:nvPr/>
          </p:nvGrpSpPr>
          <p:grpSpPr>
            <a:xfrm>
              <a:off x="872248" y="2122652"/>
              <a:ext cx="7114162" cy="2641437"/>
              <a:chOff x="872248" y="2123270"/>
              <a:chExt cx="7114162" cy="2429271"/>
            </a:xfrm>
          </p:grpSpPr>
          <p:cxnSp>
            <p:nvCxnSpPr>
              <p:cNvPr id="29" name="Lige forbindelse 15"/>
              <p:cNvCxnSpPr/>
              <p:nvPr/>
            </p:nvCxnSpPr>
            <p:spPr>
              <a:xfrm rot="5400000">
                <a:off x="310991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Lige forbindelse 17"/>
              <p:cNvCxnSpPr/>
              <p:nvPr/>
            </p:nvCxnSpPr>
            <p:spPr>
              <a:xfrm rot="5400000">
                <a:off x="-333982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Lige forbindelse 18"/>
              <p:cNvCxnSpPr/>
              <p:nvPr/>
            </p:nvCxnSpPr>
            <p:spPr>
              <a:xfrm rot="5400000">
                <a:off x="1600937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Lige forbindelse 19"/>
              <p:cNvCxnSpPr/>
              <p:nvPr/>
            </p:nvCxnSpPr>
            <p:spPr>
              <a:xfrm rot="5400000">
                <a:off x="955964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Lige forbindelse 20"/>
              <p:cNvCxnSpPr/>
              <p:nvPr/>
            </p:nvCxnSpPr>
            <p:spPr>
              <a:xfrm rot="5400000">
                <a:off x="2890883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Lige forbindelse 21"/>
              <p:cNvCxnSpPr/>
              <p:nvPr/>
            </p:nvCxnSpPr>
            <p:spPr>
              <a:xfrm rot="5400000">
                <a:off x="2341959" y="3329500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Lige forbindelse 22"/>
              <p:cNvCxnSpPr/>
              <p:nvPr/>
            </p:nvCxnSpPr>
            <p:spPr>
              <a:xfrm rot="5400000">
                <a:off x="4180829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Lige forbindelse 23"/>
              <p:cNvCxnSpPr/>
              <p:nvPr/>
            </p:nvCxnSpPr>
            <p:spPr>
              <a:xfrm rot="5400000">
                <a:off x="3535856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24"/>
              <p:cNvCxnSpPr/>
              <p:nvPr/>
            </p:nvCxnSpPr>
            <p:spPr>
              <a:xfrm rot="5400000">
                <a:off x="5470775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Lige forbindelse 25"/>
              <p:cNvCxnSpPr/>
              <p:nvPr/>
            </p:nvCxnSpPr>
            <p:spPr>
              <a:xfrm rot="5400000">
                <a:off x="4825802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Lige forbindelse 26"/>
              <p:cNvCxnSpPr/>
              <p:nvPr/>
            </p:nvCxnSpPr>
            <p:spPr>
              <a:xfrm rot="5400000">
                <a:off x="6770452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27"/>
              <p:cNvCxnSpPr/>
              <p:nvPr/>
            </p:nvCxnSpPr>
            <p:spPr>
              <a:xfrm rot="5400000">
                <a:off x="6115748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Pentagon 40"/>
          <p:cNvSpPr/>
          <p:nvPr/>
        </p:nvSpPr>
        <p:spPr>
          <a:xfrm>
            <a:off x="467245" y="2648708"/>
            <a:ext cx="3265229" cy="482662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PESC Board: Engage Education Community to participate in Education Domain</a:t>
            </a:r>
            <a:endParaRPr lang="da-DK" sz="12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entagon 42"/>
          <p:cNvSpPr/>
          <p:nvPr/>
        </p:nvSpPr>
        <p:spPr>
          <a:xfrm>
            <a:off x="1669467" y="3915210"/>
            <a:ext cx="2052889" cy="648765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TAB: Update Value Proposition</a:t>
            </a:r>
            <a:r>
              <a:rPr lang="da-DK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 </a:t>
            </a:r>
            <a:endParaRPr lang="da-DK" kern="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45" name="Pentagon 44"/>
          <p:cNvSpPr/>
          <p:nvPr/>
        </p:nvSpPr>
        <p:spPr>
          <a:xfrm>
            <a:off x="3791110" y="3915211"/>
            <a:ext cx="2071336" cy="648765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Stewardship Team: Present Value Proposition to  NIEM PMO, BAC, and ESC</a:t>
            </a:r>
            <a:endParaRPr lang="da-DK" sz="12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entagon 46"/>
          <p:cNvSpPr/>
          <p:nvPr/>
        </p:nvSpPr>
        <p:spPr>
          <a:xfrm>
            <a:off x="5683321" y="4733176"/>
            <a:ext cx="2544062" cy="482662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CCB/TAB: Create NIEM Conformant core-main</a:t>
            </a:r>
            <a:endParaRPr lang="da-DK" sz="12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529318" y="199193"/>
            <a:ext cx="8520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lvl="0">
              <a:defRPr/>
            </a:pPr>
            <a:endParaRPr kumimoji="0" lang="de-DE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Tekstboks 43"/>
          <p:cNvSpPr txBox="1"/>
          <p:nvPr/>
        </p:nvSpPr>
        <p:spPr>
          <a:xfrm>
            <a:off x="4824043" y="108317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Dec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1" name="Tekstboks 44"/>
          <p:cNvSpPr txBox="1"/>
          <p:nvPr/>
        </p:nvSpPr>
        <p:spPr>
          <a:xfrm>
            <a:off x="3549723" y="10831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Oct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2" name="Tekstboks 45"/>
          <p:cNvSpPr txBox="1"/>
          <p:nvPr/>
        </p:nvSpPr>
        <p:spPr>
          <a:xfrm>
            <a:off x="2893107" y="108317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Sep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3" name="Tekstboks 46"/>
          <p:cNvSpPr txBox="1"/>
          <p:nvPr/>
        </p:nvSpPr>
        <p:spPr>
          <a:xfrm>
            <a:off x="2243247" y="108317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Aug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4" name="Tekstboks 47"/>
          <p:cNvSpPr txBox="1"/>
          <p:nvPr/>
        </p:nvSpPr>
        <p:spPr>
          <a:xfrm>
            <a:off x="1596359" y="108317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July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5" name="Tekstboks 48"/>
          <p:cNvSpPr txBox="1"/>
          <p:nvPr/>
        </p:nvSpPr>
        <p:spPr>
          <a:xfrm>
            <a:off x="911371" y="108317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June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6" name="Tekstboks 49"/>
          <p:cNvSpPr txBox="1"/>
          <p:nvPr/>
        </p:nvSpPr>
        <p:spPr>
          <a:xfrm>
            <a:off x="7698071" y="211794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April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7" name="Tekstboks 50"/>
          <p:cNvSpPr txBox="1"/>
          <p:nvPr/>
        </p:nvSpPr>
        <p:spPr>
          <a:xfrm>
            <a:off x="6658734" y="1135227"/>
            <a:ext cx="65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March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8" name="Tekstboks 51"/>
          <p:cNvSpPr txBox="1"/>
          <p:nvPr/>
        </p:nvSpPr>
        <p:spPr>
          <a:xfrm>
            <a:off x="6106690" y="1135227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Feb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9" name="Tekstboks 52"/>
          <p:cNvSpPr txBox="1"/>
          <p:nvPr/>
        </p:nvSpPr>
        <p:spPr>
          <a:xfrm>
            <a:off x="5462774" y="112090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Jan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60" name="Tekstboks 53"/>
          <p:cNvSpPr txBox="1"/>
          <p:nvPr/>
        </p:nvSpPr>
        <p:spPr>
          <a:xfrm>
            <a:off x="293667" y="1083177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May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61" name="Tekstboks 54"/>
          <p:cNvSpPr txBox="1"/>
          <p:nvPr/>
        </p:nvSpPr>
        <p:spPr>
          <a:xfrm>
            <a:off x="4170399" y="1083177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Nov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63" name="Tekstboks 50"/>
          <p:cNvSpPr txBox="1"/>
          <p:nvPr/>
        </p:nvSpPr>
        <p:spPr>
          <a:xfrm>
            <a:off x="7382490" y="11211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April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65" name="Tekstboks 32"/>
          <p:cNvSpPr txBox="1"/>
          <p:nvPr/>
        </p:nvSpPr>
        <p:spPr>
          <a:xfrm>
            <a:off x="282908" y="87452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4000" b="1" dirty="0" smtClean="0">
                <a:gradFill flip="none" rotWithShape="1">
                  <a:gsLst>
                    <a:gs pos="0">
                      <a:srgbClr val="002060"/>
                    </a:gs>
                    <a:gs pos="50000">
                      <a:srgbClr val="0070C0"/>
                    </a:gs>
                  </a:gsLst>
                  <a:lin ang="13500000" scaled="1"/>
                  <a:tileRect/>
                </a:gradFill>
              </a:rPr>
              <a:t>2014</a:t>
            </a:r>
            <a:endParaRPr lang="da-DK" sz="4000" b="1" dirty="0">
              <a:gradFill flip="none" rotWithShape="1">
                <a:gsLst>
                  <a:gs pos="0">
                    <a:srgbClr val="002060"/>
                  </a:gs>
                  <a:gs pos="50000">
                    <a:srgbClr val="0070C0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2" name="Diamond 1"/>
          <p:cNvSpPr/>
          <p:nvPr/>
        </p:nvSpPr>
        <p:spPr bwMode="auto">
          <a:xfrm>
            <a:off x="317594" y="1670596"/>
            <a:ext cx="299302" cy="395220"/>
          </a:xfrm>
          <a:prstGeom prst="diamond">
            <a:avLst/>
          </a:prstGeom>
          <a:solidFill>
            <a:srgbClr val="0000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42" name="Diamond 41"/>
          <p:cNvSpPr/>
          <p:nvPr/>
        </p:nvSpPr>
        <p:spPr bwMode="auto">
          <a:xfrm>
            <a:off x="3699982" y="1680411"/>
            <a:ext cx="299302" cy="395220"/>
          </a:xfrm>
          <a:prstGeom prst="diamond">
            <a:avLst/>
          </a:prstGeom>
          <a:solidFill>
            <a:srgbClr val="0000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44" name="Diamond 43"/>
          <p:cNvSpPr/>
          <p:nvPr/>
        </p:nvSpPr>
        <p:spPr bwMode="auto">
          <a:xfrm>
            <a:off x="5586604" y="1680411"/>
            <a:ext cx="299302" cy="395220"/>
          </a:xfrm>
          <a:prstGeom prst="diamond">
            <a:avLst/>
          </a:prstGeom>
          <a:solidFill>
            <a:srgbClr val="0000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46" name="Pentagon 45"/>
          <p:cNvSpPr/>
          <p:nvPr/>
        </p:nvSpPr>
        <p:spPr>
          <a:xfrm>
            <a:off x="467245" y="3309902"/>
            <a:ext cx="5207286" cy="482662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Steering Committee: Create Domain Charter and Domain operating procedures</a:t>
            </a:r>
            <a:endParaRPr lang="da-DK" kern="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17661"/>
            <a:ext cx="825368" cy="261541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 smtClean="0">
                <a:solidFill>
                  <a:srgbClr val="304776"/>
                </a:solidFill>
                <a:latin typeface="Arial"/>
                <a:cs typeface="Arial"/>
              </a:rPr>
              <a:t>Board Approval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196247" y="2117660"/>
            <a:ext cx="1284148" cy="439465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 smtClean="0">
                <a:solidFill>
                  <a:srgbClr val="304776"/>
                </a:solidFill>
                <a:latin typeface="Arial"/>
                <a:cs typeface="Arial"/>
              </a:rPr>
              <a:t>Announcement of Partners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243832" y="2117945"/>
            <a:ext cx="1284148" cy="415429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 smtClean="0">
                <a:solidFill>
                  <a:srgbClr val="304776"/>
                </a:solidFill>
                <a:latin typeface="Arial"/>
                <a:cs typeface="Arial"/>
              </a:rPr>
              <a:t>NIEM Approval</a:t>
            </a:r>
          </a:p>
        </p:txBody>
      </p:sp>
      <p:sp>
        <p:nvSpPr>
          <p:cNvPr id="64" name="Diamond 63"/>
          <p:cNvSpPr/>
          <p:nvPr/>
        </p:nvSpPr>
        <p:spPr bwMode="auto">
          <a:xfrm>
            <a:off x="8123293" y="1715959"/>
            <a:ext cx="299302" cy="395220"/>
          </a:xfrm>
          <a:prstGeom prst="diamond">
            <a:avLst/>
          </a:prstGeom>
          <a:solidFill>
            <a:srgbClr val="0000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346343" y="2119743"/>
            <a:ext cx="1592164" cy="580214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 smtClean="0">
                <a:solidFill>
                  <a:srgbClr val="304776"/>
                </a:solidFill>
                <a:latin typeface="Arial"/>
                <a:cs typeface="Arial"/>
              </a:rPr>
              <a:t>Education Domain Reference Library Established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206823" y="2117659"/>
            <a:ext cx="1284148" cy="439465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66" name="Pentagon 65"/>
          <p:cNvSpPr/>
          <p:nvPr/>
        </p:nvSpPr>
        <p:spPr>
          <a:xfrm>
            <a:off x="7382490" y="5332021"/>
            <a:ext cx="1556017" cy="581284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Create Information Exchange Package Documentation</a:t>
            </a:r>
            <a:endParaRPr lang="da-DK" sz="1200" kern="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168416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D41DD2E98DF40865CC07A568B0F8F" ma:contentTypeVersion="1" ma:contentTypeDescription="Create a new document." ma:contentTypeScope="" ma:versionID="470a48a62de372e26d1e91038c26c6dc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854785a1d199ae23d837da954c6803a0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NXM775DWE5FX-9-27</_dlc_DocId>
    <_dlc_DocIdUrl xmlns="fa6dcc7a-ed60-4d90-8a63-d1beaf0f6d66">
      <Url>https://partner.act.org/sites/pesctab/_layouts/DocIdRedir.aspx?ID=NXM775DWE5FX-9-27</Url>
      <Description>NXM775DWE5FX-9-27</Description>
    </_dlc_DocIdUrl>
  </documentManagement>
</p:properties>
</file>

<file path=customXml/itemProps1.xml><?xml version="1.0" encoding="utf-8"?>
<ds:datastoreItem xmlns:ds="http://schemas.openxmlformats.org/officeDocument/2006/customXml" ds:itemID="{BB4F4FDF-CCA4-4BE1-B98D-C68BCEE32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8B6B21-31EE-403D-95E2-25B9478BF2E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B2F961C-B6F4-4111-B8E2-B54EEE948E3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A06FE83-0E49-4568-B9FA-E3D9F997B3CE}">
  <ds:schemaRefs>
    <ds:schemaRef ds:uri="http://schemas.microsoft.com/office/infopath/2007/PartnerControls"/>
    <ds:schemaRef ds:uri="http://www.w3.org/XML/1998/namespace"/>
    <ds:schemaRef ds:uri="fa6dcc7a-ed60-4d90-8a63-d1beaf0f6d66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NIEM_bluegradient.thmx</Template>
  <TotalTime>1664</TotalTime>
  <Words>330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NIEM_white</vt:lpstr>
      <vt:lpstr>Office Theme</vt:lpstr>
      <vt:lpstr>Education Domain Value Proposition Briefing</vt:lpstr>
      <vt:lpstr>Scope</vt:lpstr>
      <vt:lpstr>Key Stakeholders</vt:lpstr>
      <vt:lpstr>Community Of Interest</vt:lpstr>
      <vt:lpstr>Value proposition summary</vt:lpstr>
      <vt:lpstr>Leveraging &amp; integrating with Existing Standards</vt:lpstr>
      <vt:lpstr>PowerPoint Presentation</vt:lpstr>
    </vt:vector>
  </TitlesOfParts>
  <Company>LMD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Wilkins</dc:creator>
  <cp:lastModifiedBy>Michael Morris</cp:lastModifiedBy>
  <cp:revision>134</cp:revision>
  <dcterms:created xsi:type="dcterms:W3CDTF">2011-09-16T18:18:47Z</dcterms:created>
  <dcterms:modified xsi:type="dcterms:W3CDTF">2014-07-31T21:17:50Z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115b4ab3-bdc1-4743-8187-57b97f9ac15f</vt:lpwstr>
  </property>
  <property fmtid="{D5CDD505-2E9C-101B-9397-08002B2CF9AE}" pid="3" name="ContentTypeId">
    <vt:lpwstr>0x010100A4FD41DD2E98DF40865CC07A568B0F8F</vt:lpwstr>
  </property>
</Properties>
</file>