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5"/>
    <p:sldMasterId id="2147483658" r:id="rId6"/>
    <p:sldMasterId id="2147483676" r:id="rId7"/>
  </p:sldMasterIdLst>
  <p:notesMasterIdLst>
    <p:notesMasterId r:id="rId14"/>
  </p:notesMasterIdLst>
  <p:sldIdLst>
    <p:sldId id="307" r:id="rId8"/>
    <p:sldId id="319" r:id="rId9"/>
    <p:sldId id="320" r:id="rId10"/>
    <p:sldId id="318" r:id="rId11"/>
    <p:sldId id="323" r:id="rId12"/>
    <p:sldId id="32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y, Jacqueline" initials="JK" lastIdx="3" clrIdx="0"/>
  <p:cmAuthor id="1" name="Fitzgerald, Kristen" initials="KF" lastIdx="5" clrIdx="1"/>
  <p:cmAuthor id="2" name="Taylor, Michael C" initials="MT" lastIdx="2" clrIdx="2"/>
  <p:cmAuthor id="3" name="Parker, Adam" initials="AP" lastIdx="6" clrIdx="3"/>
  <p:cmAuthor id="4" name="Avery, Joanna" initials="JA" lastIdx="1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00"/>
    <a:srgbClr val="1F497D"/>
    <a:srgbClr val="CEDEE0"/>
    <a:srgbClr val="8B8B8B"/>
    <a:srgbClr val="9EB3B6"/>
    <a:srgbClr val="F0E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259" autoAdjust="0"/>
  </p:normalViewPr>
  <p:slideViewPr>
    <p:cSldViewPr snapToGrid="0" snapToObjects="1">
      <p:cViewPr>
        <p:scale>
          <a:sx n="70" d="100"/>
          <a:sy n="70" d="100"/>
        </p:scale>
        <p:origin x="-107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D1CF9-A39E-4E65-B545-BF3E4CC2E39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AF7000-608A-4FD5-86EA-31B40BC4E7BB}">
      <dgm:prSet phldrT="[Text]" custT="1"/>
      <dgm:spPr/>
      <dgm:t>
        <a:bodyPr/>
        <a:lstStyle/>
        <a:p>
          <a:pPr algn="l"/>
          <a:r>
            <a:rPr lang="en-US" sz="850" b="1" dirty="0"/>
            <a:t>Coastal Defense </a:t>
          </a:r>
          <a:r>
            <a:rPr lang="en-US" sz="850" b="1" dirty="0" smtClean="0"/>
            <a:t>COI</a:t>
          </a:r>
          <a:endParaRPr lang="en-US" sz="850" b="1" dirty="0"/>
        </a:p>
      </dgm:t>
    </dgm:pt>
    <dgm:pt modelId="{215F73FF-3573-4488-9752-202DFDBB2B69}" type="parTrans" cxnId="{64D48993-A819-4939-B9A2-E201DC7805DE}">
      <dgm:prSet/>
      <dgm:spPr/>
      <dgm:t>
        <a:bodyPr/>
        <a:lstStyle/>
        <a:p>
          <a:pPr algn="l"/>
          <a:endParaRPr lang="en-US"/>
        </a:p>
      </dgm:t>
    </dgm:pt>
    <dgm:pt modelId="{EEBE6BBB-84C3-4890-BD26-37F056240D63}" type="sibTrans" cxnId="{64D48993-A819-4939-B9A2-E201DC7805DE}">
      <dgm:prSet/>
      <dgm:spPr/>
      <dgm:t>
        <a:bodyPr/>
        <a:lstStyle/>
        <a:p>
          <a:pPr algn="l"/>
          <a:endParaRPr lang="en-US"/>
        </a:p>
      </dgm:t>
    </dgm:pt>
    <dgm:pt modelId="{CBD4F1FE-8D33-43DE-B465-90810E9C16B8}">
      <dgm:prSet phldrT="[Text]" custT="1"/>
      <dgm:spPr/>
      <dgm:t>
        <a:bodyPr/>
        <a:lstStyle/>
        <a:p>
          <a:pPr algn="l"/>
          <a:r>
            <a:rPr lang="en-US" sz="800" b="1" dirty="0"/>
            <a:t>Marine Protection </a:t>
          </a:r>
          <a:r>
            <a:rPr lang="en-US" sz="800" b="1" dirty="0" smtClean="0"/>
            <a:t>COI</a:t>
          </a:r>
          <a:endParaRPr lang="en-US" sz="800" b="1" dirty="0"/>
        </a:p>
      </dgm:t>
    </dgm:pt>
    <dgm:pt modelId="{8B203567-4BC9-4ECE-B6BA-BE00F71A9680}" type="parTrans" cxnId="{0ADC4533-E28F-47DB-84CD-30E66CE3E5B0}">
      <dgm:prSet/>
      <dgm:spPr/>
      <dgm:t>
        <a:bodyPr/>
        <a:lstStyle/>
        <a:p>
          <a:pPr algn="l"/>
          <a:endParaRPr lang="en-US"/>
        </a:p>
      </dgm:t>
    </dgm:pt>
    <dgm:pt modelId="{8E2F4639-7941-41F1-ACCE-E784D021785A}" type="sibTrans" cxnId="{0ADC4533-E28F-47DB-84CD-30E66CE3E5B0}">
      <dgm:prSet/>
      <dgm:spPr/>
      <dgm:t>
        <a:bodyPr/>
        <a:lstStyle/>
        <a:p>
          <a:pPr algn="l"/>
          <a:endParaRPr lang="en-US"/>
        </a:p>
      </dgm:t>
    </dgm:pt>
    <dgm:pt modelId="{E0139C3B-A398-43F8-82B0-F51651671636}">
      <dgm:prSet phldrT="[Text]" custT="1"/>
      <dgm:spPr/>
      <dgm:t>
        <a:bodyPr/>
        <a:lstStyle/>
        <a:p>
          <a:pPr algn="l"/>
          <a:r>
            <a:rPr lang="en-US" sz="900" b="1" dirty="0" smtClean="0"/>
            <a:t>Fisheries COI</a:t>
          </a:r>
          <a:endParaRPr lang="en-US" sz="900" b="1" dirty="0"/>
        </a:p>
      </dgm:t>
    </dgm:pt>
    <dgm:pt modelId="{38F2F30C-653A-4909-B3D1-21352B884679}" type="parTrans" cxnId="{7E7B7891-E456-49A8-80A9-25569770B62C}">
      <dgm:prSet/>
      <dgm:spPr/>
      <dgm:t>
        <a:bodyPr/>
        <a:lstStyle/>
        <a:p>
          <a:endParaRPr lang="en-US"/>
        </a:p>
      </dgm:t>
    </dgm:pt>
    <dgm:pt modelId="{6B339897-EE28-4DC5-A531-B416EC4E1002}" type="sibTrans" cxnId="{7E7B7891-E456-49A8-80A9-25569770B62C}">
      <dgm:prSet/>
      <dgm:spPr/>
      <dgm:t>
        <a:bodyPr/>
        <a:lstStyle/>
        <a:p>
          <a:endParaRPr lang="en-US"/>
        </a:p>
      </dgm:t>
    </dgm:pt>
    <dgm:pt modelId="{1923EBD6-9B06-4AA6-B224-BBAFEF2100FF}">
      <dgm:prSet phldrT="[Text]" custT="1"/>
      <dgm:spPr/>
      <dgm:t>
        <a:bodyPr/>
        <a:lstStyle/>
        <a:p>
          <a:pPr algn="ctr"/>
          <a:r>
            <a:rPr lang="en-US" sz="1100" b="1" dirty="0" smtClean="0"/>
            <a:t>Maritime</a:t>
          </a:r>
          <a:r>
            <a:rPr lang="en-US" sz="1050" b="1" dirty="0" smtClean="0"/>
            <a:t> </a:t>
          </a:r>
          <a:r>
            <a:rPr lang="en-US" sz="1100" b="1" dirty="0"/>
            <a:t>Domain</a:t>
          </a:r>
          <a:endParaRPr lang="en-US" sz="1050" b="1" dirty="0"/>
        </a:p>
      </dgm:t>
    </dgm:pt>
    <dgm:pt modelId="{966D5EEC-02F1-42CD-81B3-7092E4CCC8AB}" type="parTrans" cxnId="{22126B37-06C0-45CA-8785-C8686ADFF7B7}">
      <dgm:prSet/>
      <dgm:spPr/>
      <dgm:t>
        <a:bodyPr/>
        <a:lstStyle/>
        <a:p>
          <a:endParaRPr lang="en-US"/>
        </a:p>
      </dgm:t>
    </dgm:pt>
    <dgm:pt modelId="{45C4F228-8B50-49EF-825F-BFB6E25F828C}" type="sibTrans" cxnId="{22126B37-06C0-45CA-8785-C8686ADFF7B7}">
      <dgm:prSet/>
      <dgm:spPr/>
      <dgm:t>
        <a:bodyPr/>
        <a:lstStyle/>
        <a:p>
          <a:endParaRPr lang="en-US"/>
        </a:p>
      </dgm:t>
    </dgm:pt>
    <dgm:pt modelId="{898C21B1-FFEC-404A-A5E7-FC7D47B6A640}" type="pres">
      <dgm:prSet presAssocID="{AE3D1CF9-A39E-4E65-B545-BF3E4CC2E3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C10699-A3BE-41E6-9B69-A23FFB70268A}" type="pres">
      <dgm:prSet presAssocID="{AE3D1CF9-A39E-4E65-B545-BF3E4CC2E390}" presName="ellipse" presStyleLbl="trBgShp" presStyleIdx="0" presStyleCnt="1" custScaleX="142897" custScaleY="175615" custLinFactNeighborX="-623" custLinFactNeighborY="-43029"/>
      <dgm:spPr/>
    </dgm:pt>
    <dgm:pt modelId="{8422AC03-6DFE-44D2-9736-A8479EC2DCDC}" type="pres">
      <dgm:prSet presAssocID="{AE3D1CF9-A39E-4E65-B545-BF3E4CC2E390}" presName="arrow1" presStyleLbl="fgShp" presStyleIdx="0" presStyleCnt="1" custScaleX="133411" custScaleY="133411"/>
      <dgm:spPr/>
    </dgm:pt>
    <dgm:pt modelId="{F2EE6A43-7096-4B72-BE8A-859976816A60}" type="pres">
      <dgm:prSet presAssocID="{AE3D1CF9-A39E-4E65-B545-BF3E4CC2E390}" presName="rectangle" presStyleLbl="revTx" presStyleIdx="0" presStyleCnt="1" custScaleX="101349" custScaleY="133411" custLinFactNeighborX="664" custLinFactNeighborY="95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9040D-287D-44F2-A5F8-D1DBEF0F54B0}" type="pres">
      <dgm:prSet presAssocID="{A2AF7000-608A-4FD5-86EA-31B40BC4E7BB}" presName="item1" presStyleLbl="node1" presStyleIdx="0" presStyleCnt="3" custScaleX="162959" custScaleY="157904" custLinFactNeighborX="5354" custLinFactNeighborY="-410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63DED-02C8-41DF-A4C0-8C460902C6E8}" type="pres">
      <dgm:prSet presAssocID="{E0139C3B-A398-43F8-82B0-F51651671636}" presName="item2" presStyleLbl="node1" presStyleIdx="1" presStyleCnt="3" custScaleX="160204" custScaleY="160204" custLinFactNeighborX="-17001" custLinFactNeighborY="-6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A9C0D-7C33-4409-9E6B-2F120B83299E}" type="pres">
      <dgm:prSet presAssocID="{1923EBD6-9B06-4AA6-B224-BBAFEF2100FF}" presName="item3" presStyleLbl="node1" presStyleIdx="2" presStyleCnt="3" custScaleX="160023" custScaleY="160204" custLinFactNeighborX="1785" custLinFactNeighborY="-57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8C210-DF10-4F7F-9841-06E3FDEF193A}" type="pres">
      <dgm:prSet presAssocID="{AE3D1CF9-A39E-4E65-B545-BF3E4CC2E390}" presName="funnel" presStyleLbl="trAlignAcc1" presStyleIdx="0" presStyleCnt="1" custScaleX="142857" custScaleY="163866" custLinFactNeighborY="321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64D48993-A819-4939-B9A2-E201DC7805DE}" srcId="{AE3D1CF9-A39E-4E65-B545-BF3E4CC2E390}" destId="{A2AF7000-608A-4FD5-86EA-31B40BC4E7BB}" srcOrd="1" destOrd="0" parTransId="{215F73FF-3573-4488-9752-202DFDBB2B69}" sibTransId="{EEBE6BBB-84C3-4890-BD26-37F056240D63}"/>
    <dgm:cxn modelId="{671BF9BD-7DEE-4B5A-8E61-131071C55C17}" type="presOf" srcId="{A2AF7000-608A-4FD5-86EA-31B40BC4E7BB}" destId="{1F063DED-02C8-41DF-A4C0-8C460902C6E8}" srcOrd="0" destOrd="0" presId="urn:microsoft.com/office/officeart/2005/8/layout/funnel1"/>
    <dgm:cxn modelId="{04FC38B7-9FD4-4660-AB8A-D08434F594AD}" type="presOf" srcId="{AE3D1CF9-A39E-4E65-B545-BF3E4CC2E390}" destId="{898C21B1-FFEC-404A-A5E7-FC7D47B6A640}" srcOrd="0" destOrd="0" presId="urn:microsoft.com/office/officeart/2005/8/layout/funnel1"/>
    <dgm:cxn modelId="{2B3571A4-5932-4783-8C8C-D8065C98EC12}" type="presOf" srcId="{1923EBD6-9B06-4AA6-B224-BBAFEF2100FF}" destId="{F2EE6A43-7096-4B72-BE8A-859976816A60}" srcOrd="0" destOrd="0" presId="urn:microsoft.com/office/officeart/2005/8/layout/funnel1"/>
    <dgm:cxn modelId="{E324B3A1-D5B4-4F97-BC82-D56C5A182D08}" type="presOf" srcId="{CBD4F1FE-8D33-43DE-B465-90810E9C16B8}" destId="{A42A9C0D-7C33-4409-9E6B-2F120B83299E}" srcOrd="0" destOrd="0" presId="urn:microsoft.com/office/officeart/2005/8/layout/funnel1"/>
    <dgm:cxn modelId="{0ADC4533-E28F-47DB-84CD-30E66CE3E5B0}" srcId="{AE3D1CF9-A39E-4E65-B545-BF3E4CC2E390}" destId="{CBD4F1FE-8D33-43DE-B465-90810E9C16B8}" srcOrd="0" destOrd="0" parTransId="{8B203567-4BC9-4ECE-B6BA-BE00F71A9680}" sibTransId="{8E2F4639-7941-41F1-ACCE-E784D021785A}"/>
    <dgm:cxn modelId="{22126B37-06C0-45CA-8785-C8686ADFF7B7}" srcId="{AE3D1CF9-A39E-4E65-B545-BF3E4CC2E390}" destId="{1923EBD6-9B06-4AA6-B224-BBAFEF2100FF}" srcOrd="3" destOrd="0" parTransId="{966D5EEC-02F1-42CD-81B3-7092E4CCC8AB}" sibTransId="{45C4F228-8B50-49EF-825F-BFB6E25F828C}"/>
    <dgm:cxn modelId="{7E7B7891-E456-49A8-80A9-25569770B62C}" srcId="{AE3D1CF9-A39E-4E65-B545-BF3E4CC2E390}" destId="{E0139C3B-A398-43F8-82B0-F51651671636}" srcOrd="2" destOrd="0" parTransId="{38F2F30C-653A-4909-B3D1-21352B884679}" sibTransId="{6B339897-EE28-4DC5-A531-B416EC4E1002}"/>
    <dgm:cxn modelId="{ACC97A50-FF2E-4278-B5D5-7FBF71520483}" type="presOf" srcId="{E0139C3B-A398-43F8-82B0-F51651671636}" destId="{F6C9040D-287D-44F2-A5F8-D1DBEF0F54B0}" srcOrd="0" destOrd="0" presId="urn:microsoft.com/office/officeart/2005/8/layout/funnel1"/>
    <dgm:cxn modelId="{86E9DB5D-5999-4B9F-9DF7-4D60A69140CE}" type="presParOf" srcId="{898C21B1-FFEC-404A-A5E7-FC7D47B6A640}" destId="{C9C10699-A3BE-41E6-9B69-A23FFB70268A}" srcOrd="0" destOrd="0" presId="urn:microsoft.com/office/officeart/2005/8/layout/funnel1"/>
    <dgm:cxn modelId="{F72DEA62-BFB0-4983-BE6A-BD40A7C25D59}" type="presParOf" srcId="{898C21B1-FFEC-404A-A5E7-FC7D47B6A640}" destId="{8422AC03-6DFE-44D2-9736-A8479EC2DCDC}" srcOrd="1" destOrd="0" presId="urn:microsoft.com/office/officeart/2005/8/layout/funnel1"/>
    <dgm:cxn modelId="{A3CAD177-9A5A-468B-BA2E-F49B2ADF098F}" type="presParOf" srcId="{898C21B1-FFEC-404A-A5E7-FC7D47B6A640}" destId="{F2EE6A43-7096-4B72-BE8A-859976816A60}" srcOrd="2" destOrd="0" presId="urn:microsoft.com/office/officeart/2005/8/layout/funnel1"/>
    <dgm:cxn modelId="{6CF5CAD6-D056-437A-AB5C-987F1E946667}" type="presParOf" srcId="{898C21B1-FFEC-404A-A5E7-FC7D47B6A640}" destId="{F6C9040D-287D-44F2-A5F8-D1DBEF0F54B0}" srcOrd="3" destOrd="0" presId="urn:microsoft.com/office/officeart/2005/8/layout/funnel1"/>
    <dgm:cxn modelId="{702BCF46-174B-4BC4-B2E5-E10D71943534}" type="presParOf" srcId="{898C21B1-FFEC-404A-A5E7-FC7D47B6A640}" destId="{1F063DED-02C8-41DF-A4C0-8C460902C6E8}" srcOrd="4" destOrd="0" presId="urn:microsoft.com/office/officeart/2005/8/layout/funnel1"/>
    <dgm:cxn modelId="{50613A59-F904-4B7F-8C75-A5FF18D560A0}" type="presParOf" srcId="{898C21B1-FFEC-404A-A5E7-FC7D47B6A640}" destId="{A42A9C0D-7C33-4409-9E6B-2F120B83299E}" srcOrd="5" destOrd="0" presId="urn:microsoft.com/office/officeart/2005/8/layout/funnel1"/>
    <dgm:cxn modelId="{A35650B7-475B-4534-95AE-BAF31E872355}" type="presParOf" srcId="{898C21B1-FFEC-404A-A5E7-FC7D47B6A640}" destId="{A308C210-DF10-4F7F-9841-06E3FDEF193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D1CF9-A39E-4E65-B545-BF3E4CC2E39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AF7000-608A-4FD5-86EA-31B40BC4E7BB}">
      <dgm:prSet phldrT="[Text]" custT="1"/>
      <dgm:spPr/>
      <dgm:t>
        <a:bodyPr/>
        <a:lstStyle/>
        <a:p>
          <a:pPr algn="l"/>
          <a:r>
            <a:rPr lang="en-US" sz="900" b="1"/>
            <a:t>Justice Domain</a:t>
          </a:r>
        </a:p>
      </dgm:t>
    </dgm:pt>
    <dgm:pt modelId="{215F73FF-3573-4488-9752-202DFDBB2B69}" type="parTrans" cxnId="{64D48993-A819-4939-B9A2-E201DC7805DE}">
      <dgm:prSet/>
      <dgm:spPr/>
      <dgm:t>
        <a:bodyPr/>
        <a:lstStyle/>
        <a:p>
          <a:pPr algn="l"/>
          <a:endParaRPr lang="en-US"/>
        </a:p>
      </dgm:t>
    </dgm:pt>
    <dgm:pt modelId="{EEBE6BBB-84C3-4890-BD26-37F056240D63}" type="sibTrans" cxnId="{64D48993-A819-4939-B9A2-E201DC7805DE}">
      <dgm:prSet/>
      <dgm:spPr/>
      <dgm:t>
        <a:bodyPr/>
        <a:lstStyle/>
        <a:p>
          <a:pPr algn="l"/>
          <a:endParaRPr lang="en-US"/>
        </a:p>
      </dgm:t>
    </dgm:pt>
    <dgm:pt modelId="{825CF5E5-1F48-44AE-AFB7-DA08464CEF5D}">
      <dgm:prSet phldrT="[Text]" custT="1"/>
      <dgm:spPr/>
      <dgm:t>
        <a:bodyPr/>
        <a:lstStyle/>
        <a:p>
          <a:pPr algn="ctr"/>
          <a:r>
            <a:rPr lang="en-US" sz="900" b="1" dirty="0"/>
            <a:t>Human</a:t>
          </a:r>
          <a:r>
            <a:rPr lang="en-US" sz="800" b="1" dirty="0"/>
            <a:t> Services Domain</a:t>
          </a:r>
        </a:p>
      </dgm:t>
    </dgm:pt>
    <dgm:pt modelId="{B97872E2-09CB-4C4D-8DD5-447823B2C35A}" type="parTrans" cxnId="{A1D5AF84-D107-4D33-BE22-FC39C7CB2F9E}">
      <dgm:prSet/>
      <dgm:spPr/>
      <dgm:t>
        <a:bodyPr/>
        <a:lstStyle/>
        <a:p>
          <a:pPr algn="l"/>
          <a:endParaRPr lang="en-US"/>
        </a:p>
      </dgm:t>
    </dgm:pt>
    <dgm:pt modelId="{B9DA4FC4-6C60-46A7-9357-F15856C7A864}" type="sibTrans" cxnId="{A1D5AF84-D107-4D33-BE22-FC39C7CB2F9E}">
      <dgm:prSet/>
      <dgm:spPr/>
      <dgm:t>
        <a:bodyPr/>
        <a:lstStyle/>
        <a:p>
          <a:pPr algn="l"/>
          <a:endParaRPr lang="en-US"/>
        </a:p>
      </dgm:t>
    </dgm:pt>
    <dgm:pt modelId="{86AFC015-D4F1-4678-9AAC-2D5B0AD62881}">
      <dgm:prSet phldrT="[Text]" custT="1"/>
      <dgm:spPr/>
      <dgm:t>
        <a:bodyPr/>
        <a:lstStyle/>
        <a:p>
          <a:pPr algn="ctr"/>
          <a:r>
            <a:rPr lang="en-US" sz="1100" b="1" dirty="0"/>
            <a:t>Anti-Human Trafficking Community of Interest</a:t>
          </a:r>
        </a:p>
      </dgm:t>
    </dgm:pt>
    <dgm:pt modelId="{081F0EC2-19FA-469C-9FE1-3351A67A50C8}" type="parTrans" cxnId="{071D59BC-DF14-4C80-900A-A9DA1BF5FBAF}">
      <dgm:prSet/>
      <dgm:spPr/>
      <dgm:t>
        <a:bodyPr/>
        <a:lstStyle/>
        <a:p>
          <a:pPr algn="l"/>
          <a:endParaRPr lang="en-US"/>
        </a:p>
      </dgm:t>
    </dgm:pt>
    <dgm:pt modelId="{4768F137-27ED-44B0-8F1B-35A8B63360FD}" type="sibTrans" cxnId="{071D59BC-DF14-4C80-900A-A9DA1BF5FBAF}">
      <dgm:prSet/>
      <dgm:spPr/>
      <dgm:t>
        <a:bodyPr/>
        <a:lstStyle/>
        <a:p>
          <a:pPr algn="l"/>
          <a:endParaRPr lang="en-US"/>
        </a:p>
      </dgm:t>
    </dgm:pt>
    <dgm:pt modelId="{CBD4F1FE-8D33-43DE-B465-90810E9C16B8}">
      <dgm:prSet phldrT="[Text]" custT="1"/>
      <dgm:spPr/>
      <dgm:t>
        <a:bodyPr/>
        <a:lstStyle/>
        <a:p>
          <a:pPr algn="l"/>
          <a:r>
            <a:rPr lang="en-US" sz="800" b="1" dirty="0"/>
            <a:t>Immigration Domain</a:t>
          </a:r>
        </a:p>
      </dgm:t>
    </dgm:pt>
    <dgm:pt modelId="{8B203567-4BC9-4ECE-B6BA-BE00F71A9680}" type="parTrans" cxnId="{0ADC4533-E28F-47DB-84CD-30E66CE3E5B0}">
      <dgm:prSet/>
      <dgm:spPr/>
      <dgm:t>
        <a:bodyPr/>
        <a:lstStyle/>
        <a:p>
          <a:pPr algn="l"/>
          <a:endParaRPr lang="en-US"/>
        </a:p>
      </dgm:t>
    </dgm:pt>
    <dgm:pt modelId="{8E2F4639-7941-41F1-ACCE-E784D021785A}" type="sibTrans" cxnId="{0ADC4533-E28F-47DB-84CD-30E66CE3E5B0}">
      <dgm:prSet/>
      <dgm:spPr/>
      <dgm:t>
        <a:bodyPr/>
        <a:lstStyle/>
        <a:p>
          <a:pPr algn="l"/>
          <a:endParaRPr lang="en-US"/>
        </a:p>
      </dgm:t>
    </dgm:pt>
    <dgm:pt modelId="{898C21B1-FFEC-404A-A5E7-FC7D47B6A640}" type="pres">
      <dgm:prSet presAssocID="{AE3D1CF9-A39E-4E65-B545-BF3E4CC2E3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C10699-A3BE-41E6-9B69-A23FFB70268A}" type="pres">
      <dgm:prSet presAssocID="{AE3D1CF9-A39E-4E65-B545-BF3E4CC2E390}" presName="ellipse" presStyleLbl="trBgShp" presStyleIdx="0" presStyleCnt="1" custScaleX="142897" custScaleY="175615" custLinFactNeighborX="-623" custLinFactNeighborY="-43029"/>
      <dgm:spPr/>
    </dgm:pt>
    <dgm:pt modelId="{8422AC03-6DFE-44D2-9736-A8479EC2DCDC}" type="pres">
      <dgm:prSet presAssocID="{AE3D1CF9-A39E-4E65-B545-BF3E4CC2E390}" presName="arrow1" presStyleLbl="fgShp" presStyleIdx="0" presStyleCnt="1" custScaleX="133411" custScaleY="133411"/>
      <dgm:spPr/>
    </dgm:pt>
    <dgm:pt modelId="{F2EE6A43-7096-4B72-BE8A-859976816A60}" type="pres">
      <dgm:prSet presAssocID="{AE3D1CF9-A39E-4E65-B545-BF3E4CC2E390}" presName="rectangle" presStyleLbl="revTx" presStyleIdx="0" presStyleCnt="1" custScaleX="101349" custScaleY="133411" custLinFactY="10979" custLinFactNeighborX="66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9040D-287D-44F2-A5F8-D1DBEF0F54B0}" type="pres">
      <dgm:prSet presAssocID="{A2AF7000-608A-4FD5-86EA-31B40BC4E7BB}" presName="item1" presStyleLbl="node1" presStyleIdx="0" presStyleCnt="3" custScaleX="180720" custScaleY="180720" custLinFactNeighborX="7825" custLinFactNeighborY="-109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EC6DA-F2CD-43F4-A7CE-14EC07538C7D}" type="pres">
      <dgm:prSet presAssocID="{825CF5E5-1F48-44AE-AFB7-DA08464CEF5D}" presName="item2" presStyleLbl="node1" presStyleIdx="1" presStyleCnt="3" custScaleX="180720" custScaleY="180720" custLinFactNeighborX="-7140" custLinFactNeighborY="-78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286C8-417D-47DB-818E-D45AFAD9698F}" type="pres">
      <dgm:prSet presAssocID="{86AFC015-D4F1-4678-9AAC-2D5B0AD62881}" presName="item3" presStyleLbl="node1" presStyleIdx="2" presStyleCnt="3" custScaleX="180720" custScaleY="180720" custLinFactNeighborX="14279" custLinFactNeighborY="-67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8C210-DF10-4F7F-9841-06E3FDEF193A}" type="pres">
      <dgm:prSet presAssocID="{AE3D1CF9-A39E-4E65-B545-BF3E4CC2E390}" presName="funnel" presStyleLbl="trAlignAcc1" presStyleIdx="0" presStyleCnt="1" custScaleX="142857" custScaleY="165094" custLinFactNeighborY="-272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64D48993-A819-4939-B9A2-E201DC7805DE}" srcId="{AE3D1CF9-A39E-4E65-B545-BF3E4CC2E390}" destId="{A2AF7000-608A-4FD5-86EA-31B40BC4E7BB}" srcOrd="1" destOrd="0" parTransId="{215F73FF-3573-4488-9752-202DFDBB2B69}" sibTransId="{EEBE6BBB-84C3-4890-BD26-37F056240D63}"/>
    <dgm:cxn modelId="{8D6E6731-7A1D-474F-8A42-AF2AB7434952}" type="presOf" srcId="{86AFC015-D4F1-4678-9AAC-2D5B0AD62881}" destId="{F2EE6A43-7096-4B72-BE8A-859976816A60}" srcOrd="0" destOrd="0" presId="urn:microsoft.com/office/officeart/2005/8/layout/funnel1"/>
    <dgm:cxn modelId="{0ADC4533-E28F-47DB-84CD-30E66CE3E5B0}" srcId="{AE3D1CF9-A39E-4E65-B545-BF3E4CC2E390}" destId="{CBD4F1FE-8D33-43DE-B465-90810E9C16B8}" srcOrd="0" destOrd="0" parTransId="{8B203567-4BC9-4ECE-B6BA-BE00F71A9680}" sibTransId="{8E2F4639-7941-41F1-ACCE-E784D021785A}"/>
    <dgm:cxn modelId="{071D59BC-DF14-4C80-900A-A9DA1BF5FBAF}" srcId="{AE3D1CF9-A39E-4E65-B545-BF3E4CC2E390}" destId="{86AFC015-D4F1-4678-9AAC-2D5B0AD62881}" srcOrd="3" destOrd="0" parTransId="{081F0EC2-19FA-469C-9FE1-3351A67A50C8}" sibTransId="{4768F137-27ED-44B0-8F1B-35A8B63360FD}"/>
    <dgm:cxn modelId="{3C153897-11BC-488F-B54A-0C13B881018B}" type="presOf" srcId="{AE3D1CF9-A39E-4E65-B545-BF3E4CC2E390}" destId="{898C21B1-FFEC-404A-A5E7-FC7D47B6A640}" srcOrd="0" destOrd="0" presId="urn:microsoft.com/office/officeart/2005/8/layout/funnel1"/>
    <dgm:cxn modelId="{1A848B4A-1CD6-4AF4-B99E-B5EF9D46C6AA}" type="presOf" srcId="{A2AF7000-608A-4FD5-86EA-31B40BC4E7BB}" destId="{735EC6DA-F2CD-43F4-A7CE-14EC07538C7D}" srcOrd="0" destOrd="0" presId="urn:microsoft.com/office/officeart/2005/8/layout/funnel1"/>
    <dgm:cxn modelId="{A1D5AF84-D107-4D33-BE22-FC39C7CB2F9E}" srcId="{AE3D1CF9-A39E-4E65-B545-BF3E4CC2E390}" destId="{825CF5E5-1F48-44AE-AFB7-DA08464CEF5D}" srcOrd="2" destOrd="0" parTransId="{B97872E2-09CB-4C4D-8DD5-447823B2C35A}" sibTransId="{B9DA4FC4-6C60-46A7-9357-F15856C7A864}"/>
    <dgm:cxn modelId="{5FAA45FE-FAA8-42A4-B3D7-2D98A86E0BF3}" type="presOf" srcId="{825CF5E5-1F48-44AE-AFB7-DA08464CEF5D}" destId="{F6C9040D-287D-44F2-A5F8-D1DBEF0F54B0}" srcOrd="0" destOrd="0" presId="urn:microsoft.com/office/officeart/2005/8/layout/funnel1"/>
    <dgm:cxn modelId="{9EDD5399-8486-404E-ACBD-FBB4A2457ED1}" type="presOf" srcId="{CBD4F1FE-8D33-43DE-B465-90810E9C16B8}" destId="{D22286C8-417D-47DB-818E-D45AFAD9698F}" srcOrd="0" destOrd="0" presId="urn:microsoft.com/office/officeart/2005/8/layout/funnel1"/>
    <dgm:cxn modelId="{9B649EF6-543B-46AB-BC0C-02F25F7C5F01}" type="presParOf" srcId="{898C21B1-FFEC-404A-A5E7-FC7D47B6A640}" destId="{C9C10699-A3BE-41E6-9B69-A23FFB70268A}" srcOrd="0" destOrd="0" presId="urn:microsoft.com/office/officeart/2005/8/layout/funnel1"/>
    <dgm:cxn modelId="{EA258C0C-F02C-43F0-94F8-2D81A86A17A5}" type="presParOf" srcId="{898C21B1-FFEC-404A-A5E7-FC7D47B6A640}" destId="{8422AC03-6DFE-44D2-9736-A8479EC2DCDC}" srcOrd="1" destOrd="0" presId="urn:microsoft.com/office/officeart/2005/8/layout/funnel1"/>
    <dgm:cxn modelId="{A70E9DBA-66E5-40E3-9FC5-5AEBB532C242}" type="presParOf" srcId="{898C21B1-FFEC-404A-A5E7-FC7D47B6A640}" destId="{F2EE6A43-7096-4B72-BE8A-859976816A60}" srcOrd="2" destOrd="0" presId="urn:microsoft.com/office/officeart/2005/8/layout/funnel1"/>
    <dgm:cxn modelId="{890DE365-7B75-4730-990F-23DFC62E0EDD}" type="presParOf" srcId="{898C21B1-FFEC-404A-A5E7-FC7D47B6A640}" destId="{F6C9040D-287D-44F2-A5F8-D1DBEF0F54B0}" srcOrd="3" destOrd="0" presId="urn:microsoft.com/office/officeart/2005/8/layout/funnel1"/>
    <dgm:cxn modelId="{7DD923A6-4F84-4265-8BC2-09C2636C11B8}" type="presParOf" srcId="{898C21B1-FFEC-404A-A5E7-FC7D47B6A640}" destId="{735EC6DA-F2CD-43F4-A7CE-14EC07538C7D}" srcOrd="4" destOrd="0" presId="urn:microsoft.com/office/officeart/2005/8/layout/funnel1"/>
    <dgm:cxn modelId="{FC63B2CB-BFE7-4FBE-A3DB-EA1AA28665E4}" type="presParOf" srcId="{898C21B1-FFEC-404A-A5E7-FC7D47B6A640}" destId="{D22286C8-417D-47DB-818E-D45AFAD9698F}" srcOrd="5" destOrd="0" presId="urn:microsoft.com/office/officeart/2005/8/layout/funnel1"/>
    <dgm:cxn modelId="{FF55C9A7-3A3D-44A8-8B76-4EB93B1E048D}" type="presParOf" srcId="{898C21B1-FFEC-404A-A5E7-FC7D47B6A640}" destId="{A308C210-DF10-4F7F-9841-06E3FDEF193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10699-A3BE-41E6-9B69-A23FFB70268A}">
      <dsp:nvSpPr>
        <dsp:cNvPr id="0" name=""/>
        <dsp:cNvSpPr/>
      </dsp:nvSpPr>
      <dsp:spPr>
        <a:xfrm>
          <a:off x="73611" y="644851"/>
          <a:ext cx="1987387" cy="84822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2AC03-6DFE-44D2-9736-A8479EC2DCDC}">
      <dsp:nvSpPr>
        <dsp:cNvPr id="0" name=""/>
        <dsp:cNvSpPr/>
      </dsp:nvSpPr>
      <dsp:spPr>
        <a:xfrm>
          <a:off x="898334" y="2189180"/>
          <a:ext cx="359584" cy="23013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E6A43-7096-4B72-BE8A-859976816A60}">
      <dsp:nvSpPr>
        <dsp:cNvPr id="0" name=""/>
        <dsp:cNvSpPr/>
      </dsp:nvSpPr>
      <dsp:spPr>
        <a:xfrm>
          <a:off x="431114" y="2611227"/>
          <a:ext cx="1311204" cy="431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Maritime</a:t>
          </a:r>
          <a:r>
            <a:rPr lang="en-US" sz="1050" b="1" kern="1200" dirty="0" smtClean="0"/>
            <a:t> </a:t>
          </a:r>
          <a:r>
            <a:rPr lang="en-US" sz="1100" b="1" kern="1200" dirty="0"/>
            <a:t>Domain</a:t>
          </a:r>
          <a:endParaRPr lang="en-US" sz="1050" b="1" kern="1200" dirty="0"/>
        </a:p>
      </dsp:txBody>
      <dsp:txXfrm>
        <a:off x="431114" y="2611227"/>
        <a:ext cx="1311204" cy="431501"/>
      </dsp:txXfrm>
    </dsp:sp>
    <dsp:sp modelId="{F6C9040D-287D-44F2-A5F8-D1DBEF0F54B0}">
      <dsp:nvSpPr>
        <dsp:cNvPr id="0" name=""/>
        <dsp:cNvSpPr/>
      </dsp:nvSpPr>
      <dsp:spPr>
        <a:xfrm>
          <a:off x="759470" y="1215966"/>
          <a:ext cx="790606" cy="766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Fisheries COI</a:t>
          </a:r>
          <a:endParaRPr lang="en-US" sz="900" b="1" kern="1200" dirty="0"/>
        </a:p>
      </dsp:txBody>
      <dsp:txXfrm>
        <a:off x="875252" y="1328156"/>
        <a:ext cx="559042" cy="541702"/>
      </dsp:txXfrm>
    </dsp:sp>
    <dsp:sp modelId="{1F063DED-02C8-41DF-A4C0-8C460902C6E8}">
      <dsp:nvSpPr>
        <dsp:cNvPr id="0" name=""/>
        <dsp:cNvSpPr/>
      </dsp:nvSpPr>
      <dsp:spPr>
        <a:xfrm>
          <a:off x="310539" y="742491"/>
          <a:ext cx="777240" cy="777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3778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50" b="1" kern="1200" dirty="0"/>
            <a:t>Coastal Defense </a:t>
          </a:r>
          <a:r>
            <a:rPr lang="en-US" sz="850" b="1" kern="1200" dirty="0" smtClean="0"/>
            <a:t>COI</a:t>
          </a:r>
          <a:endParaRPr lang="en-US" sz="850" b="1" kern="1200" dirty="0"/>
        </a:p>
      </dsp:txBody>
      <dsp:txXfrm>
        <a:off x="424363" y="856315"/>
        <a:ext cx="549592" cy="549592"/>
      </dsp:txXfrm>
    </dsp:sp>
    <dsp:sp modelId="{A42A9C0D-7C33-4409-9E6B-2F120B83299E}">
      <dsp:nvSpPr>
        <dsp:cNvPr id="0" name=""/>
        <dsp:cNvSpPr/>
      </dsp:nvSpPr>
      <dsp:spPr>
        <a:xfrm>
          <a:off x="898058" y="651171"/>
          <a:ext cx="776362" cy="777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Marine Protection </a:t>
          </a:r>
          <a:r>
            <a:rPr lang="en-US" sz="800" b="1" kern="1200" dirty="0" smtClean="0"/>
            <a:t>COI</a:t>
          </a:r>
          <a:endParaRPr lang="en-US" sz="800" b="1" kern="1200" dirty="0"/>
        </a:p>
      </dsp:txBody>
      <dsp:txXfrm>
        <a:off x="1011754" y="764995"/>
        <a:ext cx="548970" cy="549592"/>
      </dsp:txXfrm>
    </dsp:sp>
    <dsp:sp modelId="{A308C210-DF10-4F7F-9841-06E3FDEF193A}">
      <dsp:nvSpPr>
        <dsp:cNvPr id="0" name=""/>
        <dsp:cNvSpPr/>
      </dsp:nvSpPr>
      <dsp:spPr>
        <a:xfrm>
          <a:off x="1" y="629237"/>
          <a:ext cx="2156250" cy="1978684"/>
        </a:xfrm>
        <a:prstGeom prst="funnel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10699-A3BE-41E6-9B69-A23FFB70268A}">
      <dsp:nvSpPr>
        <dsp:cNvPr id="0" name=""/>
        <dsp:cNvSpPr/>
      </dsp:nvSpPr>
      <dsp:spPr>
        <a:xfrm>
          <a:off x="72932" y="699478"/>
          <a:ext cx="1969038" cy="84039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2AC03-6DFE-44D2-9736-A8479EC2DCDC}">
      <dsp:nvSpPr>
        <dsp:cNvPr id="0" name=""/>
        <dsp:cNvSpPr/>
      </dsp:nvSpPr>
      <dsp:spPr>
        <a:xfrm>
          <a:off x="890040" y="2229548"/>
          <a:ext cx="356264" cy="228009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E6A43-7096-4B72-BE8A-859976816A60}">
      <dsp:nvSpPr>
        <dsp:cNvPr id="0" name=""/>
        <dsp:cNvSpPr/>
      </dsp:nvSpPr>
      <dsp:spPr>
        <a:xfrm>
          <a:off x="427134" y="2696926"/>
          <a:ext cx="1299098" cy="427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Anti-Human Trafficking Community of Interest</a:t>
          </a:r>
        </a:p>
      </dsp:txBody>
      <dsp:txXfrm>
        <a:off x="427134" y="2696926"/>
        <a:ext cx="1299098" cy="427517"/>
      </dsp:txXfrm>
    </dsp:sp>
    <dsp:sp modelId="{F6C9040D-287D-44F2-A5F8-D1DBEF0F54B0}">
      <dsp:nvSpPr>
        <dsp:cNvPr id="0" name=""/>
        <dsp:cNvSpPr/>
      </dsp:nvSpPr>
      <dsp:spPr>
        <a:xfrm>
          <a:off x="721649" y="1355207"/>
          <a:ext cx="868680" cy="868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/>
            <a:t>Human</a:t>
          </a:r>
          <a:r>
            <a:rPr lang="en-US" sz="800" b="1" kern="1200" dirty="0"/>
            <a:t> Services Domain</a:t>
          </a:r>
        </a:p>
      </dsp:txBody>
      <dsp:txXfrm>
        <a:off x="848864" y="1482422"/>
        <a:ext cx="614250" cy="614250"/>
      </dsp:txXfrm>
    </dsp:sp>
    <dsp:sp modelId="{735EC6DA-F2CD-43F4-A7CE-14EC07538C7D}">
      <dsp:nvSpPr>
        <dsp:cNvPr id="0" name=""/>
        <dsp:cNvSpPr/>
      </dsp:nvSpPr>
      <dsp:spPr>
        <a:xfrm>
          <a:off x="305764" y="669072"/>
          <a:ext cx="868680" cy="868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/>
            <a:t>Justice Domain</a:t>
          </a:r>
        </a:p>
      </dsp:txBody>
      <dsp:txXfrm>
        <a:off x="432979" y="796287"/>
        <a:ext cx="614250" cy="614250"/>
      </dsp:txXfrm>
    </dsp:sp>
    <dsp:sp modelId="{D22286C8-417D-47DB-818E-D45AFAD9698F}">
      <dsp:nvSpPr>
        <dsp:cNvPr id="0" name=""/>
        <dsp:cNvSpPr/>
      </dsp:nvSpPr>
      <dsp:spPr>
        <a:xfrm>
          <a:off x="900080" y="604336"/>
          <a:ext cx="868680" cy="868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Immigration Domain</a:t>
          </a:r>
        </a:p>
      </dsp:txBody>
      <dsp:txXfrm>
        <a:off x="1027295" y="731551"/>
        <a:ext cx="614250" cy="614250"/>
      </dsp:txXfrm>
    </dsp:sp>
    <dsp:sp modelId="{A308C210-DF10-4F7F-9841-06E3FDEF193A}">
      <dsp:nvSpPr>
        <dsp:cNvPr id="0" name=""/>
        <dsp:cNvSpPr/>
      </dsp:nvSpPr>
      <dsp:spPr>
        <a:xfrm>
          <a:off x="1" y="605598"/>
          <a:ext cx="2136342" cy="1975107"/>
        </a:xfrm>
        <a:prstGeom prst="funnel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>
                <a:solidFill>
                  <a:srgbClr val="1F497D"/>
                </a:solidFill>
              </a:rPr>
              <a:pPr/>
              <a:t>7/31/2014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9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>
                <a:solidFill>
                  <a:srgbClr val="1F497D"/>
                </a:solidFill>
              </a:rPr>
              <a:pPr/>
              <a:t>7/31/2014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6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>
                <a:solidFill>
                  <a:srgbClr val="1F497D"/>
                </a:solidFill>
              </a:rPr>
              <a:pPr/>
              <a:t>7/31/2014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5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>
                <a:solidFill>
                  <a:srgbClr val="1F497D"/>
                </a:solidFill>
              </a:rPr>
              <a:pPr/>
              <a:t>7/31/2014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2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>
                <a:solidFill>
                  <a:srgbClr val="1F497D"/>
                </a:solidFill>
              </a:rPr>
              <a:pPr/>
              <a:t>7/31/2014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>
                <a:solidFill>
                  <a:srgbClr val="1F497D"/>
                </a:solidFill>
              </a:rPr>
              <a:pPr/>
              <a:t>7/31/2014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>
                <a:solidFill>
                  <a:srgbClr val="1F497D"/>
                </a:solidFill>
              </a:rPr>
              <a:pPr/>
              <a:t>7/31/2014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7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>
                <a:solidFill>
                  <a:srgbClr val="1F497D"/>
                </a:solidFill>
              </a:rPr>
              <a:pPr/>
              <a:t>7/31/2014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1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F516FD0-C93A-1348-85E0-3F3CBC73EE20}" type="datetimeFigureOut">
              <a:rPr lang="en-US" smtClean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</p:sldLayoutIdLst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F516FD0-C93A-1348-85E0-3F3CBC73EE20}" type="datetimeFigureOut">
              <a:rPr lang="en-US" smtClean="0">
                <a:solidFill>
                  <a:srgbClr val="1F497D"/>
                </a:solidFill>
              </a:rPr>
              <a:pPr/>
              <a:t>7/31/2014</a:t>
            </a:fld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>
                <a:solidFill>
                  <a:srgbClr val="1F497D"/>
                </a:solidFill>
              </a:rPr>
              <a:pPr/>
              <a:t>‹#›</a:t>
            </a:fld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7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Engagement Guidance</a:t>
            </a:r>
            <a:br>
              <a:rPr lang="en-US" dirty="0" smtClean="0"/>
            </a:br>
            <a:r>
              <a:rPr lang="en-US" sz="2400" i="1" dirty="0"/>
              <a:t>Identifying and Launching Your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601427"/>
          </a:xfrm>
        </p:spPr>
        <p:txBody>
          <a:bodyPr>
            <a:normAutofit/>
          </a:bodyPr>
          <a:lstStyle/>
          <a:p>
            <a:r>
              <a:rPr lang="en-US" sz="2700" dirty="0" smtClean="0"/>
              <a:t>Executive summary</a:t>
            </a:r>
            <a:endParaRPr lang="en-US" sz="27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4188" y="3643498"/>
            <a:ext cx="8099425" cy="1905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buNone/>
            </a:pPr>
            <a:r>
              <a:rPr lang="en-US" sz="1600" b="1" dirty="0" smtClean="0">
                <a:solidFill>
                  <a:srgbClr val="256DA3"/>
                </a:solidFill>
              </a:rPr>
              <a:t>Agenda</a:t>
            </a:r>
            <a:endParaRPr lang="en-US" sz="1600" dirty="0" smtClean="0">
              <a:solidFill>
                <a:schemeClr val="tx1"/>
              </a:solidFill>
            </a:endParaRPr>
          </a:p>
          <a:p>
            <a:pPr eaLnBrk="0" hangingPunct="0"/>
            <a:r>
              <a:rPr lang="en-US" sz="1500" dirty="0" smtClean="0">
                <a:solidFill>
                  <a:schemeClr val="tx1"/>
                </a:solidFill>
              </a:rPr>
              <a:t>What </a:t>
            </a:r>
            <a:r>
              <a:rPr lang="en-US" sz="1500" dirty="0">
                <a:solidFill>
                  <a:schemeClr val="tx1"/>
                </a:solidFill>
              </a:rPr>
              <a:t>is a Community of </a:t>
            </a:r>
            <a:r>
              <a:rPr lang="en-US" sz="1500" dirty="0" smtClean="0">
                <a:solidFill>
                  <a:schemeClr val="tx1"/>
                </a:solidFill>
              </a:rPr>
              <a:t>Interest?</a:t>
            </a:r>
            <a:endParaRPr lang="en-US" sz="15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500" dirty="0" smtClean="0">
                <a:solidFill>
                  <a:schemeClr val="tx1"/>
                </a:solidFill>
              </a:rPr>
              <a:t>Characteristics of </a:t>
            </a:r>
            <a:r>
              <a:rPr lang="en-US" sz="1500" dirty="0">
                <a:solidFill>
                  <a:schemeClr val="tx1"/>
                </a:solidFill>
              </a:rPr>
              <a:t>a </a:t>
            </a:r>
            <a:r>
              <a:rPr lang="en-US" sz="1500" dirty="0" smtClean="0">
                <a:solidFill>
                  <a:schemeClr val="tx1"/>
                </a:solidFill>
              </a:rPr>
              <a:t>Strong Community </a:t>
            </a:r>
            <a:r>
              <a:rPr lang="en-US" sz="1500" dirty="0">
                <a:solidFill>
                  <a:schemeClr val="tx1"/>
                </a:solidFill>
              </a:rPr>
              <a:t>of </a:t>
            </a:r>
            <a:r>
              <a:rPr lang="en-US" sz="1500" dirty="0" smtClean="0">
                <a:solidFill>
                  <a:schemeClr val="tx1"/>
                </a:solidFill>
              </a:rPr>
              <a:t>Interest</a:t>
            </a:r>
            <a:endParaRPr lang="en-US" sz="15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500" dirty="0">
                <a:solidFill>
                  <a:schemeClr val="tx1"/>
                </a:solidFill>
              </a:rPr>
              <a:t>Building a </a:t>
            </a:r>
            <a:r>
              <a:rPr lang="en-US" sz="1500" dirty="0" smtClean="0">
                <a:solidFill>
                  <a:schemeClr val="tx1"/>
                </a:solidFill>
              </a:rPr>
              <a:t>Strong Community </a:t>
            </a:r>
            <a:r>
              <a:rPr lang="en-US" sz="1500" dirty="0">
                <a:solidFill>
                  <a:schemeClr val="tx1"/>
                </a:solidFill>
              </a:rPr>
              <a:t>of </a:t>
            </a:r>
            <a:r>
              <a:rPr lang="en-US" sz="1500" dirty="0" smtClean="0">
                <a:solidFill>
                  <a:schemeClr val="tx1"/>
                </a:solidFill>
              </a:rPr>
              <a:t>interest</a:t>
            </a:r>
            <a:endParaRPr lang="en-US" sz="15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500" dirty="0" smtClean="0">
                <a:solidFill>
                  <a:schemeClr val="tx1"/>
                </a:solidFill>
              </a:rPr>
              <a:t>Stakeholder </a:t>
            </a:r>
            <a:r>
              <a:rPr lang="en-US" sz="1500" dirty="0">
                <a:solidFill>
                  <a:schemeClr val="tx1"/>
                </a:solidFill>
              </a:rPr>
              <a:t>Engagement </a:t>
            </a:r>
            <a:r>
              <a:rPr lang="en-US" sz="1500" dirty="0" smtClean="0">
                <a:solidFill>
                  <a:schemeClr val="tx1"/>
                </a:solidFill>
              </a:rPr>
              <a:t>Guidance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4188" y="1270905"/>
            <a:ext cx="80994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19062" lvl="1" indent="0">
              <a:spcBef>
                <a:spcPct val="20000"/>
              </a:spcBef>
            </a:pPr>
            <a:r>
              <a:rPr lang="en-US" sz="1600" b="1" dirty="0">
                <a:solidFill>
                  <a:srgbClr val="256DA3"/>
                </a:solidFill>
              </a:rPr>
              <a:t>Intended </a:t>
            </a:r>
            <a:r>
              <a:rPr lang="en-US" sz="1600" b="1" dirty="0" smtClean="0">
                <a:solidFill>
                  <a:srgbClr val="256DA3"/>
                </a:solidFill>
              </a:rPr>
              <a:t>Audience</a:t>
            </a:r>
            <a:endParaRPr lang="en-US" sz="1600" dirty="0" smtClean="0">
              <a:solidFill>
                <a:srgbClr val="7F7F7F"/>
              </a:solidFill>
              <a:latin typeface="+mn-lt"/>
              <a:cs typeface="+mn-cs"/>
            </a:endParaRPr>
          </a:p>
          <a:p>
            <a:pPr marL="119062" lvl="1" indent="0">
              <a:spcBef>
                <a:spcPct val="20000"/>
              </a:spcBef>
            </a:pPr>
            <a:r>
              <a:rPr lang="en-US" sz="1500" dirty="0" smtClean="0">
                <a:solidFill>
                  <a:srgbClr val="7F7F7F"/>
                </a:solidFill>
                <a:latin typeface="+mn-lt"/>
                <a:cs typeface="+mn-cs"/>
              </a:rPr>
              <a:t>Domain stewards or </a:t>
            </a:r>
            <a:r>
              <a:rPr lang="en-US" sz="1500" dirty="0" smtClean="0">
                <a:latin typeface="+mn-lt"/>
                <a:cs typeface="+mn-cs"/>
              </a:rPr>
              <a:t>leaders </a:t>
            </a:r>
            <a:r>
              <a:rPr lang="en-US" sz="1500" dirty="0">
                <a:latin typeface="+mn-lt"/>
                <a:cs typeface="+mn-cs"/>
              </a:rPr>
              <a:t>looking to bring together relevant stakeholders to create or foster </a:t>
            </a:r>
            <a:r>
              <a:rPr lang="en-US" sz="1500" dirty="0" smtClean="0">
                <a:latin typeface="+mn-lt"/>
                <a:cs typeface="+mn-cs"/>
              </a:rPr>
              <a:t>communities of interest</a:t>
            </a:r>
          </a:p>
          <a:p>
            <a:pPr marL="463550" lvl="1" indent="-344488">
              <a:spcBef>
                <a:spcPct val="20000"/>
              </a:spcBef>
              <a:buFont typeface="Arial" pitchFamily="34" charset="0"/>
              <a:buChar char="•"/>
            </a:pPr>
            <a:endParaRPr lang="en-US" sz="1500" dirty="0">
              <a:latin typeface="+mn-lt"/>
              <a:cs typeface="+mn-cs"/>
            </a:endParaRPr>
          </a:p>
          <a:p>
            <a:pPr marL="463550" lvl="1" indent="-344488">
              <a:spcBef>
                <a:spcPct val="20000"/>
              </a:spcBef>
              <a:buFont typeface="Arial" pitchFamily="34" charset="0"/>
              <a:buChar char="•"/>
            </a:pPr>
            <a:endParaRPr lang="en-US" sz="1500" dirty="0" smtClean="0">
              <a:latin typeface="+mn-lt"/>
              <a:cs typeface="+mn-cs"/>
            </a:endParaRPr>
          </a:p>
          <a:p>
            <a:pPr marL="463550" lvl="1" indent="-344488">
              <a:spcBef>
                <a:spcPct val="20000"/>
              </a:spcBef>
              <a:buFont typeface="Arial" pitchFamily="34" charset="0"/>
              <a:buChar char="•"/>
            </a:pPr>
            <a:endParaRPr lang="en-US" sz="1500" dirty="0">
              <a:latin typeface="+mn-lt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4188" y="2375805"/>
            <a:ext cx="80994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19062" lvl="1" indent="0">
              <a:spcBef>
                <a:spcPct val="20000"/>
              </a:spcBef>
            </a:pPr>
            <a:r>
              <a:rPr lang="en-US" sz="1600" b="1" dirty="0" smtClean="0">
                <a:solidFill>
                  <a:srgbClr val="256DA3"/>
                </a:solidFill>
              </a:rPr>
              <a:t>Purpose</a:t>
            </a:r>
          </a:p>
          <a:p>
            <a:pPr marL="119062" lvl="1" indent="0">
              <a:spcBef>
                <a:spcPct val="20000"/>
              </a:spcBef>
            </a:pPr>
            <a:r>
              <a:rPr lang="en-US" sz="1500" dirty="0">
                <a:solidFill>
                  <a:srgbClr val="7F7F7F"/>
                </a:solidFill>
                <a:latin typeface="+mn-lt"/>
                <a:cs typeface="+mn-cs"/>
              </a:rPr>
              <a:t>The purpose of this document is to provide domain stewards with guidance on how to develop and maintain an active </a:t>
            </a:r>
            <a:r>
              <a:rPr lang="en-US" sz="1500" dirty="0" smtClean="0">
                <a:solidFill>
                  <a:srgbClr val="7F7F7F"/>
                </a:solidFill>
                <a:latin typeface="+mn-lt"/>
                <a:cs typeface="+mn-cs"/>
              </a:rPr>
              <a:t>community while </a:t>
            </a:r>
            <a:r>
              <a:rPr lang="en-US" sz="1500" dirty="0">
                <a:solidFill>
                  <a:srgbClr val="7F7F7F"/>
                </a:solidFill>
                <a:latin typeface="+mn-lt"/>
                <a:cs typeface="+mn-cs"/>
              </a:rPr>
              <a:t>utilizing official National Information Exchange Model (NIEM) communication artifacts.</a:t>
            </a:r>
          </a:p>
          <a:p>
            <a:pPr marL="463550" lvl="1" indent="-344488">
              <a:spcBef>
                <a:spcPct val="20000"/>
              </a:spcBef>
              <a:buFont typeface="Arial" pitchFamily="34" charset="0"/>
              <a:buChar char="•"/>
            </a:pPr>
            <a:endParaRPr lang="en-US" sz="1500" dirty="0" smtClean="0">
              <a:latin typeface="+mn-lt"/>
              <a:cs typeface="+mn-cs"/>
            </a:endParaRPr>
          </a:p>
          <a:p>
            <a:pPr marL="463550" lvl="1" indent="-344488">
              <a:spcBef>
                <a:spcPct val="20000"/>
              </a:spcBef>
              <a:buFont typeface="Arial" pitchFamily="34" charset="0"/>
              <a:buChar char="•"/>
            </a:pPr>
            <a:endParaRPr lang="en-US" sz="15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6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382000" cy="533188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What is a Community of Interest?</a:t>
            </a:r>
            <a:endParaRPr lang="en-US" sz="270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60141" y="1638576"/>
            <a:ext cx="3959352" cy="502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137160" rIns="137160" anchor="ctr" anchorCtr="1"/>
          <a:lstStyle/>
          <a:p>
            <a:pPr marL="6350" indent="7938" algn="ctr" eaLnBrk="0" hangingPunct="0">
              <a:spcBef>
                <a:spcPct val="50000"/>
              </a:spcBef>
              <a:defRPr/>
            </a:pPr>
            <a:r>
              <a:rPr lang="en-US" sz="1300" b="1" dirty="0" smtClean="0">
                <a:solidFill>
                  <a:schemeClr val="bg1"/>
                </a:solidFill>
              </a:rPr>
              <a:t>Communities are Domain Independent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7" name="Text Placeholder 19"/>
          <p:cNvSpPr txBox="1">
            <a:spLocks/>
          </p:cNvSpPr>
          <p:nvPr/>
        </p:nvSpPr>
        <p:spPr>
          <a:xfrm>
            <a:off x="457201" y="852183"/>
            <a:ext cx="8229600" cy="608127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 kumimoji="0" sz="110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defRPr>
            </a:lvl1pPr>
          </a:lstStyle>
          <a:p>
            <a:r>
              <a:rPr lang="en-US" sz="1400" dirty="0" smtClean="0">
                <a:solidFill>
                  <a:srgbClr val="7F7F7F"/>
                </a:solidFill>
                <a:latin typeface="+mn-lt"/>
                <a:cs typeface="+mn-cs"/>
              </a:rPr>
              <a:t>A community of interest is a group </a:t>
            </a:r>
            <a:r>
              <a:rPr lang="en-US" sz="1400" dirty="0">
                <a:solidFill>
                  <a:srgbClr val="7F7F7F"/>
                </a:solidFill>
                <a:latin typeface="+mn-lt"/>
                <a:cs typeface="+mn-cs"/>
              </a:rPr>
              <a:t>of people who share a common concern, a set of </a:t>
            </a:r>
            <a:r>
              <a:rPr lang="en-US" sz="1400" dirty="0" smtClean="0">
                <a:solidFill>
                  <a:srgbClr val="7F7F7F"/>
                </a:solidFill>
                <a:latin typeface="+mn-lt"/>
                <a:cs typeface="+mn-cs"/>
              </a:rPr>
              <a:t>problems, </a:t>
            </a:r>
            <a:r>
              <a:rPr lang="en-US" sz="1400" dirty="0">
                <a:solidFill>
                  <a:srgbClr val="7F7F7F"/>
                </a:solidFill>
                <a:latin typeface="+mn-lt"/>
                <a:cs typeface="+mn-cs"/>
              </a:rPr>
              <a:t>or interest in a </a:t>
            </a:r>
            <a:r>
              <a:rPr lang="en-US" sz="1400" dirty="0" smtClean="0">
                <a:solidFill>
                  <a:srgbClr val="7F7F7F"/>
                </a:solidFill>
                <a:latin typeface="+mn-lt"/>
                <a:cs typeface="+mn-cs"/>
              </a:rPr>
              <a:t>topic in order to fulfill </a:t>
            </a:r>
            <a:r>
              <a:rPr lang="en-US" sz="1400" dirty="0">
                <a:solidFill>
                  <a:srgbClr val="7F7F7F"/>
                </a:solidFill>
                <a:latin typeface="+mn-lt"/>
                <a:cs typeface="+mn-cs"/>
              </a:rPr>
              <a:t>both individual and group </a:t>
            </a:r>
            <a:r>
              <a:rPr lang="en-US" sz="1400" dirty="0" smtClean="0">
                <a:solidFill>
                  <a:srgbClr val="7F7F7F"/>
                </a:solidFill>
                <a:latin typeface="+mn-lt"/>
                <a:cs typeface="+mn-cs"/>
              </a:rPr>
              <a:t>goals. A strong community can help you identify additional exchange partners to grow your data model and domain governance.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485467742"/>
              </p:ext>
            </p:extLst>
          </p:nvPr>
        </p:nvGraphicFramePr>
        <p:xfrm>
          <a:off x="308758" y="3100162"/>
          <a:ext cx="2156253" cy="332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3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0141" y="2167166"/>
            <a:ext cx="37872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Intra-Domain </a:t>
            </a:r>
            <a:r>
              <a:rPr lang="en-US" sz="1600" b="1" dirty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vs. </a:t>
            </a:r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Inter-Domain Communities</a:t>
            </a:r>
            <a:endParaRPr lang="en-US" sz="1600" b="1" dirty="0">
              <a:solidFill>
                <a:srgbClr val="256DA3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</a:rPr>
              <a:t>COIs can be comprised </a:t>
            </a:r>
            <a:r>
              <a:rPr lang="en-US" sz="1400" dirty="0">
                <a:solidFill>
                  <a:srgbClr val="7F7F7F"/>
                </a:solidFill>
              </a:rPr>
              <a:t>of multiple domains or can be a </a:t>
            </a:r>
            <a:r>
              <a:rPr lang="en-US" sz="1400" dirty="0" smtClean="0">
                <a:solidFill>
                  <a:srgbClr val="7F7F7F"/>
                </a:solidFill>
              </a:rPr>
              <a:t>subset </a:t>
            </a:r>
            <a:r>
              <a:rPr lang="en-US" sz="1400" dirty="0">
                <a:solidFill>
                  <a:srgbClr val="7F7F7F"/>
                </a:solidFill>
              </a:rPr>
              <a:t>of a </a:t>
            </a:r>
            <a:r>
              <a:rPr lang="en-US" sz="1400" dirty="0" smtClean="0">
                <a:solidFill>
                  <a:srgbClr val="7F7F7F"/>
                </a:solidFill>
              </a:rPr>
              <a:t>domain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24399" y="2139870"/>
            <a:ext cx="411480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Organic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</a:rPr>
              <a:t>Stakeholders </a:t>
            </a:r>
            <a:r>
              <a:rPr lang="en-US" sz="1400" dirty="0">
                <a:solidFill>
                  <a:srgbClr val="7F7F7F"/>
                </a:solidFill>
              </a:rPr>
              <a:t>organically begin organizing themselves and sharing information around a specific concern, a set of </a:t>
            </a:r>
            <a:r>
              <a:rPr lang="en-US" sz="1400" dirty="0" smtClean="0">
                <a:solidFill>
                  <a:srgbClr val="7F7F7F"/>
                </a:solidFill>
              </a:rPr>
              <a:t>problems, </a:t>
            </a:r>
            <a:r>
              <a:rPr lang="en-US" sz="1400" dirty="0">
                <a:solidFill>
                  <a:srgbClr val="7F7F7F"/>
                </a:solidFill>
              </a:rPr>
              <a:t>or topic</a:t>
            </a:r>
          </a:p>
          <a:p>
            <a:r>
              <a:rPr lang="en-US" sz="1600" b="1" dirty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Directive</a:t>
            </a:r>
          </a:p>
          <a:p>
            <a:pPr marL="177800" lvl="0" indent="-17780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</a:rPr>
              <a:t>A </a:t>
            </a:r>
            <a:r>
              <a:rPr lang="en-US" sz="1400" dirty="0">
                <a:solidFill>
                  <a:srgbClr val="7F7F7F"/>
                </a:solidFill>
              </a:rPr>
              <a:t>directive from an authoritative </a:t>
            </a:r>
            <a:r>
              <a:rPr lang="en-US" sz="1400" dirty="0" smtClean="0">
                <a:solidFill>
                  <a:srgbClr val="7F7F7F"/>
                </a:solidFill>
              </a:rPr>
              <a:t>body</a:t>
            </a:r>
          </a:p>
          <a:p>
            <a:pPr lvl="0"/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Interest</a:t>
            </a:r>
            <a:endParaRPr lang="en-US" sz="1600" b="1" dirty="0">
              <a:solidFill>
                <a:srgbClr val="256DA3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</a:rPr>
              <a:t>A </a:t>
            </a:r>
            <a:r>
              <a:rPr lang="en-US" sz="1400" dirty="0">
                <a:solidFill>
                  <a:srgbClr val="7F7F7F"/>
                </a:solidFill>
              </a:rPr>
              <a:t>member of </a:t>
            </a:r>
            <a:r>
              <a:rPr lang="en-US" sz="1400" dirty="0" smtClean="0">
                <a:solidFill>
                  <a:srgbClr val="7F7F7F"/>
                </a:solidFill>
              </a:rPr>
              <a:t>the NIEM </a:t>
            </a:r>
            <a:r>
              <a:rPr lang="en-US" sz="1400" dirty="0">
                <a:solidFill>
                  <a:srgbClr val="7F7F7F"/>
                </a:solidFill>
              </a:rPr>
              <a:t>community has an interest in, or identifies a need for, a </a:t>
            </a:r>
            <a:r>
              <a:rPr lang="en-US" sz="1400" dirty="0" smtClean="0">
                <a:solidFill>
                  <a:srgbClr val="7F7F7F"/>
                </a:solidFill>
              </a:rPr>
              <a:t>community of interest</a:t>
            </a:r>
            <a:endParaRPr lang="en-US" sz="1400" dirty="0">
              <a:solidFill>
                <a:srgbClr val="7F7F7F"/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711988753"/>
              </p:ext>
            </p:extLst>
          </p:nvPr>
        </p:nvGraphicFramePr>
        <p:xfrm>
          <a:off x="2353768" y="3100161"/>
          <a:ext cx="2136345" cy="340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4724400" y="1644979"/>
            <a:ext cx="3962401" cy="502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137160" rIns="137160" anchor="ctr" anchorCtr="1"/>
          <a:lstStyle/>
          <a:p>
            <a:pPr marL="6350" indent="7938" algn="ctr" eaLnBrk="0" hangingPunct="0">
              <a:spcBef>
                <a:spcPct val="50000"/>
              </a:spcBef>
              <a:defRPr/>
            </a:pPr>
            <a:r>
              <a:rPr lang="en-US" sz="1300" b="1" dirty="0" smtClean="0">
                <a:solidFill>
                  <a:schemeClr val="bg1"/>
                </a:solidFill>
              </a:rPr>
              <a:t>Many Avenues Exist for Forming Communities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4724400" y="4667398"/>
            <a:ext cx="4114801" cy="1592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FFFF"/>
                </a:solidFill>
                <a:effectLst/>
                <a:ea typeface="Calibri"/>
                <a:cs typeface="Times New Roman"/>
              </a:rPr>
              <a:t>Spotlight on Organic Community Growth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FFFFFF"/>
                </a:solidFill>
                <a:effectLst/>
                <a:ea typeface="Calibri"/>
                <a:cs typeface="Times New Roman"/>
              </a:rPr>
              <a:t>The </a:t>
            </a:r>
            <a:r>
              <a:rPr lang="en-US" sz="140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Health, Human Services, and Child, Youth, Family Services (CYFS) Domains are currently utilizing a shared collaboration site to exchange information and are meeting regularly to discuss relevant </a:t>
            </a:r>
            <a:r>
              <a:rPr lang="en-US" sz="1400" dirty="0" smtClean="0">
                <a:solidFill>
                  <a:srgbClr val="FFFFFF"/>
                </a:solidFill>
                <a:effectLst/>
                <a:ea typeface="Calibri"/>
                <a:cs typeface="Times New Roman"/>
              </a:rPr>
              <a:t>topics for effective harmonization.</a:t>
            </a:r>
            <a:endParaRPr lang="en-US" sz="1400" dirty="0">
              <a:effectLst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1830" y="3249829"/>
            <a:ext cx="1555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Inter-Domain</a:t>
            </a:r>
            <a:endParaRPr lang="en-US" sz="1400" dirty="0" smtClean="0">
              <a:solidFill>
                <a:srgbClr val="7F7F7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701" y="3249829"/>
            <a:ext cx="1555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Intra-Domain</a:t>
            </a:r>
            <a:endParaRPr lang="en-US" sz="1400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2483" y="1301794"/>
            <a:ext cx="81246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Description</a:t>
            </a:r>
            <a:endParaRPr lang="en-US" sz="1600" b="1" dirty="0">
              <a:solidFill>
                <a:srgbClr val="256DA3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400" dirty="0" smtClean="0">
                <a:solidFill>
                  <a:srgbClr val="7F7F7F"/>
                </a:solidFill>
              </a:rPr>
              <a:t>Any </a:t>
            </a:r>
            <a:r>
              <a:rPr lang="en-US" sz="1400" dirty="0">
                <a:solidFill>
                  <a:srgbClr val="7F7F7F"/>
                </a:solidFill>
              </a:rPr>
              <a:t>entity that has a vested interest in </a:t>
            </a:r>
            <a:r>
              <a:rPr lang="en-US" sz="1400" dirty="0" smtClean="0">
                <a:solidFill>
                  <a:srgbClr val="7F7F7F"/>
                </a:solidFill>
              </a:rPr>
              <a:t>furthering the </a:t>
            </a:r>
            <a:r>
              <a:rPr lang="en-US" sz="1400" dirty="0">
                <a:solidFill>
                  <a:srgbClr val="7F7F7F"/>
                </a:solidFill>
              </a:rPr>
              <a:t>given domain’s </a:t>
            </a:r>
            <a:r>
              <a:rPr lang="en-US" sz="1400" dirty="0" smtClean="0">
                <a:solidFill>
                  <a:srgbClr val="7F7F7F"/>
                </a:solidFill>
              </a:rPr>
              <a:t>mission.</a:t>
            </a:r>
            <a:endParaRPr lang="en-US" sz="1400" dirty="0">
              <a:solidFill>
                <a:srgbClr val="7F7F7F"/>
              </a:solidFill>
            </a:endParaRPr>
          </a:p>
          <a:p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Stakeholders</a:t>
            </a:r>
            <a:endParaRPr lang="en-US" sz="1600" b="1" dirty="0">
              <a:solidFill>
                <a:srgbClr val="256DA3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400" dirty="0">
                <a:solidFill>
                  <a:srgbClr val="7F7F7F"/>
                </a:solidFill>
              </a:rPr>
              <a:t>Groups of people composed of practitioners and technical representatives (government and private sector) who, by virtue of their organizational affiliation, day-to-day operational responsibilities, or provision of services and programs, have a stake in the given domain’s NIEM information exchanges and who authoritatively represent their respective </a:t>
            </a:r>
            <a:r>
              <a:rPr lang="en-US" sz="1400" dirty="0" smtClean="0">
                <a:solidFill>
                  <a:srgbClr val="7F7F7F"/>
                </a:solidFill>
              </a:rPr>
              <a:t>domains.</a:t>
            </a:r>
          </a:p>
          <a:p>
            <a:pPr lvl="0"/>
            <a:r>
              <a:rPr lang="en-US" sz="14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4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Active</a:t>
            </a:r>
            <a:endParaRPr lang="en-US" sz="1600" b="1" dirty="0">
              <a:solidFill>
                <a:srgbClr val="256DA3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400" dirty="0">
                <a:solidFill>
                  <a:srgbClr val="7F7F7F"/>
                </a:solidFill>
              </a:rPr>
              <a:t>Consistent information sharing amongst the </a:t>
            </a:r>
            <a:r>
              <a:rPr lang="en-US" sz="1400" dirty="0" smtClean="0">
                <a:solidFill>
                  <a:srgbClr val="7F7F7F"/>
                </a:solidFill>
              </a:rPr>
              <a:t>community’s </a:t>
            </a:r>
            <a:r>
              <a:rPr lang="en-US" sz="1400" dirty="0">
                <a:solidFill>
                  <a:srgbClr val="7F7F7F"/>
                </a:solidFill>
              </a:rPr>
              <a:t>stakeholders; which can include, but are not limited to: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483" y="4486745"/>
            <a:ext cx="853819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Diversity of Representation</a:t>
            </a:r>
          </a:p>
          <a:p>
            <a:pPr lvl="0"/>
            <a:r>
              <a:rPr lang="en-US" sz="1400" dirty="0">
                <a:solidFill>
                  <a:srgbClr val="7F7F7F"/>
                </a:solidFill>
              </a:rPr>
              <a:t>Members are composed of representatives from a multitude of organizations at the local, state, federal, industry and tribal </a:t>
            </a:r>
            <a:r>
              <a:rPr lang="en-US" sz="1400" dirty="0" smtClean="0">
                <a:solidFill>
                  <a:srgbClr val="7F7F7F"/>
                </a:solidFill>
              </a:rPr>
              <a:t>levels. The </a:t>
            </a:r>
            <a:r>
              <a:rPr lang="en-US" sz="1400" dirty="0">
                <a:solidFill>
                  <a:srgbClr val="7F7F7F"/>
                </a:solidFill>
              </a:rPr>
              <a:t>exact composition of organizations involved in the </a:t>
            </a:r>
            <a:r>
              <a:rPr lang="en-US" sz="1400" dirty="0" smtClean="0">
                <a:solidFill>
                  <a:srgbClr val="7F7F7F"/>
                </a:solidFill>
              </a:rPr>
              <a:t>community </a:t>
            </a:r>
            <a:r>
              <a:rPr lang="en-US" sz="1400" dirty="0">
                <a:solidFill>
                  <a:srgbClr val="7F7F7F"/>
                </a:solidFill>
              </a:rPr>
              <a:t>will vary based on its mission </a:t>
            </a:r>
            <a:r>
              <a:rPr lang="en-US" sz="1400" dirty="0" smtClean="0">
                <a:solidFill>
                  <a:srgbClr val="7F7F7F"/>
                </a:solidFill>
              </a:rPr>
              <a:t>area.</a:t>
            </a:r>
          </a:p>
          <a:p>
            <a:pPr lvl="0"/>
            <a:r>
              <a:rPr lang="en-US" sz="14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4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Diversity of Involvement</a:t>
            </a:r>
          </a:p>
          <a:p>
            <a:pPr lvl="0"/>
            <a:r>
              <a:rPr lang="en-US" sz="1400" dirty="0" smtClean="0">
                <a:solidFill>
                  <a:srgbClr val="7F7F7F"/>
                </a:solidFill>
              </a:rPr>
              <a:t>Involvement </a:t>
            </a:r>
            <a:r>
              <a:rPr lang="en-US" sz="1400" dirty="0">
                <a:solidFill>
                  <a:srgbClr val="7F7F7F"/>
                </a:solidFill>
              </a:rPr>
              <a:t>in the </a:t>
            </a:r>
            <a:r>
              <a:rPr lang="en-US" sz="1400" dirty="0" smtClean="0">
                <a:solidFill>
                  <a:srgbClr val="7F7F7F"/>
                </a:solidFill>
              </a:rPr>
              <a:t>community, </a:t>
            </a:r>
            <a:r>
              <a:rPr lang="en-US" sz="1400" dirty="0">
                <a:solidFill>
                  <a:srgbClr val="7F7F7F"/>
                </a:solidFill>
              </a:rPr>
              <a:t>be it communication, collaboration, or any effort to further the activity of the </a:t>
            </a:r>
            <a:r>
              <a:rPr lang="en-US" sz="1400" dirty="0" smtClean="0">
                <a:solidFill>
                  <a:srgbClr val="7F7F7F"/>
                </a:solidFill>
              </a:rPr>
              <a:t>community, </a:t>
            </a:r>
            <a:r>
              <a:rPr lang="en-US" sz="1400" dirty="0">
                <a:solidFill>
                  <a:srgbClr val="7F7F7F"/>
                </a:solidFill>
              </a:rPr>
              <a:t>is distributed amongst a diverse range of </a:t>
            </a:r>
            <a:r>
              <a:rPr lang="en-US" sz="1400" dirty="0" smtClean="0">
                <a:solidFill>
                  <a:srgbClr val="7F7F7F"/>
                </a:solidFill>
              </a:rPr>
              <a:t>members.</a:t>
            </a:r>
            <a:endParaRPr lang="en-US" sz="1400" dirty="0" smtClean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7045"/>
              </p:ext>
            </p:extLst>
          </p:nvPr>
        </p:nvGraphicFramePr>
        <p:xfrm>
          <a:off x="782618" y="4079674"/>
          <a:ext cx="7557826" cy="62085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49898"/>
                <a:gridCol w="2201346"/>
                <a:gridCol w="3506582"/>
              </a:tblGrid>
              <a:tr h="620853">
                <a:tc>
                  <a:txBody>
                    <a:bodyPr/>
                    <a:lstStyle/>
                    <a:p>
                      <a:pPr marL="171450" marR="0" lvl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Program strategy </a:t>
                      </a: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Relevant </a:t>
                      </a:r>
                      <a:r>
                        <a:rPr lang="en-US" sz="12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news</a:t>
                      </a:r>
                      <a:endParaRPr lang="en-US" sz="1200" kern="1200" dirty="0">
                        <a:solidFill>
                          <a:srgbClr val="7F7F7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Innovative solutions</a:t>
                      </a:r>
                    </a:p>
                    <a:p>
                      <a:pPr marL="171450" marR="0" lvl="0" indent="-17145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Program </a:t>
                      </a:r>
                      <a:r>
                        <a:rPr lang="en-US" sz="12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en-US" sz="1200" kern="1200" dirty="0">
                        <a:solidFill>
                          <a:srgbClr val="7F7F7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Business and technical requirements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Constructive criticism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 Placeholder 19"/>
          <p:cNvSpPr txBox="1">
            <a:spLocks/>
          </p:cNvSpPr>
          <p:nvPr/>
        </p:nvSpPr>
        <p:spPr>
          <a:xfrm>
            <a:off x="457201" y="852183"/>
            <a:ext cx="8229600" cy="608127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 kumimoji="0" sz="110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defRPr>
            </a:lvl1pPr>
          </a:lstStyle>
          <a:p>
            <a:r>
              <a:rPr lang="en-US" sz="14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 strong </a:t>
            </a: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community includes </a:t>
            </a:r>
            <a:r>
              <a:rPr lang="en-US" sz="14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an active set of stakeholders, with diversity of both representation and involvement, and a vested interest in furthering the mission of the </a:t>
            </a: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community.</a:t>
            </a:r>
            <a:endParaRPr lang="en-US" sz="14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601427"/>
          </a:xfrm>
        </p:spPr>
        <p:txBody>
          <a:bodyPr>
            <a:noAutofit/>
          </a:bodyPr>
          <a:lstStyle/>
          <a:p>
            <a:r>
              <a:rPr lang="en-US" sz="2700" dirty="0" smtClean="0"/>
              <a:t>Characteristics of a strong Community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706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246651" y="1729423"/>
            <a:ext cx="2643501" cy="1044604"/>
            <a:chOff x="2902275" y="1729423"/>
            <a:chExt cx="3093523" cy="1044604"/>
          </a:xfrm>
        </p:grpSpPr>
        <p:sp>
          <p:nvSpPr>
            <p:cNvPr id="6" name="Rectangle 5"/>
            <p:cNvSpPr/>
            <p:nvPr/>
          </p:nvSpPr>
          <p:spPr>
            <a:xfrm>
              <a:off x="2902275" y="2250807"/>
              <a:ext cx="30935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7F7F7F"/>
                  </a:solidFill>
                </a:rPr>
                <a:t>Identify community target audience, mission, and goals</a:t>
              </a:r>
              <a:endParaRPr lang="en-US" sz="1400" dirty="0">
                <a:solidFill>
                  <a:srgbClr val="7F7F7F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902275" y="1729423"/>
              <a:ext cx="3093523" cy="5029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lIns="137160" rIns="137160" anchor="ctr" anchorCtr="1"/>
            <a:lstStyle/>
            <a:p>
              <a:pPr marL="6350" indent="7938" algn="ctr" eaLnBrk="0" hangingPunct="0">
                <a:spcBef>
                  <a:spcPct val="50000"/>
                </a:spcBef>
                <a:defRPr/>
              </a:pPr>
              <a:r>
                <a:rPr lang="en-US" sz="1300" b="1" dirty="0" smtClean="0">
                  <a:solidFill>
                    <a:schemeClr val="bg1"/>
                  </a:solidFill>
                </a:rPr>
                <a:t>Identify</a:t>
              </a:r>
              <a:endParaRPr lang="en-US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46651" y="4601727"/>
            <a:ext cx="2643501" cy="2132317"/>
            <a:chOff x="3014100" y="4445267"/>
            <a:chExt cx="3093523" cy="2132317"/>
          </a:xfrm>
        </p:grpSpPr>
        <p:sp>
          <p:nvSpPr>
            <p:cNvPr id="8" name="Rectangle 7"/>
            <p:cNvSpPr/>
            <p:nvPr/>
          </p:nvSpPr>
          <p:spPr>
            <a:xfrm>
              <a:off x="3014100" y="4977146"/>
              <a:ext cx="3093523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7F7F7F"/>
                  </a:solidFill>
                </a:rPr>
                <a:t>Rollout </a:t>
              </a:r>
              <a:r>
                <a:rPr lang="en-US" sz="1400" dirty="0">
                  <a:solidFill>
                    <a:srgbClr val="7F7F7F"/>
                  </a:solidFill>
                </a:rPr>
                <a:t>the </a:t>
              </a:r>
              <a:r>
                <a:rPr lang="en-US" sz="1400" dirty="0" smtClean="0">
                  <a:solidFill>
                    <a:srgbClr val="7F7F7F"/>
                  </a:solidFill>
                </a:rPr>
                <a:t>community by conducting outreach activities to the </a:t>
              </a:r>
              <a:r>
                <a:rPr lang="en-US" sz="1400" dirty="0">
                  <a:solidFill>
                    <a:srgbClr val="7F7F7F"/>
                  </a:solidFill>
                </a:rPr>
                <a:t>stakeholders defined in the </a:t>
              </a:r>
              <a:r>
                <a:rPr lang="en-US" sz="1400" dirty="0" smtClean="0">
                  <a:solidFill>
                    <a:srgbClr val="7F7F7F"/>
                  </a:solidFill>
                </a:rPr>
                <a:t>“Identify” </a:t>
              </a:r>
              <a:r>
                <a:rPr lang="en-US" sz="1400" dirty="0">
                  <a:solidFill>
                    <a:srgbClr val="7F7F7F"/>
                  </a:solidFill>
                </a:rPr>
                <a:t>stage and executing on the activities and technologies outlined </a:t>
              </a:r>
              <a:r>
                <a:rPr lang="en-US" sz="1400" dirty="0" smtClean="0">
                  <a:solidFill>
                    <a:srgbClr val="7F7F7F"/>
                  </a:solidFill>
                </a:rPr>
                <a:t>in the “Design” stage</a:t>
              </a:r>
              <a:endParaRPr lang="en-US" sz="1400" dirty="0">
                <a:solidFill>
                  <a:srgbClr val="7F7F7F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014100" y="4445267"/>
              <a:ext cx="3093523" cy="5029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lIns="137160" rIns="137160" anchor="ctr" anchorCtr="1"/>
            <a:lstStyle/>
            <a:p>
              <a:pPr marL="6350" indent="7938" algn="ctr" eaLnBrk="0" hangingPunct="0">
                <a:spcBef>
                  <a:spcPct val="50000"/>
                </a:spcBef>
                <a:defRPr/>
              </a:pPr>
              <a:r>
                <a:rPr lang="en-US" sz="1300" b="1" dirty="0" smtClean="0">
                  <a:solidFill>
                    <a:schemeClr val="bg1"/>
                  </a:solidFill>
                </a:rPr>
                <a:t>Launch</a:t>
              </a:r>
              <a:endParaRPr lang="en-US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359" y="3058668"/>
            <a:ext cx="2643501" cy="1887915"/>
            <a:chOff x="342483" y="2795597"/>
            <a:chExt cx="3093523" cy="1887915"/>
          </a:xfrm>
        </p:grpSpPr>
        <p:sp>
          <p:nvSpPr>
            <p:cNvPr id="9" name="Rectangle 8"/>
            <p:cNvSpPr/>
            <p:nvPr/>
          </p:nvSpPr>
          <p:spPr>
            <a:xfrm>
              <a:off x="342483" y="3298517"/>
              <a:ext cx="309352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7F7F7F"/>
                  </a:solidFill>
                </a:rPr>
                <a:t>Engage </a:t>
              </a:r>
              <a:r>
                <a:rPr lang="en-US" sz="1400" dirty="0" smtClean="0">
                  <a:solidFill>
                    <a:srgbClr val="7F7F7F"/>
                  </a:solidFill>
                </a:rPr>
                <a:t>existing and new members </a:t>
              </a:r>
              <a:r>
                <a:rPr lang="en-US" sz="1400" dirty="0">
                  <a:solidFill>
                    <a:srgbClr val="7F7F7F"/>
                  </a:solidFill>
                </a:rPr>
                <a:t>in collaborative learning and knowledge </a:t>
              </a:r>
              <a:r>
                <a:rPr lang="en-US" sz="1400" dirty="0" smtClean="0">
                  <a:solidFill>
                    <a:srgbClr val="7F7F7F"/>
                  </a:solidFill>
                </a:rPr>
                <a:t>sharing, </a:t>
              </a:r>
              <a:r>
                <a:rPr lang="en-US" sz="1400" dirty="0">
                  <a:solidFill>
                    <a:srgbClr val="7F7F7F"/>
                  </a:solidFill>
                </a:rPr>
                <a:t>group projects, and networking events to increase participation and contribution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342483" y="2795597"/>
              <a:ext cx="3093523" cy="5029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lIns="137160" rIns="137160" anchor="ctr" anchorCtr="1"/>
            <a:lstStyle/>
            <a:p>
              <a:pPr marL="6350" indent="7938" algn="ctr" eaLnBrk="0" hangingPunct="0">
                <a:spcBef>
                  <a:spcPct val="50000"/>
                </a:spcBef>
                <a:defRPr/>
              </a:pPr>
              <a:r>
                <a:rPr lang="en-US" sz="1300" b="1" dirty="0" smtClean="0">
                  <a:solidFill>
                    <a:schemeClr val="bg1"/>
                  </a:solidFill>
                </a:rPr>
                <a:t>Grow</a:t>
              </a:r>
              <a:endParaRPr lang="en-US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92977" y="3058668"/>
            <a:ext cx="2643502" cy="1241584"/>
            <a:chOff x="6050476" y="2580154"/>
            <a:chExt cx="3093524" cy="1241584"/>
          </a:xfrm>
        </p:grpSpPr>
        <p:sp>
          <p:nvSpPr>
            <p:cNvPr id="7" name="Rectangle 6"/>
            <p:cNvSpPr/>
            <p:nvPr/>
          </p:nvSpPr>
          <p:spPr>
            <a:xfrm>
              <a:off x="6050476" y="3083074"/>
              <a:ext cx="309352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7F7F7F"/>
                  </a:solidFill>
                </a:rPr>
                <a:t>Define the activities and roles that will support the community’s goals </a:t>
              </a:r>
              <a:endParaRPr lang="en-US" sz="1400" dirty="0">
                <a:solidFill>
                  <a:srgbClr val="7F7F7F"/>
                </a:solidFill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6050477" y="2580154"/>
              <a:ext cx="3093523" cy="5029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lIns="137160" rIns="137160" anchor="ctr" anchorCtr="1"/>
            <a:lstStyle/>
            <a:p>
              <a:pPr marL="6350" indent="7938" algn="ctr" eaLnBrk="0" hangingPunct="0">
                <a:spcBef>
                  <a:spcPct val="50000"/>
                </a:spcBef>
                <a:defRPr/>
              </a:pPr>
              <a:r>
                <a:rPr lang="en-US" sz="1300" b="1" dirty="0" smtClean="0">
                  <a:solidFill>
                    <a:schemeClr val="bg1"/>
                  </a:solidFill>
                </a:rPr>
                <a:t>Design</a:t>
              </a:r>
              <a:endParaRPr lang="en-US" sz="1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Bent Arrow 22"/>
          <p:cNvSpPr/>
          <p:nvPr/>
        </p:nvSpPr>
        <p:spPr bwMode="auto">
          <a:xfrm rot="16200000">
            <a:off x="1397814" y="4893440"/>
            <a:ext cx="969071" cy="1064754"/>
          </a:xfrm>
          <a:prstGeom prst="bentArrow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25" name="Bent Arrow 24"/>
          <p:cNvSpPr/>
          <p:nvPr/>
        </p:nvSpPr>
        <p:spPr bwMode="auto">
          <a:xfrm>
            <a:off x="1502675" y="1691693"/>
            <a:ext cx="969071" cy="1064754"/>
          </a:xfrm>
          <a:prstGeom prst="bentArrow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27" name="Bent Arrow 26"/>
          <p:cNvSpPr/>
          <p:nvPr/>
        </p:nvSpPr>
        <p:spPr bwMode="auto">
          <a:xfrm rot="5400000">
            <a:off x="6610650" y="1735591"/>
            <a:ext cx="969071" cy="1064754"/>
          </a:xfrm>
          <a:prstGeom prst="bentArrow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28" name="Bent Arrow 27"/>
          <p:cNvSpPr/>
          <p:nvPr/>
        </p:nvSpPr>
        <p:spPr bwMode="auto">
          <a:xfrm rot="10800000">
            <a:off x="6539057" y="4846281"/>
            <a:ext cx="969071" cy="1064754"/>
          </a:xfrm>
          <a:prstGeom prst="bentArrow">
            <a:avLst/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pic>
        <p:nvPicPr>
          <p:cNvPr id="3076" name="Picture 4" descr="C:\Users\michaeltaylor\AppData\Local\Microsoft\Windows\Temporary Internet Files\Content.IE5\YV5K0YXE\MC90043873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39" y="2860956"/>
            <a:ext cx="2065124" cy="154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601427"/>
          </a:xfrm>
        </p:spPr>
        <p:txBody>
          <a:bodyPr>
            <a:normAutofit/>
          </a:bodyPr>
          <a:lstStyle/>
          <a:p>
            <a:r>
              <a:rPr lang="en-US" sz="2700" dirty="0" smtClean="0"/>
              <a:t>Building a strong Community</a:t>
            </a:r>
            <a:endParaRPr lang="en-US" sz="2700" dirty="0"/>
          </a:p>
        </p:txBody>
      </p:sp>
      <p:sp>
        <p:nvSpPr>
          <p:cNvPr id="26" name="Text Placeholder 19"/>
          <p:cNvSpPr txBox="1">
            <a:spLocks/>
          </p:cNvSpPr>
          <p:nvPr/>
        </p:nvSpPr>
        <p:spPr>
          <a:xfrm>
            <a:off x="457201" y="852183"/>
            <a:ext cx="8229600" cy="608127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 kumimoji="0" sz="110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defRPr>
            </a:lvl1pPr>
          </a:lstStyle>
          <a:p>
            <a:r>
              <a:rPr lang="en-US" sz="1400" dirty="0">
                <a:solidFill>
                  <a:srgbClr val="7F7F7F"/>
                </a:solidFill>
              </a:rPr>
              <a:t>Communities of </a:t>
            </a:r>
            <a:r>
              <a:rPr lang="en-US" sz="1400" dirty="0" smtClean="0">
                <a:solidFill>
                  <a:srgbClr val="7F7F7F"/>
                </a:solidFill>
              </a:rPr>
              <a:t>interest </a:t>
            </a:r>
            <a:r>
              <a:rPr lang="en-US" sz="1400" dirty="0">
                <a:solidFill>
                  <a:srgbClr val="7F7F7F"/>
                </a:solidFill>
              </a:rPr>
              <a:t>are dynamic social structures that require “cultivation</a:t>
            </a:r>
            <a:r>
              <a:rPr lang="en-US" sz="1400" dirty="0" smtClean="0">
                <a:solidFill>
                  <a:srgbClr val="7F7F7F"/>
                </a:solidFill>
              </a:rPr>
              <a:t>”, </a:t>
            </a:r>
            <a:r>
              <a:rPr lang="en-US" sz="1400" dirty="0">
                <a:solidFill>
                  <a:srgbClr val="7F7F7F"/>
                </a:solidFill>
              </a:rPr>
              <a:t>so that they can emerge and grow. The </a:t>
            </a:r>
            <a:r>
              <a:rPr lang="en-US" sz="1400" dirty="0" smtClean="0">
                <a:solidFill>
                  <a:srgbClr val="7F7F7F"/>
                </a:solidFill>
              </a:rPr>
              <a:t>framework </a:t>
            </a:r>
            <a:r>
              <a:rPr lang="en-US" sz="1400" dirty="0">
                <a:solidFill>
                  <a:srgbClr val="7F7F7F"/>
                </a:solidFill>
              </a:rPr>
              <a:t>for domain stewards to </a:t>
            </a:r>
            <a:r>
              <a:rPr lang="en-US" sz="1400" dirty="0" smtClean="0">
                <a:solidFill>
                  <a:srgbClr val="7F7F7F"/>
                </a:solidFill>
              </a:rPr>
              <a:t>reference when establishing </a:t>
            </a:r>
            <a:r>
              <a:rPr lang="en-US" sz="1400" dirty="0">
                <a:solidFill>
                  <a:srgbClr val="7F7F7F"/>
                </a:solidFill>
              </a:rPr>
              <a:t>and </a:t>
            </a:r>
            <a:r>
              <a:rPr lang="en-US" sz="1400" dirty="0" smtClean="0">
                <a:solidFill>
                  <a:srgbClr val="7F7F7F"/>
                </a:solidFill>
              </a:rPr>
              <a:t>growing </a:t>
            </a:r>
            <a:r>
              <a:rPr lang="en-US" sz="1400" dirty="0">
                <a:solidFill>
                  <a:srgbClr val="7F7F7F"/>
                </a:solidFill>
              </a:rPr>
              <a:t>a strong </a:t>
            </a:r>
            <a:r>
              <a:rPr lang="en-US" sz="1400" dirty="0" smtClean="0">
                <a:solidFill>
                  <a:srgbClr val="7F7F7F"/>
                </a:solidFill>
              </a:rPr>
              <a:t>community </a:t>
            </a:r>
            <a:r>
              <a:rPr lang="en-US" sz="1400" dirty="0">
                <a:solidFill>
                  <a:srgbClr val="7F7F7F"/>
                </a:solidFill>
              </a:rPr>
              <a:t>is outlined below</a:t>
            </a:r>
            <a:r>
              <a:rPr lang="en-US" sz="1400" dirty="0" smtClean="0">
                <a:solidFill>
                  <a:srgbClr val="7F7F7F"/>
                </a:solidFill>
              </a:rPr>
              <a:t>.	</a:t>
            </a:r>
            <a:endParaRPr lang="en-US" sz="1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2" y="1604686"/>
            <a:ext cx="2746576" cy="352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57201" y="1661773"/>
            <a:ext cx="4103661" cy="502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137160" rIns="137160" anchor="ctr" anchorCtr="1"/>
          <a:lstStyle/>
          <a:p>
            <a:pPr marL="6350" indent="7938" algn="ctr" eaLnBrk="0" hangingPunct="0">
              <a:spcBef>
                <a:spcPct val="50000"/>
              </a:spcBef>
              <a:defRPr/>
            </a:pPr>
            <a:r>
              <a:rPr lang="en-US" sz="1300" b="1" dirty="0" smtClean="0">
                <a:solidFill>
                  <a:schemeClr val="bg1"/>
                </a:solidFill>
              </a:rPr>
              <a:t>Content</a:t>
            </a:r>
            <a:endParaRPr lang="en-US" sz="13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188491"/>
            <a:ext cx="4103662" cy="4425435"/>
          </a:xfrm>
          <a:prstGeom prst="rect">
            <a:avLst/>
          </a:prstGeom>
          <a:noFill/>
        </p:spPr>
        <p:txBody>
          <a:bodyPr wrap="square" lIns="54476" tIns="27238" rIns="54476" bIns="27238" rtlCol="0">
            <a:spAutoFit/>
          </a:bodyPr>
          <a:lstStyle/>
          <a:p>
            <a:r>
              <a:rPr lang="en-US" sz="1600" b="1" dirty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Process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Suggests tactical steps for building a strong community at each stage of the four step iterative process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Provides examples of how NIEM users have successfully executed the process steps </a:t>
            </a:r>
            <a:b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</a:br>
            <a:endParaRPr lang="en-US" sz="1400" dirty="0" smtClean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Actions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Outlines </a:t>
            </a: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actions </a:t>
            </a:r>
            <a:r>
              <a:rPr lang="en-US" sz="14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for domain stewards </a:t>
            </a: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14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plan, design, roll-out, and grow </a:t>
            </a: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their communities</a:t>
            </a:r>
            <a:b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</a:br>
            <a:endParaRPr lang="en-US" sz="1400" dirty="0" smtClean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Available Resources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Provides direct links </a:t>
            </a:r>
            <a:r>
              <a:rPr lang="en-US" sz="14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useful material on NIEM.gov such as: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NIEM value proposition statements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NIEM case studies and success stories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Assistance with collaboration zone set-up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Suggests ways in which the material can be used to launch a community of interest</a:t>
            </a:r>
            <a:endParaRPr lang="en-US" sz="14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601427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Stakeholder engagement guidance</a:t>
            </a:r>
            <a:endParaRPr lang="en-US" sz="2700" dirty="0"/>
          </a:p>
        </p:txBody>
      </p:sp>
      <p:sp>
        <p:nvSpPr>
          <p:cNvPr id="9" name="Text Placeholder 19"/>
          <p:cNvSpPr txBox="1">
            <a:spLocks/>
          </p:cNvSpPr>
          <p:nvPr/>
        </p:nvSpPr>
        <p:spPr>
          <a:xfrm>
            <a:off x="457201" y="852183"/>
            <a:ext cx="8229600" cy="608127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 kumimoji="0" sz="1100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defRPr>
            </a:lvl1pPr>
          </a:lstStyle>
          <a:p>
            <a:r>
              <a:rPr lang="en-US" sz="1400" dirty="0">
                <a:solidFill>
                  <a:srgbClr val="7F7F7F"/>
                </a:solidFill>
              </a:rPr>
              <a:t>The S</a:t>
            </a:r>
            <a:r>
              <a:rPr lang="en-US" sz="1400" dirty="0" smtClean="0">
                <a:solidFill>
                  <a:srgbClr val="7F7F7F"/>
                </a:solidFill>
              </a:rPr>
              <a:t>takeholder Engagement Guidance </a:t>
            </a:r>
            <a:r>
              <a:rPr lang="en-US" sz="1400" dirty="0">
                <a:solidFill>
                  <a:srgbClr val="7F7F7F"/>
                </a:solidFill>
              </a:rPr>
              <a:t>provides domain stewards with guidance on the </a:t>
            </a:r>
            <a:r>
              <a:rPr lang="en-US" sz="1400" dirty="0" smtClean="0">
                <a:solidFill>
                  <a:srgbClr val="7F7F7F"/>
                </a:solidFill>
              </a:rPr>
              <a:t>recommended processes </a:t>
            </a:r>
            <a:r>
              <a:rPr lang="en-US" sz="1400" dirty="0">
                <a:solidFill>
                  <a:srgbClr val="7F7F7F"/>
                </a:solidFill>
              </a:rPr>
              <a:t>and actions </a:t>
            </a:r>
            <a:r>
              <a:rPr lang="en-US" sz="1400" dirty="0" smtClean="0">
                <a:solidFill>
                  <a:srgbClr val="7F7F7F"/>
                </a:solidFill>
              </a:rPr>
              <a:t>to </a:t>
            </a:r>
            <a:r>
              <a:rPr lang="en-US" sz="1400" dirty="0">
                <a:solidFill>
                  <a:srgbClr val="7F7F7F"/>
                </a:solidFill>
              </a:rPr>
              <a:t>develop an active Community of Interest while highlighting NIEM resources available to assist </a:t>
            </a:r>
            <a:r>
              <a:rPr lang="en-US" sz="1400" dirty="0" smtClean="0">
                <a:solidFill>
                  <a:srgbClr val="7F7F7F"/>
                </a:solidFill>
              </a:rPr>
              <a:t>them.</a:t>
            </a:r>
            <a:endParaRPr lang="en-US" sz="1400" dirty="0">
              <a:solidFill>
                <a:srgbClr val="7F7F7F"/>
              </a:solidFill>
            </a:endParaRPr>
          </a:p>
          <a:p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761" y="5385473"/>
            <a:ext cx="2453758" cy="732116"/>
          </a:xfrm>
          <a:prstGeom prst="rect">
            <a:avLst/>
          </a:prstGeom>
          <a:noFill/>
        </p:spPr>
        <p:txBody>
          <a:bodyPr wrap="square" lIns="54476" tIns="27238" rIns="54476" bIns="27238" rtlCol="0">
            <a:spAutoFit/>
          </a:bodyPr>
          <a:lstStyle/>
          <a:p>
            <a:r>
              <a:rPr lang="en-US" sz="1600" b="1" dirty="0" smtClean="0">
                <a:solidFill>
                  <a:srgbClr val="256DA3"/>
                </a:solidFill>
                <a:latin typeface="Arial" pitchFamily="34" charset="0"/>
                <a:cs typeface="Arial" pitchFamily="34" charset="0"/>
              </a:rPr>
              <a:t>More Information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Contact the NIEM PMO at </a:t>
            </a:r>
            <a:r>
              <a:rPr lang="en-US" sz="14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information@niem.gov</a:t>
            </a:r>
            <a:endParaRPr lang="en-US" sz="1200" b="1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6dcc7a-ed60-4d90-8a63-d1beaf0f6d66">NXM775DWE5FX-9-24</_dlc_DocId>
    <_dlc_DocIdUrl xmlns="fa6dcc7a-ed60-4d90-8a63-d1beaf0f6d66">
      <Url>http://partner.corporate.act.org/sites/pesctab/_layouts/DocIdRedir.aspx?ID=NXM775DWE5FX-9-24</Url>
      <Description>NXM775DWE5FX-9-24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D41DD2E98DF40865CC07A568B0F8F" ma:contentTypeVersion="1" ma:contentTypeDescription="Create a new document." ma:contentTypeScope="" ma:versionID="470a48a62de372e26d1e91038c26c6dc">
  <xsd:schema xmlns:xsd="http://www.w3.org/2001/XMLSchema" xmlns:xs="http://www.w3.org/2001/XMLSchema" xmlns:p="http://schemas.microsoft.com/office/2006/metadata/properties" xmlns:ns2="fa6dcc7a-ed60-4d90-8a63-d1beaf0f6d66" targetNamespace="http://schemas.microsoft.com/office/2006/metadata/properties" ma:root="true" ma:fieldsID="854785a1d199ae23d837da954c6803a0" ns2:_="">
    <xsd:import namespace="fa6dcc7a-ed60-4d90-8a63-d1beaf0f6d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cc7a-ed60-4d90-8a63-d1beaf0f6d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3B0C3E4-20A9-44DD-A8F7-EAF725C57332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fa6dcc7a-ed60-4d90-8a63-d1beaf0f6d66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295DBAA-EAC8-4074-BB02-68DD42BE15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577C3D-504A-404D-B51A-F696FFDD6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cc7a-ed60-4d90-8a63-d1beaf0f6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AD12EAE-73B4-4936-B22E-2D0A7143272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NIEM_bluegradient.thmx</Template>
  <TotalTime>8118</TotalTime>
  <Words>592</Words>
  <Application>Microsoft Office PowerPoint</Application>
  <PresentationFormat>On-screen Show (4:3)</PresentationFormat>
  <Paragraphs>80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NIEM_white</vt:lpstr>
      <vt:lpstr>Office Theme</vt:lpstr>
      <vt:lpstr>1_NIEM_white</vt:lpstr>
      <vt:lpstr>Stakeholder Engagement Guidance Identifying and Launching Your Community</vt:lpstr>
      <vt:lpstr>Executive summary</vt:lpstr>
      <vt:lpstr>What is a Community of Interest?</vt:lpstr>
      <vt:lpstr>Characteristics of a strong Community</vt:lpstr>
      <vt:lpstr>Building a strong Community</vt:lpstr>
      <vt:lpstr>Stakeholder engagement guidance</vt:lpstr>
    </vt:vector>
  </TitlesOfParts>
  <Company>LMD Agency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Wilkins</dc:creator>
  <cp:lastModifiedBy>Michael Morris</cp:lastModifiedBy>
  <cp:revision>493</cp:revision>
  <dcterms:created xsi:type="dcterms:W3CDTF">2011-09-16T18:18:47Z</dcterms:created>
  <dcterms:modified xsi:type="dcterms:W3CDTF">2014-07-31T19:59:56Z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0x010100A4FD41DD2E98DF40865CC07A568B0F8F</vt:lpwstr>
  </property>
  <property fmtid="{D5CDD505-2E9C-101B-9397-08002B2CF9AE}" pid="3" name="_dlc_DocIdItemGuid">
    <vt:lpwstr>0be4bf24-e629-4004-8178-0418c6f47562</vt:lpwstr>
  </property>
</Properties>
</file>