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2"/>
  </p:notesMasterIdLst>
  <p:sldIdLst>
    <p:sldId id="256" r:id="rId6"/>
    <p:sldId id="315" r:id="rId7"/>
    <p:sldId id="316" r:id="rId8"/>
    <p:sldId id="291" r:id="rId9"/>
    <p:sldId id="314" r:id="rId10"/>
    <p:sldId id="306" r:id="rId11"/>
    <p:sldId id="310" r:id="rId12"/>
    <p:sldId id="305" r:id="rId13"/>
    <p:sldId id="317" r:id="rId14"/>
    <p:sldId id="318" r:id="rId15"/>
    <p:sldId id="301" r:id="rId16"/>
    <p:sldId id="298" r:id="rId17"/>
    <p:sldId id="299" r:id="rId18"/>
    <p:sldId id="300" r:id="rId19"/>
    <p:sldId id="303" r:id="rId20"/>
    <p:sldId id="28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52" autoAdjust="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9E825-80EB-4C4B-9A10-8EFC26ADBB38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BA3C-A7E0-4904-812C-6A77F48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76455-0186-4AF9-BD80-A8841B3E9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15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03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D73D5-E4A4-46AD-A34E-6A7918E57F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2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4940-A59F-497C-A7C0-FEA9FF8B2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3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57B83-86BA-461B-8679-6E543A219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6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DB06B-5DFB-4379-B534-A3C015193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5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82A7B-C2B7-49DE-8D5B-988BE25307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59F5A-CB5C-4496-9C42-4B4ACBBE8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31778-5BA7-4677-9A20-DA5422A3D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FECEB-E097-44EC-86A8-B4EB2EE8E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227A-7B17-4A4B-837B-F5A551D8B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9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96DD7-81BD-475A-B3B0-7CB62FDBFA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301625"/>
            <a:ext cx="5407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EC4E51-EB7E-4B95-AD02-38E5A9229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4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9" y="304800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524000"/>
            <a:ext cx="7239000" cy="9064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Technology Trends</a:t>
            </a:r>
            <a:endParaRPr lang="en-US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Technology Implications for PESC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they go away!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7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799"/>
            <a:ext cx="5407025" cy="1139825"/>
          </a:xfrm>
        </p:spPr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HTML5</a:t>
            </a:r>
          </a:p>
          <a:p>
            <a:pPr lvl="1"/>
            <a:r>
              <a:rPr lang="en-US" sz="2000" dirty="0" smtClean="0"/>
              <a:t>Multimedia </a:t>
            </a:r>
            <a:r>
              <a:rPr lang="en-US" sz="2000" dirty="0" smtClean="0"/>
              <a:t>support</a:t>
            </a:r>
            <a:endParaRPr lang="en-US" sz="2000" dirty="0" smtClean="0"/>
          </a:p>
          <a:p>
            <a:pPr lvl="1"/>
            <a:r>
              <a:rPr lang="en-US" sz="2000" dirty="0" smtClean="0"/>
              <a:t>SVG and </a:t>
            </a:r>
            <a:r>
              <a:rPr lang="en-US" sz="2000" dirty="0" err="1" smtClean="0"/>
              <a:t>MathML</a:t>
            </a:r>
            <a:r>
              <a:rPr lang="en-US" sz="2000" dirty="0" smtClean="0"/>
              <a:t> </a:t>
            </a:r>
            <a:r>
              <a:rPr lang="en-US" sz="2000" dirty="0" smtClean="0"/>
              <a:t>support</a:t>
            </a:r>
            <a:endParaRPr lang="en-US" sz="2000" dirty="0" smtClean="0"/>
          </a:p>
          <a:p>
            <a:pPr lvl="1"/>
            <a:r>
              <a:rPr lang="en-US" sz="2000" dirty="0" smtClean="0"/>
              <a:t>Enhanced form controls</a:t>
            </a:r>
          </a:p>
          <a:p>
            <a:pPr lvl="1"/>
            <a:r>
              <a:rPr lang="en-US" sz="2000" dirty="0" smtClean="0"/>
              <a:t>Device and </a:t>
            </a:r>
            <a:r>
              <a:rPr lang="en-US" sz="2000" dirty="0" smtClean="0"/>
              <a:t>file </a:t>
            </a:r>
            <a:r>
              <a:rPr lang="en-US" sz="2000" dirty="0"/>
              <a:t>s</a:t>
            </a:r>
            <a:r>
              <a:rPr lang="en-US" sz="2000" dirty="0" smtClean="0"/>
              <a:t>ystem </a:t>
            </a:r>
            <a:r>
              <a:rPr lang="en-US" sz="2000" dirty="0" smtClean="0"/>
              <a:t>access</a:t>
            </a:r>
          </a:p>
          <a:p>
            <a:pPr lvl="1"/>
            <a:r>
              <a:rPr lang="en-US" sz="2000" dirty="0" smtClean="0"/>
              <a:t>Disconnected application support</a:t>
            </a:r>
          </a:p>
          <a:p>
            <a:r>
              <a:rPr lang="en-US" sz="2400" dirty="0" err="1"/>
              <a:t>RESTful</a:t>
            </a:r>
            <a:r>
              <a:rPr lang="en-US" sz="2400" dirty="0"/>
              <a:t> </a:t>
            </a:r>
            <a:r>
              <a:rPr lang="en-US" sz="2400" dirty="0" smtClean="0"/>
              <a:t>web </a:t>
            </a:r>
            <a:r>
              <a:rPr lang="en-US" sz="2400" dirty="0"/>
              <a:t>s</a:t>
            </a:r>
            <a:r>
              <a:rPr lang="en-US" sz="2400" dirty="0" smtClean="0"/>
              <a:t>ervices </a:t>
            </a:r>
            <a:r>
              <a:rPr lang="en-US" sz="2400" dirty="0" smtClean="0"/>
              <a:t>and </a:t>
            </a:r>
            <a:r>
              <a:rPr lang="en-US" sz="2400" dirty="0" err="1" smtClean="0"/>
              <a:t>OAuth</a:t>
            </a:r>
            <a:r>
              <a:rPr lang="en-US" sz="2400" dirty="0" smtClean="0"/>
              <a:t> authentication</a:t>
            </a:r>
          </a:p>
          <a:p>
            <a:r>
              <a:rPr lang="en-US" sz="2400" dirty="0" smtClean="0"/>
              <a:t>Single page </a:t>
            </a:r>
            <a:r>
              <a:rPr lang="en-US" sz="2400" dirty="0"/>
              <a:t>a</a:t>
            </a:r>
            <a:r>
              <a:rPr lang="en-US" sz="2400" dirty="0" smtClean="0"/>
              <a:t>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36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799"/>
            <a:ext cx="5407025" cy="914401"/>
          </a:xfrm>
        </p:spPr>
        <p:txBody>
          <a:bodyPr/>
          <a:lstStyle/>
          <a:p>
            <a:r>
              <a:rPr lang="en-US" dirty="0" smtClean="0"/>
              <a:t>Cloud Computing and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2014 Survey: 28% of IT Applications are hosted in the cloud (</a:t>
            </a:r>
            <a:r>
              <a:rPr lang="en-US" sz="2400" dirty="0" err="1" smtClean="0"/>
              <a:t>Capgemini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Virtual computing allows rapid scaling and deployment of systems</a:t>
            </a:r>
          </a:p>
          <a:p>
            <a:r>
              <a:rPr lang="en-US" sz="2400" dirty="0" smtClean="0"/>
              <a:t>Leading Services</a:t>
            </a:r>
          </a:p>
          <a:p>
            <a:pPr lvl="1"/>
            <a:r>
              <a:rPr lang="en-US" sz="2400" dirty="0" smtClean="0"/>
              <a:t>Amazon Web Services </a:t>
            </a:r>
            <a:endParaRPr lang="en-US" sz="2400" dirty="0" smtClean="0"/>
          </a:p>
          <a:p>
            <a:pPr lvl="1"/>
            <a:r>
              <a:rPr lang="en-US" sz="2400" dirty="0" smtClean="0"/>
              <a:t>Microsoft </a:t>
            </a:r>
            <a:r>
              <a:rPr lang="en-US" sz="2400" dirty="0" smtClean="0"/>
              <a:t>Azure</a:t>
            </a:r>
          </a:p>
          <a:p>
            <a:pPr lvl="1"/>
            <a:r>
              <a:rPr lang="en-US" sz="2400" dirty="0" smtClean="0"/>
              <a:t>Google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sz="3200" dirty="0" smtClean="0"/>
              <a:t>Continuous Integration and Deployment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827213"/>
            <a:ext cx="7469187" cy="4114800"/>
          </a:xfrm>
        </p:spPr>
        <p:txBody>
          <a:bodyPr/>
          <a:lstStyle/>
          <a:p>
            <a:r>
              <a:rPr lang="en-US" sz="2400" dirty="0" smtClean="0"/>
              <a:t>Build, test, and </a:t>
            </a:r>
            <a:r>
              <a:rPr lang="en-US" sz="2400" dirty="0"/>
              <a:t>d</a:t>
            </a:r>
            <a:r>
              <a:rPr lang="en-US" sz="2400" dirty="0" smtClean="0"/>
              <a:t>eploy tools: Jenkins, Ant, Maven, etc.</a:t>
            </a:r>
          </a:p>
          <a:p>
            <a:r>
              <a:rPr lang="en-US" sz="2400" dirty="0" smtClean="0"/>
              <a:t>Configuration management </a:t>
            </a:r>
            <a:r>
              <a:rPr lang="en-US" sz="2400" dirty="0"/>
              <a:t>t</a:t>
            </a:r>
            <a:r>
              <a:rPr lang="en-US" sz="2400" dirty="0" smtClean="0"/>
              <a:t>ools: Salt, </a:t>
            </a:r>
            <a:r>
              <a:rPr lang="en-US" sz="2400" dirty="0" err="1" smtClean="0"/>
              <a:t>Ansible</a:t>
            </a:r>
            <a:r>
              <a:rPr lang="en-US" sz="2400" dirty="0" smtClean="0"/>
              <a:t>, Puppet, etc.</a:t>
            </a:r>
          </a:p>
          <a:p>
            <a:r>
              <a:rPr lang="en-US" sz="2400" dirty="0" smtClean="0"/>
              <a:t>Automated testing tools: UFT, Selenium, Robot, </a:t>
            </a:r>
            <a:r>
              <a:rPr lang="en-US" sz="2400" dirty="0" err="1" smtClean="0"/>
              <a:t>FitNesse</a:t>
            </a:r>
            <a:r>
              <a:rPr lang="en-US" sz="2400" dirty="0" smtClean="0"/>
              <a:t>, Junit, etc.</a:t>
            </a:r>
          </a:p>
          <a:p>
            <a:r>
              <a:rPr lang="en-US" sz="2400" dirty="0" smtClean="0"/>
              <a:t>DevOps Approach: An agile and lean approach that  integrates System </a:t>
            </a:r>
            <a:r>
              <a:rPr lang="en-US" sz="2400" dirty="0"/>
              <a:t>D</a:t>
            </a:r>
            <a:r>
              <a:rPr lang="en-US" sz="2400" dirty="0" smtClean="0"/>
              <a:t>evelopment, </a:t>
            </a:r>
            <a:r>
              <a:rPr lang="en-US" sz="2400" dirty="0"/>
              <a:t>Q</a:t>
            </a:r>
            <a:r>
              <a:rPr lang="en-US" sz="2400" dirty="0" smtClean="0"/>
              <a:t>uality Assurance, and IT Operations activities with the purpose of building and deploying information systems efficiently, quickly, and often.</a:t>
            </a:r>
          </a:p>
        </p:txBody>
      </p:sp>
    </p:spTree>
    <p:extLst>
      <p:ext uri="{BB962C8B-B14F-4D97-AF65-F5344CB8AC3E}">
        <p14:creationId xmlns:p14="http://schemas.microsoft.com/office/powerpoint/2010/main" val="152110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04799"/>
            <a:ext cx="5330825" cy="1139825"/>
          </a:xfrm>
        </p:spPr>
        <p:txBody>
          <a:bodyPr/>
          <a:lstStyle/>
          <a:p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Ubiquitous </a:t>
            </a:r>
            <a:r>
              <a:rPr lang="en-US" dirty="0" smtClean="0"/>
              <a:t>connectivity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“We </a:t>
            </a:r>
            <a:r>
              <a:rPr lang="en-US" dirty="0"/>
              <a:t>want it all. We want it </a:t>
            </a:r>
            <a:r>
              <a:rPr lang="en-US" dirty="0" smtClean="0"/>
              <a:t>now.”  </a:t>
            </a:r>
            <a:endParaRPr lang="en-US" dirty="0"/>
          </a:p>
          <a:p>
            <a:pPr lvl="1"/>
            <a:r>
              <a:rPr lang="en-US" dirty="0" smtClean="0"/>
              <a:t>Applications</a:t>
            </a:r>
            <a:r>
              <a:rPr lang="en-US" dirty="0"/>
              <a:t> d</a:t>
            </a:r>
            <a:r>
              <a:rPr lang="en-US" dirty="0" smtClean="0"/>
              <a:t>evelopment confusion:</a:t>
            </a:r>
            <a:endParaRPr lang="en-US" dirty="0" smtClean="0"/>
          </a:p>
          <a:p>
            <a:pPr lvl="2"/>
            <a:r>
              <a:rPr lang="en-US" dirty="0" smtClean="0"/>
              <a:t>OS specific apps</a:t>
            </a:r>
          </a:p>
          <a:p>
            <a:pPr lvl="2"/>
            <a:r>
              <a:rPr lang="en-US" dirty="0" smtClean="0"/>
              <a:t>Browser applications (</a:t>
            </a:r>
            <a:r>
              <a:rPr lang="en-US" dirty="0"/>
              <a:t>HTML5) </a:t>
            </a:r>
            <a:endParaRPr lang="en-US" dirty="0" smtClean="0"/>
          </a:p>
          <a:p>
            <a:pPr lvl="2"/>
            <a:r>
              <a:rPr lang="en-US" dirty="0" smtClean="0"/>
              <a:t>Hybrid apps:  Supports web functionality using a (UI)</a:t>
            </a:r>
            <a:r>
              <a:rPr lang="en-US" dirty="0" err="1" smtClean="0"/>
              <a:t>WebView</a:t>
            </a:r>
            <a:r>
              <a:rPr lang="en-US" dirty="0" smtClean="0"/>
              <a:t> component of an Android or iOS based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6510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7313612" cy="4114800"/>
          </a:xfrm>
        </p:spPr>
        <p:txBody>
          <a:bodyPr/>
          <a:lstStyle/>
          <a:p>
            <a:r>
              <a:rPr lang="en-US" sz="2400" dirty="0" smtClean="0"/>
              <a:t>Data warehouse technology to provide for efficient data cleansing, reporting, and data analysis (Hadoop, </a:t>
            </a:r>
            <a:r>
              <a:rPr lang="en-US" sz="2400" dirty="0" err="1" smtClean="0"/>
              <a:t>Informatica</a:t>
            </a:r>
            <a:r>
              <a:rPr lang="en-US" sz="2400" dirty="0" smtClean="0"/>
              <a:t>, and every big IT company in the world)</a:t>
            </a:r>
          </a:p>
          <a:p>
            <a:r>
              <a:rPr lang="en-US" sz="2400" dirty="0" smtClean="0"/>
              <a:t>Big Data analysis tools (SAS, SAP, Tableau, etc.)</a:t>
            </a:r>
          </a:p>
          <a:p>
            <a:r>
              <a:rPr lang="en-US" sz="2400" dirty="0" smtClean="0"/>
              <a:t>Editorial</a:t>
            </a:r>
            <a:r>
              <a:rPr lang="en-US" sz="2400" dirty="0" smtClean="0"/>
              <a:t>: </a:t>
            </a:r>
            <a:r>
              <a:rPr lang="en-US" sz="2400" dirty="0" smtClean="0"/>
              <a:t>Correlation </a:t>
            </a:r>
            <a:r>
              <a:rPr lang="en-US" sz="2400" dirty="0" smtClean="0"/>
              <a:t>does imply causation</a:t>
            </a:r>
            <a:r>
              <a:rPr lang="en-US" sz="2400" dirty="0" smtClean="0"/>
              <a:t>, and statistically significant correlations are not necessarily real relationships.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97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24" name="Picture 4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243859" cy="33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dirty="0" smtClean="0"/>
              <a:t>What do I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“To die for an idea: it is unquestionably noble. But how much nobler it would be if men died for ideas that were true</a:t>
            </a:r>
            <a:r>
              <a:rPr lang="en-US" sz="2400" dirty="0" smtClean="0"/>
              <a:t>.”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en-US" sz="2400" dirty="0"/>
              <a:t>I would never die for my beliefs because I might be wrong.” </a:t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“It's </a:t>
            </a:r>
            <a:r>
              <a:rPr lang="en-US" sz="2400" dirty="0"/>
              <a:t>tough to make predictions, especially about the future</a:t>
            </a:r>
            <a:r>
              <a:rPr lang="en-US" sz="2400" dirty="0" smtClean="0"/>
              <a:t>.”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2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 I on this panel?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“The older I grow the more I distrust the familiar doctrine that age brings wisdom</a:t>
            </a:r>
            <a:r>
              <a:rPr lang="en-US" sz="3200" dirty="0" smtClean="0"/>
              <a:t>.”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64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313612" cy="4114800"/>
          </a:xfrm>
        </p:spPr>
        <p:txBody>
          <a:bodyPr/>
          <a:lstStyle/>
          <a:p>
            <a:r>
              <a:rPr lang="en-US" sz="2400" dirty="0" smtClean="0"/>
              <a:t>PESC has committed to evolving our standards to be NIEM conformant</a:t>
            </a:r>
            <a:endParaRPr lang="en-US" sz="2400" dirty="0"/>
          </a:p>
          <a:p>
            <a:r>
              <a:rPr lang="en-US" sz="2400" dirty="0" smtClean="0"/>
              <a:t>The TAB </a:t>
            </a:r>
            <a:r>
              <a:rPr lang="en-US" sz="2400" dirty="0" smtClean="0"/>
              <a:t>evaluated </a:t>
            </a:r>
            <a:r>
              <a:rPr lang="en-US" sz="2400" dirty="0" smtClean="0"/>
              <a:t>the </a:t>
            </a:r>
            <a:r>
              <a:rPr lang="en-US" sz="2400" dirty="0" smtClean="0"/>
              <a:t>NIEM 3.0 Naming a Design Rules and selected those rules that will prepare PESC for a transition to </a:t>
            </a:r>
            <a:r>
              <a:rPr lang="en-US" sz="2400" dirty="0" smtClean="0"/>
              <a:t>NIEM</a:t>
            </a:r>
          </a:p>
          <a:p>
            <a:r>
              <a:rPr lang="en-US" sz="2400" dirty="0" smtClean="0"/>
              <a:t>The PESC </a:t>
            </a:r>
            <a:r>
              <a:rPr lang="en-US" sz="2400" dirty="0"/>
              <a:t>Guidelines for XML Architecture and Data </a:t>
            </a:r>
            <a:r>
              <a:rPr lang="en-US" sz="2400" dirty="0" smtClean="0"/>
              <a:t>Modeling documents these rules.  </a:t>
            </a:r>
            <a:endParaRPr lang="en-US" sz="2400" dirty="0" smtClean="0"/>
          </a:p>
          <a:p>
            <a:r>
              <a:rPr lang="en-US" sz="2400" dirty="0" smtClean="0"/>
              <a:t>Rules </a:t>
            </a:r>
            <a:r>
              <a:rPr lang="en-US" sz="2400" dirty="0" smtClean="0"/>
              <a:t>that dealt with interaction with NIEM schemas were not </a:t>
            </a:r>
            <a:r>
              <a:rPr lang="en-US" sz="2400" dirty="0" smtClean="0"/>
              <a:t>included.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0" y="304800"/>
            <a:ext cx="5635625" cy="1139825"/>
          </a:xfrm>
        </p:spPr>
        <p:txBody>
          <a:bodyPr/>
          <a:lstStyle/>
          <a:p>
            <a:r>
              <a:rPr lang="en-US" dirty="0" smtClean="0"/>
              <a:t>National Information Exchange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799"/>
            <a:ext cx="5407025" cy="1139825"/>
          </a:xfrm>
        </p:spPr>
        <p:txBody>
          <a:bodyPr/>
          <a:lstStyle/>
          <a:p>
            <a:r>
              <a:rPr lang="en-US" dirty="0" smtClean="0"/>
              <a:t>Future NIEM Tasks for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Convert core-main and sector libraries using selected NIEM rules</a:t>
            </a:r>
          </a:p>
          <a:p>
            <a:r>
              <a:rPr lang="en-US" sz="2400" dirty="0" smtClean="0"/>
              <a:t>Create PESC specific </a:t>
            </a:r>
            <a:r>
              <a:rPr lang="en-US" sz="2400" dirty="0" err="1" smtClean="0"/>
              <a:t>Schematron</a:t>
            </a:r>
            <a:r>
              <a:rPr lang="en-US" sz="2400" dirty="0" smtClean="0"/>
              <a:t> rule </a:t>
            </a:r>
            <a:r>
              <a:rPr lang="en-US" sz="2400" dirty="0"/>
              <a:t>set </a:t>
            </a:r>
            <a:r>
              <a:rPr lang="en-US" sz="2400" dirty="0" smtClean="0"/>
              <a:t>(from NDR 3.0) to validate PESC schemas</a:t>
            </a:r>
          </a:p>
          <a:p>
            <a:r>
              <a:rPr lang="en-US" sz="2400" dirty="0" smtClean="0"/>
              <a:t>Work with </a:t>
            </a:r>
            <a:r>
              <a:rPr lang="en-US" sz="2400" dirty="0"/>
              <a:t>u</a:t>
            </a:r>
            <a:r>
              <a:rPr lang="en-US" sz="2400" dirty="0" smtClean="0"/>
              <a:t>ser groups and schema owners to determine if the transformation introduced errors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99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1000"/>
            <a:ext cx="5254625" cy="1139825"/>
          </a:xfrm>
        </p:spPr>
        <p:txBody>
          <a:bodyPr/>
          <a:lstStyle/>
          <a:p>
            <a:r>
              <a:rPr lang="en-US" dirty="0"/>
              <a:t>JavaScript Object </a:t>
            </a:r>
            <a:r>
              <a:rPr lang="en-US" dirty="0" smtClean="0"/>
              <a:t>Notation (JSON)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use by most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r>
              <a:rPr lang="en-US" dirty="0"/>
              <a:t>Can  be marshaled and </a:t>
            </a:r>
            <a:r>
              <a:rPr lang="en-US" dirty="0" err="1"/>
              <a:t>unmarshaled</a:t>
            </a:r>
            <a:r>
              <a:rPr lang="en-US" dirty="0"/>
              <a:t> directly with JavaScript</a:t>
            </a:r>
          </a:p>
          <a:p>
            <a:r>
              <a:rPr lang="en-US" dirty="0"/>
              <a:t>All major programming languages provide JSON APIs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latest SIF specification includes JSON information exchanges.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2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dirty="0" smtClean="0"/>
              <a:t>TAB </a:t>
            </a:r>
            <a:r>
              <a:rPr lang="en-US" dirty="0" smtClean="0"/>
              <a:t>JSON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313612" cy="4114800"/>
          </a:xfrm>
        </p:spPr>
        <p:txBody>
          <a:bodyPr/>
          <a:lstStyle/>
          <a:p>
            <a:r>
              <a:rPr lang="en-US" dirty="0" smtClean="0"/>
              <a:t>PESC will recognize that a JSON message exchange conforms to PESC standards:</a:t>
            </a:r>
          </a:p>
          <a:p>
            <a:pPr lvl="1"/>
            <a:r>
              <a:rPr lang="en-US" dirty="0" smtClean="0"/>
              <a:t>If the JSON instance was derived from a PESC schema validated XML instance </a:t>
            </a:r>
            <a:r>
              <a:rPr lang="en-US" dirty="0" smtClean="0"/>
              <a:t>document, and the transformation uses </a:t>
            </a:r>
            <a:r>
              <a:rPr lang="en-US" dirty="0" smtClean="0"/>
              <a:t>PESC specified transformation rules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JSON has a recognized schema approach, PESC can then  provide direct standards for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7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dirty="0" smtClean="0"/>
              <a:t>Common Identity and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CommIT</a:t>
            </a:r>
            <a:r>
              <a:rPr lang="en-US" sz="2400" dirty="0" smtClean="0"/>
              <a:t>: Provides a single sign-on for college </a:t>
            </a:r>
            <a:r>
              <a:rPr lang="en-US" sz="2400" dirty="0" smtClean="0"/>
              <a:t>applicants.</a:t>
            </a:r>
          </a:p>
          <a:p>
            <a:pPr lvl="1"/>
            <a:r>
              <a:rPr lang="en-US" sz="2400" dirty="0" smtClean="0"/>
              <a:t>Uses federated identity management concepts</a:t>
            </a:r>
          </a:p>
          <a:p>
            <a:pPr lvl="1"/>
            <a:r>
              <a:rPr lang="en-US" sz="2400" dirty="0" smtClean="0"/>
              <a:t>May solve matching problem in Education</a:t>
            </a:r>
          </a:p>
          <a:p>
            <a:pPr lvl="1"/>
            <a:r>
              <a:rPr lang="en-US" sz="2400" dirty="0" smtClean="0"/>
              <a:t>Has I</a:t>
            </a:r>
            <a:r>
              <a:rPr lang="en-US" sz="2400" dirty="0" smtClean="0"/>
              <a:t>mplications </a:t>
            </a:r>
            <a:r>
              <a:rPr lang="en-US" sz="2400" dirty="0" smtClean="0"/>
              <a:t>for education “big data” </a:t>
            </a:r>
            <a:r>
              <a:rPr lang="en-US" sz="2400" dirty="0" smtClean="0"/>
              <a:t>research using privacy preserving methods</a:t>
            </a: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7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PESC standard is in its final stages of approval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our next steps?</a:t>
            </a:r>
          </a:p>
          <a:p>
            <a:pPr lvl="1"/>
            <a:r>
              <a:rPr lang="en-US" sz="2000" dirty="0" smtClean="0"/>
              <a:t>Promote the </a:t>
            </a:r>
            <a:r>
              <a:rPr lang="en-US" sz="2000" dirty="0"/>
              <a:t>development of mobile applications to aggregate and share life information. </a:t>
            </a:r>
            <a:endParaRPr lang="en-US" sz="2000" dirty="0" smtClean="0"/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tandardize </a:t>
            </a:r>
            <a:r>
              <a:rPr lang="en-US" sz="2000" dirty="0"/>
              <a:t>digital signature </a:t>
            </a:r>
            <a:r>
              <a:rPr lang="en-US" sz="2000" dirty="0" smtClean="0"/>
              <a:t>mechanisms </a:t>
            </a:r>
            <a:r>
              <a:rPr lang="en-US" sz="2000" dirty="0"/>
              <a:t>to validate contents of the </a:t>
            </a:r>
            <a:r>
              <a:rPr lang="en-US" sz="2000" dirty="0" err="1"/>
              <a:t>ePortfolio</a:t>
            </a:r>
            <a:r>
              <a:rPr lang="en-US" sz="2000" dirty="0"/>
              <a:t> (transcripts, test scores, badges)?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tandardize </a:t>
            </a:r>
            <a:r>
              <a:rPr lang="en-US" sz="2000" dirty="0"/>
              <a:t>web service (or other) </a:t>
            </a:r>
            <a:r>
              <a:rPr lang="en-US" sz="2000" dirty="0" smtClean="0"/>
              <a:t>interface </a:t>
            </a:r>
            <a:r>
              <a:rPr lang="en-US" sz="2000" dirty="0"/>
              <a:t>to promote people owning their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807"/>
      </p:ext>
    </p:extLst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FE320968F754090FD3CCCD1B3C633" ma:contentTypeVersion="1" ma:contentTypeDescription="Create a new document." ma:contentTypeScope="" ma:versionID="c3b153a2c00ca055de098f209ca1b3b4">
  <xsd:schema xmlns:xsd="http://www.w3.org/2001/XMLSchema" xmlns:xs="http://www.w3.org/2001/XMLSchema" xmlns:p="http://schemas.microsoft.com/office/2006/metadata/properties" xmlns:ns2="fa6dcc7a-ed60-4d90-8a63-d1beaf0f6d66" targetNamespace="http://schemas.microsoft.com/office/2006/metadata/properties" ma:root="true" ma:fieldsID="854785a1d199ae23d837da954c6803a0" ns2:_="">
    <xsd:import namespace="fa6dcc7a-ed60-4d90-8a63-d1beaf0f6d6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dcc7a-ed60-4d90-8a63-d1beaf0f6d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a6dcc7a-ed60-4d90-8a63-d1beaf0f6d66">NXM775DWE5FX-7-9</_dlc_DocId>
    <_dlc_DocIdUrl xmlns="fa6dcc7a-ed60-4d90-8a63-d1beaf0f6d66">
      <Url>https://partner.act.org/sites/pesctab/_layouts/DocIdRedir.aspx?ID=NXM775DWE5FX-7-9</Url>
      <Description>NXM775DWE5FX-7-9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F37EC82-FE3F-42BA-B7E6-7C997FB757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dcc7a-ed60-4d90-8a63-d1beaf0f6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DE3D1F-064E-4328-BF0B-98A065DCA9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CFDDA6-5217-4EDA-8255-4CD3EBACA578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fa6dcc7a-ed60-4d90-8a63-d1beaf0f6d66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44C61FC4-6A53-49E2-8ACE-B1AC5AD7E22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1771</TotalTime>
  <Words>643</Words>
  <Application>Microsoft Office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Eclipse</vt:lpstr>
      <vt:lpstr>Technology Trends</vt:lpstr>
      <vt:lpstr>What do I know?</vt:lpstr>
      <vt:lpstr>Why am I on this panel?</vt:lpstr>
      <vt:lpstr>National Information Exchange Model</vt:lpstr>
      <vt:lpstr>Future NIEM Tasks for TAB</vt:lpstr>
      <vt:lpstr>JavaScript Object Notation (JSON)</vt:lpstr>
      <vt:lpstr>TAB JSON Recommendation</vt:lpstr>
      <vt:lpstr>Common Identity and Trust</vt:lpstr>
      <vt:lpstr>ePortfolio</vt:lpstr>
      <vt:lpstr>Social Networks</vt:lpstr>
      <vt:lpstr>Web Technologies</vt:lpstr>
      <vt:lpstr>Cloud Computing and Virtualization</vt:lpstr>
      <vt:lpstr>Continuous Integration and Deployment</vt:lpstr>
      <vt:lpstr>Mobile Computing</vt:lpstr>
      <vt:lpstr>Big Data</vt:lpstr>
      <vt:lpstr>Questions</vt:lpstr>
    </vt:vector>
  </TitlesOfParts>
  <Company>ACT,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PESC Technical Advisory Board</dc:title>
  <dc:subject>Update</dc:subject>
  <dc:creator>ACT User</dc:creator>
  <cp:lastModifiedBy>Michael Morris</cp:lastModifiedBy>
  <cp:revision>153</cp:revision>
  <dcterms:created xsi:type="dcterms:W3CDTF">2010-09-30T20:36:45Z</dcterms:created>
  <dcterms:modified xsi:type="dcterms:W3CDTF">2015-04-28T02:42:21Z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0x0101009ECFE320968F754090FD3CCCD1B3C633</vt:lpwstr>
  </property>
  <property fmtid="{D5CDD505-2E9C-101B-9397-08002B2CF9AE}" pid="3" name="_dlc_DocIdItemGuid">
    <vt:lpwstr>bcb6be11-1ed2-4417-9da0-5c3ac2a1e1c1</vt:lpwstr>
  </property>
</Properties>
</file>