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6"/>
  </p:notesMasterIdLst>
  <p:sldIdLst>
    <p:sldId id="256" r:id="rId6"/>
    <p:sldId id="257" r:id="rId7"/>
    <p:sldId id="270" r:id="rId8"/>
    <p:sldId id="291" r:id="rId9"/>
    <p:sldId id="314" r:id="rId10"/>
    <p:sldId id="306" r:id="rId11"/>
    <p:sldId id="310" r:id="rId12"/>
    <p:sldId id="311" r:id="rId13"/>
    <p:sldId id="307" r:id="rId14"/>
    <p:sldId id="308" r:id="rId15"/>
    <p:sldId id="309" r:id="rId16"/>
    <p:sldId id="312" r:id="rId17"/>
    <p:sldId id="313" r:id="rId18"/>
    <p:sldId id="301" r:id="rId19"/>
    <p:sldId id="298" r:id="rId20"/>
    <p:sldId id="299" r:id="rId21"/>
    <p:sldId id="300" r:id="rId22"/>
    <p:sldId id="303" r:id="rId23"/>
    <p:sldId id="305" r:id="rId24"/>
    <p:sldId id="28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108" d="100"/>
          <a:sy n="108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799"/>
            <a:ext cx="56356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01625"/>
            <a:ext cx="540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9" y="304800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PESC Technical Advisory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Technology Implications for PESC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04799"/>
            <a:ext cx="4492625" cy="1139825"/>
          </a:xfrm>
        </p:spPr>
        <p:txBody>
          <a:bodyPr/>
          <a:lstStyle/>
          <a:p>
            <a:r>
              <a:rPr lang="en-US" dirty="0" smtClean="0"/>
              <a:t>XML to JSON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614235"/>
              </p:ext>
            </p:extLst>
          </p:nvPr>
        </p:nvGraphicFramePr>
        <p:xfrm>
          <a:off x="914400" y="1752600"/>
          <a:ext cx="8077199" cy="4023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63969"/>
                <a:gridCol w="1708638"/>
                <a:gridCol w="2523393"/>
                <a:gridCol w="1981199"/>
              </a:tblGrid>
              <a:tr h="100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example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Rule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Result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  <a:tr h="482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Element with only text 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&lt;A&gt;text&lt;/A&gt;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element name is represented as JSON property name and the text as the JSON property value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A":"text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  <a:tr h="2896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Namespace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&lt;ns:A&gt;text&lt;/ns:A)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smtClean="0">
                          <a:effectLst/>
                        </a:rPr>
                        <a:t>property </a:t>
                      </a:r>
                      <a:r>
                        <a:rPr lang="en-US" sz="1200" dirty="0">
                          <a:effectLst/>
                        </a:rPr>
                        <a:t>name includes the namespace prefix.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ns:A</a:t>
                      </a:r>
                      <a:r>
                        <a:rPr lang="en-US" sz="1200" dirty="0">
                          <a:effectLst/>
                        </a:rPr>
                        <a:t>:":"text"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  <a:tr h="462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Element with only an attribute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&lt;A x="att value"/&gt;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element is represented as a JSON object with the attribute represented as a name value pair property. To allow future potential two way conversion the attribute name is prefixed by "@".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"A":{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"@x":"</a:t>
                      </a:r>
                      <a:r>
                        <a:rPr lang="en-US" sz="1200" dirty="0" err="1">
                          <a:effectLst/>
                        </a:rPr>
                        <a:t>att</a:t>
                      </a:r>
                      <a:r>
                        <a:rPr lang="en-US" sz="1200" dirty="0">
                          <a:effectLst/>
                        </a:rPr>
                        <a:t> value"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  <a:tr h="5006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Element with attribute(s) and text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&lt;A x="att1 value" y="att2 value"&gt;text&lt;/A&gt;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property name "$" is used as the name of the property that has a value of the content of the element.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"A":{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"@</a:t>
                      </a:r>
                      <a:r>
                        <a:rPr lang="en-US" sz="1200" dirty="0">
                          <a:effectLst/>
                        </a:rPr>
                        <a:t>x":"att1 value",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"@</a:t>
                      </a:r>
                      <a:r>
                        <a:rPr lang="en-US" sz="1200" dirty="0">
                          <a:effectLst/>
                        </a:rPr>
                        <a:t>y":"att2 value",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smtClean="0">
                          <a:effectLst/>
                        </a:rPr>
                        <a:t>"$":"</a:t>
                      </a:r>
                      <a:r>
                        <a:rPr lang="en-US" sz="1200" dirty="0">
                          <a:effectLst/>
                        </a:rPr>
                        <a:t>text"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  <a:tr h="3861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 Elements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&lt;A/&gt;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value of null elements is the </a:t>
                      </a:r>
                      <a:r>
                        <a:rPr lang="en-US" sz="1200" dirty="0" smtClean="0">
                          <a:effectLst/>
                        </a:rPr>
                        <a:t>JSON reserved word null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unless </a:t>
                      </a:r>
                      <a:r>
                        <a:rPr lang="en-US" sz="1200" dirty="0">
                          <a:effectLst/>
                        </a:rPr>
                        <a:t>there is an attribute.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A":null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059" marR="300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799"/>
            <a:ext cx="5330825" cy="1139825"/>
          </a:xfrm>
        </p:spPr>
        <p:txBody>
          <a:bodyPr/>
          <a:lstStyle/>
          <a:p>
            <a:r>
              <a:rPr lang="en-US" dirty="0" smtClean="0"/>
              <a:t>JSON Rules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24430"/>
              </p:ext>
            </p:extLst>
          </p:nvPr>
        </p:nvGraphicFramePr>
        <p:xfrm>
          <a:off x="990600" y="1600200"/>
          <a:ext cx="7772400" cy="436704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43000"/>
                <a:gridCol w="1676400"/>
                <a:gridCol w="2362200"/>
                <a:gridCol w="2590800"/>
              </a:tblGrid>
              <a:tr h="9932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Complex Elements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&lt;A&gt;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&lt;B&gt;text 1&lt;/B&gt;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&lt;C&gt;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    &lt;D&gt;text 2&lt;/D&gt;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&lt;/C&gt;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&lt;/A&gt;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 </a:t>
                      </a:r>
                      <a:endParaRPr lang="en-US" sz="1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Complex element contents will be treated as properties of the object that is named after the top level element</a:t>
                      </a:r>
                      <a:endParaRPr lang="en-US" sz="1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"A":{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"</a:t>
                      </a:r>
                      <a:r>
                        <a:rPr lang="en-US" sz="1000" b="0" dirty="0" err="1">
                          <a:effectLst/>
                        </a:rPr>
                        <a:t>B":"text</a:t>
                      </a:r>
                      <a:r>
                        <a:rPr lang="en-US" sz="1000" b="0" dirty="0">
                          <a:effectLst/>
                        </a:rPr>
                        <a:t> 1",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"C":{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    "</a:t>
                      </a:r>
                      <a:r>
                        <a:rPr lang="en-US" sz="1000" b="0" dirty="0" err="1">
                          <a:effectLst/>
                        </a:rPr>
                        <a:t>D":"text</a:t>
                      </a:r>
                      <a:r>
                        <a:rPr lang="en-US" sz="1000" b="0" dirty="0">
                          <a:effectLst/>
                        </a:rPr>
                        <a:t> 2"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            </a:t>
                      </a:r>
                      <a:endParaRPr lang="en-US" sz="1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  <a:tr h="1418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Repeated Elements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&lt;A&gt;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&lt;B&gt;text 1&lt;/B&gt;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&lt;B&gt;text 2&lt;/B&gt;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&lt;C&gt;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    &lt;D&gt;text 3&lt;/D&gt;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&lt;/C&gt;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&lt;C&gt;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    &lt;D&gt;text 4&lt;/D&gt;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&lt;/C&gt;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&lt;A&gt;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Repeated elements use the element name as a JSON array name and the values in the array as the text or child elements of the parent element.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>
                          <a:effectLst/>
                        </a:rPr>
                        <a:t>A":{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</a:rPr>
                        <a:t>    </a:t>
                      </a:r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>
                          <a:effectLst/>
                        </a:rPr>
                        <a:t>B":["text </a:t>
                      </a:r>
                      <a:r>
                        <a:rPr lang="en-US" sz="1000" dirty="0" smtClean="0">
                          <a:effectLst/>
                        </a:rPr>
                        <a:t>1“,"</a:t>
                      </a:r>
                      <a:r>
                        <a:rPr lang="en-US" sz="1000" dirty="0">
                          <a:effectLst/>
                        </a:rPr>
                        <a:t>text 2"],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"C":["</a:t>
                      </a:r>
                      <a:r>
                        <a:rPr lang="en-US" sz="1000" dirty="0" err="1">
                          <a:effectLst/>
                        </a:rPr>
                        <a:t>D":"text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3“,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 </a:t>
                      </a:r>
                      <a:r>
                        <a:rPr lang="en-US" sz="1000" baseline="0" dirty="0" smtClean="0">
                          <a:effectLst/>
                        </a:rPr>
                        <a:t>       </a:t>
                      </a:r>
                      <a:r>
                        <a:rPr lang="en-US" sz="1000" dirty="0" smtClean="0">
                          <a:effectLst/>
                        </a:rPr>
                        <a:t>"</a:t>
                      </a:r>
                      <a:r>
                        <a:rPr lang="en-US" sz="1000" dirty="0" err="1">
                          <a:effectLst/>
                        </a:rPr>
                        <a:t>D":"text</a:t>
                      </a:r>
                      <a:r>
                        <a:rPr lang="en-US" sz="1000" dirty="0">
                          <a:effectLst/>
                        </a:rPr>
                        <a:t> 4"]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}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  <a:tr h="709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Entities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&lt;A&gt;&amp;</a:t>
                      </a:r>
                      <a:r>
                        <a:rPr lang="en-US" sz="1000" dirty="0" err="1">
                          <a:effectLst/>
                        </a:rPr>
                        <a:t>quot;Testing&amp;quot</a:t>
                      </a:r>
                      <a:r>
                        <a:rPr lang="en-US" sz="1000" dirty="0">
                          <a:effectLst/>
                        </a:rPr>
                        <a:t>;&lt;/A&gt;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the entity must be escaped in JSON then it is preceded by a slash. Other characters will be translated directly.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"A":"\"Testing\""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  <a:tr h="42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Special Characters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&lt;A&gt;C:\\&lt;/A&gt;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a character must be escaped in JSON, it will be preceded by a slash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"A":"C:\\\\&lt;/A&gt;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  <a:tr h="2837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Comments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&lt;!--Comment--&gt;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These will not be converted to JSON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  <a:tr h="2837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Processing Instructions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FF"/>
                          </a:highlight>
                        </a:rPr>
                        <a:t>&lt;?xml version="1.0" encoding="UTF-8"?&gt;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These will not be converted to JSON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046" marR="580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5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799"/>
            <a:ext cx="5102225" cy="1139825"/>
          </a:xfrm>
        </p:spPr>
        <p:txBody>
          <a:bodyPr/>
          <a:lstStyle/>
          <a:p>
            <a:r>
              <a:rPr lang="en-US" dirty="0" smtClean="0"/>
              <a:t>Potential Conversion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JSON Objects are not equivalent to XML Complex elements since the order of the object properties is not required to be maintained like an XML </a:t>
            </a:r>
            <a:r>
              <a:rPr lang="en-US" sz="2000" dirty="0" smtClean="0"/>
              <a:t>sequence. </a:t>
            </a:r>
            <a:endParaRPr lang="en-US" sz="2000" dirty="0"/>
          </a:p>
          <a:p>
            <a:pPr lvl="0"/>
            <a:r>
              <a:rPr lang="en-US" sz="2000" dirty="0" smtClean="0"/>
              <a:t>JSON </a:t>
            </a:r>
            <a:r>
              <a:rPr lang="en-US" sz="2000" dirty="0"/>
              <a:t>object property names need to be unique </a:t>
            </a:r>
            <a:r>
              <a:rPr lang="en-US" sz="2000" dirty="0" smtClean="0"/>
              <a:t>within an object while </a:t>
            </a:r>
            <a:r>
              <a:rPr lang="en-US" sz="2000" dirty="0"/>
              <a:t>XML sub-elements can be duplicated.</a:t>
            </a:r>
          </a:p>
          <a:p>
            <a:pPr lvl="0"/>
            <a:r>
              <a:rPr lang="en-US" sz="2000" dirty="0"/>
              <a:t>Processing instructions and </a:t>
            </a:r>
            <a:r>
              <a:rPr lang="en-US" sz="2000" dirty="0" smtClean="0"/>
              <a:t>comments </a:t>
            </a:r>
            <a:r>
              <a:rPr lang="en-US" sz="2000" dirty="0"/>
              <a:t>do not have an equivalent structure in JSON.</a:t>
            </a:r>
          </a:p>
          <a:p>
            <a:pPr lvl="0"/>
            <a:r>
              <a:rPr lang="en-US" sz="2000" dirty="0"/>
              <a:t>JSON does not have a date type and thus a string representing a date in JSON may need to be recognized as a date and translated into an XML date type </a:t>
            </a:r>
            <a:r>
              <a:rPr lang="en-US" sz="2000" dirty="0" smtClean="0"/>
              <a:t>format.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8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Potential Conversion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JSON has less strict naming rules than XML so direct translation of names from JSON to XML may require the creation of new element names.</a:t>
            </a:r>
          </a:p>
          <a:p>
            <a:pPr lvl="0"/>
            <a:r>
              <a:rPr lang="en-US" sz="2400" dirty="0"/>
              <a:t>XML has standard validation specifications while JSON does not. While there is currently activity on creating a JSON schema, XML Schema language is the best supported method to specify and validate instance documents.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12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1139825"/>
          </a:xfrm>
        </p:spPr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HTML5</a:t>
            </a:r>
          </a:p>
          <a:p>
            <a:pPr lvl="1"/>
            <a:r>
              <a:rPr lang="en-US" sz="2000" dirty="0" smtClean="0"/>
              <a:t>Multimedia Support</a:t>
            </a:r>
          </a:p>
          <a:p>
            <a:pPr lvl="1"/>
            <a:r>
              <a:rPr lang="en-US" sz="2000" dirty="0" smtClean="0"/>
              <a:t>SVG and MathML Support</a:t>
            </a:r>
          </a:p>
          <a:p>
            <a:pPr lvl="1"/>
            <a:r>
              <a:rPr lang="en-US" sz="2000" dirty="0" smtClean="0"/>
              <a:t>Enhanced form controls</a:t>
            </a:r>
          </a:p>
          <a:p>
            <a:pPr lvl="1"/>
            <a:r>
              <a:rPr lang="en-US" sz="2000" dirty="0" smtClean="0"/>
              <a:t>Device and File System access</a:t>
            </a:r>
          </a:p>
          <a:p>
            <a:pPr lvl="1"/>
            <a:r>
              <a:rPr lang="en-US" sz="2000" dirty="0" smtClean="0"/>
              <a:t>Disconnected application support</a:t>
            </a:r>
          </a:p>
          <a:p>
            <a:r>
              <a:rPr lang="en-US" sz="2400" dirty="0" err="1"/>
              <a:t>RESTful</a:t>
            </a:r>
            <a:r>
              <a:rPr lang="en-US" sz="2400" dirty="0"/>
              <a:t> Web </a:t>
            </a:r>
            <a:r>
              <a:rPr lang="en-US" sz="2400" dirty="0" smtClean="0"/>
              <a:t>Services and </a:t>
            </a:r>
            <a:r>
              <a:rPr lang="en-US" sz="2400" dirty="0" err="1" smtClean="0"/>
              <a:t>OAuth</a:t>
            </a:r>
            <a:r>
              <a:rPr lang="en-US" sz="2400" dirty="0" smtClean="0"/>
              <a:t> authentication</a:t>
            </a:r>
            <a:endParaRPr lang="en-US" sz="2400" dirty="0" smtClean="0"/>
          </a:p>
          <a:p>
            <a:r>
              <a:rPr lang="en-US" sz="2400" dirty="0" smtClean="0"/>
              <a:t>Single </a:t>
            </a:r>
            <a:r>
              <a:rPr lang="en-US" sz="2400" dirty="0" smtClean="0"/>
              <a:t>page </a:t>
            </a:r>
            <a:r>
              <a:rPr lang="en-US" sz="2400" dirty="0"/>
              <a:t>a</a:t>
            </a:r>
            <a:r>
              <a:rPr lang="en-US" sz="2400" dirty="0" smtClean="0"/>
              <a:t>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36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914401"/>
          </a:xfrm>
        </p:spPr>
        <p:txBody>
          <a:bodyPr/>
          <a:lstStyle/>
          <a:p>
            <a:r>
              <a:rPr lang="en-US" dirty="0" smtClean="0"/>
              <a:t>Cloud Computing and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2014 Survey: 28% of IT Applications are hosted in the cloud (</a:t>
            </a:r>
            <a:r>
              <a:rPr lang="en-US" sz="2400" dirty="0" err="1" smtClean="0"/>
              <a:t>Capgemini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Virtual computing allows rapid scaling </a:t>
            </a:r>
            <a:r>
              <a:rPr lang="en-US" sz="2400" dirty="0" smtClean="0"/>
              <a:t>and deployment of </a:t>
            </a:r>
            <a:r>
              <a:rPr lang="en-US" sz="2400" dirty="0" smtClean="0"/>
              <a:t>systems</a:t>
            </a:r>
          </a:p>
          <a:p>
            <a:r>
              <a:rPr lang="en-US" sz="2400" dirty="0" smtClean="0"/>
              <a:t>Leading Services</a:t>
            </a:r>
          </a:p>
          <a:p>
            <a:pPr lvl="1"/>
            <a:r>
              <a:rPr lang="en-US" sz="2400" dirty="0" smtClean="0"/>
              <a:t>Amazon Web Services (profitable!)</a:t>
            </a:r>
          </a:p>
          <a:p>
            <a:pPr lvl="1"/>
            <a:r>
              <a:rPr lang="en-US" sz="2400" dirty="0" smtClean="0"/>
              <a:t>Microsoft Azure</a:t>
            </a:r>
          </a:p>
          <a:p>
            <a:pPr lvl="1"/>
            <a:r>
              <a:rPr lang="en-US" sz="2400" dirty="0" smtClean="0"/>
              <a:t>Google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sz="3200" dirty="0" smtClean="0"/>
              <a:t>Continuous Integration and Deployment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469187" cy="4114800"/>
          </a:xfrm>
        </p:spPr>
        <p:txBody>
          <a:bodyPr/>
          <a:lstStyle/>
          <a:p>
            <a:r>
              <a:rPr lang="en-US" sz="2400" dirty="0" smtClean="0"/>
              <a:t>Build, test, and </a:t>
            </a:r>
            <a:r>
              <a:rPr lang="en-US" sz="2400" dirty="0"/>
              <a:t>d</a:t>
            </a:r>
            <a:r>
              <a:rPr lang="en-US" sz="2400" dirty="0" smtClean="0"/>
              <a:t>eploy tools: Jenkins, Ant, Maven, etc.</a:t>
            </a:r>
          </a:p>
          <a:p>
            <a:r>
              <a:rPr lang="en-US" sz="2400" dirty="0" smtClean="0"/>
              <a:t>Configuration management </a:t>
            </a:r>
            <a:r>
              <a:rPr lang="en-US" sz="2400" dirty="0"/>
              <a:t>t</a:t>
            </a:r>
            <a:r>
              <a:rPr lang="en-US" sz="2400" dirty="0" smtClean="0"/>
              <a:t>ools: Salt,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, Puppet, etc.</a:t>
            </a:r>
          </a:p>
          <a:p>
            <a:r>
              <a:rPr lang="en-US" sz="2400" dirty="0" smtClean="0"/>
              <a:t>Automated testing tools: UFT, Selenium, Robot, </a:t>
            </a:r>
            <a:r>
              <a:rPr lang="en-US" sz="2400" dirty="0" err="1" smtClean="0"/>
              <a:t>FitNesse</a:t>
            </a:r>
            <a:r>
              <a:rPr lang="en-US" sz="2400" dirty="0" smtClean="0"/>
              <a:t>, Junit, etc.</a:t>
            </a:r>
          </a:p>
          <a:p>
            <a:r>
              <a:rPr lang="en-US" sz="2400" dirty="0" smtClean="0"/>
              <a:t>DevOps Approach: An agile and lean approach that  integrates System </a:t>
            </a:r>
            <a:r>
              <a:rPr lang="en-US" sz="2400" dirty="0"/>
              <a:t>D</a:t>
            </a:r>
            <a:r>
              <a:rPr lang="en-US" sz="2400" dirty="0" smtClean="0"/>
              <a:t>evelopment, </a:t>
            </a:r>
            <a:r>
              <a:rPr lang="en-US" sz="2400" dirty="0"/>
              <a:t>Q</a:t>
            </a:r>
            <a:r>
              <a:rPr lang="en-US" sz="2400" dirty="0" smtClean="0"/>
              <a:t>uality Assurance, and IT Operations activities with the purpose of building and deploying information systems efficiently, quickly, and often.</a:t>
            </a:r>
          </a:p>
        </p:txBody>
      </p:sp>
    </p:spTree>
    <p:extLst>
      <p:ext uri="{BB962C8B-B14F-4D97-AF65-F5344CB8AC3E}">
        <p14:creationId xmlns:p14="http://schemas.microsoft.com/office/powerpoint/2010/main" val="152110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799"/>
            <a:ext cx="5330825" cy="1139825"/>
          </a:xfrm>
        </p:spPr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Ubiquitous Connectivity:</a:t>
            </a:r>
          </a:p>
          <a:p>
            <a:pPr lvl="1"/>
            <a:r>
              <a:rPr lang="en-US" dirty="0" smtClean="0"/>
              <a:t>“We </a:t>
            </a:r>
            <a:r>
              <a:rPr lang="en-US" dirty="0"/>
              <a:t>want it all. We want it </a:t>
            </a:r>
            <a:r>
              <a:rPr lang="en-US" dirty="0" smtClean="0"/>
              <a:t>now”  </a:t>
            </a:r>
            <a:endParaRPr lang="en-US" dirty="0"/>
          </a:p>
          <a:p>
            <a:pPr lvl="1"/>
            <a:r>
              <a:rPr lang="en-US" dirty="0" smtClean="0"/>
              <a:t>Applications: </a:t>
            </a:r>
          </a:p>
          <a:p>
            <a:pPr lvl="2"/>
            <a:r>
              <a:rPr lang="en-US" dirty="0" smtClean="0"/>
              <a:t>OS specific apps</a:t>
            </a:r>
          </a:p>
          <a:p>
            <a:pPr lvl="2"/>
            <a:r>
              <a:rPr lang="en-US" dirty="0" smtClean="0"/>
              <a:t>Browser applications (</a:t>
            </a:r>
            <a:r>
              <a:rPr lang="en-US" dirty="0"/>
              <a:t>HTML5) </a:t>
            </a:r>
            <a:endParaRPr lang="en-US" dirty="0" smtClean="0"/>
          </a:p>
          <a:p>
            <a:pPr lvl="2"/>
            <a:r>
              <a:rPr lang="en-US" dirty="0" smtClean="0"/>
              <a:t>Hybrid apps:  Supports web functionality using a </a:t>
            </a:r>
            <a:r>
              <a:rPr lang="en-US" dirty="0" smtClean="0"/>
              <a:t>(</a:t>
            </a:r>
            <a:r>
              <a:rPr lang="en-US" dirty="0" smtClean="0"/>
              <a:t>UI)</a:t>
            </a:r>
            <a:r>
              <a:rPr lang="en-US" dirty="0" err="1" smtClean="0"/>
              <a:t>W</a:t>
            </a:r>
            <a:r>
              <a:rPr lang="en-US" dirty="0" err="1" smtClean="0"/>
              <a:t>ebView</a:t>
            </a:r>
            <a:r>
              <a:rPr lang="en-US" dirty="0" smtClean="0"/>
              <a:t> </a:t>
            </a:r>
            <a:r>
              <a:rPr lang="en-US" dirty="0" smtClean="0"/>
              <a:t>component of an Android or iOS based application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0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13612" cy="4114800"/>
          </a:xfrm>
        </p:spPr>
        <p:txBody>
          <a:bodyPr/>
          <a:lstStyle/>
          <a:p>
            <a:r>
              <a:rPr lang="en-US" sz="2400" dirty="0" smtClean="0"/>
              <a:t>Data warehouse technology to provide for efficient data cleansing, reporting, and data analysis (Hadoop, </a:t>
            </a:r>
            <a:r>
              <a:rPr lang="en-US" sz="2400" dirty="0" err="1" smtClean="0"/>
              <a:t>Informatica</a:t>
            </a:r>
            <a:r>
              <a:rPr lang="en-US" sz="2400" dirty="0" smtClean="0"/>
              <a:t>, and every big IT company in the world)</a:t>
            </a:r>
          </a:p>
          <a:p>
            <a:r>
              <a:rPr lang="en-US" sz="2400" dirty="0" smtClean="0"/>
              <a:t>Big Data analysis tools (SAS, SAP, Tableau, etc.)</a:t>
            </a:r>
          </a:p>
          <a:p>
            <a:r>
              <a:rPr lang="en-US" sz="2400" dirty="0" smtClean="0"/>
              <a:t>Problem: Correlation is not causation, and statistically significant correlations are not necessarily </a:t>
            </a:r>
            <a:r>
              <a:rPr lang="en-US" sz="2400" smtClean="0"/>
              <a:t>real relationships.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PESC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CommIT</a:t>
            </a:r>
            <a:r>
              <a:rPr lang="en-US" sz="2400" dirty="0" smtClean="0"/>
              <a:t>: Provides a single sign-on for college applicants. This has implications for education “big data” research.</a:t>
            </a:r>
          </a:p>
          <a:p>
            <a:r>
              <a:rPr lang="en-US" sz="2400" dirty="0" err="1" smtClean="0"/>
              <a:t>ePortfolio</a:t>
            </a:r>
            <a:r>
              <a:rPr lang="en-US" sz="2400" dirty="0" smtClean="0"/>
              <a:t>: Supports the development of mobile applications to aggregate and </a:t>
            </a:r>
            <a:r>
              <a:rPr lang="en-US" sz="2400" dirty="0" smtClean="0"/>
              <a:t>share life </a:t>
            </a:r>
            <a:r>
              <a:rPr lang="en-US" sz="2400" dirty="0" smtClean="0"/>
              <a:t>information. </a:t>
            </a:r>
            <a:endParaRPr lang="en-US" sz="2400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 smtClean="0"/>
              <a:t>PESC and internet2 standardize digital signature infrastructure to validate contents of the </a:t>
            </a:r>
            <a:r>
              <a:rPr lang="en-US" sz="2000" dirty="0" err="1" smtClean="0"/>
              <a:t>ePortfolio</a:t>
            </a:r>
            <a:r>
              <a:rPr lang="en-US" sz="2000" dirty="0" smtClean="0"/>
              <a:t> (transcripts, test scores, badges)?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Can the community standardize web service (or other) interfaces to promote people owning their data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Technical Advisory 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“The Technical Advisory Board is responsible for updating and maintaining all technical specifications and for providing guidance on technical and architectural issues related to electronic standards and higher education.”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TAB maintains the “PESC Guidelines for XML Architecture and Data Modeling”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Meetings are held on most Thursdays at 3PM ET.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Any PESC member is invited to participate.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352800" y="304799"/>
            <a:ext cx="5330825" cy="1139825"/>
          </a:xfrm>
        </p:spPr>
        <p:txBody>
          <a:bodyPr/>
          <a:lstStyle/>
          <a:p>
            <a:r>
              <a:rPr lang="en-US" dirty="0" smtClean="0"/>
              <a:t>TAB Team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Co-chairs: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Gideon </a:t>
            </a:r>
            <a:r>
              <a:rPr lang="en-US" sz="1600" dirty="0" err="1" smtClean="0"/>
              <a:t>Sanstra</a:t>
            </a:r>
            <a:r>
              <a:rPr lang="en-US" sz="1600" dirty="0" smtClean="0"/>
              <a:t> (</a:t>
            </a:r>
            <a:r>
              <a:rPr lang="en-US" sz="1600" dirty="0" err="1" smtClean="0"/>
              <a:t>Ellucian</a:t>
            </a:r>
            <a:r>
              <a:rPr lang="en-US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Michael Morris (ACT, Inc.)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Chairman Emeritus: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Steve </a:t>
            </a:r>
            <a:r>
              <a:rPr lang="en-US" sz="1600" dirty="0" err="1" smtClean="0"/>
              <a:t>Margenau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Other Active </a:t>
            </a:r>
            <a:r>
              <a:rPr lang="en-US" sz="2000" dirty="0" smtClean="0"/>
              <a:t>Participants:</a:t>
            </a:r>
          </a:p>
          <a:p>
            <a:pPr lvl="1"/>
            <a:r>
              <a:rPr lang="en-US" sz="1600" dirty="0" smtClean="0"/>
              <a:t>Jam </a:t>
            </a:r>
            <a:r>
              <a:rPr lang="en-US" sz="1600" dirty="0" err="1" smtClean="0"/>
              <a:t>Hamidi</a:t>
            </a:r>
            <a:r>
              <a:rPr lang="en-US" sz="1600" dirty="0" smtClean="0"/>
              <a:t> (BCC)</a:t>
            </a:r>
          </a:p>
          <a:p>
            <a:pPr lvl="1"/>
            <a:r>
              <a:rPr lang="en-US" sz="1600" dirty="0" smtClean="0"/>
              <a:t>Sue Lou (FSA)</a:t>
            </a:r>
          </a:p>
          <a:p>
            <a:pPr lvl="1"/>
            <a:r>
              <a:rPr lang="en-US" sz="1600" dirty="0" smtClean="0"/>
              <a:t>David Webber (Oracle)</a:t>
            </a: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799"/>
            <a:ext cx="5330825" cy="533401"/>
          </a:xfrm>
        </p:spPr>
        <p:txBody>
          <a:bodyPr/>
          <a:lstStyle/>
          <a:p>
            <a:r>
              <a:rPr lang="en-US" dirty="0" smtClean="0"/>
              <a:t>TAB Technologies: NIEM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114800"/>
          </a:xfrm>
        </p:spPr>
        <p:txBody>
          <a:bodyPr/>
          <a:lstStyle/>
          <a:p>
            <a:r>
              <a:rPr lang="en-US" sz="2400" dirty="0" smtClean="0"/>
              <a:t>NIEM is the National </a:t>
            </a:r>
            <a:r>
              <a:rPr lang="en-US" sz="2400" dirty="0" smtClean="0"/>
              <a:t>Information Exchange Model </a:t>
            </a:r>
            <a:endParaRPr lang="en-US" sz="2400" dirty="0" smtClean="0"/>
          </a:p>
          <a:p>
            <a:r>
              <a:rPr lang="en-US" sz="2400" dirty="0" smtClean="0"/>
              <a:t>TAB evaluated rules in the NIEM 3.0 Naming a Design Rules and selected those rules that will prepare PESC for a transition to NIEM</a:t>
            </a:r>
          </a:p>
          <a:p>
            <a:r>
              <a:rPr lang="en-US" sz="2400" dirty="0"/>
              <a:t>Documented in the PESC Guidelines for XML Architecture and Data Modeling  </a:t>
            </a:r>
          </a:p>
          <a:p>
            <a:r>
              <a:rPr lang="en-US" sz="2400" dirty="0" smtClean="0"/>
              <a:t>Rules that dealt with interaction with NIEM schemas were not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799"/>
            <a:ext cx="5407025" cy="1139825"/>
          </a:xfrm>
        </p:spPr>
        <p:txBody>
          <a:bodyPr/>
          <a:lstStyle/>
          <a:p>
            <a:r>
              <a:rPr lang="en-US" dirty="0" smtClean="0"/>
              <a:t>Future NIEM Tasks for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Convert core-main and sector libraries using selected NIEM rules</a:t>
            </a:r>
          </a:p>
          <a:p>
            <a:r>
              <a:rPr lang="en-US" sz="2400" dirty="0" smtClean="0"/>
              <a:t>Create PESC specific </a:t>
            </a:r>
            <a:r>
              <a:rPr lang="en-US" sz="2400" dirty="0" err="1" smtClean="0"/>
              <a:t>Schematron</a:t>
            </a:r>
            <a:r>
              <a:rPr lang="en-US" sz="2400" dirty="0" smtClean="0"/>
              <a:t> rule </a:t>
            </a:r>
            <a:r>
              <a:rPr lang="en-US" sz="2400" dirty="0"/>
              <a:t>set </a:t>
            </a:r>
            <a:r>
              <a:rPr lang="en-US" sz="2400" dirty="0" smtClean="0"/>
              <a:t>(from NDR 3.0) to validate PESC schemas</a:t>
            </a:r>
          </a:p>
          <a:p>
            <a:r>
              <a:rPr lang="en-US" sz="2400" dirty="0" smtClean="0"/>
              <a:t>Work with </a:t>
            </a:r>
            <a:r>
              <a:rPr lang="en-US" sz="2400" dirty="0"/>
              <a:t>u</a:t>
            </a:r>
            <a:r>
              <a:rPr lang="en-US" sz="2400" dirty="0" smtClean="0"/>
              <a:t>ser groups and schema owners to determine if the transformation introduced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9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254625" cy="1139825"/>
          </a:xfrm>
        </p:spPr>
        <p:txBody>
          <a:bodyPr/>
          <a:lstStyle/>
          <a:p>
            <a:r>
              <a:rPr lang="en-US" dirty="0" smtClean="0"/>
              <a:t>TAB Technologies: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</a:p>
          <a:p>
            <a:pPr lvl="1"/>
            <a:r>
              <a:rPr lang="en-US" dirty="0"/>
              <a:t>In use by most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Can  be marshaled and </a:t>
            </a:r>
            <a:r>
              <a:rPr lang="en-US" dirty="0" err="1"/>
              <a:t>unmarshaled</a:t>
            </a:r>
            <a:r>
              <a:rPr lang="en-US" dirty="0"/>
              <a:t> directly with JavaScript</a:t>
            </a:r>
          </a:p>
          <a:p>
            <a:pPr lvl="1"/>
            <a:r>
              <a:rPr lang="en-US" dirty="0"/>
              <a:t>All major programming languages provide JSON APIs.</a:t>
            </a:r>
          </a:p>
          <a:p>
            <a:pPr lvl="1"/>
            <a:r>
              <a:rPr lang="en-US" dirty="0"/>
              <a:t>Comprised of Objects({}), and object properties arranged in lists of name value pairs or name arrays</a:t>
            </a:r>
            <a:r>
              <a:rPr lang="en-US" dirty="0" smtClean="0"/>
              <a:t>([])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TAB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PESC will recognize that a JSON message exchange conforms to PESC standards:</a:t>
            </a:r>
          </a:p>
          <a:p>
            <a:pPr lvl="1"/>
            <a:r>
              <a:rPr lang="en-US" dirty="0" smtClean="0"/>
              <a:t>If the JSON instance was derived from a PESC schema validated XML instance document using PESC specified transformation rules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 smtClean="0"/>
              <a:t>JSON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TAB has modified a open source </a:t>
            </a:r>
            <a:r>
              <a:rPr lang="en-US" sz="2400" dirty="0" err="1" smtClean="0"/>
              <a:t>eXtensible</a:t>
            </a:r>
            <a:r>
              <a:rPr lang="en-US" sz="2400" dirty="0" smtClean="0"/>
              <a:t>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 Language Transformations (XSLT 2.0)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 that has been configured to apply the PESC rules to an XML Instance document</a:t>
            </a:r>
          </a:p>
          <a:p>
            <a:r>
              <a:rPr lang="en-US" sz="2400" dirty="0" smtClean="0"/>
              <a:t>This would be the preferred method for creation of JSON exchange documents</a:t>
            </a:r>
          </a:p>
        </p:txBody>
      </p:sp>
    </p:spTree>
    <p:extLst>
      <p:ext uri="{BB962C8B-B14F-4D97-AF65-F5344CB8AC3E}">
        <p14:creationId xmlns:p14="http://schemas.microsoft.com/office/powerpoint/2010/main" val="32452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04799"/>
            <a:ext cx="5026025" cy="1139825"/>
          </a:xfrm>
        </p:spPr>
        <p:txBody>
          <a:bodyPr/>
          <a:lstStyle/>
          <a:p>
            <a:r>
              <a:rPr lang="en-US" dirty="0" smtClean="0"/>
              <a:t>JSON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conversion:</a:t>
            </a:r>
          </a:p>
          <a:p>
            <a:pPr marL="0" indent="0">
              <a:buNone/>
            </a:pPr>
            <a:r>
              <a:rPr lang="en-US" sz="2000" dirty="0"/>
              <a:t>&lt;A attr1=“z”&gt;	</a:t>
            </a:r>
          </a:p>
          <a:p>
            <a:pPr marL="0" indent="0">
              <a:buNone/>
            </a:pPr>
            <a:r>
              <a:rPr lang="en-US" sz="2000" dirty="0"/>
              <a:t>	&lt;B attr2=“x”&gt;test1&lt;B/&gt;</a:t>
            </a:r>
          </a:p>
          <a:p>
            <a:pPr marL="0" indent="0">
              <a:buNone/>
            </a:pPr>
            <a:r>
              <a:rPr lang="en-US" sz="2000" dirty="0"/>
              <a:t>	&lt;B attr2=“y”&gt;test2&lt;B/&gt;</a:t>
            </a:r>
          </a:p>
          <a:p>
            <a:pPr marL="0" indent="0">
              <a:buNone/>
            </a:pPr>
            <a:r>
              <a:rPr lang="en-US" sz="2000" dirty="0"/>
              <a:t>&lt;A/&gt;</a:t>
            </a:r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A</a:t>
            </a:r>
            <a:r>
              <a:rPr lang="en-US" sz="2000" dirty="0" smtClean="0"/>
              <a:t>”:{“@</a:t>
            </a:r>
            <a:r>
              <a:rPr lang="en-US" sz="2000" dirty="0"/>
              <a:t>attr1”: “z</a:t>
            </a:r>
            <a:r>
              <a:rPr lang="en-US" sz="2000" dirty="0" smtClean="0"/>
              <a:t>”,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”</a:t>
            </a:r>
            <a:r>
              <a:rPr lang="en-US" sz="2000" dirty="0"/>
              <a:t>B</a:t>
            </a:r>
            <a:r>
              <a:rPr lang="en-US" sz="2000" dirty="0" smtClean="0"/>
              <a:t>”:[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{“@</a:t>
            </a:r>
            <a:r>
              <a:rPr lang="en-US" sz="2000" dirty="0"/>
              <a:t>attr2”:”x”,”#”:”test1”},</a:t>
            </a:r>
          </a:p>
          <a:p>
            <a:pPr marL="0" indent="0">
              <a:buNone/>
            </a:pPr>
            <a:r>
              <a:rPr lang="en-US" sz="2000" dirty="0"/>
              <a:t>	   </a:t>
            </a:r>
            <a:r>
              <a:rPr lang="en-US" sz="2000" dirty="0" smtClean="0"/>
              <a:t>{“@attr2”:”</a:t>
            </a:r>
            <a:r>
              <a:rPr lang="en-US" sz="2000" dirty="0"/>
              <a:t>y”,”#”:”test2”}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NXM775DWE5FX-7-9</_dlc_DocId>
    <_dlc_DocIdUrl xmlns="fa6dcc7a-ed60-4d90-8a63-d1beaf0f6d66">
      <Url>https://partner.act.org/sites/pesctab/_layouts/DocIdRedir.aspx?ID=NXM775DWE5FX-7-9</Url>
      <Description>NXM775DWE5FX-7-9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FE320968F754090FD3CCCD1B3C633" ma:contentTypeVersion="1" ma:contentTypeDescription="Create a new document." ma:contentTypeScope="" ma:versionID="c3b153a2c00ca055de098f209ca1b3b4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ECFDDA6-5217-4EDA-8255-4CD3EBACA578}">
  <ds:schemaRefs>
    <ds:schemaRef ds:uri="http://schemas.microsoft.com/office/2006/metadata/properties"/>
    <ds:schemaRef ds:uri="fa6dcc7a-ed60-4d90-8a63-d1beaf0f6d66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7EC82-FE3F-42BA-B7E6-7C997FB75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4C61FC4-6A53-49E2-8ACE-B1AC5AD7E22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1701</TotalTime>
  <Words>1316</Words>
  <Application>Microsoft Office PowerPoint</Application>
  <PresentationFormat>On-screen Show (4:3)</PresentationFormat>
  <Paragraphs>184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Eclipse</vt:lpstr>
      <vt:lpstr>PESC Technical Advisory Board</vt:lpstr>
      <vt:lpstr>Technical Advisory Board</vt:lpstr>
      <vt:lpstr>TAB Team</vt:lpstr>
      <vt:lpstr>TAB Technologies: NIEM</vt:lpstr>
      <vt:lpstr>Future NIEM Tasks for TAB</vt:lpstr>
      <vt:lpstr>TAB Technologies: JSON</vt:lpstr>
      <vt:lpstr>TAB Recommendation</vt:lpstr>
      <vt:lpstr>JSON Transformation</vt:lpstr>
      <vt:lpstr>JSON Continued</vt:lpstr>
      <vt:lpstr>XML to JSON Rules</vt:lpstr>
      <vt:lpstr>JSON Rules (continued)</vt:lpstr>
      <vt:lpstr>Potential Conversion Issues</vt:lpstr>
      <vt:lpstr>Potential Conversion Issues</vt:lpstr>
      <vt:lpstr>Web Technologies</vt:lpstr>
      <vt:lpstr>Cloud Computing and Virtualization</vt:lpstr>
      <vt:lpstr>Continuous Integration and Deployment</vt:lpstr>
      <vt:lpstr>Mobile Computing</vt:lpstr>
      <vt:lpstr>Big Data</vt:lpstr>
      <vt:lpstr>PESC and Technology</vt:lpstr>
      <vt:lpstr>Questions</vt:lpstr>
    </vt:vector>
  </TitlesOfParts>
  <Company>ACT,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Morris</cp:lastModifiedBy>
  <cp:revision>144</cp:revision>
  <dcterms:created xsi:type="dcterms:W3CDTF">2010-09-30T20:36:45Z</dcterms:created>
  <dcterms:modified xsi:type="dcterms:W3CDTF">2015-04-27T02:46:49Z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0x0101009ECFE320968F754090FD3CCCD1B3C633</vt:lpwstr>
  </property>
  <property fmtid="{D5CDD505-2E9C-101B-9397-08002B2CF9AE}" pid="3" name="_dlc_DocIdItemGuid">
    <vt:lpwstr>bcb6be11-1ed2-4417-9da0-5c3ac2a1e1c1</vt:lpwstr>
  </property>
</Properties>
</file>