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6" r:id="rId2"/>
    <p:sldId id="257" r:id="rId3"/>
    <p:sldId id="270" r:id="rId4"/>
    <p:sldId id="258" r:id="rId5"/>
    <p:sldId id="261" r:id="rId6"/>
    <p:sldId id="262" r:id="rId7"/>
    <p:sldId id="263" r:id="rId8"/>
    <p:sldId id="284" r:id="rId9"/>
    <p:sldId id="274" r:id="rId10"/>
    <p:sldId id="275" r:id="rId11"/>
    <p:sldId id="276" r:id="rId12"/>
    <p:sldId id="278" r:id="rId13"/>
    <p:sldId id="279" r:id="rId14"/>
    <p:sldId id="288" r:id="rId15"/>
    <p:sldId id="281" r:id="rId16"/>
    <p:sldId id="282" r:id="rId17"/>
    <p:sldId id="283" r:id="rId18"/>
    <p:sldId id="287" r:id="rId19"/>
    <p:sldId id="285" r:id="rId20"/>
    <p:sldId id="28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52" autoAdjust="0"/>
  </p:normalViewPr>
  <p:slideViewPr>
    <p:cSldViewPr>
      <p:cViewPr varScale="1">
        <p:scale>
          <a:sx n="79" d="100"/>
          <a:sy n="79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9E825-80EB-4C4B-9A10-8EFC26ADBB38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ABA3C-A7E0-4904-812C-6A77F48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4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ABA3C-A7E0-4904-812C-6A77F489FB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2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44083 w 64000"/>
                <a:gd name="T1" fmla="*/ 2368 h 64000"/>
                <a:gd name="T2" fmla="*/ 64000 w 64000"/>
                <a:gd name="T3" fmla="*/ 32000 h 64000"/>
                <a:gd name="T4" fmla="*/ 44083 w 64000"/>
                <a:gd name="T5" fmla="*/ 61631 h 64000"/>
                <a:gd name="T6" fmla="*/ 44083 w 64000"/>
                <a:gd name="T7" fmla="*/ 61631 h 64000"/>
                <a:gd name="T8" fmla="*/ 44082 w 64000"/>
                <a:gd name="T9" fmla="*/ 61631 h 64000"/>
                <a:gd name="T10" fmla="*/ 44083 w 64000"/>
                <a:gd name="T11" fmla="*/ 61632 h 64000"/>
                <a:gd name="T12" fmla="*/ 44083 w 64000"/>
                <a:gd name="T13" fmla="*/ 2368 h 64000"/>
                <a:gd name="T14" fmla="*/ 44082 w 64000"/>
                <a:gd name="T15" fmla="*/ 2368 h 64000"/>
                <a:gd name="T16" fmla="*/ 44083 w 64000"/>
                <a:gd name="T17" fmla="*/ 236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50994 w 64000"/>
                <a:gd name="T1" fmla="*/ 6246 h 64000"/>
                <a:gd name="T2" fmla="*/ 64000 w 64000"/>
                <a:gd name="T3" fmla="*/ 32000 h 64000"/>
                <a:gd name="T4" fmla="*/ 50994 w 64000"/>
                <a:gd name="T5" fmla="*/ 57753 h 64000"/>
                <a:gd name="T6" fmla="*/ 50994 w 64000"/>
                <a:gd name="T7" fmla="*/ 57753 h 64000"/>
                <a:gd name="T8" fmla="*/ 50993 w 64000"/>
                <a:gd name="T9" fmla="*/ 57753 h 64000"/>
                <a:gd name="T10" fmla="*/ 50994 w 64000"/>
                <a:gd name="T11" fmla="*/ 57754 h 64000"/>
                <a:gd name="T12" fmla="*/ 50994 w 64000"/>
                <a:gd name="T13" fmla="*/ 6246 h 64000"/>
                <a:gd name="T14" fmla="*/ 50993 w 64000"/>
                <a:gd name="T15" fmla="*/ 6246 h 64000"/>
                <a:gd name="T16" fmla="*/ 50994 w 64000"/>
                <a:gd name="T17" fmla="*/ 62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" name="Picture 11" descr="pesc_logo_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19907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76455-0186-4AF9-BD80-A8841B3E93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0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D73D5-E4A4-46AD-A34E-6A7918E57F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2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4940-A59F-497C-A7C0-FEA9FF8B23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3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57B83-86BA-461B-8679-6E543A2191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6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DB06B-5DFB-4379-B534-A3C0151935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5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82A7B-C2B7-49DE-8D5B-988BE25307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9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59F5A-CB5C-4496-9C42-4B4ACBBE8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6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31778-5BA7-4677-9A20-DA5422A3D5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FECEB-E097-44EC-86A8-B4EB2EE8EB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7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5227A-7B17-4A4B-837B-F5A551D8B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9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96DD7-81BD-475A-B3B0-7CB62FDBFA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7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3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50296 w 64000"/>
                <a:gd name="T1" fmla="*/ 5746 h 64000"/>
                <a:gd name="T2" fmla="*/ 64000 w 64000"/>
                <a:gd name="T3" fmla="*/ 32000 h 64000"/>
                <a:gd name="T4" fmla="*/ 50296 w 64000"/>
                <a:gd name="T5" fmla="*/ 58253 h 64000"/>
                <a:gd name="T6" fmla="*/ 50296 w 64000"/>
                <a:gd name="T7" fmla="*/ 58253 h 64000"/>
                <a:gd name="T8" fmla="*/ 50295 w 64000"/>
                <a:gd name="T9" fmla="*/ 58253 h 64000"/>
                <a:gd name="T10" fmla="*/ 50296 w 64000"/>
                <a:gd name="T11" fmla="*/ 58254 h 64000"/>
                <a:gd name="T12" fmla="*/ 50296 w 64000"/>
                <a:gd name="T13" fmla="*/ 5746 h 64000"/>
                <a:gd name="T14" fmla="*/ 50295 w 64000"/>
                <a:gd name="T15" fmla="*/ 5746 h 64000"/>
                <a:gd name="T16" fmla="*/ 50296 w 64000"/>
                <a:gd name="T17" fmla="*/ 57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50077 w 64000"/>
                <a:gd name="T1" fmla="*/ 5595 h 64000"/>
                <a:gd name="T2" fmla="*/ 64000 w 64000"/>
                <a:gd name="T3" fmla="*/ 32000 h 64000"/>
                <a:gd name="T4" fmla="*/ 50077 w 64000"/>
                <a:gd name="T5" fmla="*/ 58404 h 64000"/>
                <a:gd name="T6" fmla="*/ 50077 w 64000"/>
                <a:gd name="T7" fmla="*/ 58404 h 64000"/>
                <a:gd name="T8" fmla="*/ 50076 w 64000"/>
                <a:gd name="T9" fmla="*/ 58404 h 64000"/>
                <a:gd name="T10" fmla="*/ 50077 w 64000"/>
                <a:gd name="T11" fmla="*/ 58405 h 64000"/>
                <a:gd name="T12" fmla="*/ 50077 w 64000"/>
                <a:gd name="T13" fmla="*/ 5595 h 64000"/>
                <a:gd name="T14" fmla="*/ 50076 w 64000"/>
                <a:gd name="T15" fmla="*/ 5595 h 64000"/>
                <a:gd name="T16" fmla="*/ 50077 w 64000"/>
                <a:gd name="T17" fmla="*/ 559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301625"/>
            <a:ext cx="6016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EC4E51-EB7E-4B95-AD02-38E5A92292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11" descr="pesc_logo_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19907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1524000"/>
            <a:ext cx="7239000" cy="906463"/>
          </a:xfrm>
        </p:spPr>
        <p:txBody>
          <a:bodyPr/>
          <a:lstStyle/>
          <a:p>
            <a:pPr eaLnBrk="1" hangingPunct="1"/>
            <a:r>
              <a:rPr lang="en-US" sz="3600" smtClean="0"/>
              <a:t>PESC Technical Advisory Board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Current Activities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Attribute Recommendation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500" smtClean="0"/>
              <a:t>Language should be specified using the xml:lang attribute which is pre-defined in the XML language specification</a:t>
            </a:r>
          </a:p>
          <a:p>
            <a:r>
              <a:rPr lang="en-US" sz="2500" smtClean="0"/>
              <a:t>The syntax of the values of the xml:lang attribute are specified in IETF RFC 5646, Tags for the Identification of Languages</a:t>
            </a:r>
          </a:p>
          <a:p>
            <a:r>
              <a:rPr lang="en-US" sz="2500" smtClean="0"/>
              <a:t>Specific tags are maintained in the IANA Language Subtag registry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Schema Usage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313613" cy="4800600"/>
          </a:xfrm>
        </p:spPr>
        <p:txBody>
          <a:bodyPr/>
          <a:lstStyle/>
          <a:p>
            <a:pPr defTabSz="228600">
              <a:buFont typeface="Wingdings" pitchFamily="2" charset="2"/>
              <a:buNone/>
            </a:pPr>
            <a:r>
              <a:rPr lang="en-US" sz="1000" dirty="0" smtClean="0"/>
              <a:t>&lt;?xml version="1.0" encoding="UTF-8"?&gt;</a:t>
            </a:r>
          </a:p>
          <a:p>
            <a:pPr defTabSz="228600">
              <a:buFont typeface="Wingdings" pitchFamily="2" charset="2"/>
              <a:buNone/>
            </a:pPr>
            <a:r>
              <a:rPr lang="en-US" sz="1000" dirty="0" smtClean="0"/>
              <a:t>&lt;</a:t>
            </a:r>
            <a:r>
              <a:rPr lang="en-US" sz="1000" dirty="0" err="1" smtClean="0"/>
              <a:t>xs:schema</a:t>
            </a:r>
            <a:r>
              <a:rPr lang="en-US" sz="1000" dirty="0" smtClean="0"/>
              <a:t> </a:t>
            </a:r>
            <a:r>
              <a:rPr lang="en-US" sz="1000" dirty="0" err="1" smtClean="0"/>
              <a:t>xmlns:xs</a:t>
            </a:r>
            <a:r>
              <a:rPr lang="en-US" sz="1000" dirty="0" smtClean="0"/>
              <a:t>="http://www.w3.org/2001/XMLSchema" </a:t>
            </a:r>
            <a:r>
              <a:rPr lang="en-US" sz="1000" dirty="0" err="1" smtClean="0"/>
              <a:t>xmlns:xml</a:t>
            </a:r>
            <a:r>
              <a:rPr lang="en-US" sz="1000" dirty="0" smtClean="0"/>
              <a:t>="http://www.w3.org/XML/1998/namespace" </a:t>
            </a:r>
            <a:r>
              <a:rPr lang="en-US" sz="1000" dirty="0" err="1" smtClean="0"/>
              <a:t>elementFormDefault</a:t>
            </a:r>
            <a:r>
              <a:rPr lang="en-US" sz="1000" dirty="0" smtClean="0"/>
              <a:t>="qualified" </a:t>
            </a:r>
            <a:r>
              <a:rPr lang="en-US" sz="1000" dirty="0" err="1" smtClean="0"/>
              <a:t>attributeFormDefault</a:t>
            </a:r>
            <a:r>
              <a:rPr lang="en-US" sz="1000" dirty="0" smtClean="0"/>
              <a:t>="unqualified"&gt;</a:t>
            </a:r>
          </a:p>
          <a:p>
            <a:pPr defTabSz="228600">
              <a:buFont typeface="Wingdings" pitchFamily="2" charset="2"/>
              <a:buNone/>
            </a:pPr>
            <a:r>
              <a:rPr lang="en-US" sz="1000" dirty="0" smtClean="0"/>
              <a:t>	&lt;</a:t>
            </a:r>
            <a:r>
              <a:rPr lang="en-US" sz="1000" dirty="0" err="1" smtClean="0"/>
              <a:t>xs:import</a:t>
            </a:r>
            <a:r>
              <a:rPr lang="en-US" sz="1000" dirty="0" smtClean="0"/>
              <a:t> namespace="http://www.w3.org/XML/1998/namespace"/&gt;</a:t>
            </a:r>
          </a:p>
          <a:p>
            <a:pPr defTabSz="228600">
              <a:buFont typeface="Wingdings" pitchFamily="2" charset="2"/>
              <a:buNone/>
            </a:pPr>
            <a:r>
              <a:rPr lang="en-US" sz="1000" dirty="0" smtClean="0"/>
              <a:t>	&lt;</a:t>
            </a:r>
            <a:r>
              <a:rPr lang="en-US" sz="1000" dirty="0" err="1" smtClean="0"/>
              <a:t>xs:element</a:t>
            </a:r>
            <a:r>
              <a:rPr lang="en-US" sz="1000" dirty="0" smtClean="0"/>
              <a:t> name="Month"&gt;</a:t>
            </a:r>
          </a:p>
          <a:p>
            <a:pPr defTabSz="228600">
              <a:buFont typeface="Wingdings" pitchFamily="2" charset="2"/>
              <a:buNone/>
            </a:pPr>
            <a:r>
              <a:rPr lang="en-US" sz="1000" dirty="0" smtClean="0"/>
              <a:t>		&lt;</a:t>
            </a:r>
            <a:r>
              <a:rPr lang="en-US" sz="1000" dirty="0" err="1" smtClean="0"/>
              <a:t>xs:complexType</a:t>
            </a:r>
            <a:r>
              <a:rPr lang="en-US" sz="1000" dirty="0" smtClean="0"/>
              <a:t>&gt;</a:t>
            </a:r>
          </a:p>
          <a:p>
            <a:pPr defTabSz="228600">
              <a:buFont typeface="Wingdings" pitchFamily="2" charset="2"/>
              <a:buNone/>
            </a:pPr>
            <a:r>
              <a:rPr lang="en-US" sz="1000" dirty="0" smtClean="0"/>
              <a:t>			&lt;</a:t>
            </a:r>
            <a:r>
              <a:rPr lang="en-US" sz="1000" dirty="0" err="1" smtClean="0"/>
              <a:t>xs:sequence</a:t>
            </a:r>
            <a:r>
              <a:rPr lang="en-US" sz="1000" dirty="0" smtClean="0"/>
              <a:t>&gt;</a:t>
            </a:r>
          </a:p>
          <a:p>
            <a:pPr defTabSz="228600">
              <a:buFont typeface="Wingdings" pitchFamily="2" charset="2"/>
              <a:buNone/>
            </a:pPr>
            <a:r>
              <a:rPr lang="en-US" sz="1000" dirty="0" smtClean="0"/>
              <a:t>				&lt;</a:t>
            </a:r>
            <a:r>
              <a:rPr lang="en-US" sz="1000" dirty="0" err="1" smtClean="0"/>
              <a:t>xs:element</a:t>
            </a:r>
            <a:r>
              <a:rPr lang="en-US" sz="1000" dirty="0" smtClean="0"/>
              <a:t> name="</a:t>
            </a:r>
            <a:r>
              <a:rPr lang="en-US" sz="1000" dirty="0" err="1" smtClean="0"/>
              <a:t>RegionalMonthName</a:t>
            </a:r>
            <a:r>
              <a:rPr lang="en-US" sz="1000" dirty="0" smtClean="0"/>
              <a:t>" </a:t>
            </a:r>
            <a:r>
              <a:rPr lang="en-US" sz="1000" dirty="0" err="1" smtClean="0"/>
              <a:t>maxOccurs</a:t>
            </a:r>
            <a:r>
              <a:rPr lang="en-US" sz="1000" dirty="0" smtClean="0"/>
              <a:t>="unbounded"&gt;</a:t>
            </a:r>
          </a:p>
          <a:p>
            <a:pPr defTabSz="228600">
              <a:buFont typeface="Wingdings" pitchFamily="2" charset="2"/>
              <a:buNone/>
            </a:pPr>
            <a:r>
              <a:rPr lang="en-US" sz="1000" dirty="0" smtClean="0"/>
              <a:t>					&lt;</a:t>
            </a:r>
            <a:r>
              <a:rPr lang="en-US" sz="1000" dirty="0" err="1" smtClean="0"/>
              <a:t>xs:complexType</a:t>
            </a:r>
            <a:r>
              <a:rPr lang="en-US" sz="1000" dirty="0" smtClean="0"/>
              <a:t>&gt;</a:t>
            </a:r>
          </a:p>
          <a:p>
            <a:pPr defTabSz="228600">
              <a:buFont typeface="Wingdings" pitchFamily="2" charset="2"/>
              <a:buNone/>
            </a:pPr>
            <a:r>
              <a:rPr lang="en-US" sz="1000" dirty="0" smtClean="0"/>
              <a:t>						&lt;</a:t>
            </a:r>
            <a:r>
              <a:rPr lang="en-US" sz="1000" dirty="0" err="1" smtClean="0"/>
              <a:t>xs:simpleContent</a:t>
            </a:r>
            <a:r>
              <a:rPr lang="en-US" sz="1000" dirty="0" smtClean="0"/>
              <a:t>&gt;</a:t>
            </a:r>
          </a:p>
          <a:p>
            <a:pPr defTabSz="228600">
              <a:buFont typeface="Wingdings" pitchFamily="2" charset="2"/>
              <a:buNone/>
            </a:pPr>
            <a:r>
              <a:rPr lang="en-US" sz="1000" dirty="0" smtClean="0"/>
              <a:t>							&lt;</a:t>
            </a:r>
            <a:r>
              <a:rPr lang="en-US" sz="1000" dirty="0" err="1" smtClean="0"/>
              <a:t>xs:extension</a:t>
            </a:r>
            <a:r>
              <a:rPr lang="en-US" sz="1000" dirty="0" smtClean="0"/>
              <a:t> base="</a:t>
            </a:r>
            <a:r>
              <a:rPr lang="en-US" sz="1000" dirty="0" err="1" smtClean="0"/>
              <a:t>xs:string</a:t>
            </a:r>
            <a:r>
              <a:rPr lang="en-US" sz="1000" dirty="0" smtClean="0"/>
              <a:t>"&gt;</a:t>
            </a:r>
          </a:p>
          <a:p>
            <a:pPr defTabSz="228600">
              <a:buFont typeface="Wingdings" pitchFamily="2" charset="2"/>
              <a:buNone/>
            </a:pPr>
            <a:r>
              <a:rPr lang="en-US" sz="1000" dirty="0" smtClean="0"/>
              <a:t>								&lt;</a:t>
            </a:r>
            <a:r>
              <a:rPr lang="en-US" sz="1000" dirty="0" err="1" smtClean="0"/>
              <a:t>xs:attribute</a:t>
            </a:r>
            <a:r>
              <a:rPr lang="en-US" sz="1000" dirty="0" smtClean="0"/>
              <a:t> ref="</a:t>
            </a:r>
            <a:r>
              <a:rPr lang="en-US" sz="1000" dirty="0" err="1" smtClean="0"/>
              <a:t>xml:lang</a:t>
            </a:r>
            <a:r>
              <a:rPr lang="en-US" sz="1000" dirty="0" smtClean="0"/>
              <a:t>" use="optional"/&gt;</a:t>
            </a:r>
          </a:p>
          <a:p>
            <a:pPr defTabSz="228600">
              <a:buFont typeface="Wingdings" pitchFamily="2" charset="2"/>
              <a:buNone/>
            </a:pPr>
            <a:r>
              <a:rPr lang="en-US" sz="1000" dirty="0" smtClean="0"/>
              <a:t>							&lt;/</a:t>
            </a:r>
            <a:r>
              <a:rPr lang="en-US" sz="1000" dirty="0" err="1" smtClean="0"/>
              <a:t>xs:extension</a:t>
            </a:r>
            <a:r>
              <a:rPr lang="en-US" sz="1000" dirty="0" smtClean="0"/>
              <a:t>&gt;</a:t>
            </a:r>
          </a:p>
          <a:p>
            <a:pPr defTabSz="228600">
              <a:buFont typeface="Wingdings" pitchFamily="2" charset="2"/>
              <a:buNone/>
            </a:pPr>
            <a:r>
              <a:rPr lang="en-US" sz="1000" dirty="0" smtClean="0"/>
              <a:t>						&lt;/</a:t>
            </a:r>
            <a:r>
              <a:rPr lang="en-US" sz="1000" dirty="0" err="1" smtClean="0"/>
              <a:t>xs:simpleContent</a:t>
            </a:r>
            <a:r>
              <a:rPr lang="en-US" sz="1000" dirty="0" smtClean="0"/>
              <a:t>&gt;</a:t>
            </a:r>
          </a:p>
          <a:p>
            <a:pPr defTabSz="228600">
              <a:buFont typeface="Wingdings" pitchFamily="2" charset="2"/>
              <a:buNone/>
            </a:pPr>
            <a:r>
              <a:rPr lang="en-US" sz="1000" dirty="0" smtClean="0"/>
              <a:t>					&lt;/</a:t>
            </a:r>
            <a:r>
              <a:rPr lang="en-US" sz="1000" dirty="0" err="1" smtClean="0"/>
              <a:t>xs:complexType</a:t>
            </a:r>
            <a:r>
              <a:rPr lang="en-US" sz="1000" dirty="0" smtClean="0"/>
              <a:t>&gt;</a:t>
            </a:r>
          </a:p>
          <a:p>
            <a:pPr defTabSz="228600">
              <a:buFont typeface="Wingdings" pitchFamily="2" charset="2"/>
              <a:buNone/>
            </a:pPr>
            <a:r>
              <a:rPr lang="en-US" sz="1000" dirty="0" smtClean="0"/>
              <a:t>				&lt;/</a:t>
            </a:r>
            <a:r>
              <a:rPr lang="en-US" sz="1000" dirty="0" err="1" smtClean="0"/>
              <a:t>xs:element</a:t>
            </a:r>
            <a:r>
              <a:rPr lang="en-US" sz="1000" dirty="0" smtClean="0"/>
              <a:t>&gt;</a:t>
            </a:r>
          </a:p>
          <a:p>
            <a:pPr defTabSz="228600">
              <a:buFont typeface="Wingdings" pitchFamily="2" charset="2"/>
              <a:buNone/>
            </a:pPr>
            <a:r>
              <a:rPr lang="en-US" sz="1000" dirty="0" smtClean="0"/>
              <a:t>			&lt;/</a:t>
            </a:r>
            <a:r>
              <a:rPr lang="en-US" sz="1000" dirty="0" err="1" smtClean="0"/>
              <a:t>xs:sequence</a:t>
            </a:r>
            <a:r>
              <a:rPr lang="en-US" sz="1000" dirty="0" smtClean="0"/>
              <a:t>&gt;</a:t>
            </a:r>
          </a:p>
          <a:p>
            <a:pPr defTabSz="228600">
              <a:buFont typeface="Wingdings" pitchFamily="2" charset="2"/>
              <a:buNone/>
            </a:pPr>
            <a:r>
              <a:rPr lang="en-US" sz="1000" dirty="0" smtClean="0"/>
              <a:t>			&lt;</a:t>
            </a:r>
            <a:r>
              <a:rPr lang="en-US" sz="1000" dirty="0" err="1" smtClean="0"/>
              <a:t>xs:attribute</a:t>
            </a:r>
            <a:r>
              <a:rPr lang="en-US" sz="1000" dirty="0" smtClean="0"/>
              <a:t> ref="</a:t>
            </a:r>
            <a:r>
              <a:rPr lang="en-US" sz="1000" dirty="0" err="1" smtClean="0"/>
              <a:t>xml:lang</a:t>
            </a:r>
            <a:r>
              <a:rPr lang="en-US" sz="1000" dirty="0" smtClean="0"/>
              <a:t>" use="optional"/&gt;</a:t>
            </a:r>
          </a:p>
          <a:p>
            <a:pPr defTabSz="228600">
              <a:buFont typeface="Wingdings" pitchFamily="2" charset="2"/>
              <a:buNone/>
            </a:pPr>
            <a:r>
              <a:rPr lang="en-US" sz="1000" dirty="0" smtClean="0"/>
              <a:t>		&lt;/</a:t>
            </a:r>
            <a:r>
              <a:rPr lang="en-US" sz="1000" dirty="0" err="1" smtClean="0"/>
              <a:t>xs:complexType</a:t>
            </a:r>
            <a:r>
              <a:rPr lang="en-US" sz="1000" dirty="0" smtClean="0"/>
              <a:t>&gt;</a:t>
            </a:r>
          </a:p>
          <a:p>
            <a:pPr defTabSz="228600">
              <a:buFont typeface="Wingdings" pitchFamily="2" charset="2"/>
              <a:buNone/>
            </a:pPr>
            <a:r>
              <a:rPr lang="en-US" sz="1000" dirty="0" smtClean="0"/>
              <a:t>	&lt;/</a:t>
            </a:r>
            <a:r>
              <a:rPr lang="en-US" sz="1000" dirty="0" err="1" smtClean="0"/>
              <a:t>xs:element</a:t>
            </a:r>
            <a:r>
              <a:rPr lang="en-US" sz="1000" dirty="0" smtClean="0"/>
              <a:t>&gt;</a:t>
            </a:r>
          </a:p>
          <a:p>
            <a:pPr defTabSz="228600">
              <a:buFont typeface="Wingdings" pitchFamily="2" charset="2"/>
              <a:buNone/>
            </a:pPr>
            <a:r>
              <a:rPr lang="en-US" sz="1000" dirty="0" smtClean="0"/>
              <a:t>&lt;/</a:t>
            </a:r>
            <a:r>
              <a:rPr lang="en-US" sz="1000" dirty="0" err="1" smtClean="0"/>
              <a:t>xs:schema</a:t>
            </a:r>
            <a:r>
              <a:rPr lang="en-US" sz="1000" dirty="0" smtClean="0"/>
              <a:t>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 Document 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200" smtClean="0"/>
              <a:t>&lt;?xml version="1.0" encoding="UTF-8"?&gt;</a:t>
            </a:r>
          </a:p>
          <a:p>
            <a:pPr>
              <a:buFont typeface="Wingdings" pitchFamily="2" charset="2"/>
              <a:buNone/>
            </a:pPr>
            <a:r>
              <a:rPr lang="en-US" sz="1200" smtClean="0"/>
              <a:t>&lt;Month xml:lang="" xsi:noNamespaceSchemaLocation="language%20schema%20summit.xsd" xmlns:xsi="http://www.w3.org/2001/XMLSchema-instance"&gt;</a:t>
            </a:r>
          </a:p>
          <a:p>
            <a:pPr>
              <a:buFont typeface="Wingdings" pitchFamily="2" charset="2"/>
              <a:buNone/>
            </a:pPr>
            <a:r>
              <a:rPr lang="en-US" sz="1200" smtClean="0"/>
              <a:t>	&lt;RegionalMonthName xml:lang="fr"&gt;dècembre&lt;/RegionalMonthName&gt;</a:t>
            </a:r>
          </a:p>
          <a:p>
            <a:pPr>
              <a:buFont typeface="Wingdings" pitchFamily="2" charset="2"/>
              <a:buNone/>
            </a:pPr>
            <a:r>
              <a:rPr lang="en-US" sz="1200" smtClean="0"/>
              <a:t>	&lt;RegionalMonthName xml:lang="it"&gt;Dicembre&lt;/RegionalMonthName&gt;</a:t>
            </a:r>
          </a:p>
          <a:p>
            <a:pPr>
              <a:buFont typeface="Wingdings" pitchFamily="2" charset="2"/>
              <a:buNone/>
            </a:pPr>
            <a:r>
              <a:rPr lang="en-US" sz="1200" smtClean="0"/>
              <a:t>	&lt;RegionalMonthName xml:lang="en-us"&gt;December&lt;/RegionalMonthName&gt;</a:t>
            </a:r>
          </a:p>
          <a:p>
            <a:pPr>
              <a:buFont typeface="Wingdings" pitchFamily="2" charset="2"/>
              <a:buNone/>
            </a:pPr>
            <a:r>
              <a:rPr lang="en-US" sz="1200" smtClean="0"/>
              <a:t>&lt;/Month&gt;</a:t>
            </a:r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Guidelines for XML Architecture and Data Modeling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Provides an explanation of the use of various W3C XML Schema features in the context of PESC standards</a:t>
            </a:r>
          </a:p>
          <a:p>
            <a:r>
              <a:rPr lang="en-US" sz="2400" dirty="0" smtClean="0"/>
              <a:t>Provides guidance on best practices for PESC XML schemas and data models</a:t>
            </a:r>
          </a:p>
          <a:p>
            <a:r>
              <a:rPr lang="en-US" sz="2400" dirty="0" smtClean="0"/>
              <a:t>TAB made a first pass though the document identifying sections for change.</a:t>
            </a:r>
          </a:p>
          <a:p>
            <a:r>
              <a:rPr lang="en-US" sz="2400" dirty="0" smtClean="0"/>
              <a:t>Completion of the document is on hold until PESC determines if it can establish a NIEM Education Domain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NIEM Naming and Design Rules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791200" cy="532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594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Schema upgrades using NIEM Guidelines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NIEM is the National Information Exchange Model</a:t>
            </a:r>
          </a:p>
          <a:p>
            <a:r>
              <a:rPr lang="en-US" dirty="0" smtClean="0"/>
              <a:t>PESC and FSA are contemplating applying to be stewards of the Education Domain in NIEM</a:t>
            </a:r>
          </a:p>
          <a:p>
            <a:r>
              <a:rPr lang="en-US" dirty="0" smtClean="0"/>
              <a:t>There are several NIEM practices that PESC should adopt even if not adopting NIEM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NIEM Data Element Definitions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53400" cy="4114800"/>
          </a:xfrm>
        </p:spPr>
        <p:txBody>
          <a:bodyPr/>
          <a:lstStyle/>
          <a:p>
            <a:r>
              <a:rPr lang="en-US" sz="2400" dirty="0" smtClean="0"/>
              <a:t>All Elements, Types, and Enumeration Values should contain definitions through embedded annotations in PESC schemas:</a:t>
            </a:r>
          </a:p>
          <a:p>
            <a:pPr marL="400050" lvl="1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xs:simpleType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TestYearType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marL="400050" lvl="1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xs:annotation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marL="400050" lvl="1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xs:documentation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 </a:t>
            </a:r>
            <a:r>
              <a:rPr lang="en-US" sz="1200" dirty="0" smtClean="0">
                <a:highlight>
                  <a:srgbClr val="FFFFFF"/>
                </a:highlight>
                <a:latin typeface="Arial"/>
              </a:rPr>
              <a:t>A data type for the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date when a standardized test was administered to the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person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xs:documentation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marL="400050" lvl="1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    &lt;/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xs:annotation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marL="400050" lvl="1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xs:restriction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base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xs:gYear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marL="400050" lvl="1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xs:simpleType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</a:p>
          <a:p>
            <a:endParaRPr lang="en-US" sz="1200" dirty="0" smtClean="0"/>
          </a:p>
          <a:p>
            <a:r>
              <a:rPr lang="en-US" sz="2400" dirty="0" smtClean="0"/>
              <a:t>This will facilitate extracting the definition into the R&amp;R.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Systematic Naming of Elements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Names should usually contain Object Class, Object Class Property, and a Representation Term:</a:t>
            </a:r>
          </a:p>
          <a:p>
            <a:pPr lvl="1"/>
            <a:r>
              <a:rPr lang="en-US" dirty="0" err="1" smtClean="0"/>
              <a:t>StudentGradeCode</a:t>
            </a:r>
            <a:endParaRPr lang="en-US" dirty="0" smtClean="0"/>
          </a:p>
          <a:p>
            <a:pPr lvl="1"/>
            <a:r>
              <a:rPr lang="en-US" dirty="0" err="1" smtClean="0"/>
              <a:t>CourseStartDate</a:t>
            </a:r>
            <a:endParaRPr lang="en-US" dirty="0" smtClean="0"/>
          </a:p>
          <a:p>
            <a:pPr lvl="1"/>
            <a:r>
              <a:rPr lang="en-US" dirty="0" err="1" smtClean="0"/>
              <a:t>CourseName</a:t>
            </a:r>
            <a:endParaRPr lang="en-US" dirty="0" smtClean="0"/>
          </a:p>
          <a:p>
            <a:pPr lvl="1"/>
            <a:r>
              <a:rPr lang="en-US" dirty="0" err="1" smtClean="0"/>
              <a:t>PersonDeceasedIndicator</a:t>
            </a:r>
            <a:endParaRPr lang="en-US" dirty="0" smtClean="0"/>
          </a:p>
          <a:p>
            <a:pPr lvl="1"/>
            <a:r>
              <a:rPr lang="en-US" dirty="0" err="1" smtClean="0"/>
              <a:t>InvoiceAmount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NIEM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7313612" cy="4114800"/>
          </a:xfrm>
        </p:spPr>
        <p:txBody>
          <a:bodyPr/>
          <a:lstStyle/>
          <a:p>
            <a:r>
              <a:rPr lang="en-US" sz="2400" dirty="0" smtClean="0"/>
              <a:t>Merge </a:t>
            </a:r>
            <a:r>
              <a:rPr lang="en-US" sz="2400" dirty="0" err="1" smtClean="0"/>
              <a:t>xsd:group</a:t>
            </a:r>
            <a:r>
              <a:rPr lang="en-US" sz="2400" dirty="0" smtClean="0"/>
              <a:t> into surrounding complex type</a:t>
            </a:r>
          </a:p>
          <a:p>
            <a:r>
              <a:rPr lang="en-US" sz="2400" dirty="0" smtClean="0"/>
              <a:t>Make most Elements globally rather than locally defined except those that simple types that are defined by “</a:t>
            </a:r>
            <a:r>
              <a:rPr lang="en-US" sz="2400" dirty="0" err="1" smtClean="0"/>
              <a:t>xs</a:t>
            </a:r>
            <a:r>
              <a:rPr lang="en-US" sz="2400" dirty="0" smtClean="0"/>
              <a:t>:&lt;type name&gt;”.</a:t>
            </a:r>
          </a:p>
          <a:p>
            <a:r>
              <a:rPr lang="en-US" sz="2400" dirty="0" smtClean="0"/>
              <a:t>Add “Type” to all Type definitions not including “Type” in the name</a:t>
            </a:r>
          </a:p>
          <a:p>
            <a:r>
              <a:rPr lang="en-US" sz="2400" dirty="0" smtClean="0"/>
              <a:t>Evaluate all component names against NIEM/R&amp;R naming standards and change where </a:t>
            </a:r>
            <a:r>
              <a:rPr lang="en-US" dirty="0" smtClean="0"/>
              <a:t>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71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NIEM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working with the CCB to gather all definitions for elements and enumeration values.</a:t>
            </a:r>
          </a:p>
          <a:p>
            <a:r>
              <a:rPr lang="en-US" dirty="0" smtClean="0"/>
              <a:t>These will be added to the schema though the CAMV tool.</a:t>
            </a:r>
          </a:p>
          <a:p>
            <a:r>
              <a:rPr lang="en-US" dirty="0" smtClean="0"/>
              <a:t>David Webber (Oracle) has started transforming core-main to be compliant with NIEM by using CAMV</a:t>
            </a:r>
          </a:p>
        </p:txBody>
      </p:sp>
    </p:spTree>
    <p:extLst>
      <p:ext uri="{BB962C8B-B14F-4D97-AF65-F5344CB8AC3E}">
        <p14:creationId xmlns:p14="http://schemas.microsoft.com/office/powerpoint/2010/main" val="114193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Technical Advisory Board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Technical Advisory Board is responsible for updating and maintaining all technical specifications and for providing guidance on technical and architectural issues related to electronic standards and higher education.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TAB maintains the “PESC Guidelines for XML Architecture and Data Modeling”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Meetings are held on most Thursdays at 3PM ET.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Any PESC member is invited to participate.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David</a:t>
            </a:r>
            <a:endParaRPr lang="en-US" dirty="0"/>
          </a:p>
        </p:txBody>
      </p:sp>
      <p:pic>
        <p:nvPicPr>
          <p:cNvPr id="30724" name="Picture 4" descr="C:\Program Files (x86)\Microsoft Office\MEDIA\CAGCAT10\j024069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33600"/>
            <a:ext cx="4243859" cy="339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1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 Team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Co-chairs: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Gideon </a:t>
            </a:r>
            <a:r>
              <a:rPr lang="en-US" sz="1600" dirty="0" err="1" smtClean="0"/>
              <a:t>Sanstra</a:t>
            </a:r>
            <a:r>
              <a:rPr lang="en-US" sz="1600" dirty="0" smtClean="0"/>
              <a:t> (SunGard Higher Education)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Michael Morris (ACT, Inc.)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Chairman Emeritus: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Steve </a:t>
            </a:r>
            <a:r>
              <a:rPr lang="en-US" sz="1600" dirty="0" err="1" smtClean="0"/>
              <a:t>Margenau</a:t>
            </a:r>
            <a:r>
              <a:rPr lang="en-US" sz="16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PESC Board Liaison:</a:t>
            </a:r>
          </a:p>
          <a:p>
            <a:pPr lvl="1"/>
            <a:r>
              <a:rPr lang="en-US" sz="1600" dirty="0" smtClean="0"/>
              <a:t>Jeff Alderson (</a:t>
            </a:r>
            <a:r>
              <a:rPr lang="en-US" sz="1600" dirty="0" err="1" smtClean="0"/>
              <a:t>ConnectEdu</a:t>
            </a:r>
            <a:r>
              <a:rPr lang="en-US" sz="1600" dirty="0" smtClean="0"/>
              <a:t>)</a:t>
            </a:r>
          </a:p>
          <a:p>
            <a:r>
              <a:rPr lang="en-US" sz="2000" dirty="0" smtClean="0"/>
              <a:t>Active Participants:</a:t>
            </a:r>
          </a:p>
          <a:p>
            <a:pPr lvl="1"/>
            <a:r>
              <a:rPr lang="en-US" sz="1600" dirty="0" smtClean="0"/>
              <a:t>Jam </a:t>
            </a:r>
            <a:r>
              <a:rPr lang="en-US" sz="1600" dirty="0" err="1" smtClean="0"/>
              <a:t>Hamidi</a:t>
            </a:r>
            <a:r>
              <a:rPr lang="en-US" sz="1600" dirty="0" smtClean="0"/>
              <a:t> (BCC)</a:t>
            </a:r>
          </a:p>
          <a:p>
            <a:pPr lvl="1"/>
            <a:r>
              <a:rPr lang="en-US" sz="1600" dirty="0" smtClean="0"/>
              <a:t>Sue Lou (FSA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Tuan </a:t>
            </a:r>
            <a:r>
              <a:rPr lang="en-US" sz="1600" dirty="0" err="1" smtClean="0"/>
              <a:t>Ahn</a:t>
            </a:r>
            <a:r>
              <a:rPr lang="en-US" sz="1600" dirty="0" smtClean="0"/>
              <a:t> Do</a:t>
            </a:r>
            <a:endParaRPr lang="en-US" sz="1600" dirty="0" smtClean="0"/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 Current Initiatives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o"/>
            </a:pPr>
            <a:r>
              <a:rPr lang="en-US" dirty="0" smtClean="0"/>
              <a:t>XML Registry and Repository</a:t>
            </a:r>
          </a:p>
          <a:p>
            <a:pPr eaLnBrk="1" hangingPunct="1">
              <a:buFontTx/>
              <a:buChar char="o"/>
            </a:pPr>
            <a:r>
              <a:rPr lang="en-US" sz="2800" dirty="0" smtClean="0"/>
              <a:t>Guidelines for XML Architecture and Data Modeling</a:t>
            </a:r>
            <a:endParaRPr lang="en-US" dirty="0" smtClean="0"/>
          </a:p>
          <a:p>
            <a:pPr eaLnBrk="1" hangingPunct="1">
              <a:buFontTx/>
              <a:buChar char="o"/>
            </a:pPr>
            <a:r>
              <a:rPr lang="en-US" dirty="0" smtClean="0"/>
              <a:t>Language attribute support</a:t>
            </a:r>
            <a:endParaRPr lang="en-US" dirty="0"/>
          </a:p>
          <a:p>
            <a:pPr eaLnBrk="1" hangingPunct="1">
              <a:buFontTx/>
              <a:buChar char="o"/>
            </a:pPr>
            <a:r>
              <a:rPr lang="en-US" dirty="0" smtClean="0"/>
              <a:t>Schema upgrades using NIEM Guidelines</a:t>
            </a:r>
          </a:p>
          <a:p>
            <a:pPr eaLnBrk="1" hangingPunct="1">
              <a:buFontTx/>
              <a:buChar char="o"/>
            </a:pPr>
            <a:endParaRPr lang="en-US" dirty="0" smtClean="0"/>
          </a:p>
          <a:p>
            <a:pPr eaLnBrk="1" hangingPunct="1">
              <a:buFontTx/>
              <a:buChar char="o"/>
            </a:pPr>
            <a:endParaRPr lang="en-US" dirty="0" smtClean="0"/>
          </a:p>
          <a:p>
            <a:pPr eaLnBrk="1" hangingPunct="1">
              <a:buFontTx/>
              <a:buChar char="o"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XML Registry and Repository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smtClean="0"/>
              <a:t>The XML Registry and Repository (R&amp;R) contains PESC as well as FSA XML components and schemas.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/>
              <a:t>A new version of the XML R&amp;R was released into production at the end of September 2011.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/>
              <a:t>Components (global elements, groups and attributes) are associated with metadata that is fully searchable.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/>
              <a:t>The applications (message standards) that use specific component are also available on this site.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01625"/>
            <a:ext cx="6016625" cy="765175"/>
          </a:xfrm>
        </p:spPr>
        <p:txBody>
          <a:bodyPr/>
          <a:lstStyle/>
          <a:p>
            <a:pPr eaLnBrk="1" hangingPunct="1"/>
            <a:r>
              <a:rPr lang="en-US" smtClean="0"/>
              <a:t>XML R&amp;R Features - Search</a:t>
            </a:r>
          </a:p>
        </p:txBody>
      </p:sp>
      <p:sp>
        <p:nvSpPr>
          <p:cNvPr id="8195" name="Rectangle 15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500" smtClean="0"/>
              <a:t>Provides identification of components matching any property (name, description, business term, object class, property, enumerated list values, etc.)</a:t>
            </a:r>
          </a:p>
          <a:p>
            <a:pPr eaLnBrk="1" hangingPunct="1"/>
            <a:r>
              <a:rPr lang="en-US" sz="2500" smtClean="0"/>
              <a:t>Encourages reuse by identifying components that are close to the elements you need for your message</a:t>
            </a:r>
          </a:p>
          <a:p>
            <a:pPr eaLnBrk="1" hangingPunct="1"/>
            <a:endParaRPr lang="en-US" sz="25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XML R&amp;R: Custom Schema Creation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User selects components to include in new schema.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R&amp;R creates a file that includes selected component and ALL DEPENDENT 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Selection of a single complex types in a sector library can bring in hundreds of components into the schema.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Developer only needs to add the root element and new types not in the repository.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Created components do not have a namespace prefix but do include version comments.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R&amp;R Activities (with CCB)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missing core main and sector library components in R&amp;R</a:t>
            </a:r>
          </a:p>
          <a:p>
            <a:r>
              <a:rPr lang="en-US" dirty="0" smtClean="0"/>
              <a:t>Assign metadata (definitions, representation type, etc.) to the components</a:t>
            </a:r>
          </a:p>
          <a:p>
            <a:r>
              <a:rPr lang="en-US" dirty="0" smtClean="0"/>
              <a:t>Create an import spread sheet for missing components</a:t>
            </a:r>
          </a:p>
          <a:p>
            <a:r>
              <a:rPr lang="en-US" dirty="0" smtClean="0"/>
              <a:t>Import into R&amp;R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4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Attribute Support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The PESC Board asked the TAB to determine if there was a best practice for specifying the language of the contents of an element. </a:t>
            </a:r>
          </a:p>
          <a:p>
            <a:r>
              <a:rPr lang="en-US" sz="2400" smtClean="0"/>
              <a:t>After exploring several alternatives, the pre-defined xml:lang attribute was chosen as the mechanism for indicating language and if needed, country dialect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919</TotalTime>
  <Words>871</Words>
  <Application>Microsoft Office PowerPoint</Application>
  <PresentationFormat>On-screen Show (4:3)</PresentationFormat>
  <Paragraphs>119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Eclipse</vt:lpstr>
      <vt:lpstr>PESC Technical Advisory Board</vt:lpstr>
      <vt:lpstr>Technical Advisory Board</vt:lpstr>
      <vt:lpstr>TAB Team</vt:lpstr>
      <vt:lpstr>TAB Current Initiatives</vt:lpstr>
      <vt:lpstr> XML Registry and Repository</vt:lpstr>
      <vt:lpstr>XML R&amp;R Features - Search</vt:lpstr>
      <vt:lpstr>XML R&amp;R: Custom Schema Creation</vt:lpstr>
      <vt:lpstr>R&amp;R Activities (with CCB)</vt:lpstr>
      <vt:lpstr>Language Attribute Support</vt:lpstr>
      <vt:lpstr>Language Attribute Recommendation</vt:lpstr>
      <vt:lpstr>Example Schema Usage</vt:lpstr>
      <vt:lpstr>Instance Document Example</vt:lpstr>
      <vt:lpstr>Guidelines for XML Architecture and Data Modeling</vt:lpstr>
      <vt:lpstr>NIEM Naming and Design Rules</vt:lpstr>
      <vt:lpstr>Schema upgrades using NIEM Guidelines</vt:lpstr>
      <vt:lpstr>NIEM Data Element Definitions</vt:lpstr>
      <vt:lpstr>Systematic Naming of Elements</vt:lpstr>
      <vt:lpstr>Other NIEM Changes</vt:lpstr>
      <vt:lpstr>TAB NIEM Activities</vt:lpstr>
      <vt:lpstr>Here’s David</vt:lpstr>
    </vt:vector>
  </TitlesOfParts>
  <Company>ACT,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PESC Technical Advisory Board</dc:title>
  <dc:subject>Update</dc:subject>
  <dc:creator>ACT User</dc:creator>
  <cp:lastModifiedBy>Michael Morris</cp:lastModifiedBy>
  <cp:revision>75</cp:revision>
  <dcterms:created xsi:type="dcterms:W3CDTF">2010-09-30T20:36:45Z</dcterms:created>
  <dcterms:modified xsi:type="dcterms:W3CDTF">2012-05-03T13:44:55Z</dcterms:modified>
</cp:coreProperties>
</file>