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405" r:id="rId5"/>
    <p:sldId id="474" r:id="rId6"/>
    <p:sldId id="471" r:id="rId7"/>
    <p:sldId id="466" r:id="rId8"/>
    <p:sldId id="476" r:id="rId9"/>
    <p:sldId id="526" r:id="rId10"/>
    <p:sldId id="531" r:id="rId11"/>
    <p:sldId id="532" r:id="rId12"/>
    <p:sldId id="534" r:id="rId13"/>
    <p:sldId id="529" r:id="rId14"/>
    <p:sldId id="528" r:id="rId15"/>
    <p:sldId id="535" r:id="rId16"/>
    <p:sldId id="525" r:id="rId17"/>
    <p:sldId id="533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CC0099"/>
    <a:srgbClr val="660066"/>
    <a:srgbClr val="FFFF99"/>
    <a:srgbClr val="006699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418" autoAdjust="0"/>
    <p:restoredTop sz="91729" autoAdjust="0"/>
  </p:normalViewPr>
  <p:slideViewPr>
    <p:cSldViewPr>
      <p:cViewPr>
        <p:scale>
          <a:sx n="75" d="100"/>
          <a:sy n="75" d="100"/>
        </p:scale>
        <p:origin x="-1476" y="-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44" y="-72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C21C4B-A077-494D-9C63-3671F8F1919C}" type="datetimeFigureOut">
              <a:rPr lang="en-US"/>
              <a:pPr>
                <a:defRPr/>
              </a:pPr>
              <a:t>10/19/2011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807DB07-E576-4ABB-9489-2E1989344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608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"/>
            <a:ext cx="155257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E92FC9D-1A53-48AF-84CD-D5AB2DD90CC7}" type="datetimeFigureOut">
              <a:rPr lang="en-US"/>
              <a:pPr>
                <a:defRPr/>
              </a:pPr>
              <a:t>10/19/2011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0700" y="228600"/>
            <a:ext cx="5892800" cy="441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3" rIns="91427" bIns="45713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607050" cy="4183063"/>
          </a:xfrm>
          <a:prstGeom prst="rect">
            <a:avLst/>
          </a:prstGeom>
        </p:spPr>
        <p:txBody>
          <a:bodyPr vert="horz" lIns="91427" tIns="45713" rIns="91427" bIns="45713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AD556C9-F0F0-4BB4-842F-1972D481C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A632EE-99A9-4325-8969-3366662A5EB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54EC6B-E048-472D-9B9A-BDAB8D7B7CD6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5B4CA5-A3D5-4788-86D3-F4201150AADB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4FD99C0-BD33-4FE3-B0D7-F18DEB0279BF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09D83F-A32E-4480-8FEC-E033EDB3C188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09D83F-A32E-4480-8FEC-E033EDB3C188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09D83F-A32E-4480-8FEC-E033EDB3C188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0x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5975" y="6324600"/>
            <a:ext cx="19018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2286000"/>
            <a:ext cx="8534400" cy="1143000"/>
          </a:xfrm>
        </p:spPr>
        <p:txBody>
          <a:bodyPr/>
          <a:lstStyle>
            <a:lvl1pPr algn="ctr">
              <a:defRPr sz="4000">
                <a:solidFill>
                  <a:srgbClr val="0069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267200"/>
            <a:ext cx="74676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1" y="0"/>
            <a:ext cx="2190751" cy="5867400"/>
          </a:xfrm>
        </p:spPr>
        <p:txBody>
          <a:bodyPr vert="eaVert"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1" y="0"/>
            <a:ext cx="6419851" cy="5867400"/>
          </a:xfrm>
        </p:spPr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954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26" descr="10x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8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Text Box 1030"/>
          <p:cNvSpPr txBox="1">
            <a:spLocks noChangeArrowheads="1"/>
          </p:cNvSpPr>
          <p:nvPr/>
        </p:nvSpPr>
        <p:spPr bwMode="auto">
          <a:xfrm>
            <a:off x="152400" y="6400800"/>
            <a:ext cx="685800" cy="2762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1428" tIns="45714" rIns="91428" bIns="45714">
            <a:spAutoFit/>
          </a:bodyPr>
          <a:lstStyle/>
          <a:p>
            <a:pPr>
              <a:spcBef>
                <a:spcPct val="50000"/>
              </a:spcBef>
              <a:defRPr/>
            </a:pPr>
            <a:fld id="{85F6F7AD-D1CC-4233-8AD6-D40D98F9B262}" type="slidenum">
              <a:rPr lang="en-US" sz="1200">
                <a:solidFill>
                  <a:schemeClr val="bg1"/>
                </a:solidFill>
                <a:latin typeface="Times" pitchFamily="18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bg1"/>
              </a:solidFill>
              <a:latin typeface="Times" pitchFamily="18" charset="0"/>
            </a:endParaRPr>
          </a:p>
        </p:txBody>
      </p:sp>
      <p:pic>
        <p:nvPicPr>
          <p:cNvPr id="1030" name="Picture 1031"/>
          <p:cNvPicPr preferRelativeResize="0"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62800" y="6324600"/>
            <a:ext cx="1928813" cy="4111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04800" y="2895600"/>
            <a:ext cx="8534400" cy="2057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XML Registry and Repository</a:t>
            </a:r>
            <a:br>
              <a:rPr lang="en-US" sz="2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 for the Education Community</a:t>
            </a:r>
            <a:br>
              <a:rPr lang="en-US" sz="2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Arial" charset="0"/>
              </a:rPr>
              <a:t>Sue Lou, FSA</a:t>
            </a:r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Arial" charset="0"/>
              </a:rPr>
              <a:t>Michael Morris, PESC</a:t>
            </a:r>
            <a:endParaRPr lang="en-US" sz="2000" dirty="0" smtClean="0">
              <a:latin typeface="Arial" charset="0"/>
            </a:endParaRPr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953000"/>
            <a:ext cx="7467600" cy="1066800"/>
          </a:xfrm>
        </p:spPr>
        <p:txBody>
          <a:bodyPr/>
          <a:lstStyle/>
          <a:p>
            <a:pPr eaLnBrk="1" hangingPunct="1"/>
            <a:endParaRPr lang="en-US" sz="2000" b="1" dirty="0" smtClean="0">
              <a:latin typeface="Arial" charset="0"/>
            </a:endParaRPr>
          </a:p>
          <a:p>
            <a:pPr eaLnBrk="1" hangingPunct="1"/>
            <a:r>
              <a:rPr lang="en-US" sz="2000" b="1" dirty="0" smtClean="0">
                <a:latin typeface="Arial" charset="0"/>
              </a:rPr>
              <a:t>October 12, 2011</a:t>
            </a:r>
          </a:p>
        </p:txBody>
      </p:sp>
      <p:pic>
        <p:nvPicPr>
          <p:cNvPr id="307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143000"/>
            <a:ext cx="5895975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391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Custom Schema Creation Procedure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 smtClean="0"/>
              <a:t>User selects highest level components to include in the new schema.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 smtClean="0"/>
              <a:t>The R&amp;R creates a file that includes selected components and ALL DEPENDENT components.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 smtClean="0"/>
              <a:t>Selection of a single complex types can bring in hundreds of components into the schema.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 smtClean="0"/>
              <a:t>Developer then only needs to add the root element and any new types not in the repository to complete the application.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153400" cy="762000"/>
          </a:xfrm>
        </p:spPr>
        <p:txBody>
          <a:bodyPr/>
          <a:lstStyle/>
          <a:p>
            <a:r>
              <a:rPr lang="en-US" dirty="0" smtClean="0"/>
              <a:t>XML R&amp;R Tools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PESC TAB is developing a schema documentation definition that can be transformed into XML R&amp;R data for batch import into the R&amp;R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PESC TAB is developing </a:t>
            </a:r>
            <a:r>
              <a:rPr lang="en-US" dirty="0" err="1" smtClean="0"/>
              <a:t>xslt</a:t>
            </a:r>
            <a:r>
              <a:rPr lang="en-US" dirty="0" smtClean="0"/>
              <a:t> and Excel tools that extract data from schemas to populate batch file import into the R&amp;R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 for the XML Registry and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8229600" cy="5105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Fix defects found in the September 2010 release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Define a clear process for transitioning PESC components to the R&amp;R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Determine the missing PESC components and load them into the R&amp;R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Complete requirements analysis for new features needed to support the Education Community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" y="914400"/>
            <a:ext cx="81534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appreciate your feedback and comments.</a:t>
            </a:r>
          </a:p>
          <a:p>
            <a:r>
              <a:rPr lang="en-US" sz="2400" dirty="0"/>
              <a:t>We can be reached at</a:t>
            </a:r>
            <a:r>
              <a:rPr lang="en-US" sz="2400" dirty="0" smtClean="0"/>
              <a:t>:</a:t>
            </a:r>
          </a:p>
          <a:p>
            <a:endParaRPr lang="en-US" dirty="0"/>
          </a:p>
          <a:p>
            <a:r>
              <a:rPr lang="en-US" sz="2000" dirty="0"/>
              <a:t>Name: </a:t>
            </a:r>
            <a:r>
              <a:rPr lang="en-US" sz="2000" dirty="0" smtClean="0"/>
              <a:t>  Sue Lou</a:t>
            </a:r>
            <a:endParaRPr lang="en-US" sz="2000" dirty="0"/>
          </a:p>
          <a:p>
            <a:r>
              <a:rPr lang="en-US" sz="2000" dirty="0"/>
              <a:t>Phone: </a:t>
            </a:r>
            <a:r>
              <a:rPr lang="en-US" sz="2000" dirty="0" smtClean="0"/>
              <a:t> (202) 377-3042</a:t>
            </a:r>
            <a:endParaRPr lang="en-US" sz="2000" dirty="0"/>
          </a:p>
          <a:p>
            <a:r>
              <a:rPr lang="en-US" sz="2000" dirty="0"/>
              <a:t>Email: </a:t>
            </a:r>
            <a:r>
              <a:rPr lang="en-US" sz="2000" dirty="0" smtClean="0"/>
              <a:t>  Sue.Lou@ed.gov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Name</a:t>
            </a:r>
            <a:r>
              <a:rPr lang="en-US" sz="2000" dirty="0"/>
              <a:t>: </a:t>
            </a:r>
            <a:r>
              <a:rPr lang="en-US" sz="2000" dirty="0" smtClean="0"/>
              <a:t>  Michael Morris</a:t>
            </a:r>
            <a:endParaRPr lang="en-US" sz="2000" dirty="0"/>
          </a:p>
          <a:p>
            <a:r>
              <a:rPr lang="en-US" sz="2000" dirty="0"/>
              <a:t>Phone: </a:t>
            </a:r>
            <a:r>
              <a:rPr lang="en-US" sz="2000" dirty="0" smtClean="0"/>
              <a:t> (319) 341-2530 </a:t>
            </a:r>
            <a:endParaRPr lang="en-US" sz="2000" dirty="0"/>
          </a:p>
          <a:p>
            <a:r>
              <a:rPr lang="en-US" sz="2000" dirty="0"/>
              <a:t>Email: </a:t>
            </a:r>
            <a:r>
              <a:rPr lang="en-US" sz="2000" dirty="0" smtClean="0"/>
              <a:t>  michael.morris@ACT.ORG</a:t>
            </a:r>
            <a:endParaRPr lang="en-US" sz="20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Features</a:t>
            </a:r>
            <a:endParaRPr lang="en-US" dirty="0"/>
          </a:p>
        </p:txBody>
      </p:sp>
      <p:pic>
        <p:nvPicPr>
          <p:cNvPr id="1027" name="Picture 3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828800"/>
            <a:ext cx="3881437" cy="28717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 Objective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XML Registry and Repository Overview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Search Capabilities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Reports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Tools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Contacts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Objective	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00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This session provides an overview and demonstration of the XML Registry and Repository for the Education Community.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Arial" charset="0"/>
                <a:cs typeface="Arial" charset="0"/>
              </a:rPr>
              <a:t>After completion of this training, you should be able to find an XML component in the R&amp;R, find the components’ metadata, identify what applications use the component, and export the component to a W3C XML 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Registry and Repository Overview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4572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The XML Registry and Repository provides a central access point for managing the following: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Core Components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Sector Libraries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XML Message Specifications (i.e., XML Schemas)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Enumeration Lists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Arial" charset="0"/>
                <a:cs typeface="Arial" charset="0"/>
              </a:rPr>
              <a:t>Associations between Components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latin typeface="Arial" charset="0"/>
                <a:cs typeface="Arial" charset="0"/>
              </a:rPr>
              <a:t>Elements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latin typeface="Arial" charset="0"/>
                <a:cs typeface="Arial" charset="0"/>
              </a:rPr>
              <a:t>Groups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latin typeface="Arial" charset="0"/>
                <a:cs typeface="Arial" charset="0"/>
              </a:rPr>
              <a:t>Attributes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latin typeface="Arial" charset="0"/>
                <a:cs typeface="Arial" charset="0"/>
              </a:rPr>
              <a:t>Attribute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Registry and Repository Overview 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" y="914400"/>
            <a:ext cx="81534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28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XML Registry and Repository will </a:t>
            </a:r>
            <a:r>
              <a:rPr lang="en-US" sz="2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support standardization </a:t>
            </a:r>
            <a:r>
              <a:rPr lang="en-US" sz="28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of data definitions by </a:t>
            </a:r>
            <a:r>
              <a:rPr lang="en-US" sz="2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enabling FSA </a:t>
            </a:r>
            <a:r>
              <a:rPr lang="en-US" sz="28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 the Education Community to use </a:t>
            </a:r>
            <a:r>
              <a:rPr lang="en-US" sz="2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same </a:t>
            </a:r>
            <a:r>
              <a:rPr lang="en-US" sz="28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Core </a:t>
            </a:r>
            <a:r>
              <a:rPr lang="en-US" sz="2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 </a:t>
            </a:r>
            <a:r>
              <a:rPr lang="en-US" sz="28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en-US" sz="2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element definitions </a:t>
            </a:r>
            <a:r>
              <a:rPr lang="en-US" sz="28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 data </a:t>
            </a:r>
            <a:r>
              <a:rPr lang="en-US" sz="2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exchange.</a:t>
            </a:r>
            <a:endParaRPr lang="en-US" sz="28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2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XML Registry and Repository will promote reuse of components through easy search and discovery of registered components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2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8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commonly defined Core Components </a:t>
            </a:r>
            <a:r>
              <a:rPr lang="en-US" sz="2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will also </a:t>
            </a:r>
            <a:r>
              <a:rPr lang="en-US" sz="28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help simplify the definition of new </a:t>
            </a:r>
            <a:r>
              <a:rPr lang="en-US" sz="2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XML interfaces.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q"/>
            </a:pPr>
            <a:endParaRPr lang="en-US" sz="2400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Registry and Repository Overview 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" y="914400"/>
            <a:ext cx="8153400" cy="509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32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Custom-developed </a:t>
            </a:r>
            <a:r>
              <a:rPr lang="en-US" sz="32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solution</a:t>
            </a:r>
            <a:endParaRPr lang="en-US" sz="32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32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Web-based application</a:t>
            </a:r>
            <a:endParaRPr lang="en-US" sz="32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J2EE Application Server with Java </a:t>
            </a:r>
            <a:r>
              <a:rPr lang="en-US" sz="2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Server Pages (JSPs) and </a:t>
            </a:r>
            <a:r>
              <a:rPr lang="en-US" sz="2400" kern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Servlets</a:t>
            </a:r>
            <a:endParaRPr lang="en-US" sz="24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Oracle Database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32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Structured </a:t>
            </a:r>
            <a:r>
              <a:rPr lang="en-US" sz="32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on OASIS’s </a:t>
            </a:r>
            <a:r>
              <a:rPr lang="en-US" sz="32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ebXML</a:t>
            </a:r>
            <a:r>
              <a:rPr lang="en-US" sz="32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specifications </a:t>
            </a:r>
            <a:r>
              <a:rPr lang="en-US" sz="32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 Registry </a:t>
            </a:r>
            <a:r>
              <a:rPr lang="en-US" sz="32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 Repository </a:t>
            </a:r>
            <a:r>
              <a:rPr lang="en-US" sz="32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v2.5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32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Accepted by PESC and the standards community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dirty="0" smtClean="0"/>
              <a:t>The XML Registry and Repository (R&amp;R) contains PESC as well as FSA XML components and schemas.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dirty="0" smtClean="0"/>
              <a:t>A new version of the XML R&amp;R was released into production at the end of September 2010 including new features.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dirty="0" smtClean="0"/>
              <a:t>Components may be searched using associated metadata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dirty="0" smtClean="0"/>
              <a:t>The applications (message standard schemas) that use specific component are also available on this site.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Registry and Repository Overview 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R&amp;R Features - Finding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You may find components by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Selecting by category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Browsing by the first letter of the component name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Searching on specific properties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Once a component is found, you may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View detailed component properties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View associations with other components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View list values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R&amp;R Features -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Create a custom schema from selected components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Create a list of components that are used by a specific application with the option to export to Excel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Export detailed component information into an Excel workbook (basic or complex components)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Create a List of components shared by two applications with an option to export to Excel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EP BTIG 11-08-0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P BTIG 11-08-07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28" tIns="45714" rIns="91428" bIns="45714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28" tIns="45714" rIns="91428" bIns="45714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EP BTIG 11-08-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 BTIG 11-08-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 BTIG 11-08-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 BTIG 11-08-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 BTIG 11-08-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 BTIG 11-08-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 BTIG 11-08-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 BTIG 11-08-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 BTIG 11-08-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 BTIG 11-08-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 BTIG 11-08-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 BTIG 11-08-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A55A380972EB4B916B1C6D2CA59B2D" ma:contentTypeVersion="0" ma:contentTypeDescription="Create a new document." ma:contentTypeScope="" ma:versionID="3c205246acace3e6dfd07911eea9089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393E4AC-5F8A-4D48-8C98-ED8462B1F0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F81D790-5F13-48A7-85C3-C71D57D702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4982DB-016B-4950-AE8B-BF298613B2E4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35858</TotalTime>
  <Words>630</Words>
  <Application>Microsoft Office PowerPoint</Application>
  <PresentationFormat>On-screen Show (4:3)</PresentationFormat>
  <Paragraphs>90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Theme1</vt:lpstr>
      <vt:lpstr>XML Registry and Repository  for the Education Community  Sue Lou, FSA  Michael Morris, PESC</vt:lpstr>
      <vt:lpstr>Agenda</vt:lpstr>
      <vt:lpstr>Objective </vt:lpstr>
      <vt:lpstr>XML Registry and Repository Overview</vt:lpstr>
      <vt:lpstr>XML Registry and Repository Overview </vt:lpstr>
      <vt:lpstr>XML Registry and Repository Overview </vt:lpstr>
      <vt:lpstr>XML Registry and Repository Overview </vt:lpstr>
      <vt:lpstr>XML R&amp;R Features - Finding Components</vt:lpstr>
      <vt:lpstr>XML R&amp;R Features - Reports</vt:lpstr>
      <vt:lpstr>Custom Schema Creation Procedure</vt:lpstr>
      <vt:lpstr>XML R&amp;R Tools</vt:lpstr>
      <vt:lpstr>Future Goals for the XML Registry and Repository</vt:lpstr>
      <vt:lpstr>Contacts</vt:lpstr>
      <vt:lpstr>Demonstration of Features</vt:lpstr>
    </vt:vector>
  </TitlesOfParts>
  <Company>U.S. Department of 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LMM</dc:title>
  <dc:creator>FSA</dc:creator>
  <cp:lastModifiedBy>morrism</cp:lastModifiedBy>
  <cp:revision>1636</cp:revision>
  <dcterms:created xsi:type="dcterms:W3CDTF">2009-06-18T17:41:15Z</dcterms:created>
  <dcterms:modified xsi:type="dcterms:W3CDTF">2011-10-19T18:44:12Z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0x0101005EA55A380972EB4B916B1C6D2CA59B2D</vt:lpwstr>
  </property>
</Properties>
</file>