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18"/>
  </p:notesMasterIdLst>
  <p:sldIdLst>
    <p:sldId id="256" r:id="rId6"/>
    <p:sldId id="315" r:id="rId7"/>
    <p:sldId id="306" r:id="rId8"/>
    <p:sldId id="319" r:id="rId9"/>
    <p:sldId id="321" r:id="rId10"/>
    <p:sldId id="310" r:id="rId11"/>
    <p:sldId id="316" r:id="rId12"/>
    <p:sldId id="318" r:id="rId13"/>
    <p:sldId id="320" r:id="rId14"/>
    <p:sldId id="317" r:id="rId15"/>
    <p:sldId id="322" r:id="rId16"/>
    <p:sldId id="28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2352" autoAdjust="0"/>
  </p:normalViewPr>
  <p:slideViewPr>
    <p:cSldViewPr>
      <p:cViewPr varScale="1">
        <p:scale>
          <a:sx n="105" d="100"/>
          <a:sy n="105" d="100"/>
        </p:scale>
        <p:origin x="184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. Morris" userId="06cc7d6b-cf62-4b17-a0a3-a1e4a3be2881" providerId="ADAL" clId="{E8A2D65B-8BD5-4BA2-9351-66ED60AE44CA}"/>
    <pc:docChg chg="modSld">
      <pc:chgData name="Michael D. Morris" userId="06cc7d6b-cf62-4b17-a0a3-a1e4a3be2881" providerId="ADAL" clId="{E8A2D65B-8BD5-4BA2-9351-66ED60AE44CA}" dt="2021-01-27T22:55:23.045" v="34" actId="20577"/>
      <pc:docMkLst>
        <pc:docMk/>
      </pc:docMkLst>
      <pc:sldChg chg="modSp">
        <pc:chgData name="Michael D. Morris" userId="06cc7d6b-cf62-4b17-a0a3-a1e4a3be2881" providerId="ADAL" clId="{E8A2D65B-8BD5-4BA2-9351-66ED60AE44CA}" dt="2021-01-27T22:55:23.045" v="34" actId="20577"/>
        <pc:sldMkLst>
          <pc:docMk/>
          <pc:sldMk cId="2659527831" sldId="306"/>
        </pc:sldMkLst>
        <pc:spChg chg="mod">
          <ac:chgData name="Michael D. Morris" userId="06cc7d6b-cf62-4b17-a0a3-a1e4a3be2881" providerId="ADAL" clId="{E8A2D65B-8BD5-4BA2-9351-66ED60AE44CA}" dt="2021-01-27T22:55:23.045" v="34" actId="20577"/>
          <ac:spMkLst>
            <pc:docMk/>
            <pc:sldMk cId="2659527831" sldId="30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9E825-80EB-4C4B-9A10-8EFC26ADBB3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ABA3C-A7E0-4904-812C-6A77F48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4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ABA3C-A7E0-4904-812C-6A77F489FB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3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44083 w 64000"/>
                <a:gd name="T1" fmla="*/ 2368 h 64000"/>
                <a:gd name="T2" fmla="*/ 64000 w 64000"/>
                <a:gd name="T3" fmla="*/ 32000 h 64000"/>
                <a:gd name="T4" fmla="*/ 44083 w 64000"/>
                <a:gd name="T5" fmla="*/ 61631 h 64000"/>
                <a:gd name="T6" fmla="*/ 44083 w 64000"/>
                <a:gd name="T7" fmla="*/ 61631 h 64000"/>
                <a:gd name="T8" fmla="*/ 44082 w 64000"/>
                <a:gd name="T9" fmla="*/ 61631 h 64000"/>
                <a:gd name="T10" fmla="*/ 44083 w 64000"/>
                <a:gd name="T11" fmla="*/ 61632 h 64000"/>
                <a:gd name="T12" fmla="*/ 44083 w 64000"/>
                <a:gd name="T13" fmla="*/ 2368 h 64000"/>
                <a:gd name="T14" fmla="*/ 44082 w 64000"/>
                <a:gd name="T15" fmla="*/ 2368 h 64000"/>
                <a:gd name="T16" fmla="*/ 44083 w 64000"/>
                <a:gd name="T17" fmla="*/ 236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50994 w 64000"/>
                <a:gd name="T1" fmla="*/ 6246 h 64000"/>
                <a:gd name="T2" fmla="*/ 64000 w 64000"/>
                <a:gd name="T3" fmla="*/ 32000 h 64000"/>
                <a:gd name="T4" fmla="*/ 50994 w 64000"/>
                <a:gd name="T5" fmla="*/ 57753 h 64000"/>
                <a:gd name="T6" fmla="*/ 50994 w 64000"/>
                <a:gd name="T7" fmla="*/ 57753 h 64000"/>
                <a:gd name="T8" fmla="*/ 50993 w 64000"/>
                <a:gd name="T9" fmla="*/ 57753 h 64000"/>
                <a:gd name="T10" fmla="*/ 50994 w 64000"/>
                <a:gd name="T11" fmla="*/ 57754 h 64000"/>
                <a:gd name="T12" fmla="*/ 50994 w 64000"/>
                <a:gd name="T13" fmla="*/ 6246 h 64000"/>
                <a:gd name="T14" fmla="*/ 50993 w 64000"/>
                <a:gd name="T15" fmla="*/ 6246 h 64000"/>
                <a:gd name="T16" fmla="*/ 50994 w 64000"/>
                <a:gd name="T17" fmla="*/ 62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76455-0186-4AF9-BD80-A8841B3E93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https://partner.act.org/sites/pesctab/PESC%20Images/PESC%20logo%20Acronym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15"/>
            <a:ext cx="24860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10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D73D5-E4A4-46AD-A34E-6A7918E57F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2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4940-A59F-497C-A7C0-FEA9FF8B23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3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04799"/>
            <a:ext cx="5254625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57B83-86BA-461B-8679-6E543A2191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6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DB06B-5DFB-4379-B534-A3C0151935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5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82A7B-C2B7-49DE-8D5B-988BE25307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9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59F5A-CB5C-4496-9C42-4B4ACBBE8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6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31778-5BA7-4677-9A20-DA5422A3D5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FECEB-E097-44EC-86A8-B4EB2EE8EB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7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5227A-7B17-4A4B-837B-F5A551D8B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9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96DD7-81BD-475A-B3B0-7CB62FDBFA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7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3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50296 w 64000"/>
                <a:gd name="T1" fmla="*/ 5746 h 64000"/>
                <a:gd name="T2" fmla="*/ 64000 w 64000"/>
                <a:gd name="T3" fmla="*/ 32000 h 64000"/>
                <a:gd name="T4" fmla="*/ 50296 w 64000"/>
                <a:gd name="T5" fmla="*/ 58253 h 64000"/>
                <a:gd name="T6" fmla="*/ 50296 w 64000"/>
                <a:gd name="T7" fmla="*/ 58253 h 64000"/>
                <a:gd name="T8" fmla="*/ 50295 w 64000"/>
                <a:gd name="T9" fmla="*/ 58253 h 64000"/>
                <a:gd name="T10" fmla="*/ 50296 w 64000"/>
                <a:gd name="T11" fmla="*/ 58254 h 64000"/>
                <a:gd name="T12" fmla="*/ 50296 w 64000"/>
                <a:gd name="T13" fmla="*/ 5746 h 64000"/>
                <a:gd name="T14" fmla="*/ 50295 w 64000"/>
                <a:gd name="T15" fmla="*/ 5746 h 64000"/>
                <a:gd name="T16" fmla="*/ 50296 w 64000"/>
                <a:gd name="T17" fmla="*/ 57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50077 w 64000"/>
                <a:gd name="T1" fmla="*/ 5595 h 64000"/>
                <a:gd name="T2" fmla="*/ 64000 w 64000"/>
                <a:gd name="T3" fmla="*/ 32000 h 64000"/>
                <a:gd name="T4" fmla="*/ 50077 w 64000"/>
                <a:gd name="T5" fmla="*/ 58404 h 64000"/>
                <a:gd name="T6" fmla="*/ 50077 w 64000"/>
                <a:gd name="T7" fmla="*/ 58404 h 64000"/>
                <a:gd name="T8" fmla="*/ 50076 w 64000"/>
                <a:gd name="T9" fmla="*/ 58404 h 64000"/>
                <a:gd name="T10" fmla="*/ 50077 w 64000"/>
                <a:gd name="T11" fmla="*/ 58405 h 64000"/>
                <a:gd name="T12" fmla="*/ 50077 w 64000"/>
                <a:gd name="T13" fmla="*/ 5595 h 64000"/>
                <a:gd name="T14" fmla="*/ 50076 w 64000"/>
                <a:gd name="T15" fmla="*/ 5595 h 64000"/>
                <a:gd name="T16" fmla="*/ 50077 w 64000"/>
                <a:gd name="T17" fmla="*/ 559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301625"/>
            <a:ext cx="54070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EC4E51-EB7E-4B95-AD02-38E5A92292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4" name="Picture 2" descr="https://partner.act.org/sites/pesctab/PESC%20Images/PESC%20logo%20Acronymn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79" y="304800"/>
            <a:ext cx="24860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ml.com/pub/a/2006/05/31/converting-between-xml-and-js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1524000"/>
            <a:ext cx="7239000" cy="906463"/>
          </a:xfrm>
        </p:spPr>
        <p:txBody>
          <a:bodyPr/>
          <a:lstStyle/>
          <a:p>
            <a:pPr eaLnBrk="1" hangingPunct="1"/>
            <a:r>
              <a:rPr lang="en-US" sz="3600" dirty="0"/>
              <a:t>Technical Advisory Board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JSON Initiative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PESC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{</a:t>
            </a:r>
          </a:p>
          <a:p>
            <a:r>
              <a:rPr lang="en-US" sz="1800" dirty="0"/>
              <a:t>	"</a:t>
            </a:r>
            <a:r>
              <a:rPr lang="en-US" sz="1800" dirty="0" err="1"/>
              <a:t>TransmissionData</a:t>
            </a:r>
            <a:r>
              <a:rPr lang="en-US" sz="1800" dirty="0"/>
              <a:t>": {</a:t>
            </a:r>
          </a:p>
          <a:p>
            <a:r>
              <a:rPr lang="en-US" sz="1800" dirty="0"/>
              <a:t>		"</a:t>
            </a:r>
            <a:r>
              <a:rPr lang="en-US" sz="1800" dirty="0" err="1"/>
              <a:t>DocumentID</a:t>
            </a:r>
            <a:r>
              <a:rPr lang="en-US" sz="1800" dirty="0"/>
              <a:t>": "12345CV",</a:t>
            </a:r>
          </a:p>
          <a:p>
            <a:r>
              <a:rPr lang="en-US" sz="1800" dirty="0"/>
              <a:t>		"</a:t>
            </a:r>
            <a:r>
              <a:rPr lang="en-US" sz="1800" dirty="0" err="1"/>
              <a:t>CreatedDateTime</a:t>
            </a:r>
            <a:r>
              <a:rPr lang="en-US" sz="1800" dirty="0"/>
              <a:t>": "2016-02-29",</a:t>
            </a:r>
          </a:p>
          <a:p>
            <a:r>
              <a:rPr lang="en-US" sz="1800" dirty="0"/>
              <a:t>		"</a:t>
            </a:r>
            <a:r>
              <a:rPr lang="en-US" sz="1800" dirty="0" err="1"/>
              <a:t>TransmissionType</a:t>
            </a:r>
            <a:r>
              <a:rPr lang="en-US" sz="1800" dirty="0"/>
              <a:t>": "Resubmission",</a:t>
            </a:r>
          </a:p>
          <a:p>
            <a:r>
              <a:rPr lang="en-US" sz="1800" dirty="0"/>
              <a:t>		"</a:t>
            </a:r>
            <a:r>
              <a:rPr lang="en-US" sz="1800" dirty="0" err="1"/>
              <a:t>DocumentTypeCode</a:t>
            </a:r>
            <a:r>
              <a:rPr lang="en-US" sz="1800" dirty="0"/>
              <a:t>": "Application",</a:t>
            </a:r>
          </a:p>
          <a:p>
            <a:r>
              <a:rPr lang="en-US" sz="1800" dirty="0"/>
              <a:t>		"Source": {},</a:t>
            </a:r>
          </a:p>
          <a:p>
            <a:r>
              <a:rPr lang="en-US" sz="1800" dirty="0"/>
              <a:t>		"Destination": {},</a:t>
            </a:r>
          </a:p>
          <a:p>
            <a:r>
              <a:rPr lang="en-US" sz="1800" dirty="0"/>
              <a:t>		"</a:t>
            </a:r>
            <a:r>
              <a:rPr lang="en-US" sz="1800" dirty="0" err="1"/>
              <a:t>NoteMessage</a:t>
            </a:r>
            <a:r>
              <a:rPr lang="en-US" sz="1800" dirty="0"/>
              <a:t>": [</a:t>
            </a:r>
          </a:p>
          <a:p>
            <a:r>
              <a:rPr lang="en-US" sz="1800" dirty="0"/>
              <a:t>			"First Message", "Second Message"</a:t>
            </a:r>
          </a:p>
          <a:p>
            <a:r>
              <a:rPr lang="en-US" sz="1800" dirty="0"/>
              <a:t>		]</a:t>
            </a:r>
          </a:p>
          <a:p>
            <a:r>
              <a:rPr lang="en-US" sz="1800" dirty="0"/>
              <a:t>	}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248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Force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meeting time with Doodle</a:t>
            </a:r>
          </a:p>
          <a:p>
            <a:r>
              <a:rPr lang="en-US" dirty="0"/>
              <a:t>Review each possible approach and determine viability</a:t>
            </a:r>
          </a:p>
          <a:p>
            <a:r>
              <a:rPr lang="en-US" dirty="0"/>
              <a:t>If multiple or phase solutions, lay out an implementation plan </a:t>
            </a:r>
          </a:p>
        </p:txBody>
      </p:sp>
    </p:spTree>
    <p:extLst>
      <p:ext uri="{BB962C8B-B14F-4D97-AF65-F5344CB8AC3E}">
        <p14:creationId xmlns:p14="http://schemas.microsoft.com/office/powerpoint/2010/main" val="426194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30724" name="Picture 4" descr="C:\Program Files (x86)\Microsoft Office\MEDIA\CAGCAT10\j024069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33600"/>
            <a:ext cx="4243859" cy="339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1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04799"/>
            <a:ext cx="5254625" cy="1139825"/>
          </a:xfrm>
        </p:spPr>
        <p:txBody>
          <a:bodyPr/>
          <a:lstStyle/>
          <a:p>
            <a:r>
              <a:rPr lang="en-US" dirty="0"/>
              <a:t>Quotes that I live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“I would never die for my beliefs because I might be wrong.” </a:t>
            </a:r>
            <a:endParaRPr lang="en-US" sz="1000" dirty="0"/>
          </a:p>
          <a:p>
            <a:r>
              <a:rPr lang="en-US" sz="2000" dirty="0"/>
              <a:t>“To die for an idea: it is unquestionably noble. But how much nobler it would be if men died for ideas that were true.”</a:t>
            </a:r>
          </a:p>
          <a:p>
            <a:r>
              <a:rPr lang="en-US" sz="2000" dirty="0"/>
              <a:t>“It's tough to make predictions, especially about the future.”</a:t>
            </a:r>
          </a:p>
          <a:p>
            <a:r>
              <a:rPr lang="en-US" sz="2000" dirty="0"/>
              <a:t>“The older I grow the more I distrust the familiar doctrine that age brings wisdom.”</a:t>
            </a:r>
          </a:p>
          <a:p>
            <a:r>
              <a:rPr lang="en-US" sz="2000" dirty="0"/>
              <a:t>“There are no solutions, only trade-offs”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392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381000"/>
            <a:ext cx="5254625" cy="1139825"/>
          </a:xfrm>
        </p:spPr>
        <p:txBody>
          <a:bodyPr/>
          <a:lstStyle/>
          <a:p>
            <a:r>
              <a:rPr lang="en-US" dirty="0"/>
              <a:t>JavaScript Object Notation (JSON)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use by most RESTful web services</a:t>
            </a:r>
          </a:p>
          <a:p>
            <a:r>
              <a:rPr lang="en-US" dirty="0"/>
              <a:t>Can  be marshaled and un-marshaled directly with JavaScript</a:t>
            </a:r>
          </a:p>
          <a:p>
            <a:r>
              <a:rPr lang="en-US" dirty="0"/>
              <a:t>All major programming languages provide </a:t>
            </a:r>
            <a:r>
              <a:rPr lang="en-US"/>
              <a:t>JSON conversion tools.</a:t>
            </a:r>
            <a:endParaRPr lang="en-US" dirty="0"/>
          </a:p>
          <a:p>
            <a:r>
              <a:rPr lang="en-US" dirty="0"/>
              <a:t>JSON Schema standard supported by third party tools (XML Spy)</a:t>
            </a:r>
          </a:p>
        </p:txBody>
      </p:sp>
    </p:spTree>
    <p:extLst>
      <p:ext uri="{BB962C8B-B14F-4D97-AF65-F5344CB8AC3E}">
        <p14:creationId xmlns:p14="http://schemas.microsoft.com/office/powerpoint/2010/main" val="265952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Mapping difficulties:  Multiple solutions</a:t>
            </a:r>
          </a:p>
          <a:p>
            <a:pPr lvl="1"/>
            <a:r>
              <a:rPr lang="pt-BR" sz="2000" dirty="0"/>
              <a:t>&lt;e attr="value"/&gt;</a:t>
            </a:r>
          </a:p>
          <a:p>
            <a:pPr lvl="1"/>
            <a:r>
              <a:rPr lang="pt-BR" sz="2000" dirty="0"/>
              <a:t>&lt;e&gt;text&lt;/e&gt;</a:t>
            </a:r>
          </a:p>
          <a:p>
            <a:pPr lvl="1"/>
            <a:r>
              <a:rPr lang="pt-BR" sz="2000" dirty="0"/>
              <a:t>&lt;e attr="value"&gt;text&lt;/e&gt;</a:t>
            </a:r>
          </a:p>
          <a:p>
            <a:pPr lvl="1"/>
            <a:r>
              <a:rPr lang="pt-BR" sz="2000" dirty="0"/>
              <a:t>&lt;e&gt;&lt;b&gt;text&lt;/b&gt;&lt;/e&gt;</a:t>
            </a:r>
          </a:p>
          <a:p>
            <a:pPr lvl="1"/>
            <a:r>
              <a:rPr lang="pt-BR" sz="2000" dirty="0"/>
              <a:t>&lt;e&gt;&lt;b&gt;text&lt;/b&gt;&lt;b&gt;text&lt;/b&gt;&lt;/e&gt;</a:t>
            </a:r>
          </a:p>
          <a:p>
            <a:r>
              <a:rPr lang="pt-BR" sz="2400" dirty="0"/>
              <a:t>JSON Schema is not a W3C standard</a:t>
            </a:r>
          </a:p>
          <a:p>
            <a:r>
              <a:rPr lang="pt-BR" sz="2400" dirty="0"/>
              <a:t>Security Standards are not defined (https only)</a:t>
            </a:r>
          </a:p>
          <a:p>
            <a:pPr lvl="1"/>
            <a:endParaRPr lang="pt-BR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7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(BSD license) XSLT modified to translate XML instance documents into JSON. Set of flags for different formats</a:t>
            </a:r>
          </a:p>
          <a:p>
            <a:r>
              <a:rPr lang="en-US" dirty="0"/>
              <a:t>XSLT to translate XML Schema to JSON Schema</a:t>
            </a:r>
          </a:p>
          <a:p>
            <a:pPr lvl="1"/>
            <a:r>
              <a:rPr lang="en-US" dirty="0"/>
              <a:t>Missing Features: choice mapping, documentation (description), code definition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3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04799"/>
            <a:ext cx="5254625" cy="1139825"/>
          </a:xfrm>
        </p:spPr>
        <p:txBody>
          <a:bodyPr/>
          <a:lstStyle/>
          <a:p>
            <a:r>
              <a:rPr lang="en-US" dirty="0"/>
              <a:t>TAB JSON Original Recommendation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313612" cy="4114800"/>
          </a:xfrm>
        </p:spPr>
        <p:txBody>
          <a:bodyPr/>
          <a:lstStyle/>
          <a:p>
            <a:r>
              <a:rPr lang="en-US" dirty="0"/>
              <a:t>PESC will recognize that a JSON message exchange conforms to PESC standards:</a:t>
            </a:r>
          </a:p>
          <a:p>
            <a:pPr lvl="1"/>
            <a:r>
              <a:rPr lang="en-US" dirty="0"/>
              <a:t>If the JSON instance was derived from a PESC schema validated XML instance document, and the transformation uses PESC specified transformation rules  </a:t>
            </a:r>
          </a:p>
          <a:p>
            <a:r>
              <a:rPr lang="en-US" dirty="0"/>
              <a:t>When JSON has a recognized schema approach, PESC can then  provide direct standards for JSON</a:t>
            </a:r>
          </a:p>
        </p:txBody>
      </p:sp>
    </p:spTree>
    <p:extLst>
      <p:ext uri="{BB962C8B-B14F-4D97-AF65-F5344CB8AC3E}">
        <p14:creationId xmlns:p14="http://schemas.microsoft.com/office/powerpoint/2010/main" val="136637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Task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Is there a need to exchange education information in JSON format?</a:t>
            </a:r>
          </a:p>
          <a:p>
            <a:r>
              <a:rPr lang="en-US" sz="2400" dirty="0"/>
              <a:t>Should PESC provide a translation standard between JSON and XML?</a:t>
            </a:r>
          </a:p>
          <a:p>
            <a:r>
              <a:rPr lang="en-US" sz="2400" dirty="0"/>
              <a:t>Should we add the additional linking support of JSON-LD?</a:t>
            </a:r>
          </a:p>
          <a:p>
            <a:r>
              <a:rPr lang="en-US" sz="2400" dirty="0"/>
              <a:t>Should exchange definitions include RESTful web service definitions as part of the standard or use </a:t>
            </a:r>
            <a:r>
              <a:rPr lang="en-US" sz="2400" dirty="0" err="1"/>
              <a:t>EdExchange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917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 (trade-offs)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XSLT from valid XML instance to JSON instance</a:t>
            </a:r>
          </a:p>
          <a:p>
            <a:r>
              <a:rPr lang="en-US" sz="2400" dirty="0"/>
              <a:t>XSLT to transform XML Schema to JSON Schema</a:t>
            </a:r>
          </a:p>
          <a:p>
            <a:r>
              <a:rPr lang="en-US" sz="2400" dirty="0"/>
              <a:t>JSON Schema from scratch using PESC specification</a:t>
            </a:r>
          </a:p>
          <a:p>
            <a:r>
              <a:rPr lang="en-US" sz="2400" dirty="0"/>
              <a:t>JSON-LD implementation</a:t>
            </a:r>
          </a:p>
          <a:p>
            <a:r>
              <a:rPr lang="en-US" sz="2400" dirty="0"/>
              <a:t>Swagger or other web service specification for web service definition</a:t>
            </a:r>
          </a:p>
          <a:p>
            <a:r>
              <a:rPr lang="en-US" sz="2400" dirty="0"/>
              <a:t>AI “interlingua” for future dialects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6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Goessner</a:t>
            </a:r>
            <a:r>
              <a:rPr lang="en-US" dirty="0"/>
              <a:t> Notation (A4L)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226162"/>
              </p:ext>
            </p:extLst>
          </p:nvPr>
        </p:nvGraphicFramePr>
        <p:xfrm>
          <a:off x="1219199" y="1782145"/>
          <a:ext cx="7391400" cy="4161454"/>
        </p:xfrm>
        <a:graphic>
          <a:graphicData uri="http://schemas.openxmlformats.org/drawingml/2006/table">
            <a:tbl>
              <a:tblPr/>
              <a:tblGrid>
                <a:gridCol w="59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556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Pattern</a:t>
                      </a:r>
                      <a:endParaRPr lang="en-US" sz="900" dirty="0">
                        <a:effectLst/>
                      </a:endParaRP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XML</a:t>
                      </a:r>
                      <a:endParaRPr lang="en-US" sz="900">
                        <a:effectLst/>
                      </a:endParaRP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JSON</a:t>
                      </a:r>
                      <a:endParaRPr lang="en-US" sz="900">
                        <a:effectLst/>
                      </a:endParaRP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Access</a:t>
                      </a:r>
                      <a:endParaRPr lang="en-US" sz="900">
                        <a:effectLst/>
                      </a:endParaRP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56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&lt;e/&gt;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"e": null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o.e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723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&lt;e&gt;text&lt;/e&gt;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"e": "text"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o.e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89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3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&lt;e name="value" /&gt;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"e":{"@name": "value"}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o.e["@name"]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22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&lt;e name="value"&gt;text&lt;/e&gt;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"e": { "@name": "value", "#text": "text" }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o.e["@name"] o.e["#text"]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22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5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effectLst/>
                        </a:rPr>
                        <a:t>&lt;e&gt; &lt;a&gt;text&lt;/a&gt; &lt;b&gt;text&lt;/b&gt; &lt;/e&gt;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900">
                          <a:effectLst/>
                        </a:rPr>
                        <a:t>"e": { "a": "text", "b": "text" }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o.e.a o.e.b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422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6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effectLst/>
                        </a:rPr>
                        <a:t>&lt;e&gt; &lt;a&gt;text&lt;/a&gt; &lt;a&gt;text&lt;/a&gt; &lt;/e&gt;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"e": { "a": ["text", "text"] }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o.e.a[0] o.e.a[1]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57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7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effectLst/>
                        </a:rPr>
                        <a:t>&lt;e&gt; text &lt;a&gt;text&lt;/a&gt; &lt;/e&gt;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"e": { "#text": "text", "a": "text" }</a:t>
                      </a: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o.e</a:t>
                      </a:r>
                      <a:r>
                        <a:rPr lang="en-US" sz="900" dirty="0">
                          <a:effectLst/>
                        </a:rPr>
                        <a:t>["#text"] </a:t>
                      </a:r>
                      <a:r>
                        <a:rPr lang="en-US" sz="900" dirty="0" err="1">
                          <a:effectLst/>
                        </a:rPr>
                        <a:t>o.e.a</a:t>
                      </a:r>
                      <a:endParaRPr lang="en-US" sz="900" dirty="0">
                        <a:effectLst/>
                      </a:endParaRPr>
                    </a:p>
                  </a:txBody>
                  <a:tcPr marL="47847" marR="47847" marT="23923" marB="23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6324600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http://www.xml.com/pub/a/2006/05/31/converting-between-xml-and-json.html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3367378"/>
      </p:ext>
    </p:extLst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a6dcc7a-ed60-4d90-8a63-d1beaf0f6d66">NXM775DWE5FX-7-10</_dlc_DocId>
    <_dlc_DocIdUrl xmlns="fa6dcc7a-ed60-4d90-8a63-d1beaf0f6d66">
      <Url>https://actinc.sharepoint.com/sites/QA_Ext/PESCTAB/_layouts/DocIdRedir.aspx?ID=NXM775DWE5FX-7-10</Url>
      <Description>NXM775DWE5FX-7-10</Description>
    </_dlc_DocIdUrl>
    <_dlc_DocIdPersistId xmlns="fa6dcc7a-ed60-4d90-8a63-d1beaf0f6d6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B2C08869C62B429B7FAB2490EC1D9F" ma:contentTypeVersion="14" ma:contentTypeDescription="Create a new document." ma:contentTypeScope="" ma:versionID="7748102313ce4845bf2385db05e64d37">
  <xsd:schema xmlns:xsd="http://www.w3.org/2001/XMLSchema" xmlns:xs="http://www.w3.org/2001/XMLSchema" xmlns:p="http://schemas.microsoft.com/office/2006/metadata/properties" xmlns:ns2="fa6dcc7a-ed60-4d90-8a63-d1beaf0f6d66" targetNamespace="http://schemas.microsoft.com/office/2006/metadata/properties" ma:root="true" ma:fieldsID="0aca265d6050834c3ac9a2bfdf60a9f2" ns2:_="">
    <xsd:import namespace="fa6dcc7a-ed60-4d90-8a63-d1beaf0f6d6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dcc7a-ed60-4d90-8a63-d1beaf0f6d6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fals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fals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 xmlns="">
    <Name>Document ID Generator</Name>
    <Synchronization>Synchronous</Synchronization>
    <Type>10001</Type>
    <SequenceNumber>1000</SequenceNumber>
    <Assembly>Microsoft.Office.DocumentManagement, Version=16.0.0.0,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10002</Type>
    <SequenceNumber>1001</SequenceNumber>
    <Assembly>Microsoft.Office.DocumentManagement, Version=16.0.0.0,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10004</Type>
    <SequenceNumber>1002</SequenceNumber>
    <Assembly>Microsoft.Office.DocumentManagement, Version=16.0.0.0,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10006</Type>
    <SequenceNumber>1003</SequenceNumber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CFDDA6-5217-4EDA-8255-4CD3EBACA578}">
  <ds:schemaRefs>
    <ds:schemaRef ds:uri="fa6dcc7a-ed60-4d90-8a63-d1beaf0f6d66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5E2F339-057D-4845-9E45-552833AFE7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6dcc7a-ed60-4d90-8a63-d1beaf0f6d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148E2B-D8B0-4BF2-8A76-A3B5149BCFD8}">
  <ds:schemaRefs>
    <ds:schemaRef ds:uri="http://schemas.microsoft.com/sharepoint/events"/>
    <ds:schemaRef ds:uri=""/>
  </ds:schemaRefs>
</ds:datastoreItem>
</file>

<file path=customXml/itemProps4.xml><?xml version="1.0" encoding="utf-8"?>
<ds:datastoreItem xmlns:ds="http://schemas.openxmlformats.org/officeDocument/2006/customXml" ds:itemID="{35DE3D1F-064E-4328-BF0B-98A065DCA9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2152</TotalTime>
  <Words>631</Words>
  <Application>Microsoft Office PowerPoint</Application>
  <PresentationFormat>On-screen Show (4:3)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Eclipse</vt:lpstr>
      <vt:lpstr>Technical Advisory Board</vt:lpstr>
      <vt:lpstr>Quotes that I live by</vt:lpstr>
      <vt:lpstr>JavaScript Object Notation (JSON)</vt:lpstr>
      <vt:lpstr>Issues</vt:lpstr>
      <vt:lpstr>TAB Activities</vt:lpstr>
      <vt:lpstr>TAB JSON Original Recommendation 2015</vt:lpstr>
      <vt:lpstr>Questions for Task Force</vt:lpstr>
      <vt:lpstr>Possible approaches (trade-offs)</vt:lpstr>
      <vt:lpstr>Goessner Notation (A4L) </vt:lpstr>
      <vt:lpstr>Example PESC JSON</vt:lpstr>
      <vt:lpstr>Task Force Activities</vt:lpstr>
      <vt:lpstr>Questions</vt:lpstr>
    </vt:vector>
  </TitlesOfParts>
  <Company>ACT,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PESC Technical Advisory Board</dc:title>
  <dc:subject>Update</dc:subject>
  <dc:creator>ACT User</dc:creator>
  <cp:lastModifiedBy>Michael D. Morris</cp:lastModifiedBy>
  <cp:revision>185</cp:revision>
  <dcterms:created xsi:type="dcterms:W3CDTF">2010-09-30T20:36:45Z</dcterms:created>
  <dcterms:modified xsi:type="dcterms:W3CDTF">2021-01-27T22:55:28Z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0x01010083B2C08869C62B429B7FAB2490EC1D9F</vt:lpwstr>
  </property>
  <property fmtid="{D5CDD505-2E9C-101B-9397-08002B2CF9AE}" pid="3" name="_dlc_DocIdItemGuid">
    <vt:lpwstr>4ee10fb1-e901-4a54-bae0-ec66e63b68ad</vt:lpwstr>
  </property>
  <property fmtid="{D5CDD505-2E9C-101B-9397-08002B2CF9AE}" pid="4" name="Order">
    <vt:r8>1000</vt:r8>
  </property>
  <property fmtid="{D5CDD505-2E9C-101B-9397-08002B2CF9AE}" pid="5" name="Folders">
    <vt:lpwstr>~/sites/pesctab/TAB Presentations/Technology Panel Spring 2015 v2.pptx</vt:lpwstr>
  </property>
  <property fmtid="{D5CDD505-2E9C-101B-9397-08002B2CF9AE}" pid="6" name="xd_ProgID">
    <vt:lpwstr/>
  </property>
  <property fmtid="{D5CDD505-2E9C-101B-9397-08002B2CF9AE}" pid="7" name="TemplateUrl">
    <vt:lpwstr/>
  </property>
</Properties>
</file>