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6" r:id="rId2"/>
    <p:sldId id="347" r:id="rId3"/>
    <p:sldId id="342" r:id="rId4"/>
    <p:sldId id="330" r:id="rId5"/>
    <p:sldId id="306" r:id="rId6"/>
    <p:sldId id="324" r:id="rId7"/>
    <p:sldId id="319" r:id="rId8"/>
    <p:sldId id="336" r:id="rId9"/>
    <p:sldId id="329" r:id="rId10"/>
    <p:sldId id="337" r:id="rId11"/>
    <p:sldId id="338" r:id="rId12"/>
    <p:sldId id="339" r:id="rId13"/>
    <p:sldId id="344" r:id="rId14"/>
    <p:sldId id="340" r:id="rId15"/>
    <p:sldId id="341" r:id="rId16"/>
    <p:sldId id="334" r:id="rId17"/>
    <p:sldId id="333" r:id="rId18"/>
    <p:sldId id="348" r:id="rId19"/>
    <p:sldId id="346" r:id="rId20"/>
    <p:sldId id="3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0CFB3-2AE6-41D4-A8CA-DC37A132EEEC}" v="6" dt="2021-04-19T20:13:25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. Morris" userId="06cc7d6b-cf62-4b17-a0a3-a1e4a3be2881" providerId="ADAL" clId="{A940CFB3-2AE6-41D4-A8CA-DC37A132EEEC}"/>
    <pc:docChg chg="custSel addSld delSld modSld">
      <pc:chgData name="Michael D. Morris" userId="06cc7d6b-cf62-4b17-a0a3-a1e4a3be2881" providerId="ADAL" clId="{A940CFB3-2AE6-41D4-A8CA-DC37A132EEEC}" dt="2021-04-20T12:44:58.438" v="2173" actId="20577"/>
      <pc:docMkLst>
        <pc:docMk/>
      </pc:docMkLst>
      <pc:sldChg chg="modSp mod">
        <pc:chgData name="Michael D. Morris" userId="06cc7d6b-cf62-4b17-a0a3-a1e4a3be2881" providerId="ADAL" clId="{A940CFB3-2AE6-41D4-A8CA-DC37A132EEEC}" dt="2021-04-19T19:43:46.893" v="33" actId="20577"/>
        <pc:sldMkLst>
          <pc:docMk/>
          <pc:sldMk cId="456998106" sldId="256"/>
        </pc:sldMkLst>
        <pc:spChg chg="mod">
          <ac:chgData name="Michael D. Morris" userId="06cc7d6b-cf62-4b17-a0a3-a1e4a3be2881" providerId="ADAL" clId="{A940CFB3-2AE6-41D4-A8CA-DC37A132EEEC}" dt="2021-04-19T19:43:46.893" v="33" actId="20577"/>
          <ac:spMkLst>
            <pc:docMk/>
            <pc:sldMk cId="456998106" sldId="256"/>
            <ac:spMk id="2" creationId="{800621C8-0E6A-426B-A29F-DFF7C620675C}"/>
          </ac:spMkLst>
        </pc:spChg>
      </pc:sldChg>
      <pc:sldChg chg="modSp mod">
        <pc:chgData name="Michael D. Morris" userId="06cc7d6b-cf62-4b17-a0a3-a1e4a3be2881" providerId="ADAL" clId="{A940CFB3-2AE6-41D4-A8CA-DC37A132EEEC}" dt="2021-04-19T20:09:04.091" v="1457" actId="20577"/>
        <pc:sldMkLst>
          <pc:docMk/>
          <pc:sldMk cId="2009341726" sldId="324"/>
        </pc:sldMkLst>
        <pc:spChg chg="mod">
          <ac:chgData name="Michael D. Morris" userId="06cc7d6b-cf62-4b17-a0a3-a1e4a3be2881" providerId="ADAL" clId="{A940CFB3-2AE6-41D4-A8CA-DC37A132EEEC}" dt="2021-04-19T20:09:04.091" v="1457" actId="20577"/>
          <ac:spMkLst>
            <pc:docMk/>
            <pc:sldMk cId="2009341726" sldId="324"/>
            <ac:spMk id="2" creationId="{6775A891-95BF-461C-B3FB-169033D362DC}"/>
          </ac:spMkLst>
        </pc:spChg>
      </pc:sldChg>
      <pc:sldChg chg="modSp mod">
        <pc:chgData name="Michael D. Morris" userId="06cc7d6b-cf62-4b17-a0a3-a1e4a3be2881" providerId="ADAL" clId="{A940CFB3-2AE6-41D4-A8CA-DC37A132EEEC}" dt="2021-04-19T20:11:06.642" v="1464" actId="20577"/>
        <pc:sldMkLst>
          <pc:docMk/>
          <pc:sldMk cId="1237070496" sldId="329"/>
        </pc:sldMkLst>
        <pc:spChg chg="mod">
          <ac:chgData name="Michael D. Morris" userId="06cc7d6b-cf62-4b17-a0a3-a1e4a3be2881" providerId="ADAL" clId="{A940CFB3-2AE6-41D4-A8CA-DC37A132EEEC}" dt="2021-04-19T20:11:06.642" v="1464" actId="20577"/>
          <ac:spMkLst>
            <pc:docMk/>
            <pc:sldMk cId="1237070496" sldId="329"/>
            <ac:spMk id="3" creationId="{5206954D-0BFA-46DB-AB7A-6E186E1A1DE2}"/>
          </ac:spMkLst>
        </pc:spChg>
      </pc:sldChg>
      <pc:sldChg chg="modSp mod">
        <pc:chgData name="Michael D. Morris" userId="06cc7d6b-cf62-4b17-a0a3-a1e4a3be2881" providerId="ADAL" clId="{A940CFB3-2AE6-41D4-A8CA-DC37A132EEEC}" dt="2021-04-19T20:30:28.865" v="1756" actId="20577"/>
        <pc:sldMkLst>
          <pc:docMk/>
          <pc:sldMk cId="802737954" sldId="339"/>
        </pc:sldMkLst>
        <pc:spChg chg="mod">
          <ac:chgData name="Michael D. Morris" userId="06cc7d6b-cf62-4b17-a0a3-a1e4a3be2881" providerId="ADAL" clId="{A940CFB3-2AE6-41D4-A8CA-DC37A132EEEC}" dt="2021-04-19T20:30:28.865" v="1756" actId="20577"/>
          <ac:spMkLst>
            <pc:docMk/>
            <pc:sldMk cId="802737954" sldId="339"/>
            <ac:spMk id="3" creationId="{DBB17C94-2DDC-444A-9D2E-03C93A9DA83F}"/>
          </ac:spMkLst>
        </pc:spChg>
      </pc:sldChg>
      <pc:sldChg chg="modSp mod">
        <pc:chgData name="Michael D. Morris" userId="06cc7d6b-cf62-4b17-a0a3-a1e4a3be2881" providerId="ADAL" clId="{A940CFB3-2AE6-41D4-A8CA-DC37A132EEEC}" dt="2021-04-19T20:33:08.027" v="1806" actId="20577"/>
        <pc:sldMkLst>
          <pc:docMk/>
          <pc:sldMk cId="989796750" sldId="341"/>
        </pc:sldMkLst>
        <pc:spChg chg="mod">
          <ac:chgData name="Michael D. Morris" userId="06cc7d6b-cf62-4b17-a0a3-a1e4a3be2881" providerId="ADAL" clId="{A940CFB3-2AE6-41D4-A8CA-DC37A132EEEC}" dt="2021-04-19T20:33:08.027" v="1806" actId="20577"/>
          <ac:spMkLst>
            <pc:docMk/>
            <pc:sldMk cId="989796750" sldId="341"/>
            <ac:spMk id="3" creationId="{487E401E-243A-4BEA-A331-EA29A38E2126}"/>
          </ac:spMkLst>
        </pc:spChg>
      </pc:sldChg>
      <pc:sldChg chg="modSp new mod">
        <pc:chgData name="Michael D. Morris" userId="06cc7d6b-cf62-4b17-a0a3-a1e4a3be2881" providerId="ADAL" clId="{A940CFB3-2AE6-41D4-A8CA-DC37A132EEEC}" dt="2021-04-20T12:32:42.251" v="1829" actId="20577"/>
        <pc:sldMkLst>
          <pc:docMk/>
          <pc:sldMk cId="2954905018" sldId="342"/>
        </pc:sldMkLst>
        <pc:spChg chg="mod">
          <ac:chgData name="Michael D. Morris" userId="06cc7d6b-cf62-4b17-a0a3-a1e4a3be2881" providerId="ADAL" clId="{A940CFB3-2AE6-41D4-A8CA-DC37A132EEEC}" dt="2021-04-19T19:44:11.878" v="66" actId="20577"/>
          <ac:spMkLst>
            <pc:docMk/>
            <pc:sldMk cId="2954905018" sldId="342"/>
            <ac:spMk id="2" creationId="{8C56B817-56F7-4E71-A9A5-F21E0683AA9C}"/>
          </ac:spMkLst>
        </pc:spChg>
        <pc:spChg chg="mod">
          <ac:chgData name="Michael D. Morris" userId="06cc7d6b-cf62-4b17-a0a3-a1e4a3be2881" providerId="ADAL" clId="{A940CFB3-2AE6-41D4-A8CA-DC37A132EEEC}" dt="2021-04-20T12:32:42.251" v="1829" actId="20577"/>
          <ac:spMkLst>
            <pc:docMk/>
            <pc:sldMk cId="2954905018" sldId="342"/>
            <ac:spMk id="3" creationId="{414F7A4E-E2B0-443B-9CE4-320ED5A17C1C}"/>
          </ac:spMkLst>
        </pc:spChg>
      </pc:sldChg>
      <pc:sldChg chg="modSp new mod">
        <pc:chgData name="Michael D. Morris" userId="06cc7d6b-cf62-4b17-a0a3-a1e4a3be2881" providerId="ADAL" clId="{A940CFB3-2AE6-41D4-A8CA-DC37A132EEEC}" dt="2021-04-19T20:22:17.324" v="1686" actId="20577"/>
        <pc:sldMkLst>
          <pc:docMk/>
          <pc:sldMk cId="2706318305" sldId="343"/>
        </pc:sldMkLst>
        <pc:spChg chg="mod">
          <ac:chgData name="Michael D. Morris" userId="06cc7d6b-cf62-4b17-a0a3-a1e4a3be2881" providerId="ADAL" clId="{A940CFB3-2AE6-41D4-A8CA-DC37A132EEEC}" dt="2021-04-19T19:53:17.532" v="674" actId="20577"/>
          <ac:spMkLst>
            <pc:docMk/>
            <pc:sldMk cId="2706318305" sldId="343"/>
            <ac:spMk id="2" creationId="{58BB86A6-013E-4440-BFCF-F1516645ACB8}"/>
          </ac:spMkLst>
        </pc:spChg>
        <pc:spChg chg="mod">
          <ac:chgData name="Michael D. Morris" userId="06cc7d6b-cf62-4b17-a0a3-a1e4a3be2881" providerId="ADAL" clId="{A940CFB3-2AE6-41D4-A8CA-DC37A132EEEC}" dt="2021-04-19T20:22:17.324" v="1686" actId="20577"/>
          <ac:spMkLst>
            <pc:docMk/>
            <pc:sldMk cId="2706318305" sldId="343"/>
            <ac:spMk id="3" creationId="{306BF47C-536F-4832-ACDE-35D3222D3C5B}"/>
          </ac:spMkLst>
        </pc:spChg>
      </pc:sldChg>
      <pc:sldChg chg="modSp new mod">
        <pc:chgData name="Michael D. Morris" userId="06cc7d6b-cf62-4b17-a0a3-a1e4a3be2881" providerId="ADAL" clId="{A940CFB3-2AE6-41D4-A8CA-DC37A132EEEC}" dt="2021-04-19T19:59:59.345" v="905" actId="20577"/>
        <pc:sldMkLst>
          <pc:docMk/>
          <pc:sldMk cId="3232568245" sldId="344"/>
        </pc:sldMkLst>
        <pc:spChg chg="mod">
          <ac:chgData name="Michael D. Morris" userId="06cc7d6b-cf62-4b17-a0a3-a1e4a3be2881" providerId="ADAL" clId="{A940CFB3-2AE6-41D4-A8CA-DC37A132EEEC}" dt="2021-04-19T19:59:17.266" v="897" actId="20577"/>
          <ac:spMkLst>
            <pc:docMk/>
            <pc:sldMk cId="3232568245" sldId="344"/>
            <ac:spMk id="2" creationId="{DC06E10D-43D7-4292-AC3C-E2AC86C1EB4D}"/>
          </ac:spMkLst>
        </pc:spChg>
        <pc:spChg chg="mod">
          <ac:chgData name="Michael D. Morris" userId="06cc7d6b-cf62-4b17-a0a3-a1e4a3be2881" providerId="ADAL" clId="{A940CFB3-2AE6-41D4-A8CA-DC37A132EEEC}" dt="2021-04-19T19:59:59.345" v="905" actId="20577"/>
          <ac:spMkLst>
            <pc:docMk/>
            <pc:sldMk cId="3232568245" sldId="344"/>
            <ac:spMk id="3" creationId="{8D64BEC6-44D2-4E60-A084-5981144BB171}"/>
          </ac:spMkLst>
        </pc:spChg>
      </pc:sldChg>
      <pc:sldChg chg="new del">
        <pc:chgData name="Michael D. Morris" userId="06cc7d6b-cf62-4b17-a0a3-a1e4a3be2881" providerId="ADAL" clId="{A940CFB3-2AE6-41D4-A8CA-DC37A132EEEC}" dt="2021-04-19T20:18:43.694" v="1568" actId="2696"/>
        <pc:sldMkLst>
          <pc:docMk/>
          <pc:sldMk cId="2347053494" sldId="345"/>
        </pc:sldMkLst>
      </pc:sldChg>
      <pc:sldChg chg="modSp new mod">
        <pc:chgData name="Michael D. Morris" userId="06cc7d6b-cf62-4b17-a0a3-a1e4a3be2881" providerId="ADAL" clId="{A940CFB3-2AE6-41D4-A8CA-DC37A132EEEC}" dt="2021-04-19T20:07:17.552" v="1451" actId="20577"/>
        <pc:sldMkLst>
          <pc:docMk/>
          <pc:sldMk cId="3665337766" sldId="346"/>
        </pc:sldMkLst>
        <pc:spChg chg="mod">
          <ac:chgData name="Michael D. Morris" userId="06cc7d6b-cf62-4b17-a0a3-a1e4a3be2881" providerId="ADAL" clId="{A940CFB3-2AE6-41D4-A8CA-DC37A132EEEC}" dt="2021-04-19T20:01:21.995" v="940" actId="20577"/>
          <ac:spMkLst>
            <pc:docMk/>
            <pc:sldMk cId="3665337766" sldId="346"/>
            <ac:spMk id="2" creationId="{2CAEC5A0-86AF-4185-A321-7F8FC0F97F89}"/>
          </ac:spMkLst>
        </pc:spChg>
        <pc:spChg chg="mod">
          <ac:chgData name="Michael D. Morris" userId="06cc7d6b-cf62-4b17-a0a3-a1e4a3be2881" providerId="ADAL" clId="{A940CFB3-2AE6-41D4-A8CA-DC37A132EEEC}" dt="2021-04-19T20:07:17.552" v="1451" actId="20577"/>
          <ac:spMkLst>
            <pc:docMk/>
            <pc:sldMk cId="3665337766" sldId="346"/>
            <ac:spMk id="3" creationId="{D6568532-D840-406B-906F-5EC03919A340}"/>
          </ac:spMkLst>
        </pc:spChg>
      </pc:sldChg>
      <pc:sldChg chg="modSp new mod">
        <pc:chgData name="Michael D. Morris" userId="06cc7d6b-cf62-4b17-a0a3-a1e4a3be2881" providerId="ADAL" clId="{A940CFB3-2AE6-41D4-A8CA-DC37A132EEEC}" dt="2021-04-19T20:14:57.806" v="1567" actId="20577"/>
        <pc:sldMkLst>
          <pc:docMk/>
          <pc:sldMk cId="2123560831" sldId="347"/>
        </pc:sldMkLst>
        <pc:spChg chg="mod">
          <ac:chgData name="Michael D. Morris" userId="06cc7d6b-cf62-4b17-a0a3-a1e4a3be2881" providerId="ADAL" clId="{A940CFB3-2AE6-41D4-A8CA-DC37A132EEEC}" dt="2021-04-19T20:14:45.460" v="1565" actId="20577"/>
          <ac:spMkLst>
            <pc:docMk/>
            <pc:sldMk cId="2123560831" sldId="347"/>
            <ac:spMk id="2" creationId="{2161241B-A77A-440D-80AA-BE7EFDD8E679}"/>
          </ac:spMkLst>
        </pc:spChg>
        <pc:spChg chg="mod">
          <ac:chgData name="Michael D. Morris" userId="06cc7d6b-cf62-4b17-a0a3-a1e4a3be2881" providerId="ADAL" clId="{A940CFB3-2AE6-41D4-A8CA-DC37A132EEEC}" dt="2021-04-19T20:14:57.806" v="1567" actId="20577"/>
          <ac:spMkLst>
            <pc:docMk/>
            <pc:sldMk cId="2123560831" sldId="347"/>
            <ac:spMk id="3" creationId="{AB961470-7A87-4ECE-8764-F5C2DBEBB9ED}"/>
          </ac:spMkLst>
        </pc:spChg>
      </pc:sldChg>
      <pc:sldChg chg="modSp new mod">
        <pc:chgData name="Michael D. Morris" userId="06cc7d6b-cf62-4b17-a0a3-a1e4a3be2881" providerId="ADAL" clId="{A940CFB3-2AE6-41D4-A8CA-DC37A132EEEC}" dt="2021-04-20T12:44:58.438" v="2173" actId="20577"/>
        <pc:sldMkLst>
          <pc:docMk/>
          <pc:sldMk cId="2530026099" sldId="348"/>
        </pc:sldMkLst>
        <pc:spChg chg="mod">
          <ac:chgData name="Michael D. Morris" userId="06cc7d6b-cf62-4b17-a0a3-a1e4a3be2881" providerId="ADAL" clId="{A940CFB3-2AE6-41D4-A8CA-DC37A132EEEC}" dt="2021-04-20T12:33:30.042" v="1842" actId="20577"/>
          <ac:spMkLst>
            <pc:docMk/>
            <pc:sldMk cId="2530026099" sldId="348"/>
            <ac:spMk id="2" creationId="{77B5C4D5-911E-473B-B789-7776201568E9}"/>
          </ac:spMkLst>
        </pc:spChg>
        <pc:spChg chg="mod">
          <ac:chgData name="Michael D. Morris" userId="06cc7d6b-cf62-4b17-a0a3-a1e4a3be2881" providerId="ADAL" clId="{A940CFB3-2AE6-41D4-A8CA-DC37A132EEEC}" dt="2021-04-20T12:44:58.438" v="2173" actId="20577"/>
          <ac:spMkLst>
            <pc:docMk/>
            <pc:sldMk cId="2530026099" sldId="348"/>
            <ac:spMk id="3" creationId="{2149840C-9C4D-4398-ACA5-E132DFFE75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C4906-6081-4D2E-9CC7-C96445F027F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31E01-8770-491C-B96A-8479A7EF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3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BA3C-A7E0-4904-812C-6A77F489FB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3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296833" y="304800"/>
            <a:ext cx="15879233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24051" y="985839"/>
            <a:ext cx="9652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24051" y="3427413"/>
            <a:ext cx="9652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F76455-0186-4AF9-BD80-A8841B3E93AC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8FF0E87-92CE-4035-9171-F8D9F53238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42" y="73026"/>
            <a:ext cx="3284317" cy="80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FD73D5-E4A4-46AD-A34E-6A7918E57F23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9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301625"/>
            <a:ext cx="2436283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6684" y="301625"/>
            <a:ext cx="7112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C04940-A59F-497C-A7C0-FEA9FF8B231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29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5A40-EA2C-4CD8-915A-7A47BEC9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2C983-181B-43FB-8040-12D595D1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D816B-D037-4FC2-BD96-954BFDE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24A78-B6CF-47C2-9B83-BCE29605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EC4E51-EB7E-4B95-AD02-38E5A922920B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7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1" y="304800"/>
            <a:ext cx="7006167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457B83-86BA-461B-8679-6E543A2191C6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DB06B-5DFB-4379-B534-A3C015193514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71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2967" y="1827213"/>
            <a:ext cx="477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682A7B-C2B7-49DE-8D5B-988BE25307AF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2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159F5A-CB5C-4496-9C42-4B4ACBBE8A1B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8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A31778-5BA7-4677-9A20-DA5422A3D563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5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FECEB-E097-44EC-86A8-B4EB2EE8EBC7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3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A5227A-7B17-4A4B-837B-F5A551D8B048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4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796DD7-81BD-475A-B3B0-7CB62FDBFAF1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5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318000" y="0"/>
            <a:ext cx="15900400" cy="3810000"/>
            <a:chOff x="-2040" y="0"/>
            <a:chExt cx="7512" cy="2400"/>
          </a:xfrm>
        </p:grpSpPr>
        <p:sp>
          <p:nvSpPr>
            <p:cNvPr id="1033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1034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1035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68800" y="301625"/>
            <a:ext cx="72093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6684" y="1827213"/>
            <a:ext cx="975148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EC4E51-EB7E-4B95-AD02-38E5A922920B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3ACDB8A-DDB9-440F-A92B-C8DCE147619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42" y="73026"/>
            <a:ext cx="3284317" cy="80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9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.org/gend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21C8-0E6A-426B-A29F-DFF7C6206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Transcript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C5D6F-53CF-45C9-9C59-BAEDDACAF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D. Morris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9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22EC-BCC5-4E66-95A8-C5D8B917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EB4F-4DD1-4409-9ED8-A111117D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&lt;Course&gt; 	 	 	 </a:t>
            </a:r>
          </a:p>
          <a:p>
            <a:pPr marL="400050" lvl="1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CourseCreditBasis</a:t>
            </a:r>
            <a:r>
              <a:rPr lang="en-US" sz="1200" dirty="0"/>
              <a:t>&gt;Regular&lt;/</a:t>
            </a:r>
            <a:r>
              <a:rPr lang="en-US" sz="1200" dirty="0" err="1"/>
              <a:t>CourseCreditBasis</a:t>
            </a:r>
            <a:r>
              <a:rPr lang="en-US" sz="1200" dirty="0"/>
              <a:t>&gt;  	 	 	 &lt;</a:t>
            </a:r>
            <a:r>
              <a:rPr lang="en-US" sz="1200" dirty="0" err="1"/>
              <a:t>CourseCreditUnits</a:t>
            </a:r>
            <a:r>
              <a:rPr lang="en-US" sz="1200" dirty="0"/>
              <a:t>&gt;Semester&lt;/</a:t>
            </a:r>
            <a:r>
              <a:rPr lang="en-US" sz="1200" dirty="0" err="1"/>
              <a:t>CourseCreditUnits</a:t>
            </a:r>
            <a:r>
              <a:rPr lang="en-US" sz="1200" dirty="0"/>
              <a:t>&gt; 	 	 	 &lt;</a:t>
            </a:r>
            <a:r>
              <a:rPr lang="en-US" sz="1200" dirty="0" err="1"/>
              <a:t>CourseCreditLevel</a:t>
            </a:r>
            <a:r>
              <a:rPr lang="en-US" sz="1200" dirty="0"/>
              <a:t>&gt;Graduate&lt;/</a:t>
            </a:r>
            <a:r>
              <a:rPr lang="en-US" sz="1200" dirty="0" err="1"/>
              <a:t>CourseCreditLevel</a:t>
            </a:r>
            <a:r>
              <a:rPr lang="en-US" sz="1200" dirty="0"/>
              <a:t>&gt; 	 	 	 &lt;</a:t>
            </a:r>
            <a:r>
              <a:rPr lang="en-US" sz="1200" dirty="0" err="1"/>
              <a:t>CourseCreditValue</a:t>
            </a:r>
            <a:r>
              <a:rPr lang="en-US" sz="1200" dirty="0"/>
              <a:t>&gt;3&lt;/</a:t>
            </a:r>
            <a:r>
              <a:rPr lang="en-US" sz="1200" dirty="0" err="1"/>
              <a:t>CourseCreditValue</a:t>
            </a:r>
            <a:r>
              <a:rPr lang="en-US" sz="1200" dirty="0"/>
              <a:t>&gt; 	 	 	 &lt;</a:t>
            </a:r>
            <a:r>
              <a:rPr lang="en-US" sz="1200" dirty="0" err="1"/>
              <a:t>CourseCreditEarned</a:t>
            </a:r>
            <a:r>
              <a:rPr lang="en-US" sz="1200" dirty="0"/>
              <a:t>&gt;3&lt;/</a:t>
            </a:r>
            <a:r>
              <a:rPr lang="en-US" sz="1200" dirty="0" err="1"/>
              <a:t>CourseCreditEarned</a:t>
            </a:r>
            <a:r>
              <a:rPr lang="en-US" sz="1200" dirty="0"/>
              <a:t>&gt; 	 &lt;</a:t>
            </a:r>
            <a:r>
              <a:rPr lang="en-US" sz="1200" dirty="0" err="1"/>
              <a:t>CourseAcademicGradeScaleCode</a:t>
            </a:r>
            <a:r>
              <a:rPr lang="en-US" sz="1200" dirty="0"/>
              <a:t>&gt;25&lt;/</a:t>
            </a:r>
            <a:r>
              <a:rPr lang="en-US" sz="1200" dirty="0" err="1"/>
              <a:t>CourseAcademicGradeScaleCode</a:t>
            </a:r>
            <a:r>
              <a:rPr lang="en-US" sz="1200" dirty="0"/>
              <a:t> &lt;</a:t>
            </a:r>
            <a:r>
              <a:rPr lang="en-US" sz="1200" dirty="0" err="1"/>
              <a:t>CourseAcademicGrade</a:t>
            </a:r>
            <a:r>
              <a:rPr lang="en-US" sz="1200" dirty="0"/>
              <a:t>&gt;A&lt;/</a:t>
            </a:r>
            <a:r>
              <a:rPr lang="en-US" sz="1200" dirty="0" err="1"/>
              <a:t>CourseAcademicGrade</a:t>
            </a:r>
            <a:r>
              <a:rPr lang="en-US" sz="1200" dirty="0"/>
              <a:t>&gt; </a:t>
            </a:r>
          </a:p>
          <a:p>
            <a:pPr marL="400050" lvl="1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CourseCIPCode</a:t>
            </a:r>
            <a:r>
              <a:rPr lang="en-US" sz="1200" dirty="0"/>
              <a:t>&gt;999&lt;/</a:t>
            </a:r>
            <a:r>
              <a:rPr lang="en-US" sz="1200" dirty="0" err="1"/>
              <a:t>CourseCIPCode</a:t>
            </a:r>
            <a:r>
              <a:rPr lang="en-US" sz="1200" dirty="0"/>
              <a:t>&gt;  	 	 &lt;</a:t>
            </a:r>
            <a:r>
              <a:rPr lang="en-US" sz="1200" dirty="0" err="1"/>
              <a:t>CourseSubjectAbbreviation</a:t>
            </a:r>
            <a:r>
              <a:rPr lang="en-US" sz="1200" dirty="0"/>
              <a:t>&gt;PHL&lt;/</a:t>
            </a:r>
            <a:r>
              <a:rPr lang="en-US" sz="1200" dirty="0" err="1"/>
              <a:t>CourseSubjectAbbreviation</a:t>
            </a:r>
            <a:r>
              <a:rPr lang="en-US" sz="1200" dirty="0"/>
              <a:t>&gt;  	 &lt;</a:t>
            </a:r>
            <a:r>
              <a:rPr lang="en-US" sz="1200" dirty="0" err="1"/>
              <a:t>CourseNumber</a:t>
            </a:r>
            <a:r>
              <a:rPr lang="en-US" sz="1200" dirty="0"/>
              <a:t>&gt;388&lt;/</a:t>
            </a:r>
            <a:r>
              <a:rPr lang="en-US" sz="1200" dirty="0" err="1"/>
              <a:t>CourseNumber</a:t>
            </a:r>
            <a:r>
              <a:rPr lang="en-US" sz="1200" dirty="0"/>
              <a:t>&gt; </a:t>
            </a:r>
          </a:p>
          <a:p>
            <a:pPr marL="400050" lvl="1" indent="0">
              <a:buNone/>
            </a:pPr>
            <a:r>
              <a:rPr lang="en-US" sz="1200" dirty="0"/>
              <a:t> &lt;</a:t>
            </a:r>
            <a:r>
              <a:rPr lang="en-US" sz="1200" dirty="0" err="1"/>
              <a:t>CourseTitle</a:t>
            </a:r>
            <a:r>
              <a:rPr lang="en-US" sz="1200" dirty="0"/>
              <a:t>&gt;CONFERENCE COURSE&lt;/</a:t>
            </a:r>
            <a:r>
              <a:rPr lang="en-US" sz="1200" dirty="0" err="1"/>
              <a:t>CourseTitle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&lt;/Course&gt;</a:t>
            </a:r>
          </a:p>
        </p:txBody>
      </p:sp>
    </p:spTree>
    <p:extLst>
      <p:ext uri="{BB962C8B-B14F-4D97-AF65-F5344CB8AC3E}">
        <p14:creationId xmlns:p14="http://schemas.microsoft.com/office/powerpoint/2010/main" val="72465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DEE6-1B28-457F-8A72-31FF4B35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 (Linked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938C-EC7E-412E-A826-2DC3FACD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using JSON syntax; that is, certain property names have meaning (@context, @id, @graph, @type)</a:t>
            </a:r>
          </a:p>
          <a:p>
            <a:r>
              <a:rPr lang="en-US" dirty="0"/>
              <a:t>Instead of namespaces, JSON-LD names are individualized by IRIs:</a:t>
            </a:r>
          </a:p>
          <a:p>
            <a:pPr lvl="1"/>
            <a:r>
              <a:rPr lang="en-US" dirty="0"/>
              <a:t>International Resource Identifier uses Universal Coded Character Set (UCC)</a:t>
            </a:r>
          </a:p>
          <a:p>
            <a:pPr lvl="1"/>
            <a:r>
              <a:rPr lang="en-US" dirty="0"/>
              <a:t>Uniform Resource Identifier are a subset of IRIs using ASCII encoding</a:t>
            </a:r>
          </a:p>
          <a:p>
            <a:pPr lvl="1"/>
            <a:r>
              <a:rPr lang="en-US" dirty="0"/>
              <a:t>Example: @context {"name": "http://xmlns.com/</a:t>
            </a:r>
            <a:r>
              <a:rPr lang="en-US" dirty="0" err="1"/>
              <a:t>foaf</a:t>
            </a:r>
            <a:r>
              <a:rPr lang="en-US" dirty="0"/>
              <a:t>/0.1/name}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687EA1-5999-45BC-A07D-D2042A59A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http://www.w3.org/2006/vcard/ns#Address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AE04E2-9BAF-4CA2-B274-9EE9668C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"name": "http://xmlns.com/foaf/0.1/name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9DEA53-3D4C-46FF-BFE3-8294962D9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"name": "http://xmlns.com/foaf/0.1/name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6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F216-76BD-4D7C-B812-00621E4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7C94-2DDC-444A-9D2E-03C93A9D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684" y="1602297"/>
            <a:ext cx="9751483" cy="4339716"/>
          </a:xfrm>
        </p:spPr>
        <p:txBody>
          <a:bodyPr/>
          <a:lstStyle/>
          <a:p>
            <a:r>
              <a:rPr lang="en-US" sz="2400" dirty="0"/>
              <a:t>@context is used to define the terms used in a JSON-LD document:</a:t>
            </a:r>
          </a:p>
          <a:p>
            <a:r>
              <a:rPr lang="en-US" sz="2400" dirty="0"/>
              <a:t>@id is used to specify a node in a graph that can be referenced by other nodes</a:t>
            </a:r>
          </a:p>
          <a:p>
            <a:r>
              <a:rPr lang="en-US" sz="2400" dirty="0"/>
              <a:t>@type is used to define constraints on the value of the property value</a:t>
            </a:r>
          </a:p>
          <a:p>
            <a:r>
              <a:rPr lang="en-US" sz="2400" dirty="0"/>
              <a:t>@graph uses Resource Description Framework (RDF) to form relationships between objects (linking)</a:t>
            </a:r>
          </a:p>
          <a:p>
            <a:r>
              <a:rPr lang="en-US" sz="2400" dirty="0"/>
              <a:t>There are other key words, but these are the most common.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3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E10D-43D7-4292-AC3C-E2AC86C1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BEC6-44D2-4E60-A084-5981144B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{"@context":</a:t>
            </a:r>
          </a:p>
          <a:p>
            <a:pPr marL="0" indent="0">
              <a:buNone/>
            </a:pPr>
            <a:r>
              <a:rPr lang="en-US" sz="1800" dirty="0"/>
              <a:t>     {</a:t>
            </a:r>
          </a:p>
          <a:p>
            <a:pPr marL="0" indent="0">
              <a:buNone/>
            </a:pPr>
            <a:r>
              <a:rPr lang="en-US" sz="1800" dirty="0"/>
              <a:t>      "email":</a:t>
            </a:r>
          </a:p>
          <a:p>
            <a:pPr marL="0" indent="0">
              <a:buNone/>
            </a:pPr>
            <a:r>
              <a:rPr lang="en-US" sz="1800" dirty="0"/>
              <a:t>          {</a:t>
            </a:r>
          </a:p>
          <a:p>
            <a:pPr marL="0" indent="0">
              <a:buNone/>
            </a:pPr>
            <a:r>
              <a:rPr lang="en-US" sz="1800" dirty="0"/>
              <a:t>         	"@id": "http://xmlns.com/</a:t>
            </a:r>
            <a:r>
              <a:rPr lang="en-US" sz="1800" dirty="0" err="1"/>
              <a:t>foaf</a:t>
            </a:r>
            <a:r>
              <a:rPr lang="en-US" sz="1800" dirty="0"/>
              <a:t>/0.1/</a:t>
            </a:r>
            <a:r>
              <a:rPr lang="en-US" sz="1800" dirty="0" err="1"/>
              <a:t>mbox</a:t>
            </a:r>
            <a:r>
              <a:rPr lang="en-US" sz="1800" dirty="0"/>
              <a:t>",</a:t>
            </a:r>
          </a:p>
          <a:p>
            <a:pPr marL="0" indent="0">
              <a:buNone/>
            </a:pPr>
            <a:r>
              <a:rPr lang="en-US" sz="1800" dirty="0"/>
              <a:t>         	"@type": "@id"</a:t>
            </a:r>
          </a:p>
          <a:p>
            <a:pPr marL="0" indent="0">
              <a:buNone/>
            </a:pPr>
            <a:r>
              <a:rPr lang="en-US" sz="1800" dirty="0"/>
              <a:t>            },</a:t>
            </a:r>
          </a:p>
          <a:p>
            <a:pPr marL="0" indent="0">
              <a:buNone/>
            </a:pPr>
            <a:r>
              <a:rPr lang="en-US" sz="1800" dirty="0"/>
              <a:t>      "name": "http://xmlns.com/</a:t>
            </a:r>
            <a:r>
              <a:rPr lang="en-US" sz="1800" dirty="0" err="1"/>
              <a:t>foaf</a:t>
            </a:r>
            <a:r>
              <a:rPr lang="en-US" sz="1800" dirty="0"/>
              <a:t>/0.1/name",</a:t>
            </a:r>
          </a:p>
          <a:p>
            <a:pPr marL="0" indent="0">
              <a:buNone/>
            </a:pPr>
            <a:r>
              <a:rPr lang="en-US" sz="1800" dirty="0"/>
              <a:t>      "gender": </a:t>
            </a:r>
            <a:r>
              <a:rPr lang="en-US" sz="1800" dirty="0">
                <a:hlinkClick r:id="rId2"/>
              </a:rPr>
              <a:t>http://schema.org/gender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256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9D83-8B31-4930-95AD-F3C68FBA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JSON-LD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0CF624-8881-4B03-B93E-C96A5414A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91617" y="2220337"/>
            <a:ext cx="8990239" cy="200309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{ </a:t>
            </a:r>
          </a:p>
          <a:p>
            <a:pPr marL="400050" lvl="1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"@context": "https://json-ld.org/contexts/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person.jsonld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", </a:t>
            </a:r>
          </a:p>
          <a:p>
            <a:pPr marL="400050" lvl="1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"@id": "http://act.org/employees/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morrism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", </a:t>
            </a:r>
          </a:p>
          <a:p>
            <a:pPr marL="400050" lvl="1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"name": "Michael Morris", </a:t>
            </a:r>
          </a:p>
          <a:p>
            <a:pPr marL="400050" lvl="1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"gender": "male",</a:t>
            </a:r>
          </a:p>
          <a:p>
            <a:pPr marL="400050" lvl="1" indent="0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Menlo"/>
              </a:rPr>
              <a:t>"email": "mailto:michael.morris@act.org"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4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E9D6-73D7-45B0-BEEB-4E74118D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JSON Schema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401E-243A-4BEA-A331-EA29A38E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013" y="1827213"/>
            <a:ext cx="7313612" cy="4114800"/>
          </a:xfrm>
        </p:spPr>
        <p:txBody>
          <a:bodyPr/>
          <a:lstStyle/>
          <a:p>
            <a:r>
              <a:rPr lang="en-US" sz="2000" dirty="0"/>
              <a:t>JSON Schema specifies and validates that:</a:t>
            </a:r>
          </a:p>
          <a:p>
            <a:pPr lvl="1"/>
            <a:r>
              <a:rPr lang="en-US" sz="1600" dirty="0"/>
              <a:t>The property values </a:t>
            </a:r>
            <a:r>
              <a:rPr lang="en-US" sz="1600"/>
              <a:t>are the appropriate </a:t>
            </a:r>
            <a:r>
              <a:rPr lang="en-US" sz="1600" dirty="0"/>
              <a:t>types: Numbers are numbers, dates are dates, and SCED codes are SCED codes.</a:t>
            </a:r>
          </a:p>
          <a:p>
            <a:pPr lvl="1"/>
            <a:r>
              <a:rPr lang="en-US" sz="1600" dirty="0"/>
              <a:t>A property is required in the document</a:t>
            </a:r>
          </a:p>
          <a:p>
            <a:pPr lvl="1"/>
            <a:r>
              <a:rPr lang="en-US" sz="1600" dirty="0"/>
              <a:t>A required property's value can be null</a:t>
            </a:r>
          </a:p>
          <a:p>
            <a:pPr lvl="1"/>
            <a:r>
              <a:rPr lang="en-US" sz="1600" dirty="0"/>
              <a:t>A property is present conditionally depending on another property value</a:t>
            </a:r>
          </a:p>
          <a:p>
            <a:pPr lvl="1"/>
            <a:r>
              <a:rPr lang="en-US" sz="1600" dirty="0"/>
              <a:t>A property's value is in a list of acceptable values (enumerations)</a:t>
            </a:r>
          </a:p>
          <a:p>
            <a:pPr lvl="1"/>
            <a:r>
              <a:rPr lang="en-US" sz="1600" dirty="0"/>
              <a:t>That a value is the correct format (standard format or regular expression)</a:t>
            </a:r>
          </a:p>
          <a:p>
            <a:r>
              <a:rPr lang="en-US" sz="2000" dirty="0"/>
              <a:t>Can be used in conjunction with JSON-LD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79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290D-8B0F-49F5-8794-18D4B8B7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2923-DBC4-49D4-916D-B7929E497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485" y="1524000"/>
            <a:ext cx="7313612" cy="4114800"/>
          </a:xfrm>
        </p:spPr>
        <p:txBody>
          <a:bodyPr/>
          <a:lstStyle/>
          <a:p>
            <a:pPr marL="0" indent="0" defTabSz="274320">
              <a:buNone/>
            </a:pPr>
            <a:r>
              <a:rPr lang="en-US" sz="1000" dirty="0"/>
              <a:t>{</a:t>
            </a:r>
          </a:p>
          <a:p>
            <a:pPr marL="0" indent="0" defTabSz="274320">
              <a:buNone/>
            </a:pPr>
            <a:r>
              <a:rPr lang="de-DE" sz="1000" dirty="0"/>
              <a:t>	"$schema": "http://json-schema.org/draft-04/schema#",</a:t>
            </a:r>
          </a:p>
          <a:p>
            <a:pPr marL="0" indent="0" defTabSz="274320">
              <a:buNone/>
            </a:pPr>
            <a:r>
              <a:rPr lang="en-US" sz="1000" dirty="0"/>
              <a:t>	"description": "JSON Schema for PESC College Transcript",</a:t>
            </a:r>
          </a:p>
          <a:p>
            <a:pPr marL="0" indent="0" defTabSz="274320">
              <a:buNone/>
            </a:pPr>
            <a:r>
              <a:rPr lang="en-US" sz="1000" dirty="0"/>
              <a:t>	"type": "object",</a:t>
            </a:r>
          </a:p>
          <a:p>
            <a:pPr marL="0" indent="0" defTabSz="274320">
              <a:buNone/>
            </a:pPr>
            <a:r>
              <a:rPr lang="en-US" sz="1000" dirty="0"/>
              <a:t>	"</a:t>
            </a:r>
            <a:r>
              <a:rPr lang="en-US" sz="1000" dirty="0" err="1"/>
              <a:t>additionalProperties</a:t>
            </a:r>
            <a:r>
              <a:rPr lang="en-US" sz="1000" dirty="0"/>
              <a:t>": false,</a:t>
            </a:r>
          </a:p>
          <a:p>
            <a:pPr marL="0" indent="0" defTabSz="274320">
              <a:buNone/>
            </a:pPr>
            <a:r>
              <a:rPr lang="en-US" sz="1000" dirty="0"/>
              <a:t>		"required": [</a:t>
            </a:r>
          </a:p>
          <a:p>
            <a:pPr marL="0" indent="0" defTabSz="274320">
              <a:buNone/>
            </a:pPr>
            <a:r>
              <a:rPr lang="en-US" sz="1000" dirty="0"/>
              <a:t>		"Student",</a:t>
            </a:r>
          </a:p>
          <a:p>
            <a:pPr marL="0" indent="0" defTabSz="274320">
              <a:buNone/>
            </a:pPr>
            <a:r>
              <a:rPr lang="en-US" sz="1000" dirty="0"/>
              <a:t>		"</a:t>
            </a:r>
            <a:r>
              <a:rPr lang="en-US" sz="1000" dirty="0" err="1"/>
              <a:t>TransmissionData</a:t>
            </a:r>
            <a:r>
              <a:rPr lang="en-US" sz="1000" dirty="0"/>
              <a:t>"</a:t>
            </a:r>
          </a:p>
          <a:p>
            <a:pPr marL="0" indent="0" defTabSz="274320">
              <a:buNone/>
            </a:pPr>
            <a:r>
              <a:rPr lang="en-US" sz="1000" dirty="0"/>
              <a:t>	],</a:t>
            </a:r>
          </a:p>
          <a:p>
            <a:pPr marL="0" indent="0" defTabSz="274320">
              <a:buNone/>
            </a:pPr>
            <a:r>
              <a:rPr lang="en-US" sz="1000" dirty="0"/>
              <a:t>	"properties": {</a:t>
            </a:r>
          </a:p>
          <a:p>
            <a:pPr marL="0" indent="0" defTabSz="274320">
              <a:buNone/>
            </a:pPr>
            <a:r>
              <a:rPr lang="en-US" sz="1000" dirty="0"/>
              <a:t>		"</a:t>
            </a:r>
            <a:r>
              <a:rPr lang="en-US" sz="1000" dirty="0" err="1"/>
              <a:t>NoteMessage</a:t>
            </a:r>
            <a:r>
              <a:rPr lang="en-US" sz="1000" dirty="0"/>
              <a:t>": {</a:t>
            </a:r>
          </a:p>
          <a:p>
            <a:pPr marL="0" indent="0" defTabSz="274320">
              <a:buNone/>
            </a:pPr>
            <a:r>
              <a:rPr lang="en-US" sz="1000" dirty="0"/>
              <a:t>			"items": {</a:t>
            </a:r>
          </a:p>
          <a:p>
            <a:pPr marL="0" indent="0" defTabSz="274320">
              <a:buNone/>
            </a:pPr>
            <a:r>
              <a:rPr lang="en-US" sz="1000" dirty="0"/>
              <a:t>				"$ref": "#/definitions/</a:t>
            </a:r>
            <a:r>
              <a:rPr lang="en-US" sz="1000" dirty="0" err="1"/>
              <a:t>NoteMessageType</a:t>
            </a:r>
            <a:r>
              <a:rPr lang="en-US" sz="1000" dirty="0"/>
              <a:t>"</a:t>
            </a:r>
          </a:p>
          <a:p>
            <a:pPr marL="0" indent="0" defTabSz="274320">
              <a:buNone/>
            </a:pPr>
            <a:r>
              <a:rPr lang="en-US" sz="1000" dirty="0"/>
              <a:t>			},</a:t>
            </a:r>
          </a:p>
          <a:p>
            <a:pPr marL="0" indent="0" defTabSz="274320">
              <a:buNone/>
            </a:pPr>
            <a:r>
              <a:rPr lang="en-US" sz="1000" dirty="0"/>
              <a:t>			"type": "array"</a:t>
            </a:r>
          </a:p>
          <a:p>
            <a:pPr marL="0" indent="0" defTabSz="274320">
              <a:buNone/>
            </a:pPr>
            <a:r>
              <a:rPr lang="en-US" sz="1000" dirty="0"/>
              <a:t>		},</a:t>
            </a:r>
          </a:p>
          <a:p>
            <a:pPr marL="0" indent="0" defTabSz="274320">
              <a:buNone/>
            </a:pPr>
            <a:r>
              <a:rPr lang="en-US" sz="1000" dirty="0"/>
              <a:t>		"Student": {</a:t>
            </a:r>
          </a:p>
          <a:p>
            <a:pPr marL="0" indent="0" defTabSz="274320">
              <a:buNone/>
            </a:pPr>
            <a:r>
              <a:rPr lang="en-US" sz="1000" dirty="0"/>
              <a:t>			"$ref": "#/definitions/</a:t>
            </a:r>
            <a:r>
              <a:rPr lang="en-US" sz="1000" dirty="0" err="1"/>
              <a:t>StudentType</a:t>
            </a:r>
            <a:r>
              <a:rPr lang="en-US" sz="1000" dirty="0"/>
              <a:t>"</a:t>
            </a:r>
          </a:p>
          <a:p>
            <a:pPr marL="0" indent="0" defTabSz="274320">
              <a:buNone/>
            </a:pPr>
            <a:r>
              <a:rPr lang="en-US" sz="1000" dirty="0"/>
              <a:t>		},</a:t>
            </a:r>
          </a:p>
          <a:p>
            <a:pPr marL="0" indent="0" defTabSz="274320">
              <a:buNone/>
            </a:pPr>
            <a:r>
              <a:rPr lang="en-US" sz="1000" dirty="0"/>
              <a:t>		"</a:t>
            </a:r>
            <a:r>
              <a:rPr lang="en-US" sz="1000" dirty="0" err="1"/>
              <a:t>TransmissionData</a:t>
            </a:r>
            <a:r>
              <a:rPr lang="en-US" sz="1000" dirty="0"/>
              <a:t>": {</a:t>
            </a:r>
          </a:p>
          <a:p>
            <a:pPr marL="0" indent="0" defTabSz="274320">
              <a:buNone/>
            </a:pPr>
            <a:r>
              <a:rPr lang="en-US" sz="1000" dirty="0"/>
              <a:t>			"$ref": "#/definitions/</a:t>
            </a:r>
            <a:r>
              <a:rPr lang="en-US" sz="1000" dirty="0" err="1"/>
              <a:t>TransmissionDataType</a:t>
            </a:r>
            <a:r>
              <a:rPr lang="en-US" sz="1000" dirty="0"/>
              <a:t>"</a:t>
            </a:r>
          </a:p>
          <a:p>
            <a:pPr marL="0" indent="0" defTabSz="274320">
              <a:buNone/>
            </a:pPr>
            <a:r>
              <a:rPr lang="en-US" sz="1000" dirty="0"/>
              <a:t>		},</a:t>
            </a:r>
          </a:p>
          <a:p>
            <a:pPr marL="0" indent="0" defTabSz="274320">
              <a:buNone/>
            </a:pPr>
            <a:r>
              <a:rPr lang="en-US" sz="1000" dirty="0"/>
              <a:t>		"</a:t>
            </a:r>
            <a:r>
              <a:rPr lang="en-US" sz="1000" dirty="0" err="1"/>
              <a:t>UserDefinedExtensions</a:t>
            </a:r>
            <a:r>
              <a:rPr lang="en-US" sz="1000" dirty="0"/>
              <a:t>": {</a:t>
            </a:r>
          </a:p>
          <a:p>
            <a:pPr marL="0" indent="0" defTabSz="274320">
              <a:buNone/>
            </a:pPr>
            <a:r>
              <a:rPr lang="en-US" sz="1000" dirty="0"/>
              <a:t>			"$ref": "#/definitions/</a:t>
            </a:r>
            <a:r>
              <a:rPr lang="en-US" sz="1000" dirty="0" err="1"/>
              <a:t>UserDefinedExtensionsType</a:t>
            </a:r>
            <a:r>
              <a:rPr lang="en-US" sz="1000" dirty="0"/>
              <a:t>"</a:t>
            </a:r>
          </a:p>
          <a:p>
            <a:pPr marL="0" indent="0" defTabSz="274320">
              <a:buNone/>
            </a:pPr>
            <a:r>
              <a:rPr lang="en-US" sz="1000" dirty="0"/>
              <a:t>		}</a:t>
            </a:r>
          </a:p>
          <a:p>
            <a:pPr marL="0" indent="0" defTabSz="274320">
              <a:buNone/>
            </a:pPr>
            <a:r>
              <a:rPr lang="en-US" sz="1000" dirty="0"/>
              <a:t>	},</a:t>
            </a:r>
          </a:p>
          <a:p>
            <a:pPr marL="0" indent="0" defTabSz="274320">
              <a:buNone/>
            </a:pPr>
            <a:endParaRPr lang="en-US" sz="1000" dirty="0"/>
          </a:p>
          <a:p>
            <a:pPr marL="0" indent="0" defTabSz="274320">
              <a:buNone/>
            </a:pPr>
            <a:r>
              <a:rPr lang="en-US" sz="1000" dirty="0"/>
              <a:t>	"definitions": {…}</a:t>
            </a:r>
          </a:p>
          <a:p>
            <a:pPr marL="0" indent="0" defTabSz="274320">
              <a:buNone/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65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BB72-1B0D-427F-9397-F00D78BF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Snippet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F3F8-E77A-4C83-87BB-E27E2C9D5882}"/>
              </a:ext>
            </a:extLst>
          </p:cNvPr>
          <p:cNvSpPr txBox="1"/>
          <p:nvPr/>
        </p:nvSpPr>
        <p:spPr>
          <a:xfrm>
            <a:off x="1744909" y="1981200"/>
            <a:ext cx="10100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sz="1200"/>
              <a:t>{</a:t>
            </a:r>
          </a:p>
          <a:p>
            <a:pPr defTabSz="274320"/>
            <a:r>
              <a:rPr lang="en-US" sz="1200"/>
              <a:t>	"AgencyCodeType": {</a:t>
            </a:r>
          </a:p>
          <a:p>
            <a:pPr defTabSz="274320"/>
            <a:r>
              <a:rPr lang="en-US" sz="1200"/>
              <a:t>		"description": "A code that describes the type of agency that assigned the student's identification number",</a:t>
            </a:r>
          </a:p>
          <a:p>
            <a:pPr defTabSz="274320"/>
            <a:r>
              <a:rPr lang="en-US" sz="1200"/>
              <a:t>		"enum": [</a:t>
            </a:r>
          </a:p>
          <a:p>
            <a:pPr defTabSz="274320"/>
            <a:r>
              <a:rPr lang="en-US" sz="1200"/>
              <a:t>			"District",</a:t>
            </a:r>
          </a:p>
          <a:p>
            <a:pPr defTabSz="274320"/>
            <a:r>
              <a:rPr lang="en-US" sz="1200"/>
              <a:t>			"Migrant",</a:t>
            </a:r>
          </a:p>
          <a:p>
            <a:pPr defTabSz="274320"/>
            <a:r>
              <a:rPr lang="en-US" sz="1200"/>
              <a:t>			"MutuallyDefined",</a:t>
            </a:r>
          </a:p>
          <a:p>
            <a:pPr defTabSz="274320"/>
            <a:r>
              <a:rPr lang="en-US" sz="1200"/>
              <a:t>			"National",</a:t>
            </a:r>
          </a:p>
          <a:p>
            <a:pPr defTabSz="274320"/>
            <a:r>
              <a:rPr lang="en-US" sz="1200"/>
              <a:t>			"Province",</a:t>
            </a:r>
          </a:p>
          <a:p>
            <a:pPr defTabSz="274320"/>
            <a:r>
              <a:rPr lang="en-US" sz="1200"/>
              <a:t>			"Regional",</a:t>
            </a:r>
          </a:p>
          <a:p>
            <a:pPr defTabSz="274320"/>
            <a:r>
              <a:rPr lang="en-US" sz="1200"/>
              <a:t>			"State"</a:t>
            </a:r>
          </a:p>
          <a:p>
            <a:pPr defTabSz="274320"/>
            <a:r>
              <a:rPr lang="en-US" sz="1200"/>
              <a:t>		],</a:t>
            </a:r>
          </a:p>
          <a:p>
            <a:pPr defTabSz="274320"/>
            <a:r>
              <a:rPr lang="en-US" sz="1200"/>
              <a:t>		"type": "string"</a:t>
            </a:r>
          </a:p>
          <a:p>
            <a:pPr defTabSz="274320"/>
            <a:r>
              <a:rPr lang="en-US" sz="1200"/>
              <a:t>	},</a:t>
            </a:r>
          </a:p>
          <a:p>
            <a:pPr defTabSz="274320"/>
            <a:r>
              <a:rPr lang="en-US" sz="1200"/>
              <a:t>	"AgencyCourseIDType": {</a:t>
            </a:r>
          </a:p>
          <a:p>
            <a:pPr defTabSz="274320"/>
            <a:r>
              <a:rPr lang="en-US" sz="1200"/>
              <a:t>		"description": "The course ID that might have been assigned to this course by the state or other agency",</a:t>
            </a:r>
          </a:p>
          <a:p>
            <a:pPr defTabSz="274320"/>
            <a:r>
              <a:rPr lang="en-US" sz="1200"/>
              <a:t>		"maxLength": 30,</a:t>
            </a:r>
          </a:p>
          <a:p>
            <a:pPr defTabSz="274320"/>
            <a:r>
              <a:rPr lang="en-US" sz="1200"/>
              <a:t>		"minLength": 1,</a:t>
            </a:r>
          </a:p>
          <a:p>
            <a:pPr defTabSz="274320"/>
            <a:r>
              <a:rPr lang="en-US" sz="1200"/>
              <a:t>		"type": "string"</a:t>
            </a:r>
          </a:p>
          <a:p>
            <a:pPr defTabSz="274320"/>
            <a:r>
              <a:rPr lang="en-US" sz="1200"/>
              <a:t>	}</a:t>
            </a:r>
          </a:p>
          <a:p>
            <a:pPr defTabSz="274320"/>
            <a:r>
              <a:rPr lang="en-US" sz="120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423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C4D5-911E-473B-B789-77762015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840C-9C4D-4398-ACA5-E132DFFE7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Specifies RESTful web </a:t>
            </a:r>
            <a:r>
              <a:rPr lang="en-US" dirty="0"/>
              <a:t>services in JSON or YAML</a:t>
            </a:r>
          </a:p>
          <a:p>
            <a:r>
              <a:rPr lang="en-US" dirty="0"/>
              <a:t>Uses HTTP methods (GET, POST, PUT, DELETE) to determine the type of action taken by the web service</a:t>
            </a:r>
          </a:p>
          <a:p>
            <a:r>
              <a:rPr lang="en-US" dirty="0"/>
              <a:t>Uses traditional request-response actions of HTTP</a:t>
            </a:r>
          </a:p>
          <a:p>
            <a:r>
              <a:rPr lang="en-US" dirty="0"/>
              <a:t>Uses JSON Schema to specify request payloads</a:t>
            </a:r>
          </a:p>
        </p:txBody>
      </p:sp>
    </p:spTree>
    <p:extLst>
      <p:ext uri="{BB962C8B-B14F-4D97-AF65-F5344CB8AC3E}">
        <p14:creationId xmlns:p14="http://schemas.microsoft.com/office/powerpoint/2010/main" val="2530026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C5A0-86AF-4185-A321-7F8FC0F9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 to JSON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8532-D840-406B-906F-5EC03919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Solution:</a:t>
            </a:r>
          </a:p>
          <a:p>
            <a:pPr lvl="1"/>
            <a:r>
              <a:rPr lang="en-US" dirty="0"/>
              <a:t>Create subset schema with XSLT</a:t>
            </a:r>
          </a:p>
          <a:p>
            <a:pPr lvl="1"/>
            <a:r>
              <a:rPr lang="en-US" dirty="0"/>
              <a:t>Create JSON Schema using XML Spy</a:t>
            </a:r>
          </a:p>
          <a:p>
            <a:r>
              <a:rPr lang="en-US" dirty="0"/>
              <a:t>Future Solution:</a:t>
            </a:r>
          </a:p>
          <a:p>
            <a:pPr lvl="1"/>
            <a:r>
              <a:rPr lang="en-US" dirty="0"/>
              <a:t>Python program that takes XML Schema and produces JSON Schema</a:t>
            </a:r>
          </a:p>
          <a:p>
            <a:pPr lvl="1"/>
            <a:r>
              <a:rPr lang="en-US" dirty="0"/>
              <a:t>Because the program does not require other off-the-shelf technologies, JSON-LD constructs (@context, @id, @types) can be added</a:t>
            </a:r>
          </a:p>
        </p:txBody>
      </p:sp>
    </p:spTree>
    <p:extLst>
      <p:ext uri="{BB962C8B-B14F-4D97-AF65-F5344CB8AC3E}">
        <p14:creationId xmlns:p14="http://schemas.microsoft.com/office/powerpoint/2010/main" val="366533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241B-A77A-440D-80AA-BE7EFDD8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1470-7A87-4ECE-8764-F5C2DBEB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Guiding principle:</a:t>
            </a:r>
          </a:p>
          <a:p>
            <a:pPr lvl="1"/>
            <a:r>
              <a:rPr lang="en-US" sz="2800" dirty="0"/>
              <a:t>“There are no solutions, only trade-offs”</a:t>
            </a:r>
          </a:p>
        </p:txBody>
      </p:sp>
    </p:spTree>
    <p:extLst>
      <p:ext uri="{BB962C8B-B14F-4D97-AF65-F5344CB8AC3E}">
        <p14:creationId xmlns:p14="http://schemas.microsoft.com/office/powerpoint/2010/main" val="212356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86A6-013E-4440-BFCF-F1516645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EdExchange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F47C-536F-4832-ACDE-35D3222D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EdExchange</a:t>
            </a:r>
            <a:r>
              <a:rPr lang="en-US" dirty="0"/>
              <a:t> uses the transcript XML schema to generate a parser that can parse and validate JSON or XML</a:t>
            </a:r>
          </a:p>
          <a:p>
            <a:r>
              <a:rPr lang="en-US" dirty="0"/>
              <a:t>If JSON is needed for transmission </a:t>
            </a:r>
            <a:r>
              <a:rPr lang="en-US" dirty="0" err="1"/>
              <a:t>EdExchange</a:t>
            </a:r>
            <a:r>
              <a:rPr lang="en-US" dirty="0"/>
              <a:t> can produce JSON even if the </a:t>
            </a:r>
            <a:r>
              <a:rPr lang="en-US"/>
              <a:t>original transcript was XML.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1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B817-56F7-4E71-A9A5-F21E0683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for JSON Transcript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7A4E-E2B0-443B-9CE4-320ED5A1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  <a:p>
            <a:r>
              <a:rPr lang="en-US" dirty="0"/>
              <a:t>JSON-LD</a:t>
            </a:r>
          </a:p>
          <a:p>
            <a:r>
              <a:rPr lang="en-US" dirty="0"/>
              <a:t>JSON Schema</a:t>
            </a:r>
          </a:p>
          <a:p>
            <a:r>
              <a:rPr lang="en-US" dirty="0"/>
              <a:t>XML Schema to JSON Schema</a:t>
            </a:r>
          </a:p>
          <a:p>
            <a:r>
              <a:rPr lang="en-US" dirty="0"/>
              <a:t>Open API (aka Swagger)</a:t>
            </a:r>
          </a:p>
          <a:p>
            <a:r>
              <a:rPr lang="en-US" dirty="0" err="1"/>
              <a:t>EdExchange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EAF5-A99D-47E8-A80E-E537C803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93FF-0A9A-477F-9115-13A31904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313" y="1856232"/>
            <a:ext cx="7330313" cy="4085781"/>
          </a:xfrm>
        </p:spPr>
        <p:txBody>
          <a:bodyPr/>
          <a:lstStyle/>
          <a:p>
            <a:r>
              <a:rPr lang="en-US" sz="2400" dirty="0"/>
              <a:t>A subset of JavaScript Programming Language (no functions)</a:t>
            </a:r>
          </a:p>
          <a:p>
            <a:r>
              <a:rPr lang="en-US" sz="2400" dirty="0"/>
              <a:t>Light weight text-based data exchange format</a:t>
            </a:r>
          </a:p>
          <a:p>
            <a:r>
              <a:rPr lang="en-US" sz="2400" dirty="0"/>
              <a:t>Uses C string conventions (e.g., \ as escape character)</a:t>
            </a:r>
          </a:p>
          <a:p>
            <a:r>
              <a:rPr lang="en-US" sz="2400" dirty="0"/>
              <a:t>The JSON syntax can be used to develop semantically rich applications (e.g., JSON Schema, JSON-LD) by adding meaning to object properties.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23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1" y="381001"/>
            <a:ext cx="5254625" cy="1139825"/>
          </a:xfrm>
        </p:spPr>
        <p:txBody>
          <a:bodyPr/>
          <a:lstStyle/>
          <a:p>
            <a:r>
              <a:rPr lang="en-US" dirty="0"/>
              <a:t>JSON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Used by most RESTful web services (APIs) for both request and response data</a:t>
            </a:r>
          </a:p>
          <a:p>
            <a:r>
              <a:rPr lang="en-US" sz="2400" dirty="0"/>
              <a:t>Used in web applications for data exchange using JavaScript (e.g., AJAX)</a:t>
            </a:r>
          </a:p>
          <a:p>
            <a:r>
              <a:rPr lang="en-US" sz="2400" dirty="0"/>
              <a:t>Can  be marshaled (to string) and </a:t>
            </a:r>
            <a:r>
              <a:rPr lang="en-US" sz="2400" dirty="0" err="1"/>
              <a:t>unmarshaled</a:t>
            </a:r>
            <a:r>
              <a:rPr lang="en-US" sz="2400" dirty="0"/>
              <a:t> (to native data structure) directly with JavaScript and Node.js</a:t>
            </a:r>
          </a:p>
          <a:p>
            <a:r>
              <a:rPr lang="en-US" sz="2400" dirty="0"/>
              <a:t>All major programming languages provide JSON marshaling and </a:t>
            </a:r>
            <a:r>
              <a:rPr lang="en-US" sz="2400" dirty="0" err="1"/>
              <a:t>unmarshaling</a:t>
            </a:r>
            <a:r>
              <a:rPr lang="en-US" sz="2400" dirty="0"/>
              <a:t> tools.</a:t>
            </a:r>
          </a:p>
          <a:p>
            <a:r>
              <a:rPr lang="en-US" sz="2400" dirty="0"/>
              <a:t>JSON Schema standard is supported by third party tools (e.g., XML Spy, Oxygen, </a:t>
            </a:r>
            <a:r>
              <a:rPr lang="en-US" sz="2400" dirty="0" err="1"/>
              <a:t>JetBrain</a:t>
            </a:r>
            <a:r>
              <a:rPr lang="en-US" sz="2400" dirty="0"/>
              <a:t> IDEs, Visual Studio Code)</a:t>
            </a:r>
          </a:p>
        </p:txBody>
      </p:sp>
    </p:spTree>
    <p:extLst>
      <p:ext uri="{BB962C8B-B14F-4D97-AF65-F5344CB8AC3E}">
        <p14:creationId xmlns:p14="http://schemas.microsoft.com/office/powerpoint/2010/main" val="265952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EF3218F-95C5-428F-A260-A7C288DF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76400"/>
            <a:ext cx="5257800" cy="37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75A891-95BF-461C-B3FB-169033D362DC}"/>
              </a:ext>
            </a:extLst>
          </p:cNvPr>
          <p:cNvSpPr txBox="1"/>
          <p:nvPr/>
        </p:nvSpPr>
        <p:spPr>
          <a:xfrm>
            <a:off x="6629400" y="2209800"/>
            <a:ext cx="403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6.022E23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666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64.6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{"name": "Michael",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"location": "Iowa City"}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[1, 5, 9]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["a", "b, "c"]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[{"name": "Michael"},3, false]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C124-FF13-4479-A65E-ADF24BB13086}"/>
              </a:ext>
            </a:extLst>
          </p:cNvPr>
          <p:cNvSpPr txBox="1"/>
          <p:nvPr/>
        </p:nvSpPr>
        <p:spPr>
          <a:xfrm>
            <a:off x="5486400" y="156113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"Michael"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7739C-D038-414D-9C57-DBD24BF21BDD}"/>
              </a:ext>
            </a:extLst>
          </p:cNvPr>
          <p:cNvSpPr txBox="1"/>
          <p:nvPr/>
        </p:nvSpPr>
        <p:spPr>
          <a:xfrm>
            <a:off x="1981200" y="5810787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All the syntax diagrams in this presentation were borrowed from www.json.org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72ED3-BE07-4C34-A983-9E735A43A417}"/>
              </a:ext>
            </a:extLst>
          </p:cNvPr>
          <p:cNvSpPr txBox="1"/>
          <p:nvPr/>
        </p:nvSpPr>
        <p:spPr>
          <a:xfrm>
            <a:off x="5181600" y="304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Values</a:t>
            </a:r>
          </a:p>
        </p:txBody>
      </p:sp>
    </p:spTree>
    <p:extLst>
      <p:ext uri="{BB962C8B-B14F-4D97-AF65-F5344CB8AC3E}">
        <p14:creationId xmlns:p14="http://schemas.microsoft.com/office/powerpoint/2010/main" val="200934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Advantages over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827213"/>
            <a:ext cx="8077200" cy="4114800"/>
          </a:xfrm>
        </p:spPr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pt-BR" sz="2400" dirty="0"/>
              <a:t>Easier to read by humans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400" dirty="0"/>
              <a:t>Easier to manipulate with most programming languages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400" dirty="0"/>
              <a:t>Smaller payloads and less bandwidth required for tranmission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400" dirty="0"/>
              <a:t>Easier to learn and understand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400" dirty="0"/>
              <a:t>Evidence: JSON has replaced XML in many applications (configuration files, web services, data exchanges, AJAX, etc.).</a:t>
            </a:r>
          </a:p>
          <a:p>
            <a:pPr marL="457200" lvl="1" indent="0">
              <a:buNone/>
            </a:pPr>
            <a:endParaRPr lang="pt-BR" sz="2400" dirty="0"/>
          </a:p>
          <a:p>
            <a:pPr marL="457200" lvl="1" indent="0">
              <a:buNone/>
            </a:pPr>
            <a:endParaRPr lang="pt-BR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627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A60B-319C-46F1-917C-075A2902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A90B-8D03-45F9-BDA6-7B4BFAEC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 "Course" : [ {</a:t>
            </a:r>
          </a:p>
          <a:p>
            <a:pPr marL="0" indent="0">
              <a:buNone/>
            </a:pPr>
            <a:r>
              <a:rPr lang="en-US" sz="1400" dirty="0"/>
              <a:t>             "</a:t>
            </a:r>
            <a:r>
              <a:rPr lang="en-US" sz="1400" dirty="0" err="1"/>
              <a:t>CourseCreditUnits</a:t>
            </a:r>
            <a:r>
              <a:rPr lang="en-US" sz="1400" dirty="0"/>
              <a:t>" : "Semester",</a:t>
            </a:r>
          </a:p>
          <a:p>
            <a:pPr marL="0" indent="0">
              <a:buNone/>
            </a:pPr>
            <a:r>
              <a:rPr lang="en-US" sz="1400" dirty="0"/>
              <a:t>             "</a:t>
            </a:r>
            <a:r>
              <a:rPr lang="en-US" sz="1400" dirty="0" err="1"/>
              <a:t>CourseCreditBasis</a:t>
            </a:r>
            <a:r>
              <a:rPr lang="en-US" sz="1400" dirty="0"/>
              <a:t>" : "Regular",</a:t>
            </a:r>
          </a:p>
          <a:p>
            <a:pPr marL="0" indent="0">
              <a:buNone/>
            </a:pPr>
            <a:r>
              <a:rPr lang="en-US" sz="1400" dirty="0"/>
              <a:t>             "</a:t>
            </a:r>
            <a:r>
              <a:rPr lang="en-US" sz="1400" dirty="0" err="1"/>
              <a:t>CourseCreditLevel</a:t>
            </a:r>
            <a:r>
              <a:rPr lang="en-US" sz="1400" dirty="0"/>
              <a:t>" : "</a:t>
            </a:r>
            <a:r>
              <a:rPr lang="en-US" sz="1400" dirty="0" err="1"/>
              <a:t>LowerDivision</a:t>
            </a:r>
            <a:r>
              <a:rPr lang="en-US" sz="1400" dirty="0"/>
              <a:t>",</a:t>
            </a:r>
          </a:p>
          <a:p>
            <a:pPr marL="0" indent="0">
              <a:buNone/>
            </a:pPr>
            <a:r>
              <a:rPr lang="en-US" sz="1400" dirty="0"/>
              <a:t>             "</a:t>
            </a:r>
            <a:r>
              <a:rPr lang="en-US" sz="1400" dirty="0" err="1"/>
              <a:t>CourseCreditValue</a:t>
            </a:r>
            <a:r>
              <a:rPr lang="en-US" sz="1400" dirty="0"/>
              <a:t>" : 5.0,</a:t>
            </a:r>
          </a:p>
          <a:p>
            <a:pPr marL="0" indent="0">
              <a:buNone/>
            </a:pPr>
            <a:r>
              <a:rPr lang="en-US" sz="1400" dirty="0"/>
              <a:t>             "</a:t>
            </a:r>
            <a:r>
              <a:rPr lang="en-US" sz="1400" dirty="0" err="1"/>
              <a:t>CourseCreditEarned</a:t>
            </a:r>
            <a:r>
              <a:rPr lang="en-US" sz="1400" dirty="0"/>
              <a:t>" : 5.0,</a:t>
            </a:r>
          </a:p>
          <a:p>
            <a:pPr marL="0" indent="0">
              <a:buNone/>
            </a:pPr>
            <a:r>
              <a:rPr lang="en-US" sz="1400" dirty="0"/>
              <a:t>             "</a:t>
            </a:r>
            <a:r>
              <a:rPr lang="en-US" sz="1400" dirty="0" err="1"/>
              <a:t>CourseAcademicGradeScaleCode</a:t>
            </a:r>
            <a:r>
              <a:rPr lang="en-US" sz="1400" dirty="0"/>
              <a:t>" : "25",</a:t>
            </a:r>
          </a:p>
          <a:p>
            <a:pPr marL="0" indent="0">
              <a:buNone/>
            </a:pPr>
            <a:r>
              <a:rPr lang="en-US" sz="1400" dirty="0"/>
              <a:t>             "</a:t>
            </a:r>
            <a:r>
              <a:rPr lang="en-US" sz="1400" dirty="0" err="1"/>
              <a:t>CourseAcademicGrade</a:t>
            </a:r>
            <a:r>
              <a:rPr lang="en-US" sz="1400" dirty="0"/>
              <a:t>" : "A",</a:t>
            </a:r>
          </a:p>
          <a:p>
            <a:pPr marL="0" indent="0">
              <a:buNone/>
            </a:pPr>
            <a:r>
              <a:rPr lang="en-US" sz="1400" dirty="0"/>
              <a:t>             "</a:t>
            </a:r>
            <a:r>
              <a:rPr lang="en-US" sz="1400" dirty="0" err="1"/>
              <a:t>CourseCIPCode</a:t>
            </a:r>
            <a:r>
              <a:rPr lang="en-US" sz="1400" dirty="0"/>
              <a:t>" : "27.0102",</a:t>
            </a:r>
          </a:p>
          <a:p>
            <a:pPr marL="0" indent="0">
              <a:buNone/>
            </a:pPr>
            <a:r>
              <a:rPr lang="en-US" sz="1400" dirty="0"/>
              <a:t>             "</a:t>
            </a:r>
            <a:r>
              <a:rPr lang="en-US" sz="1400" dirty="0" err="1"/>
              <a:t>CourseQualityPointsEarned</a:t>
            </a:r>
            <a:r>
              <a:rPr lang="en-US" sz="1400" dirty="0"/>
              <a:t>" : 20.0,</a:t>
            </a:r>
          </a:p>
          <a:p>
            <a:pPr marL="0" indent="0">
              <a:buNone/>
            </a:pPr>
            <a:r>
              <a:rPr lang="en-US" sz="1400" dirty="0"/>
              <a:t>             "</a:t>
            </a:r>
            <a:r>
              <a:rPr lang="en-US" sz="1400" dirty="0" err="1"/>
              <a:t>CourseLevel</a:t>
            </a:r>
            <a:r>
              <a:rPr lang="en-US" sz="1400" dirty="0"/>
              <a:t>" : "</a:t>
            </a:r>
            <a:r>
              <a:rPr lang="en-US" sz="1400" dirty="0" err="1"/>
              <a:t>LowerDivision</a:t>
            </a:r>
            <a:r>
              <a:rPr lang="en-US" sz="1400" dirty="0"/>
              <a:t>",</a:t>
            </a:r>
          </a:p>
          <a:p>
            <a:pPr marL="0" indent="0">
              <a:buNone/>
            </a:pPr>
            <a:r>
              <a:rPr lang="en-US" sz="1400" dirty="0"/>
              <a:t>             "</a:t>
            </a:r>
            <a:r>
              <a:rPr lang="en-US" sz="1400" dirty="0" err="1"/>
              <a:t>CourseGPAApplicabilityCode</a:t>
            </a:r>
            <a:r>
              <a:rPr lang="en-US" sz="1400" dirty="0"/>
              <a:t>" : "Applicable",</a:t>
            </a:r>
          </a:p>
          <a:p>
            <a:pPr marL="0" indent="0">
              <a:buNone/>
            </a:pPr>
            <a:r>
              <a:rPr lang="en-US" sz="1400" dirty="0"/>
              <a:t>             "</a:t>
            </a:r>
            <a:r>
              <a:rPr lang="en-US" sz="1400" dirty="0" err="1"/>
              <a:t>CourseSubjectAbbreviation</a:t>
            </a:r>
            <a:r>
              <a:rPr lang="en-US" sz="1400" dirty="0"/>
              <a:t>" : "MATH",</a:t>
            </a:r>
          </a:p>
          <a:p>
            <a:pPr marL="0" indent="0">
              <a:buNone/>
            </a:pPr>
            <a:r>
              <a:rPr lang="en-US" sz="1400" dirty="0"/>
              <a:t>             "</a:t>
            </a:r>
            <a:r>
              <a:rPr lang="en-US" sz="1400" dirty="0" err="1"/>
              <a:t>CourseNumber</a:t>
            </a:r>
            <a:r>
              <a:rPr lang="en-US" sz="1400" dirty="0"/>
              <a:t>" : "100",                  </a:t>
            </a:r>
          </a:p>
          <a:p>
            <a:pPr marL="0" indent="0">
              <a:buNone/>
            </a:pPr>
            <a:r>
              <a:rPr lang="en-US" sz="1400" dirty="0"/>
              <a:t>             "</a:t>
            </a:r>
            <a:r>
              <a:rPr lang="en-US" sz="1400" dirty="0" err="1"/>
              <a:t>CourseTitle</a:t>
            </a:r>
            <a:r>
              <a:rPr lang="en-US" sz="1400" dirty="0"/>
              <a:t>" : "Elementary Algebra"</a:t>
            </a:r>
          </a:p>
          <a:p>
            <a:pPr marL="0" indent="0">
              <a:buNone/>
            </a:pPr>
            <a:r>
              <a:rPr lang="en-US" sz="1400" dirty="0"/>
              <a:t>               }, …]</a:t>
            </a:r>
          </a:p>
        </p:txBody>
      </p:sp>
    </p:spTree>
    <p:extLst>
      <p:ext uri="{BB962C8B-B14F-4D97-AF65-F5344CB8AC3E}">
        <p14:creationId xmlns:p14="http://schemas.microsoft.com/office/powerpoint/2010/main" val="398186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C0F4-9B48-433F-8479-39CF265F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954D-0BFA-46DB-AB7A-6E186E1A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XML provides a comprehensive namespace construct.  This is not part of basic JSON.</a:t>
            </a:r>
          </a:p>
          <a:p>
            <a:r>
              <a:rPr lang="en-US" sz="2400" dirty="0"/>
              <a:t>XML Schema provides more complex and sophisticated data modeling constructs (e.g., attributes, elements, extensions, restrictions, substitution groups).</a:t>
            </a:r>
          </a:p>
          <a:p>
            <a:r>
              <a:rPr lang="en-US" sz="2400" dirty="0"/>
              <a:t>XML Schema provides an extensive set of data types.</a:t>
            </a:r>
          </a:p>
          <a:p>
            <a:r>
              <a:rPr lang="en-US" sz="2400" dirty="0"/>
              <a:t>XML Schema sequence allows ordering of tags. JSON cannot set the order of object properties.</a:t>
            </a:r>
          </a:p>
        </p:txBody>
      </p:sp>
    </p:spTree>
    <p:extLst>
      <p:ext uri="{BB962C8B-B14F-4D97-AF65-F5344CB8AC3E}">
        <p14:creationId xmlns:p14="http://schemas.microsoft.com/office/powerpoint/2010/main" val="1237070496"/>
      </p:ext>
    </p:extLst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1525</Words>
  <Application>Microsoft Office PowerPoint</Application>
  <PresentationFormat>Widescreen</PresentationFormat>
  <Paragraphs>189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Unicode MS</vt:lpstr>
      <vt:lpstr>Calibri</vt:lpstr>
      <vt:lpstr>Courier New</vt:lpstr>
      <vt:lpstr>Menlo</vt:lpstr>
      <vt:lpstr>Verdana</vt:lpstr>
      <vt:lpstr>Wingdings</vt:lpstr>
      <vt:lpstr>Eclipse</vt:lpstr>
      <vt:lpstr>JSON Transcript Technologies</vt:lpstr>
      <vt:lpstr>Approach to Technologies</vt:lpstr>
      <vt:lpstr>Technologies for JSON Transcript</vt:lpstr>
      <vt:lpstr>JavaScript Object Notation (JSON)</vt:lpstr>
      <vt:lpstr>JSON (continued)</vt:lpstr>
      <vt:lpstr>PowerPoint Presentation</vt:lpstr>
      <vt:lpstr>JSON Advantages over XML</vt:lpstr>
      <vt:lpstr>PowerPoint Presentation</vt:lpstr>
      <vt:lpstr>XML Advantages</vt:lpstr>
      <vt:lpstr>Example XML</vt:lpstr>
      <vt:lpstr>JSON-LD (Linked Data)</vt:lpstr>
      <vt:lpstr>JSON-LD keywords</vt:lpstr>
      <vt:lpstr>Example Context</vt:lpstr>
      <vt:lpstr>Example JSON-LD</vt:lpstr>
      <vt:lpstr>Preview of JSON Schema </vt:lpstr>
      <vt:lpstr>Schema Example</vt:lpstr>
      <vt:lpstr>JSON Schema Snippet</vt:lpstr>
      <vt:lpstr>Open API</vt:lpstr>
      <vt:lpstr>XML Schema to JSON Schema</vt:lpstr>
      <vt:lpstr>EdExchange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 Notation</dc:title>
  <dc:creator>Michael D. Morris</dc:creator>
  <cp:lastModifiedBy>Michael D. Morris</cp:lastModifiedBy>
  <cp:revision>11</cp:revision>
  <dcterms:created xsi:type="dcterms:W3CDTF">2021-04-19T17:56:47Z</dcterms:created>
  <dcterms:modified xsi:type="dcterms:W3CDTF">2021-04-20T12:45:06Z</dcterms:modified>
</cp:coreProperties>
</file>