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96" r:id="rId2"/>
    <p:sldId id="400" r:id="rId3"/>
    <p:sldId id="486" r:id="rId4"/>
    <p:sldId id="430" r:id="rId5"/>
    <p:sldId id="397" r:id="rId6"/>
    <p:sldId id="398" r:id="rId7"/>
    <p:sldId id="404" r:id="rId8"/>
    <p:sldId id="438" r:id="rId9"/>
    <p:sldId id="411" r:id="rId10"/>
    <p:sldId id="417" r:id="rId11"/>
    <p:sldId id="440" r:id="rId12"/>
    <p:sldId id="439" r:id="rId13"/>
    <p:sldId id="435" r:id="rId14"/>
    <p:sldId id="441" r:id="rId15"/>
    <p:sldId id="442" r:id="rId16"/>
    <p:sldId id="437" r:id="rId17"/>
    <p:sldId id="399" r:id="rId18"/>
    <p:sldId id="445" r:id="rId19"/>
    <p:sldId id="444" r:id="rId20"/>
    <p:sldId id="446" r:id="rId21"/>
    <p:sldId id="450" r:id="rId22"/>
    <p:sldId id="449" r:id="rId23"/>
    <p:sldId id="447" r:id="rId24"/>
    <p:sldId id="443" r:id="rId25"/>
    <p:sldId id="452" r:id="rId26"/>
    <p:sldId id="451" r:id="rId27"/>
    <p:sldId id="453" r:id="rId28"/>
    <p:sldId id="454" r:id="rId29"/>
    <p:sldId id="455" r:id="rId30"/>
    <p:sldId id="456" r:id="rId31"/>
    <p:sldId id="457" r:id="rId32"/>
    <p:sldId id="458" r:id="rId33"/>
    <p:sldId id="460" r:id="rId34"/>
    <p:sldId id="459" r:id="rId35"/>
    <p:sldId id="401" r:id="rId36"/>
    <p:sldId id="461" r:id="rId37"/>
    <p:sldId id="466" r:id="rId38"/>
    <p:sldId id="463" r:id="rId39"/>
    <p:sldId id="464" r:id="rId40"/>
    <p:sldId id="465" r:id="rId41"/>
    <p:sldId id="484" r:id="rId42"/>
    <p:sldId id="467" r:id="rId43"/>
    <p:sldId id="474" r:id="rId44"/>
    <p:sldId id="471" r:id="rId45"/>
    <p:sldId id="472" r:id="rId46"/>
    <p:sldId id="473" r:id="rId47"/>
    <p:sldId id="475" r:id="rId48"/>
    <p:sldId id="476" r:id="rId49"/>
    <p:sldId id="478" r:id="rId50"/>
    <p:sldId id="477" r:id="rId51"/>
    <p:sldId id="479" r:id="rId52"/>
    <p:sldId id="480" r:id="rId53"/>
    <p:sldId id="402" r:id="rId54"/>
    <p:sldId id="481" r:id="rId55"/>
    <p:sldId id="482" r:id="rId56"/>
    <p:sldId id="483" r:id="rId57"/>
    <p:sldId id="487" r:id="rId58"/>
    <p:sldId id="431" r:id="rId59"/>
    <p:sldId id="284" r:id="rId60"/>
    <p:sldId id="280" r:id="rId61"/>
    <p:sldId id="343" r:id="rId62"/>
  </p:sldIdLst>
  <p:sldSz cx="9144000" cy="6858000" type="screen4x3"/>
  <p:notesSz cx="9872663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9127"/>
    <a:srgbClr val="7ABC32"/>
    <a:srgbClr val="C72817"/>
    <a:srgbClr val="E9503E"/>
    <a:srgbClr val="CDFFE4"/>
    <a:srgbClr val="F5A300"/>
    <a:srgbClr val="FF0000"/>
    <a:srgbClr val="6699FF"/>
    <a:srgbClr val="BBE0E3"/>
    <a:srgbClr val="333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57" autoAdjust="0"/>
  </p:normalViewPr>
  <p:slideViewPr>
    <p:cSldViewPr snapToObjects="1">
      <p:cViewPr>
        <p:scale>
          <a:sx n="100" d="100"/>
          <a:sy n="100" d="100"/>
        </p:scale>
        <p:origin x="-462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"/>
    </p:cViewPr>
  </p:sorterViewPr>
  <p:notesViewPr>
    <p:cSldViewPr snapToObjects="1">
      <p:cViewPr varScale="1">
        <p:scale>
          <a:sx n="112" d="100"/>
          <a:sy n="112" d="100"/>
        </p:scale>
        <p:origin x="-246" y="-90"/>
      </p:cViewPr>
      <p:guideLst>
        <p:guide orient="horz" pos="2141"/>
        <p:guide pos="3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Tabelle1!$A$1</c:f>
              <c:strCache>
                <c:ptCount val="1"/>
                <c:pt idx="0">
                  <c:v>demanded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40384"/>
        <c:axId val="37841920"/>
      </c:lineChart>
      <c:catAx>
        <c:axId val="37840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841920"/>
        <c:crosses val="autoZero"/>
        <c:auto val="1"/>
        <c:lblAlgn val="ctr"/>
        <c:lblOffset val="100"/>
        <c:noMultiLvlLbl val="0"/>
      </c:catAx>
      <c:valAx>
        <c:axId val="37841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84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Tabelle1!$A$1</c:f>
              <c:strCache>
                <c:ptCount val="1"/>
                <c:pt idx="0">
                  <c:v>demanded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Tabelle1!$F$1</c:f>
              <c:strCache>
                <c:ptCount val="1"/>
                <c:pt idx="0">
                  <c:v>req. (404)</c:v>
                </c:pt>
              </c:strCache>
            </c:strRef>
          </c:tx>
          <c:marker>
            <c:symbol val="none"/>
          </c:marker>
          <c:val>
            <c:numRef>
              <c:f>Tabelle1!$F$2:$F$12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269.3</c:v>
                </c:pt>
                <c:pt idx="8">
                  <c:v>296.7</c:v>
                </c:pt>
                <c:pt idx="9">
                  <c:v>295.7</c:v>
                </c:pt>
                <c:pt idx="10">
                  <c:v>301.89999999999998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Tabelle1!$G$1</c:f>
              <c:strCache>
                <c:ptCount val="1"/>
                <c:pt idx="0">
                  <c:v>resp. (404)</c:v>
                </c:pt>
              </c:strCache>
            </c:strRef>
          </c:tx>
          <c:marker>
            <c:symbol val="none"/>
          </c:marker>
          <c:val>
            <c:numRef>
              <c:f>Tabelle1!$G$2:$G$12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239.8</c:v>
                </c:pt>
                <c:pt idx="7">
                  <c:v>269.8</c:v>
                </c:pt>
                <c:pt idx="8">
                  <c:v>296.3</c:v>
                </c:pt>
                <c:pt idx="9">
                  <c:v>297.89999999999998</c:v>
                </c:pt>
                <c:pt idx="10">
                  <c:v>298.89999999999998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01440"/>
        <c:axId val="37902976"/>
      </c:lineChart>
      <c:catAx>
        <c:axId val="3790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902976"/>
        <c:crosses val="autoZero"/>
        <c:auto val="1"/>
        <c:lblAlgn val="ctr"/>
        <c:lblOffset val="100"/>
        <c:noMultiLvlLbl val="0"/>
      </c:catAx>
      <c:valAx>
        <c:axId val="37902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901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Tabelle1!$A$1</c:f>
              <c:strCache>
                <c:ptCount val="1"/>
                <c:pt idx="0">
                  <c:v>demanded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Tabelle1!$F$1</c:f>
              <c:strCache>
                <c:ptCount val="1"/>
                <c:pt idx="0">
                  <c:v>req. (404)</c:v>
                </c:pt>
              </c:strCache>
            </c:strRef>
          </c:tx>
          <c:marker>
            <c:symbol val="none"/>
          </c:marker>
          <c:val>
            <c:numRef>
              <c:f>Tabelle1!$F$2:$F$12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269.3</c:v>
                </c:pt>
                <c:pt idx="8">
                  <c:v>296.7</c:v>
                </c:pt>
                <c:pt idx="9">
                  <c:v>295.7</c:v>
                </c:pt>
                <c:pt idx="10">
                  <c:v>301.89999999999998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Tabelle1!$G$1</c:f>
              <c:strCache>
                <c:ptCount val="1"/>
                <c:pt idx="0">
                  <c:v>resp. (404)</c:v>
                </c:pt>
              </c:strCache>
            </c:strRef>
          </c:tx>
          <c:marker>
            <c:symbol val="none"/>
          </c:marker>
          <c:val>
            <c:numRef>
              <c:f>Tabelle1!$G$2:$G$12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239.8</c:v>
                </c:pt>
                <c:pt idx="7">
                  <c:v>269.8</c:v>
                </c:pt>
                <c:pt idx="8">
                  <c:v>296.3</c:v>
                </c:pt>
                <c:pt idx="9">
                  <c:v>297.89999999999998</c:v>
                </c:pt>
                <c:pt idx="10">
                  <c:v>298.89999999999998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Tabelle1!$B$1</c:f>
              <c:strCache>
                <c:ptCount val="1"/>
                <c:pt idx="0">
                  <c:v>req. (index)</c:v>
                </c:pt>
              </c:strCache>
            </c:strRef>
          </c:tx>
          <c:marker>
            <c:symbol val="none"/>
          </c:marker>
          <c:val>
            <c:numRef>
              <c:f>Tabelle1!$B$2:$B$12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269.60000000000002</c:v>
                </c:pt>
                <c:pt idx="8">
                  <c:v>271.2</c:v>
                </c:pt>
                <c:pt idx="9">
                  <c:v>261.7</c:v>
                </c:pt>
                <c:pt idx="10">
                  <c:v>257.2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Tabelle1!$C$1</c:f>
              <c:strCache>
                <c:ptCount val="1"/>
                <c:pt idx="0">
                  <c:v>resp. (index)</c:v>
                </c:pt>
              </c:strCache>
            </c:strRef>
          </c:tx>
          <c:marker>
            <c:symbol val="none"/>
          </c:marker>
          <c:val>
            <c:numRef>
              <c:f>Tabelle1!$C$2:$C$12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239.5</c:v>
                </c:pt>
                <c:pt idx="7">
                  <c:v>269.60000000000002</c:v>
                </c:pt>
                <c:pt idx="8">
                  <c:v>270</c:v>
                </c:pt>
                <c:pt idx="9">
                  <c:v>258.39999999999998</c:v>
                </c:pt>
                <c:pt idx="10">
                  <c:v>252.2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25312"/>
        <c:axId val="39739392"/>
      </c:lineChart>
      <c:catAx>
        <c:axId val="3972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739392"/>
        <c:crosses val="autoZero"/>
        <c:auto val="1"/>
        <c:lblAlgn val="ctr"/>
        <c:lblOffset val="100"/>
        <c:noMultiLvlLbl val="0"/>
      </c:catAx>
      <c:valAx>
        <c:axId val="39739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725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Tabelle1!$A$1</c:f>
              <c:strCache>
                <c:ptCount val="1"/>
                <c:pt idx="0">
                  <c:v>demanded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Tabelle1!$F$1</c:f>
              <c:strCache>
                <c:ptCount val="1"/>
                <c:pt idx="0">
                  <c:v>req. (404)</c:v>
                </c:pt>
              </c:strCache>
            </c:strRef>
          </c:tx>
          <c:marker>
            <c:symbol val="none"/>
          </c:marker>
          <c:val>
            <c:numRef>
              <c:f>Tabelle1!$F$2:$F$12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269.3</c:v>
                </c:pt>
                <c:pt idx="8">
                  <c:v>296.7</c:v>
                </c:pt>
                <c:pt idx="9">
                  <c:v>295.7</c:v>
                </c:pt>
                <c:pt idx="10">
                  <c:v>301.89999999999998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Tabelle1!$G$1</c:f>
              <c:strCache>
                <c:ptCount val="1"/>
                <c:pt idx="0">
                  <c:v>resp. (404)</c:v>
                </c:pt>
              </c:strCache>
            </c:strRef>
          </c:tx>
          <c:marker>
            <c:symbol val="none"/>
          </c:marker>
          <c:val>
            <c:numRef>
              <c:f>Tabelle1!$G$2:$G$12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239.8</c:v>
                </c:pt>
                <c:pt idx="7">
                  <c:v>269.8</c:v>
                </c:pt>
                <c:pt idx="8">
                  <c:v>296.3</c:v>
                </c:pt>
                <c:pt idx="9">
                  <c:v>297.89999999999998</c:v>
                </c:pt>
                <c:pt idx="10">
                  <c:v>298.89999999999998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Tabelle1!$B$1</c:f>
              <c:strCache>
                <c:ptCount val="1"/>
                <c:pt idx="0">
                  <c:v>req. (index)</c:v>
                </c:pt>
              </c:strCache>
            </c:strRef>
          </c:tx>
          <c:marker>
            <c:symbol val="none"/>
          </c:marker>
          <c:val>
            <c:numRef>
              <c:f>Tabelle1!$B$2:$B$12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269.60000000000002</c:v>
                </c:pt>
                <c:pt idx="8">
                  <c:v>271.2</c:v>
                </c:pt>
                <c:pt idx="9">
                  <c:v>261.7</c:v>
                </c:pt>
                <c:pt idx="10">
                  <c:v>257.2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Tabelle1!$C$1</c:f>
              <c:strCache>
                <c:ptCount val="1"/>
                <c:pt idx="0">
                  <c:v>resp. (index)</c:v>
                </c:pt>
              </c:strCache>
            </c:strRef>
          </c:tx>
          <c:marker>
            <c:symbol val="none"/>
          </c:marker>
          <c:val>
            <c:numRef>
              <c:f>Tabelle1!$C$2:$C$12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239.5</c:v>
                </c:pt>
                <c:pt idx="7">
                  <c:v>269.60000000000002</c:v>
                </c:pt>
                <c:pt idx="8">
                  <c:v>270</c:v>
                </c:pt>
                <c:pt idx="9">
                  <c:v>258.39999999999998</c:v>
                </c:pt>
                <c:pt idx="10">
                  <c:v>252.2</c:v>
                </c:pt>
              </c:numCache>
            </c:numRef>
          </c:val>
          <c:smooth val="0"/>
        </c:ser>
        <c:ser>
          <c:idx val="3"/>
          <c:order val="5"/>
          <c:tx>
            <c:strRef>
              <c:f>Tabelle1!$D$1</c:f>
              <c:strCache>
                <c:ptCount val="1"/>
                <c:pt idx="0">
                  <c:v>req. (10K)</c:v>
                </c:pt>
              </c:strCache>
            </c:strRef>
          </c:tx>
          <c:marker>
            <c:symbol val="none"/>
          </c:marker>
          <c:val>
            <c:numRef>
              <c:f>Tabelle1!$D$2:$D$12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192.1</c:v>
                </c:pt>
                <c:pt idx="6">
                  <c:v>189.7</c:v>
                </c:pt>
                <c:pt idx="7">
                  <c:v>187.8</c:v>
                </c:pt>
                <c:pt idx="8">
                  <c:v>187</c:v>
                </c:pt>
                <c:pt idx="9">
                  <c:v>185</c:v>
                </c:pt>
                <c:pt idx="10">
                  <c:v>185</c:v>
                </c:pt>
              </c:numCache>
            </c:numRef>
          </c:val>
          <c:smooth val="0"/>
        </c:ser>
        <c:ser>
          <c:idx val="4"/>
          <c:order val="6"/>
          <c:tx>
            <c:strRef>
              <c:f>Tabelle1!$E$1</c:f>
              <c:strCache>
                <c:ptCount val="1"/>
                <c:pt idx="0">
                  <c:v>resp. (10K)</c:v>
                </c:pt>
              </c:strCache>
            </c:strRef>
          </c:tx>
          <c:marker>
            <c:symbol val="none"/>
          </c:marker>
          <c:val>
            <c:numRef>
              <c:f>Tabelle1!$E$2:$E$12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119.9</c:v>
                </c:pt>
                <c:pt idx="3">
                  <c:v>150</c:v>
                </c:pt>
                <c:pt idx="4">
                  <c:v>179.9</c:v>
                </c:pt>
                <c:pt idx="5">
                  <c:v>191.4</c:v>
                </c:pt>
                <c:pt idx="6">
                  <c:v>186.8</c:v>
                </c:pt>
                <c:pt idx="7">
                  <c:v>180.3</c:v>
                </c:pt>
                <c:pt idx="8">
                  <c:v>178.5</c:v>
                </c:pt>
                <c:pt idx="9">
                  <c:v>173.5</c:v>
                </c:pt>
                <c:pt idx="10">
                  <c:v>170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91552"/>
        <c:axId val="37993088"/>
      </c:lineChart>
      <c:catAx>
        <c:axId val="37991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993088"/>
        <c:crosses val="autoZero"/>
        <c:auto val="1"/>
        <c:lblAlgn val="ctr"/>
        <c:lblOffset val="100"/>
        <c:noMultiLvlLbl val="0"/>
      </c:catAx>
      <c:valAx>
        <c:axId val="37993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991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5"/>
          <c:order val="0"/>
          <c:tx>
            <c:strRef>
              <c:f>Tabelle1!$K$1</c:f>
              <c:strCache>
                <c:ptCount val="1"/>
                <c:pt idx="0">
                  <c:v>error rate (404)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Tabelle1!$K$2:$K$12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1.1113581000000001E-2</c:v>
                </c:pt>
                <c:pt idx="7">
                  <c:v>0</c:v>
                </c:pt>
                <c:pt idx="8">
                  <c:v>0</c:v>
                </c:pt>
                <c:pt idx="9">
                  <c:v>0.61065249300000002</c:v>
                </c:pt>
                <c:pt idx="10">
                  <c:v>2.4704618690000002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Tabelle1!$L$1</c:f>
              <c:strCache>
                <c:ptCount val="1"/>
                <c:pt idx="0">
                  <c:v>error rate (index)</c:v>
                </c:pt>
              </c:strCache>
            </c:strRef>
          </c:tx>
          <c:spPr>
            <a:ln>
              <a:solidFill>
                <a:srgbClr val="7ABC32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Tabelle1!$L$2:$L$12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2.2232103E-2</c:v>
                </c:pt>
                <c:pt idx="7">
                  <c:v>0</c:v>
                </c:pt>
                <c:pt idx="8">
                  <c:v>0.81967213100000003</c:v>
                </c:pt>
                <c:pt idx="9">
                  <c:v>4.6449816479999999</c:v>
                </c:pt>
                <c:pt idx="10">
                  <c:v>8.2467082470000008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Tabelle1!$M$1</c:f>
              <c:strCache>
                <c:ptCount val="1"/>
                <c:pt idx="0">
                  <c:v>error rate (10K)</c:v>
                </c:pt>
              </c:strCache>
            </c:strRef>
          </c:tx>
          <c:spPr>
            <a:ln>
              <a:solidFill>
                <a:srgbClr val="E9503E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Tabelle1!$M$2:$M$12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6</c:v>
                </c:pt>
                <c:pt idx="7">
                  <c:v>11</c:v>
                </c:pt>
                <c:pt idx="8">
                  <c:v>15</c:v>
                </c:pt>
                <c:pt idx="9">
                  <c:v>21</c:v>
                </c:pt>
                <c:pt idx="10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89312"/>
        <c:axId val="39790848"/>
      </c:lineChart>
      <c:catAx>
        <c:axId val="3978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790848"/>
        <c:crosses val="autoZero"/>
        <c:auto val="1"/>
        <c:lblAlgn val="ctr"/>
        <c:lblOffset val="100"/>
        <c:noMultiLvlLbl val="0"/>
      </c:catAx>
      <c:valAx>
        <c:axId val="39790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789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5"/>
          <c:order val="0"/>
          <c:tx>
            <c:strRef>
              <c:f>Tabelle1!$H$1</c:f>
              <c:strCache>
                <c:ptCount val="1"/>
                <c:pt idx="0">
                  <c:v>time (404)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Tabelle1!$H$2:$H$12</c:f>
              <c:numCache>
                <c:formatCode>General</c:formatCode>
                <c:ptCount val="11"/>
                <c:pt idx="0">
                  <c:v>5.3</c:v>
                </c:pt>
                <c:pt idx="1">
                  <c:v>5.4</c:v>
                </c:pt>
                <c:pt idx="2">
                  <c:v>5.3</c:v>
                </c:pt>
                <c:pt idx="3">
                  <c:v>6.2</c:v>
                </c:pt>
                <c:pt idx="4">
                  <c:v>7.2</c:v>
                </c:pt>
                <c:pt idx="5">
                  <c:v>8.3000000000000007</c:v>
                </c:pt>
                <c:pt idx="6">
                  <c:v>12.1</c:v>
                </c:pt>
                <c:pt idx="7">
                  <c:v>11.7</c:v>
                </c:pt>
                <c:pt idx="8">
                  <c:v>76.5</c:v>
                </c:pt>
                <c:pt idx="9">
                  <c:v>380.8</c:v>
                </c:pt>
                <c:pt idx="10">
                  <c:v>442.4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Tabelle1!$I$1</c:f>
              <c:strCache>
                <c:ptCount val="1"/>
                <c:pt idx="0">
                  <c:v>time (index)</c:v>
                </c:pt>
              </c:strCache>
            </c:strRef>
          </c:tx>
          <c:spPr>
            <a:ln>
              <a:solidFill>
                <a:srgbClr val="7ABC32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Tabelle1!$I$2:$I$12</c:f>
              <c:numCache>
                <c:formatCode>General</c:formatCode>
                <c:ptCount val="11"/>
                <c:pt idx="0">
                  <c:v>5.3</c:v>
                </c:pt>
                <c:pt idx="1">
                  <c:v>5.2</c:v>
                </c:pt>
                <c:pt idx="2">
                  <c:v>5.3</c:v>
                </c:pt>
                <c:pt idx="3">
                  <c:v>7.2</c:v>
                </c:pt>
                <c:pt idx="4">
                  <c:v>8.3000000000000007</c:v>
                </c:pt>
                <c:pt idx="5">
                  <c:v>8.6</c:v>
                </c:pt>
                <c:pt idx="6">
                  <c:v>13.3</c:v>
                </c:pt>
                <c:pt idx="7">
                  <c:v>14.9</c:v>
                </c:pt>
                <c:pt idx="8">
                  <c:v>397.7</c:v>
                </c:pt>
                <c:pt idx="9">
                  <c:v>523.6</c:v>
                </c:pt>
                <c:pt idx="10">
                  <c:v>558.5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Tabelle1!$J$1</c:f>
              <c:strCache>
                <c:ptCount val="1"/>
                <c:pt idx="0">
                  <c:v>time (10K)</c:v>
                </c:pt>
              </c:strCache>
            </c:strRef>
          </c:tx>
          <c:spPr>
            <a:ln>
              <a:solidFill>
                <a:srgbClr val="E9503E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Tabelle1!$J$2:$J$12</c:f>
              <c:numCache>
                <c:formatCode>General</c:formatCode>
                <c:ptCount val="11"/>
                <c:pt idx="0">
                  <c:v>5.5</c:v>
                </c:pt>
                <c:pt idx="1">
                  <c:v>5.7</c:v>
                </c:pt>
                <c:pt idx="2">
                  <c:v>5.9</c:v>
                </c:pt>
                <c:pt idx="3">
                  <c:v>8.3000000000000007</c:v>
                </c:pt>
                <c:pt idx="4">
                  <c:v>15.1</c:v>
                </c:pt>
                <c:pt idx="5">
                  <c:v>528.20000000000005</c:v>
                </c:pt>
                <c:pt idx="6">
                  <c:v>650.9</c:v>
                </c:pt>
                <c:pt idx="7">
                  <c:v>676.4</c:v>
                </c:pt>
                <c:pt idx="8">
                  <c:v>697.1</c:v>
                </c:pt>
                <c:pt idx="9">
                  <c:v>710.4</c:v>
                </c:pt>
                <c:pt idx="10">
                  <c:v>724.2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972672"/>
        <c:axId val="40974208"/>
      </c:lineChart>
      <c:catAx>
        <c:axId val="40972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974208"/>
        <c:crosses val="autoZero"/>
        <c:auto val="1"/>
        <c:lblAlgn val="ctr"/>
        <c:lblOffset val="100"/>
        <c:noMultiLvlLbl val="0"/>
      </c:catAx>
      <c:valAx>
        <c:axId val="40974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972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5"/>
          <c:order val="0"/>
          <c:tx>
            <c:strRef>
              <c:f>Tabelle1!$N$1</c:f>
              <c:strCache>
                <c:ptCount val="1"/>
                <c:pt idx="0">
                  <c:v>IO (404)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Tabelle1!$N$2:$N$12</c:f>
              <c:numCache>
                <c:formatCode>General</c:formatCode>
                <c:ptCount val="11"/>
                <c:pt idx="0">
                  <c:v>23.3</c:v>
                </c:pt>
                <c:pt idx="1">
                  <c:v>35</c:v>
                </c:pt>
                <c:pt idx="2">
                  <c:v>46.6</c:v>
                </c:pt>
                <c:pt idx="3">
                  <c:v>58.3</c:v>
                </c:pt>
                <c:pt idx="4">
                  <c:v>69.900000000000006</c:v>
                </c:pt>
                <c:pt idx="5">
                  <c:v>81.599999999999994</c:v>
                </c:pt>
                <c:pt idx="6">
                  <c:v>93.2</c:v>
                </c:pt>
                <c:pt idx="7">
                  <c:v>104.7</c:v>
                </c:pt>
                <c:pt idx="8">
                  <c:v>115.3</c:v>
                </c:pt>
                <c:pt idx="9">
                  <c:v>114.8</c:v>
                </c:pt>
                <c:pt idx="10">
                  <c:v>116.7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Tabelle1!$O$1</c:f>
              <c:strCache>
                <c:ptCount val="1"/>
                <c:pt idx="0">
                  <c:v>IO (index)</c:v>
                </c:pt>
              </c:strCache>
            </c:strRef>
          </c:tx>
          <c:spPr>
            <a:ln>
              <a:solidFill>
                <a:srgbClr val="7ABC32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Tabelle1!$O$2:$O$12</c:f>
              <c:numCache>
                <c:formatCode>General</c:formatCode>
                <c:ptCount val="11"/>
                <c:pt idx="0">
                  <c:v>33</c:v>
                </c:pt>
                <c:pt idx="1">
                  <c:v>49.5</c:v>
                </c:pt>
                <c:pt idx="2">
                  <c:v>66</c:v>
                </c:pt>
                <c:pt idx="3">
                  <c:v>82.5</c:v>
                </c:pt>
                <c:pt idx="4">
                  <c:v>98.9</c:v>
                </c:pt>
                <c:pt idx="5">
                  <c:v>115.4</c:v>
                </c:pt>
                <c:pt idx="6">
                  <c:v>131.80000000000001</c:v>
                </c:pt>
                <c:pt idx="7">
                  <c:v>148.19999999999999</c:v>
                </c:pt>
                <c:pt idx="8">
                  <c:v>149</c:v>
                </c:pt>
                <c:pt idx="9">
                  <c:v>142.30000000000001</c:v>
                </c:pt>
                <c:pt idx="10">
                  <c:v>138.19999999999999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Tabelle1!$P$1</c:f>
              <c:strCache>
                <c:ptCount val="1"/>
                <c:pt idx="0">
                  <c:v>IO (10K)</c:v>
                </c:pt>
              </c:strCache>
            </c:strRef>
          </c:tx>
          <c:spPr>
            <a:ln>
              <a:solidFill>
                <a:srgbClr val="E9503E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Tabelle1!$P$2:$P$12</c:f>
              <c:numCache>
                <c:formatCode>General</c:formatCode>
                <c:ptCount val="11"/>
                <c:pt idx="0">
                  <c:v>618.6</c:v>
                </c:pt>
                <c:pt idx="1">
                  <c:v>927.8</c:v>
                </c:pt>
                <c:pt idx="2">
                  <c:v>1236.5999999999999</c:v>
                </c:pt>
                <c:pt idx="3">
                  <c:v>1545.9</c:v>
                </c:pt>
                <c:pt idx="4">
                  <c:v>1854</c:v>
                </c:pt>
                <c:pt idx="5">
                  <c:v>1975</c:v>
                </c:pt>
                <c:pt idx="6">
                  <c:v>1922.6</c:v>
                </c:pt>
                <c:pt idx="7">
                  <c:v>1865.9</c:v>
                </c:pt>
                <c:pt idx="8">
                  <c:v>1843</c:v>
                </c:pt>
                <c:pt idx="9">
                  <c:v>1781.2</c:v>
                </c:pt>
                <c:pt idx="10">
                  <c:v>1754.9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47616"/>
        <c:axId val="42449152"/>
      </c:lineChart>
      <c:catAx>
        <c:axId val="4244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449152"/>
        <c:crosses val="autoZero"/>
        <c:auto val="1"/>
        <c:lblAlgn val="ctr"/>
        <c:lblOffset val="100"/>
        <c:noMultiLvlLbl val="0"/>
      </c:catAx>
      <c:valAx>
        <c:axId val="42449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447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74638" y="287338"/>
            <a:ext cx="77787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74638" y="6369050"/>
            <a:ext cx="19161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CC807CBE-9EAD-424E-A750-DCA4E7B0C037}" type="datetime1">
              <a:rPr lang="de-DE"/>
              <a:pPr>
                <a:defRPr/>
              </a:pPr>
              <a:t>10.01.2013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90750" y="6369050"/>
            <a:ext cx="6424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637588" y="6369050"/>
            <a:ext cx="9636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7D8E0FC-54BE-42EE-A57C-D1F97AA5E1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5366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268288"/>
            <a:ext cx="13382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74638" y="63150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71463" y="577850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57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268288"/>
            <a:ext cx="1346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71463" y="6456363"/>
            <a:ext cx="233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580918CD-45A7-4F50-AB5F-26BE89AFE4F0}" type="datetime1">
              <a:rPr lang="de-DE"/>
              <a:pPr>
                <a:defRPr/>
              </a:pPr>
              <a:t>10.01.2013</a:t>
            </a:fld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98838" y="685800"/>
            <a:ext cx="3046412" cy="2284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4638" y="3184525"/>
            <a:ext cx="9323387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03500" y="6456363"/>
            <a:ext cx="5908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512175" y="6456363"/>
            <a:ext cx="1358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D63CEB64-1B05-4B39-AEB2-0F8A9B3EFF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4638" y="287338"/>
            <a:ext cx="7778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74638" y="58102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74638" y="6456363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271463" y="30511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76020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ヒラギノ角ゴ Pro W3" pitchFamily="-112" charset="-128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10.01.2013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10.01.2013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2 </a:t>
            </a:r>
            <a:r>
              <a:rPr lang="de-DE" dirty="0" err="1" smtClean="0"/>
              <a:t>processes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Purpose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10.01.2013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2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10.01.2013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</a:t>
            </a:r>
          </a:p>
          <a:p>
            <a:r>
              <a:rPr lang="de-DE" dirty="0"/>
              <a:t>Untertitelmasters durch </a:t>
            </a:r>
          </a:p>
          <a:p>
            <a:r>
              <a:rPr lang="de-DE" dirty="0"/>
              <a:t>Klicken bearbeiten</a:t>
            </a: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10.01.2013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Server  |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Integrated Electronic Systems Lab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Bachelor Thesis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Peter Schuster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9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603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2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1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5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1" name="Picture 9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ußzeilenplatzhalter 3"/>
          <p:cNvSpPr txBox="1">
            <a:spLocks/>
          </p:cNvSpPr>
          <p:nvPr userDrawn="1"/>
        </p:nvSpPr>
        <p:spPr>
          <a:xfrm>
            <a:off x="252412" y="6489700"/>
            <a:ext cx="8640763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10.01.2013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|  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Server  |  Integrated Electronic Systems Lab  |  Bachelor Thesis  |  Peter Schuster | </a:t>
            </a:r>
            <a:fld id="{12E3200C-B9AE-4270-A0B7-70B143B46286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ヒラギノ角ゴ Pro W3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4" r:id="rId3"/>
    <p:sldLayoutId id="2147483955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ヒラギノ角ゴ Pro W3" pitchFamily="-112" charset="-128"/>
          <a:cs typeface="ヒラギノ角ゴ Pro W3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ヒラギノ角ゴ Pro W3" pitchFamily="-112" charset="-128"/>
          <a:cs typeface="ヒラギノ角ゴ Pro W3" pitchFamily="-112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ヒラギノ角ゴ Pro W3" pitchFamily="-112" charset="-128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ヒラギノ角ゴ Pro W3" pitchFamily="-112" charset="-128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ヒラギノ角ゴ Pro W3" charset="-128"/>
              </a:rPr>
              <a:t>Design of an Accelerated Event-based Server</a:t>
            </a:r>
            <a:endParaRPr lang="de-DE" dirty="0" smtClean="0">
              <a:ea typeface="ヒラギノ角ゴ Pro W3" charset="-128"/>
            </a:endParaRPr>
          </a:p>
        </p:txBody>
      </p:sp>
      <p:sp>
        <p:nvSpPr>
          <p:cNvPr id="11267" name="Untertitel 5"/>
          <p:cNvSpPr>
            <a:spLocks noGrp="1"/>
          </p:cNvSpPr>
          <p:nvPr>
            <p:ph type="subTitle" idx="1"/>
          </p:nvPr>
        </p:nvSpPr>
        <p:spPr>
          <a:xfrm>
            <a:off x="358775" y="1988840"/>
            <a:ext cx="6734175" cy="40511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de-DE" dirty="0" smtClean="0">
                <a:ea typeface="ヒラギノ角ゴ Pro W3" charset="-128"/>
              </a:rPr>
              <a:t>Bachelor Thesis</a:t>
            </a:r>
            <a:endParaRPr lang="en-US" dirty="0" smtClean="0">
              <a:ea typeface="ヒラギノ角ゴ Pro W3" charset="-128"/>
            </a:endParaRPr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4730750" y="5113338"/>
            <a:ext cx="3698448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Institute </a:t>
            </a:r>
            <a:r>
              <a:rPr lang="de-DE" dirty="0" err="1" smtClean="0">
                <a:cs typeface="Arial Unicode MS" charset="0"/>
              </a:rPr>
              <a:t>of</a:t>
            </a:r>
            <a:r>
              <a:rPr lang="de-DE" dirty="0" smtClean="0">
                <a:cs typeface="Arial Unicode MS" charset="0"/>
              </a:rPr>
              <a:t> Computer Engineering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Integrated Electronic Systems Lab</a:t>
            </a:r>
            <a:endParaRPr lang="en-GB" dirty="0">
              <a:cs typeface="Arial Unicode M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34" y="4511265"/>
            <a:ext cx="1447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697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67544" y="1556792"/>
            <a:ext cx="8928992" cy="4752528"/>
            <a:chOff x="467544" y="1556792"/>
            <a:chExt cx="8928992" cy="4752528"/>
          </a:xfrm>
        </p:grpSpPr>
        <p:sp>
          <p:nvSpPr>
            <p:cNvPr id="38" name="Rechteck 37"/>
            <p:cNvSpPr/>
            <p:nvPr/>
          </p:nvSpPr>
          <p:spPr>
            <a:xfrm>
              <a:off x="467544" y="1772816"/>
              <a:ext cx="6552728" cy="453650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Gerade Verbindung 22"/>
            <p:cNvCxnSpPr/>
            <p:nvPr/>
          </p:nvCxnSpPr>
          <p:spPr>
            <a:xfrm>
              <a:off x="1431107" y="5000476"/>
              <a:ext cx="0" cy="144016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1432223" y="3935710"/>
              <a:ext cx="0" cy="144016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431107" y="3940646"/>
              <a:ext cx="3500933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431107" y="5013176"/>
              <a:ext cx="3500933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3995936" y="4473116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3995936" y="5553236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endCxn id="5" idx="1"/>
            </p:cNvCxnSpPr>
            <p:nvPr/>
          </p:nvCxnSpPr>
          <p:spPr>
            <a:xfrm>
              <a:off x="3995936" y="2888940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5292080" y="1988840"/>
              <a:ext cx="151216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Memory Controller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292080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Network Interface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683568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Clock</a:t>
              </a:r>
              <a:endParaRPr lang="de-DE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Generator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675023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Interrupt</a:t>
              </a:r>
            </a:p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69582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UART Controller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83768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Timer</a:t>
              </a:r>
              <a:endParaRPr lang="de-DE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2483768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I/O</a:t>
              </a: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7199337" y="1700808"/>
              <a:ext cx="0" cy="460851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Rechteck 13"/>
            <p:cNvSpPr/>
            <p:nvPr/>
          </p:nvSpPr>
          <p:spPr>
            <a:xfrm>
              <a:off x="7462812" y="1988840"/>
              <a:ext cx="1512168" cy="1800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256 MB DDR Memory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355976" y="1988840"/>
              <a:ext cx="576064" cy="39604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5A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Bus System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>
              <a:off x="6804248" y="227687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6804248" y="2454796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>
              <a:off x="6804248" y="262421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6804248" y="335699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>
              <a:off x="6804248" y="4509120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6804248" y="5589240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2479005" y="6165304"/>
              <a:ext cx="495654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4279205" y="6059388"/>
              <a:ext cx="315634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4042991" y="5805264"/>
              <a:ext cx="240977" cy="25412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>
              <a:off x="2242791" y="5911180"/>
              <a:ext cx="240977" cy="25412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Rechteck 47"/>
            <p:cNvSpPr/>
            <p:nvPr/>
          </p:nvSpPr>
          <p:spPr>
            <a:xfrm>
              <a:off x="7462812" y="4041750"/>
              <a:ext cx="1512168" cy="8274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7462812" y="4998231"/>
              <a:ext cx="1512168" cy="8274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7462812" y="6019626"/>
              <a:ext cx="1512168" cy="2896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385266" y="1556792"/>
              <a:ext cx="2011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Ext. Peripherals</a:t>
              </a:r>
              <a:endParaRPr lang="en-US" sz="1600" b="1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683568" y="1988840"/>
              <a:ext cx="331236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300" b="1" dirty="0" smtClean="0">
                <a:solidFill>
                  <a:schemeClr val="tx1"/>
                </a:solidFill>
              </a:endParaRPr>
            </a:p>
            <a:p>
              <a:r>
                <a:rPr lang="de-DE" b="1" dirty="0" smtClean="0">
                  <a:solidFill>
                    <a:schemeClr val="tx1"/>
                  </a:solidFill>
                </a:rPr>
                <a:t>     </a:t>
              </a:r>
              <a:r>
                <a:rPr lang="de-DE" b="1" dirty="0" err="1" smtClean="0">
                  <a:solidFill>
                    <a:schemeClr val="tx1"/>
                  </a:solidFill>
                </a:rPr>
                <a:t>MicroBlaze</a:t>
              </a:r>
              <a:endParaRPr lang="de-DE" b="1" dirty="0" smtClean="0">
                <a:solidFill>
                  <a:schemeClr val="tx1"/>
                </a:solidFill>
              </a:endParaRPr>
            </a:p>
            <a:p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smtClean="0">
                  <a:solidFill>
                    <a:schemeClr val="tx1"/>
                  </a:solidFill>
                </a:rPr>
                <a:t>     </a:t>
              </a:r>
              <a:r>
                <a:rPr lang="de-DE" b="1" dirty="0" err="1" smtClean="0">
                  <a:solidFill>
                    <a:schemeClr val="tx1"/>
                  </a:solidFill>
                </a:rPr>
                <a:t>Processor</a:t>
              </a:r>
              <a:endParaRPr lang="de-DE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41"/>
            <p:cNvCxnSpPr/>
            <p:nvPr/>
          </p:nvCxnSpPr>
          <p:spPr>
            <a:xfrm>
              <a:off x="6948264" y="2758666"/>
              <a:ext cx="0" cy="4869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3" name="Rechteck 42"/>
          <p:cNvSpPr/>
          <p:nvPr/>
        </p:nvSpPr>
        <p:spPr>
          <a:xfrm>
            <a:off x="2699792" y="2276872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D-Cache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699792" y="2761878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I-Cache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827584" y="3246884"/>
            <a:ext cx="833150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Div.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99792" y="3251076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Barrel </a:t>
            </a:r>
            <a:r>
              <a:rPr lang="de-DE" sz="1600" b="1" dirty="0" err="1" smtClean="0">
                <a:solidFill>
                  <a:schemeClr val="tx1"/>
                </a:solidFill>
              </a:rPr>
              <a:t>Sh</a:t>
            </a:r>
            <a:r>
              <a:rPr lang="de-DE" sz="1600" b="1" dirty="0" smtClean="0">
                <a:solidFill>
                  <a:schemeClr val="tx1"/>
                </a:solidFill>
              </a:rPr>
              <a:t>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76388" y="3256026"/>
            <a:ext cx="786919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</a:rPr>
              <a:t>Mult</a:t>
            </a:r>
            <a:r>
              <a:rPr lang="de-DE" sz="1600" b="1" dirty="0" smtClean="0">
                <a:solidFill>
                  <a:schemeClr val="tx1"/>
                </a:solidFill>
              </a:rPr>
              <a:t>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76387" y="2758666"/>
            <a:ext cx="786919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MMU</a:t>
            </a:r>
            <a:endParaRPr lang="de-D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24" name="Rechteck 23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0800000">
            <a:off x="3083099" y="4281635"/>
            <a:ext cx="792088" cy="2160240"/>
          </a:xfrm>
          <a:prstGeom prst="leftBrace">
            <a:avLst>
              <a:gd name="adj1" fmla="val 1088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308134" y="5161700"/>
            <a:ext cx="294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Hardware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0193045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24" name="Rechteck 23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0800000">
            <a:off x="3083099" y="4281635"/>
            <a:ext cx="792088" cy="2160240"/>
          </a:xfrm>
          <a:prstGeom prst="leftBrace">
            <a:avLst>
              <a:gd name="adj1" fmla="val 1088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308134" y="5161700"/>
            <a:ext cx="294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Hardware</a:t>
            </a:r>
            <a:endParaRPr lang="de-DE" sz="2000" b="1" dirty="0"/>
          </a:p>
        </p:txBody>
      </p:sp>
      <p:sp>
        <p:nvSpPr>
          <p:cNvPr id="9" name="Geschweifte Klammer links 8"/>
          <p:cNvSpPr/>
          <p:nvPr/>
        </p:nvSpPr>
        <p:spPr>
          <a:xfrm rot="10800000">
            <a:off x="3083099" y="1628800"/>
            <a:ext cx="792088" cy="2160240"/>
          </a:xfrm>
          <a:prstGeom prst="leftBrace">
            <a:avLst>
              <a:gd name="adj1" fmla="val 1088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308134" y="2508865"/>
            <a:ext cx="294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Software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2065745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Compilation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323528" y="1844824"/>
            <a:ext cx="186635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Configuration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(.</a:t>
            </a:r>
            <a:r>
              <a:rPr lang="de-DE" dirty="0" err="1" smtClean="0">
                <a:solidFill>
                  <a:schemeClr val="tx1"/>
                </a:solidFill>
              </a:rPr>
              <a:t>config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8774" y="5301208"/>
            <a:ext cx="838969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Linux </a:t>
            </a:r>
            <a:r>
              <a:rPr lang="de-DE" sz="2000" b="1" dirty="0" err="1" smtClean="0">
                <a:solidFill>
                  <a:schemeClr val="bg1"/>
                </a:solidFill>
              </a:rPr>
              <a:t>kernel</a:t>
            </a:r>
            <a:r>
              <a:rPr lang="de-DE" sz="2000" b="1" dirty="0" smtClean="0">
                <a:solidFill>
                  <a:schemeClr val="bg1"/>
                </a:solidFill>
              </a:rPr>
              <a:t> </a:t>
            </a:r>
            <a:r>
              <a:rPr lang="de-DE" sz="2000" b="1" dirty="0" err="1" smtClean="0">
                <a:solidFill>
                  <a:schemeClr val="bg1"/>
                </a:solidFill>
              </a:rPr>
              <a:t>image</a:t>
            </a:r>
            <a:r>
              <a:rPr lang="de-DE" sz="2000" b="1" dirty="0" smtClean="0">
                <a:solidFill>
                  <a:schemeClr val="bg1"/>
                </a:solidFill>
              </a:rPr>
              <a:t> (elf </a:t>
            </a:r>
            <a:r>
              <a:rPr lang="de-DE" sz="2000" b="1" dirty="0" err="1" smtClean="0">
                <a:solidFill>
                  <a:schemeClr val="bg1"/>
                </a:solidFill>
              </a:rPr>
              <a:t>file</a:t>
            </a:r>
            <a:r>
              <a:rPr lang="de-DE" sz="2000" b="1" dirty="0" smtClean="0">
                <a:solidFill>
                  <a:schemeClr val="bg1"/>
                </a:solidFill>
              </a:rPr>
              <a:t>)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712785" y="3068960"/>
            <a:ext cx="1858075" cy="9212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Device 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r>
              <a:rPr lang="de-DE" dirty="0" smtClean="0">
                <a:solidFill>
                  <a:schemeClr val="tx1"/>
                </a:solidFill>
              </a:rPr>
              <a:t> Source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(.</a:t>
            </a:r>
            <a:r>
              <a:rPr lang="de-DE" dirty="0" err="1" smtClean="0">
                <a:solidFill>
                  <a:schemeClr val="tx1"/>
                </a:solidFill>
              </a:rPr>
              <a:t>dts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8156" y="1859682"/>
            <a:ext cx="1866351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Source </a:t>
            </a:r>
            <a:r>
              <a:rPr lang="de-DE" dirty="0" err="1" smtClean="0">
                <a:solidFill>
                  <a:schemeClr val="tx1"/>
                </a:solidFill>
              </a:rPr>
              <a:t>code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8775" y="4293096"/>
            <a:ext cx="4025732" cy="504056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Compiler, Linker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730669" y="4257092"/>
            <a:ext cx="1840191" cy="576064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Device 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r>
              <a:rPr lang="de-DE" dirty="0" smtClean="0">
                <a:solidFill>
                  <a:schemeClr val="tx1"/>
                </a:solidFill>
              </a:rPr>
              <a:t> Compiler (</a:t>
            </a:r>
            <a:r>
              <a:rPr lang="de-DE" dirty="0" err="1" smtClean="0">
                <a:solidFill>
                  <a:schemeClr val="tx1"/>
                </a:solidFill>
              </a:rPr>
              <a:t>dtc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99138" y="3068960"/>
            <a:ext cx="1858075" cy="921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Initial RAM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3" idx="2"/>
          </p:cNvCxnSpPr>
          <p:nvPr/>
        </p:nvCxnSpPr>
        <p:spPr>
          <a:xfrm>
            <a:off x="1256703" y="400506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451331" y="400506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7828175" y="4005064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50764" y="3976489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371641" y="4797152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2"/>
          </p:cNvCxnSpPr>
          <p:nvPr/>
        </p:nvCxnSpPr>
        <p:spPr>
          <a:xfrm flipH="1">
            <a:off x="5650764" y="4833156"/>
            <a:ext cx="1" cy="4680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899138" y="1844824"/>
            <a:ext cx="185807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File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structure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>
            <a:endCxn id="10" idx="0"/>
          </p:cNvCxnSpPr>
          <p:nvPr/>
        </p:nvCxnSpPr>
        <p:spPr>
          <a:xfrm>
            <a:off x="7828175" y="2564904"/>
            <a:ext cx="1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821885" y="261786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cpio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4730669" y="1844824"/>
            <a:ext cx="185807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Hardware System 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5659706" y="2564904"/>
            <a:ext cx="1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633234" y="2660600"/>
            <a:ext cx="1550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Device </a:t>
            </a:r>
            <a:r>
              <a:rPr lang="de-DE" sz="1400" dirty="0" err="1" smtClean="0"/>
              <a:t>Tree</a:t>
            </a:r>
            <a:r>
              <a:rPr lang="de-DE" sz="1400" dirty="0" smtClean="0"/>
              <a:t> BSP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6294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Preceding Work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59632" y="3429000"/>
            <a:ext cx="62646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4103948" y="-207404"/>
            <a:ext cx="576064" cy="6264696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259632" y="206084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„Design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</a:t>
            </a:r>
            <a:r>
              <a:rPr lang="en-US" sz="2000" b="1" dirty="0" smtClean="0"/>
              <a:t>Accelerated</a:t>
            </a:r>
            <a:r>
              <a:rPr lang="de-DE" sz="2000" b="1" dirty="0" smtClean="0"/>
              <a:t> Event-</a:t>
            </a:r>
            <a:r>
              <a:rPr lang="de-DE" sz="2000" b="1" dirty="0" err="1" smtClean="0"/>
              <a:t>based</a:t>
            </a:r>
            <a:r>
              <a:rPr lang="de-DE" sz="2000" b="1" dirty="0" smtClean="0"/>
              <a:t> Server“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0598785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Preceding Work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59632" y="3429000"/>
            <a:ext cx="62646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4103948" y="-207404"/>
            <a:ext cx="576064" cy="6264696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331640" y="3501008"/>
            <a:ext cx="2664296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Hardware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&amp; Linux OS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59632" y="206084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„Design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</a:t>
            </a:r>
            <a:r>
              <a:rPr lang="en-US" sz="2000" b="1" dirty="0" smtClean="0"/>
              <a:t>Accelerated</a:t>
            </a:r>
            <a:r>
              <a:rPr lang="de-DE" sz="2000" b="1" dirty="0" smtClean="0"/>
              <a:t> Event-</a:t>
            </a:r>
            <a:r>
              <a:rPr lang="de-DE" sz="2000" b="1" dirty="0" err="1" smtClean="0"/>
              <a:t>based</a:t>
            </a:r>
            <a:r>
              <a:rPr lang="de-DE" sz="2000" b="1" dirty="0" smtClean="0"/>
              <a:t> Server“</a:t>
            </a:r>
            <a:endParaRPr lang="de-DE" sz="2000" b="1" dirty="0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2487959" y="3865241"/>
            <a:ext cx="432049" cy="2583904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578014" y="5373218"/>
            <a:ext cx="227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seminar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7558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Preceding Work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59632" y="3429000"/>
            <a:ext cx="62646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4103948" y="-207404"/>
            <a:ext cx="576064" cy="6264696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139952" y="3501008"/>
            <a:ext cx="1029714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nginx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292080" y="3501008"/>
            <a:ext cx="1029714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Perf. </a:t>
            </a:r>
            <a:r>
              <a:rPr lang="de-DE" sz="1600" dirty="0" err="1" smtClean="0"/>
              <a:t>measurements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6422606" y="3501008"/>
            <a:ext cx="1029714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TCP </a:t>
            </a:r>
            <a:r>
              <a:rPr lang="de-DE" dirty="0" err="1" smtClean="0"/>
              <a:t>offload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331640" y="3501008"/>
            <a:ext cx="2664296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Hardware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&amp; Linux OS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59632" y="206084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„Design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</a:t>
            </a:r>
            <a:r>
              <a:rPr lang="en-US" sz="2000" b="1" dirty="0" smtClean="0"/>
              <a:t>Accelerated</a:t>
            </a:r>
            <a:r>
              <a:rPr lang="de-DE" sz="2000" b="1" dirty="0" smtClean="0"/>
              <a:t> Event-</a:t>
            </a:r>
            <a:r>
              <a:rPr lang="de-DE" sz="2000" b="1" dirty="0" err="1" smtClean="0"/>
              <a:t>based</a:t>
            </a:r>
            <a:r>
              <a:rPr lang="de-DE" sz="2000" b="1" dirty="0" smtClean="0"/>
              <a:t> Server“</a:t>
            </a:r>
            <a:endParaRPr lang="de-DE" sz="2000" b="1" dirty="0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2487959" y="3865241"/>
            <a:ext cx="432049" cy="2583904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578014" y="5373218"/>
            <a:ext cx="227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seminar</a:t>
            </a:r>
            <a:endParaRPr lang="de-DE" dirty="0"/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5564882" y="3485779"/>
            <a:ext cx="432049" cy="3342829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275475" y="5373219"/>
            <a:ext cx="29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Bachelor </a:t>
            </a:r>
            <a:r>
              <a:rPr lang="de-DE" dirty="0" err="1" smtClean="0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0763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Offload Engine (TOE)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Preceding Work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170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Traditional, thread-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2164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1600" y="529652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3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Traditional, thread-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2164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1600" y="529652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691680" y="3405476"/>
            <a:ext cx="475252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i="1" dirty="0" err="1" smtClean="0">
                <a:solidFill>
                  <a:schemeClr val="accent6"/>
                </a:solidFill>
              </a:rPr>
              <a:t>thread</a:t>
            </a:r>
            <a:r>
              <a:rPr lang="de-DE" i="1" dirty="0" smtClean="0">
                <a:solidFill>
                  <a:schemeClr val="accent6"/>
                </a:solidFill>
              </a:rPr>
              <a:t> 1</a:t>
            </a:r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440438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699792" y="2937424"/>
            <a:ext cx="0" cy="97210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699792" y="3981540"/>
            <a:ext cx="403244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i="1" dirty="0" err="1" smtClean="0">
                <a:solidFill>
                  <a:schemeClr val="accent6"/>
                </a:solidFill>
              </a:rPr>
              <a:t>thread</a:t>
            </a:r>
            <a:r>
              <a:rPr lang="de-DE" dirty="0" smtClean="0">
                <a:solidFill>
                  <a:schemeClr val="accent6"/>
                </a:solidFill>
              </a:rPr>
              <a:t> 2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732240" y="2937424"/>
            <a:ext cx="0" cy="9721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246308" y="256809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#2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08703" y="25680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6"/>
                </a:solidFill>
              </a:rPr>
              <a:t>response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smtClean="0">
                <a:solidFill>
                  <a:schemeClr val="accent6"/>
                </a:solidFill>
              </a:rPr>
              <a:t>#2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3419872" y="4596601"/>
            <a:ext cx="0" cy="416575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2564904"/>
            <a:ext cx="8640763" cy="1296144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dirty="0" smtClean="0"/>
              <a:t>Design </a:t>
            </a:r>
            <a:r>
              <a:rPr lang="de-DE" sz="2800" dirty="0" err="1" smtClean="0"/>
              <a:t>of</a:t>
            </a:r>
            <a:r>
              <a:rPr lang="de-DE" sz="2800" dirty="0" smtClean="0"/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/>
              <a:t> Event-</a:t>
            </a:r>
            <a:r>
              <a:rPr lang="de-DE" sz="2800" dirty="0" err="1" smtClean="0"/>
              <a:t>based</a:t>
            </a:r>
            <a:r>
              <a:rPr lang="de-DE" sz="2800" dirty="0" smtClean="0"/>
              <a:t> Server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Event-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/>
              <a:t>Event-</a:t>
            </a:r>
            <a:r>
              <a:rPr lang="de-DE" sz="2800" dirty="0" err="1" smtClean="0"/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372200" y="3212976"/>
            <a:ext cx="288032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313778" y="41071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nginx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813183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8" grpId="1"/>
      <p:bldP spid="9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Traditional, thread-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2164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1600" y="529652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691680" y="3405476"/>
            <a:ext cx="475252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i="1" dirty="0" err="1" smtClean="0">
                <a:solidFill>
                  <a:schemeClr val="accent6"/>
                </a:solidFill>
              </a:rPr>
              <a:t>thread</a:t>
            </a:r>
            <a:r>
              <a:rPr lang="de-DE" i="1" dirty="0" smtClean="0">
                <a:solidFill>
                  <a:schemeClr val="accent6"/>
                </a:solidFill>
              </a:rPr>
              <a:t> 1</a:t>
            </a:r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440438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699792" y="2937424"/>
            <a:ext cx="0" cy="97210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699792" y="3981540"/>
            <a:ext cx="403244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i="1" dirty="0" err="1" smtClean="0">
                <a:solidFill>
                  <a:schemeClr val="accent6"/>
                </a:solidFill>
              </a:rPr>
              <a:t>thread</a:t>
            </a:r>
            <a:r>
              <a:rPr lang="de-DE" dirty="0" smtClean="0">
                <a:solidFill>
                  <a:schemeClr val="accent6"/>
                </a:solidFill>
              </a:rPr>
              <a:t> 2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732240" y="2937424"/>
            <a:ext cx="0" cy="9721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246308" y="256809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#2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08703" y="25680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6"/>
                </a:solidFill>
              </a:rPr>
              <a:t>response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smtClean="0">
                <a:solidFill>
                  <a:schemeClr val="accent6"/>
                </a:solidFill>
              </a:rPr>
              <a:t>#2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3419872" y="4596601"/>
            <a:ext cx="0" cy="416575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4355976" y="3997984"/>
            <a:ext cx="1440160" cy="327152"/>
          </a:xfrm>
          <a:prstGeom prst="rect">
            <a:avLst/>
          </a:prstGeom>
          <a:pattFill prst="dkUpDiag">
            <a:fgClr>
              <a:srgbClr val="E9503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4355976" y="4388601"/>
            <a:ext cx="0" cy="416000"/>
          </a:xfrm>
          <a:prstGeom prst="straightConnector1">
            <a:avLst/>
          </a:prstGeom>
          <a:ln w="28575">
            <a:solidFill>
              <a:srgbClr val="E9503E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808712" y="4388601"/>
            <a:ext cx="0" cy="416000"/>
          </a:xfrm>
          <a:prstGeom prst="straightConnector1">
            <a:avLst/>
          </a:prstGeom>
          <a:ln w="28575">
            <a:solidFill>
              <a:srgbClr val="E9503E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355976" y="458910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rgbClr val="E9503E"/>
                </a:solidFill>
              </a:rPr>
              <a:t>system</a:t>
            </a:r>
            <a:r>
              <a:rPr lang="de-DE" sz="1600" dirty="0" smtClean="0">
                <a:solidFill>
                  <a:srgbClr val="E9503E"/>
                </a:solidFill>
              </a:rPr>
              <a:t> </a:t>
            </a:r>
            <a:r>
              <a:rPr lang="de-DE" sz="1600" dirty="0" err="1" smtClean="0">
                <a:solidFill>
                  <a:srgbClr val="E9503E"/>
                </a:solidFill>
              </a:rPr>
              <a:t>calls</a:t>
            </a:r>
            <a:endParaRPr lang="de-DE" sz="1600" dirty="0">
              <a:solidFill>
                <a:srgbClr val="E950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1319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3394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971600" y="3405476"/>
            <a:ext cx="7128792" cy="3600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868144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82221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46308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211960" y="3405476"/>
            <a:ext cx="648072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724128" y="3405475"/>
            <a:ext cx="173608" cy="355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1319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3394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971600" y="3405476"/>
            <a:ext cx="7128792" cy="3600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868144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82221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46308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211960" y="3405476"/>
            <a:ext cx="648072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724128" y="3405475"/>
            <a:ext cx="173608" cy="355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71600" y="5133667"/>
            <a:ext cx="7128792" cy="671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event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module</a:t>
            </a:r>
            <a:r>
              <a:rPr lang="de-DE" dirty="0" smtClean="0">
                <a:solidFill>
                  <a:schemeClr val="tx1"/>
                </a:solidFill>
              </a:rPr>
              <a:t> (e.g. „</a:t>
            </a:r>
            <a:r>
              <a:rPr lang="de-DE" dirty="0" err="1" smtClean="0">
                <a:solidFill>
                  <a:schemeClr val="tx1"/>
                </a:solidFill>
              </a:rPr>
              <a:t>epoll</a:t>
            </a:r>
            <a:r>
              <a:rPr lang="de-DE" dirty="0" smtClean="0">
                <a:solidFill>
                  <a:schemeClr val="tx1"/>
                </a:solidFill>
              </a:rPr>
              <a:t>“)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042261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2606348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4860032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724128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212290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246308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1319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3394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971600" y="3405476"/>
            <a:ext cx="7128792" cy="3600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868144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699792" y="2937424"/>
            <a:ext cx="0" cy="3960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82221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732240" y="2937424"/>
            <a:ext cx="0" cy="3960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246308" y="256809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request</a:t>
            </a:r>
            <a:r>
              <a:rPr lang="de-DE" dirty="0" smtClean="0">
                <a:solidFill>
                  <a:srgbClr val="00B050"/>
                </a:solidFill>
              </a:rPr>
              <a:t> #2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08703" y="25680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response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#2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46308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211960" y="3405476"/>
            <a:ext cx="648072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724128" y="3410630"/>
            <a:ext cx="173608" cy="35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699792" y="3405476"/>
            <a:ext cx="360040" cy="360040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552220" y="3405476"/>
            <a:ext cx="180020" cy="360040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340996" y="3405476"/>
            <a:ext cx="438916" cy="360040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148063" y="3405476"/>
            <a:ext cx="300953" cy="360040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71600" y="5133667"/>
            <a:ext cx="7128792" cy="671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event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module</a:t>
            </a:r>
            <a:r>
              <a:rPr lang="de-DE" dirty="0" smtClean="0">
                <a:solidFill>
                  <a:schemeClr val="tx1"/>
                </a:solidFill>
              </a:rPr>
              <a:t> (e.g. „</a:t>
            </a:r>
            <a:r>
              <a:rPr lang="de-DE" dirty="0" err="1" smtClean="0">
                <a:solidFill>
                  <a:schemeClr val="tx1"/>
                </a:solidFill>
              </a:rPr>
              <a:t>epoll</a:t>
            </a:r>
            <a:r>
              <a:rPr lang="de-DE" dirty="0" smtClean="0">
                <a:solidFill>
                  <a:schemeClr val="tx1"/>
                </a:solidFill>
              </a:rPr>
              <a:t>“)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042261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2606348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3059832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3779912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4860032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5452960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5724128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212290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2246308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3345353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5140616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552220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 err="1" smtClean="0"/>
              <a:t>nginx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processes</a:t>
            </a:r>
            <a:r>
              <a:rPr lang="de-DE" sz="2400" b="1" dirty="0"/>
              <a:t>: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nginx</a:t>
            </a:r>
            <a:r>
              <a:rPr lang="de-DE" dirty="0" smtClean="0"/>
              <a:t> –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1026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709839" cy="28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nginx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95477" y="5301208"/>
            <a:ext cx="13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nginx</a:t>
            </a:r>
            <a:r>
              <a:rPr lang="de-DE" sz="1600" dirty="0" smtClean="0"/>
              <a:t> </a:t>
            </a:r>
            <a:r>
              <a:rPr lang="de-DE" sz="1600" dirty="0" err="1" smtClean="0"/>
              <a:t>build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endParaRPr lang="de-DE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5" y="4603691"/>
            <a:ext cx="565275" cy="6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1933726" y="1988840"/>
            <a:ext cx="491652" cy="2304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96915" y="3140968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auto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config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96915" y="2348880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parameters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nginx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95477" y="5301208"/>
            <a:ext cx="13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nginx</a:t>
            </a:r>
            <a:r>
              <a:rPr lang="de-DE" sz="1600" dirty="0" smtClean="0"/>
              <a:t> </a:t>
            </a:r>
            <a:r>
              <a:rPr lang="de-DE" sz="1600" dirty="0" err="1" smtClean="0"/>
              <a:t>build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endParaRPr lang="de-DE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5" y="4603691"/>
            <a:ext cx="565275" cy="6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1933726" y="1988840"/>
            <a:ext cx="491652" cy="2304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96915" y="3140968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auto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config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96915" y="2348880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parameters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851920" y="2852936"/>
            <a:ext cx="1872208" cy="288032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48389" y="3645024"/>
            <a:ext cx="1803731" cy="958667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724128" y="2924944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Write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i="1" dirty="0" err="1" smtClean="0"/>
              <a:t>temp.c</a:t>
            </a:r>
            <a:r>
              <a:rPr lang="de-DE" i="1" dirty="0" smtClean="0"/>
              <a:t/>
            </a:r>
            <a:br>
              <a:rPr lang="de-DE" i="1" dirty="0" smtClean="0"/>
            </a:br>
            <a:endParaRPr lang="de-DE" i="1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i="1" dirty="0" err="1" smtClean="0"/>
              <a:t>temp.c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Read back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3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nginx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95477" y="5301208"/>
            <a:ext cx="13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nginx</a:t>
            </a:r>
            <a:r>
              <a:rPr lang="de-DE" sz="1600" dirty="0" smtClean="0"/>
              <a:t> </a:t>
            </a:r>
            <a:r>
              <a:rPr lang="de-DE" sz="1600" dirty="0" err="1" smtClean="0"/>
              <a:t>build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endParaRPr lang="de-DE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5" y="4603691"/>
            <a:ext cx="565275" cy="6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1933726" y="1988840"/>
            <a:ext cx="491652" cy="2304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96915" y="2784376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trike="dblStrike" dirty="0" err="1" smtClean="0">
                <a:solidFill>
                  <a:schemeClr val="bg2"/>
                </a:solidFill>
              </a:rPr>
              <a:t>auto</a:t>
            </a:r>
            <a:r>
              <a:rPr lang="de-DE" strike="dblStrike" dirty="0" smtClean="0">
                <a:solidFill>
                  <a:schemeClr val="bg2"/>
                </a:solidFill>
              </a:rPr>
              <a:t> </a:t>
            </a:r>
            <a:r>
              <a:rPr lang="de-DE" strike="dblStrike" dirty="0" err="1" smtClean="0">
                <a:solidFill>
                  <a:schemeClr val="bg2"/>
                </a:solidFill>
              </a:rPr>
              <a:t>config</a:t>
            </a:r>
            <a:r>
              <a:rPr lang="de-DE" strike="dblStrike" dirty="0" smtClean="0">
                <a:solidFill>
                  <a:schemeClr val="bg2"/>
                </a:solidFill>
              </a:rPr>
              <a:t>.</a:t>
            </a:r>
            <a:endParaRPr lang="de-DE" strike="dblStrike" dirty="0">
              <a:solidFill>
                <a:schemeClr val="bg2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96915" y="2348880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parameters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5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Memory </a:t>
            </a:r>
            <a:r>
              <a:rPr lang="de-DE" dirty="0" err="1" smtClean="0"/>
              <a:t>Leaks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5"/>
            <a:ext cx="5896921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660232" y="408454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200 MB </a:t>
            </a:r>
            <a:r>
              <a:rPr lang="de-DE" b="1" dirty="0" err="1" smtClean="0"/>
              <a:t>for</a:t>
            </a:r>
            <a:r>
              <a:rPr lang="de-DE" b="1" dirty="0"/>
              <a:t> </a:t>
            </a:r>
            <a:r>
              <a:rPr lang="de-DE" b="1" dirty="0" err="1" smtClean="0"/>
              <a:t>about</a:t>
            </a:r>
            <a:r>
              <a:rPr lang="de-DE" b="1" dirty="0" smtClean="0"/>
              <a:t> 50,500 </a:t>
            </a:r>
            <a:r>
              <a:rPr lang="de-DE" b="1" dirty="0" err="1" smtClean="0"/>
              <a:t>requests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95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Memory-</a:t>
            </a:r>
            <a:r>
              <a:rPr lang="de-DE" dirty="0" err="1" smtClean="0"/>
              <a:t>related</a:t>
            </a:r>
            <a:r>
              <a:rPr lang="de-DE" dirty="0" smtClean="0"/>
              <a:t> Log Messages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9" y="2564904"/>
            <a:ext cx="7360493" cy="213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68594" y="4653136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management related debug messages of a single request.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923573" y="2974270"/>
            <a:ext cx="1152128" cy="261389"/>
          </a:xfrm>
          <a:prstGeom prst="rect">
            <a:avLst/>
          </a:prstGeom>
          <a:solidFill>
            <a:srgbClr val="E9503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923573" y="4077072"/>
            <a:ext cx="1152128" cy="261389"/>
          </a:xfrm>
          <a:prstGeom prst="rect">
            <a:avLst/>
          </a:prstGeom>
          <a:solidFill>
            <a:srgbClr val="E9503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923573" y="3235659"/>
            <a:ext cx="1152128" cy="261389"/>
          </a:xfrm>
          <a:prstGeom prst="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923573" y="4338461"/>
            <a:ext cx="1152128" cy="261389"/>
          </a:xfrm>
          <a:prstGeom prst="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923573" y="3497048"/>
            <a:ext cx="1152128" cy="26138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923573" y="3817823"/>
            <a:ext cx="1152128" cy="26138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3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2564904"/>
            <a:ext cx="8640763" cy="1296144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dirty="0" smtClean="0"/>
              <a:t>Design </a:t>
            </a:r>
            <a:r>
              <a:rPr lang="de-DE" sz="2800" dirty="0" err="1" smtClean="0"/>
              <a:t>of</a:t>
            </a:r>
            <a:r>
              <a:rPr lang="de-DE" sz="2800" dirty="0" smtClean="0"/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/>
              <a:t> Event-</a:t>
            </a:r>
            <a:r>
              <a:rPr lang="de-DE" sz="2800" dirty="0" err="1" smtClean="0"/>
              <a:t>based</a:t>
            </a:r>
            <a:r>
              <a:rPr lang="de-DE" sz="2800" dirty="0" smtClean="0"/>
              <a:t> Server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9190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Workaround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19672" y="2584081"/>
            <a:ext cx="359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nsolas" pitchFamily="49" charset="0"/>
                <a:cs typeface="Consolas" pitchFamily="49" charset="0"/>
              </a:rPr>
              <a:t>kill –HUP </a:t>
            </a:r>
            <a:r>
              <a:rPr lang="de-DE" sz="2400" i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400" i="1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de-DE" sz="2400" i="1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91254" y="206084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Restart</a:t>
            </a:r>
            <a:r>
              <a:rPr lang="de-DE" b="1" dirty="0" smtClean="0"/>
              <a:t> </a:t>
            </a:r>
            <a:r>
              <a:rPr lang="de-DE" b="1" dirty="0" err="1" smtClean="0"/>
              <a:t>worker</a:t>
            </a:r>
            <a:r>
              <a:rPr lang="de-DE" b="1" dirty="0" smtClean="0"/>
              <a:t> </a:t>
            </a:r>
            <a:r>
              <a:rPr lang="de-DE" b="1" dirty="0" err="1" smtClean="0"/>
              <a:t>processes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9289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Workaround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19672" y="2584081"/>
            <a:ext cx="359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kill –HUP </a:t>
            </a:r>
            <a:r>
              <a:rPr lang="de-DE" sz="24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400" i="1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de-DE" sz="2400" i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sz="24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91254" y="206084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Restart</a:t>
            </a:r>
            <a:r>
              <a:rPr lang="de-DE" b="1" dirty="0" smtClean="0"/>
              <a:t> </a:t>
            </a:r>
            <a:r>
              <a:rPr lang="de-DE" b="1" dirty="0" err="1" smtClean="0"/>
              <a:t>worker</a:t>
            </a:r>
            <a:r>
              <a:rPr lang="de-DE" b="1" dirty="0" smtClean="0"/>
              <a:t> </a:t>
            </a:r>
            <a:r>
              <a:rPr lang="de-DE" b="1" dirty="0" err="1" smtClean="0"/>
              <a:t>processes</a:t>
            </a:r>
            <a:r>
              <a:rPr lang="de-DE" b="1" dirty="0" smtClean="0"/>
              <a:t>:</a:t>
            </a:r>
            <a:endParaRPr lang="de-DE" b="1" dirty="0"/>
          </a:p>
        </p:txBody>
      </p:sp>
      <p:pic>
        <p:nvPicPr>
          <p:cNvPr id="5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3142956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4860032" y="2814913"/>
            <a:ext cx="1584176" cy="114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48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Solution</a:t>
            </a:r>
            <a:endParaRPr lang="de-DE" dirty="0"/>
          </a:p>
        </p:txBody>
      </p:sp>
      <p:pic>
        <p:nvPicPr>
          <p:cNvPr id="5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3142956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4860032" y="2814913"/>
            <a:ext cx="1584176" cy="114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92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0866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Workaround</a:t>
            </a:r>
            <a:endParaRPr lang="de-DE" dirty="0"/>
          </a:p>
        </p:txBody>
      </p:sp>
      <p:pic>
        <p:nvPicPr>
          <p:cNvPr id="5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896544" cy="29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ieren 21"/>
          <p:cNvGrpSpPr/>
          <p:nvPr/>
        </p:nvGrpSpPr>
        <p:grpSpPr>
          <a:xfrm>
            <a:off x="440739" y="3692046"/>
            <a:ext cx="1906405" cy="1033098"/>
            <a:chOff x="1592867" y="3836062"/>
            <a:chExt cx="1906405" cy="1033098"/>
          </a:xfrm>
        </p:grpSpPr>
        <p:sp>
          <p:nvSpPr>
            <p:cNvPr id="3" name="Textfeld 2"/>
            <p:cNvSpPr txBox="1"/>
            <p:nvPr/>
          </p:nvSpPr>
          <p:spPr>
            <a:xfrm>
              <a:off x="1592867" y="4222829"/>
              <a:ext cx="1851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(1) </a:t>
              </a:r>
              <a:r>
                <a:rPr lang="de-DE" dirty="0" err="1" smtClean="0">
                  <a:solidFill>
                    <a:srgbClr val="00B050"/>
                  </a:solidFill>
                </a:rPr>
                <a:t>Timer</a:t>
              </a:r>
              <a:r>
                <a:rPr lang="de-DE" dirty="0" smtClean="0">
                  <a:solidFill>
                    <a:srgbClr val="00B050"/>
                  </a:solidFill>
                </a:rPr>
                <a:t> </a:t>
              </a:r>
              <a:r>
                <a:rPr lang="de-DE" dirty="0" err="1" smtClean="0">
                  <a:solidFill>
                    <a:srgbClr val="00B050"/>
                  </a:solidFill>
                </a:rPr>
                <a:t>sends</a:t>
              </a:r>
              <a:r>
                <a:rPr lang="de-DE" dirty="0" smtClean="0">
                  <a:solidFill>
                    <a:srgbClr val="00B050"/>
                  </a:solidFill>
                </a:rPr>
                <a:t> </a:t>
              </a:r>
              <a:br>
                <a:rPr lang="de-DE" dirty="0" smtClean="0">
                  <a:solidFill>
                    <a:srgbClr val="00B050"/>
                  </a:solidFill>
                </a:rPr>
              </a:br>
              <a:r>
                <a:rPr lang="de-DE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SIGALRM</a:t>
              </a:r>
              <a:endPara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 rot="10800000">
              <a:off x="2059112" y="3836062"/>
              <a:ext cx="1440160" cy="288032"/>
            </a:xfrm>
            <a:prstGeom prst="bentConnector3">
              <a:avLst>
                <a:gd name="adj1" fmla="val 99383"/>
              </a:avLst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feld 8"/>
          <p:cNvSpPr txBox="1"/>
          <p:nvPr/>
        </p:nvSpPr>
        <p:spPr>
          <a:xfrm>
            <a:off x="1992953" y="558797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meminfo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2267744" y="3606885"/>
            <a:ext cx="2900357" cy="1872212"/>
            <a:chOff x="3419872" y="3750901"/>
            <a:chExt cx="2900357" cy="1872212"/>
          </a:xfrm>
        </p:grpSpPr>
        <p:cxnSp>
          <p:nvCxnSpPr>
            <p:cNvPr id="10" name="Gerade Verbindung mit Pfeil 6"/>
            <p:cNvCxnSpPr/>
            <p:nvPr/>
          </p:nvCxnSpPr>
          <p:spPr>
            <a:xfrm rot="16200000" flipH="1">
              <a:off x="2804108" y="4366665"/>
              <a:ext cx="1872212" cy="640684"/>
            </a:xfrm>
            <a:prstGeom prst="bentConnector3">
              <a:avLst>
                <a:gd name="adj1" fmla="val -1102"/>
              </a:avLst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4211960" y="4878453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(2) handle </a:t>
              </a:r>
              <a:r>
                <a:rPr lang="de-DE" dirty="0" err="1" smtClean="0">
                  <a:solidFill>
                    <a:srgbClr val="0070C0"/>
                  </a:solidFill>
                </a:rPr>
                <a:t>signal</a:t>
              </a:r>
              <a:r>
                <a:rPr lang="de-DE" dirty="0" smtClean="0">
                  <a:solidFill>
                    <a:srgbClr val="0070C0"/>
                  </a:solidFill>
                </a:rPr>
                <a:t> </a:t>
              </a:r>
            </a:p>
            <a:p>
              <a:r>
                <a:rPr lang="de-DE" dirty="0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&amp; check </a:t>
              </a:r>
              <a:r>
                <a:rPr lang="de-DE" dirty="0" err="1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free</a:t>
              </a:r>
              <a:r>
                <a:rPr lang="de-DE" dirty="0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 </a:t>
              </a:r>
              <a:r>
                <a:rPr lang="de-DE" dirty="0" err="1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mem</a:t>
              </a:r>
              <a:r>
                <a:rPr lang="de-DE" dirty="0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.</a:t>
              </a:r>
              <a:endParaRPr lang="de-DE" dirty="0">
                <a:solidFill>
                  <a:srgbClr val="0070C0"/>
                </a:solidFill>
                <a:latin typeface="+mj-lt"/>
                <a:cs typeface="Consolas" pitchFamily="49" charset="0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3059832" y="3606884"/>
            <a:ext cx="1368152" cy="696360"/>
            <a:chOff x="4211960" y="3750900"/>
            <a:chExt cx="1368152" cy="696360"/>
          </a:xfrm>
        </p:grpSpPr>
        <p:cxnSp>
          <p:nvCxnSpPr>
            <p:cNvPr id="20" name="Gerade Verbindung mit Pfeil 19"/>
            <p:cNvCxnSpPr/>
            <p:nvPr/>
          </p:nvCxnSpPr>
          <p:spPr>
            <a:xfrm>
              <a:off x="4211960" y="3750900"/>
              <a:ext cx="1224136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395172" y="3800929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(3) </a:t>
              </a:r>
              <a:r>
                <a:rPr lang="de-DE" dirty="0" err="1" smtClean="0">
                  <a:solidFill>
                    <a:srgbClr val="7030A0"/>
                  </a:solidFill>
                </a:rPr>
                <a:t>restart</a:t>
              </a:r>
              <a:endParaRPr lang="de-DE" dirty="0" smtClean="0">
                <a:solidFill>
                  <a:srgbClr val="7030A0"/>
                </a:solidFill>
              </a:endParaRPr>
            </a:p>
            <a:p>
              <a:r>
                <a:rPr lang="de-DE" dirty="0" err="1" smtClean="0">
                  <a:solidFill>
                    <a:srgbClr val="7030A0"/>
                  </a:solidFill>
                  <a:latin typeface="+mj-lt"/>
                  <a:cs typeface="Consolas" pitchFamily="49" charset="0"/>
                </a:rPr>
                <a:t>worker</a:t>
              </a:r>
              <a:endParaRPr lang="de-DE" dirty="0">
                <a:solidFill>
                  <a:srgbClr val="7030A0"/>
                </a:solidFill>
                <a:latin typeface="+mj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5661940" y="5239414"/>
            <a:ext cx="3204521" cy="38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Workaround</a:t>
            </a:r>
            <a:endParaRPr lang="de-DE" dirty="0"/>
          </a:p>
        </p:txBody>
      </p:sp>
      <p:pic>
        <p:nvPicPr>
          <p:cNvPr id="5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896544" cy="29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ieren 21"/>
          <p:cNvGrpSpPr/>
          <p:nvPr/>
        </p:nvGrpSpPr>
        <p:grpSpPr>
          <a:xfrm>
            <a:off x="440739" y="3692046"/>
            <a:ext cx="1906405" cy="1033098"/>
            <a:chOff x="1592867" y="3836062"/>
            <a:chExt cx="1906405" cy="1033098"/>
          </a:xfrm>
        </p:grpSpPr>
        <p:sp>
          <p:nvSpPr>
            <p:cNvPr id="3" name="Textfeld 2"/>
            <p:cNvSpPr txBox="1"/>
            <p:nvPr/>
          </p:nvSpPr>
          <p:spPr>
            <a:xfrm>
              <a:off x="1592867" y="4222829"/>
              <a:ext cx="1851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(1) </a:t>
              </a:r>
              <a:r>
                <a:rPr lang="de-DE" dirty="0" err="1" smtClean="0">
                  <a:solidFill>
                    <a:srgbClr val="00B050"/>
                  </a:solidFill>
                </a:rPr>
                <a:t>Timer</a:t>
              </a:r>
              <a:r>
                <a:rPr lang="de-DE" dirty="0" smtClean="0">
                  <a:solidFill>
                    <a:srgbClr val="00B050"/>
                  </a:solidFill>
                </a:rPr>
                <a:t> </a:t>
              </a:r>
              <a:r>
                <a:rPr lang="de-DE" dirty="0" err="1" smtClean="0">
                  <a:solidFill>
                    <a:srgbClr val="00B050"/>
                  </a:solidFill>
                </a:rPr>
                <a:t>sends</a:t>
              </a:r>
              <a:r>
                <a:rPr lang="de-DE" dirty="0" smtClean="0">
                  <a:solidFill>
                    <a:srgbClr val="00B050"/>
                  </a:solidFill>
                </a:rPr>
                <a:t> </a:t>
              </a:r>
              <a:br>
                <a:rPr lang="de-DE" dirty="0" smtClean="0">
                  <a:solidFill>
                    <a:srgbClr val="00B050"/>
                  </a:solidFill>
                </a:rPr>
              </a:br>
              <a:r>
                <a:rPr lang="de-DE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SIGALRM</a:t>
              </a:r>
              <a:endPara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 rot="10800000">
              <a:off x="2059112" y="3836062"/>
              <a:ext cx="1440160" cy="288032"/>
            </a:xfrm>
            <a:prstGeom prst="bentConnector3">
              <a:avLst>
                <a:gd name="adj1" fmla="val 99383"/>
              </a:avLst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feld 8"/>
          <p:cNvSpPr txBox="1"/>
          <p:nvPr/>
        </p:nvSpPr>
        <p:spPr>
          <a:xfrm>
            <a:off x="1992953" y="558797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meminfo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2267744" y="3606885"/>
            <a:ext cx="2900357" cy="1872212"/>
            <a:chOff x="3419872" y="3750901"/>
            <a:chExt cx="2900357" cy="1872212"/>
          </a:xfrm>
        </p:grpSpPr>
        <p:cxnSp>
          <p:nvCxnSpPr>
            <p:cNvPr id="10" name="Gerade Verbindung mit Pfeil 6"/>
            <p:cNvCxnSpPr/>
            <p:nvPr/>
          </p:nvCxnSpPr>
          <p:spPr>
            <a:xfrm rot="16200000" flipH="1">
              <a:off x="2804108" y="4366665"/>
              <a:ext cx="1872212" cy="640684"/>
            </a:xfrm>
            <a:prstGeom prst="bentConnector3">
              <a:avLst>
                <a:gd name="adj1" fmla="val -1102"/>
              </a:avLst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4211960" y="4878453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70C0"/>
                  </a:solidFill>
                </a:rPr>
                <a:t>(2) handle </a:t>
              </a:r>
              <a:r>
                <a:rPr lang="de-DE" dirty="0" err="1">
                  <a:solidFill>
                    <a:srgbClr val="0070C0"/>
                  </a:solidFill>
                </a:rPr>
                <a:t>signal</a:t>
              </a:r>
              <a:r>
                <a:rPr lang="de-DE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de-DE" dirty="0">
                  <a:solidFill>
                    <a:srgbClr val="0070C0"/>
                  </a:solidFill>
                  <a:cs typeface="Consolas" pitchFamily="49" charset="0"/>
                </a:rPr>
                <a:t>&amp; check </a:t>
              </a:r>
              <a:r>
                <a:rPr lang="de-DE" dirty="0" err="1">
                  <a:solidFill>
                    <a:srgbClr val="0070C0"/>
                  </a:solidFill>
                  <a:cs typeface="Consolas" pitchFamily="49" charset="0"/>
                </a:rPr>
                <a:t>free</a:t>
              </a:r>
              <a:r>
                <a:rPr lang="de-DE" dirty="0">
                  <a:solidFill>
                    <a:srgbClr val="0070C0"/>
                  </a:solidFill>
                  <a:cs typeface="Consolas" pitchFamily="49" charset="0"/>
                </a:rPr>
                <a:t> </a:t>
              </a:r>
              <a:r>
                <a:rPr lang="de-DE" dirty="0" err="1">
                  <a:solidFill>
                    <a:srgbClr val="0070C0"/>
                  </a:solidFill>
                  <a:cs typeface="Consolas" pitchFamily="49" charset="0"/>
                </a:rPr>
                <a:t>mem</a:t>
              </a:r>
              <a:r>
                <a:rPr lang="de-DE" dirty="0">
                  <a:solidFill>
                    <a:srgbClr val="0070C0"/>
                  </a:solidFill>
                  <a:cs typeface="Consolas" pitchFamily="49" charset="0"/>
                </a:rPr>
                <a:t>.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3059832" y="3606884"/>
            <a:ext cx="1368152" cy="696360"/>
            <a:chOff x="4211960" y="3750900"/>
            <a:chExt cx="1368152" cy="696360"/>
          </a:xfrm>
        </p:grpSpPr>
        <p:cxnSp>
          <p:nvCxnSpPr>
            <p:cNvPr id="20" name="Gerade Verbindung mit Pfeil 19"/>
            <p:cNvCxnSpPr/>
            <p:nvPr/>
          </p:nvCxnSpPr>
          <p:spPr>
            <a:xfrm>
              <a:off x="4211960" y="3750900"/>
              <a:ext cx="1224136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395172" y="3800929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7030A0"/>
                  </a:solidFill>
                </a:rPr>
                <a:t>(3) </a:t>
              </a:r>
              <a:r>
                <a:rPr lang="de-DE" dirty="0" err="1">
                  <a:solidFill>
                    <a:srgbClr val="7030A0"/>
                  </a:solidFill>
                </a:rPr>
                <a:t>restart</a:t>
              </a:r>
              <a:endParaRPr lang="de-DE" dirty="0">
                <a:solidFill>
                  <a:srgbClr val="7030A0"/>
                </a:solidFill>
              </a:endParaRPr>
            </a:p>
            <a:p>
              <a:r>
                <a:rPr lang="de-DE" dirty="0" err="1">
                  <a:solidFill>
                    <a:srgbClr val="7030A0"/>
                  </a:solidFill>
                  <a:cs typeface="Consolas" pitchFamily="49" charset="0"/>
                </a:rPr>
                <a:t>worker</a:t>
              </a:r>
              <a:endParaRPr lang="de-DE" dirty="0">
                <a:solidFill>
                  <a:srgbClr val="7030A0"/>
                </a:solidFill>
                <a:cs typeface="Consolas" pitchFamily="49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5652120" y="5283265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--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with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-min-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free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-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=[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629231" y="5633345"/>
            <a:ext cx="307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de-DE" sz="1600" b="1" dirty="0" smtClean="0"/>
              <a:t>Tests: "51200" </a:t>
            </a:r>
            <a:r>
              <a:rPr lang="de-DE" sz="1600" b="1" dirty="0"/>
              <a:t>(</a:t>
            </a:r>
            <a:r>
              <a:rPr lang="de-DE" sz="1600" b="1" dirty="0" err="1"/>
              <a:t>kilobytes</a:t>
            </a:r>
            <a:r>
              <a:rPr lang="de-DE" sz="1600" b="1" dirty="0"/>
              <a:t>).</a:t>
            </a:r>
            <a:endParaRPr lang="de-DE" sz="16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1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Performance Tests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Offload Engine (TOE)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Preceding Work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36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 Model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0275"/>
            <a:ext cx="57912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5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 </a:t>
            </a:r>
            <a:r>
              <a:rPr lang="de-DE" dirty="0" err="1" smtClean="0"/>
              <a:t>Specifics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62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076056" y="2132856"/>
            <a:ext cx="309634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95936" y="2132856"/>
            <a:ext cx="108012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15816" y="2132856"/>
            <a:ext cx="108012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35696" y="2132856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 </a:t>
            </a:r>
            <a:r>
              <a:rPr lang="de-DE" dirty="0" err="1" smtClean="0"/>
              <a:t>Specifics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55576" y="2132856"/>
            <a:ext cx="1080120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1835696" y="2924944"/>
            <a:ext cx="6336704" cy="641867"/>
            <a:chOff x="1835696" y="2924944"/>
            <a:chExt cx="6336704" cy="641867"/>
          </a:xfrm>
        </p:grpSpPr>
        <p:sp>
          <p:nvSpPr>
            <p:cNvPr id="8" name="Geschweifte Klammer links 7"/>
            <p:cNvSpPr/>
            <p:nvPr/>
          </p:nvSpPr>
          <p:spPr>
            <a:xfrm rot="16200000">
              <a:off x="4860032" y="-99392"/>
              <a:ext cx="288032" cy="6336704"/>
            </a:xfrm>
            <a:prstGeom prst="leftBrace">
              <a:avLst>
                <a:gd name="adj1" fmla="val 34788"/>
                <a:gd name="adj2" fmla="val 4973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988385" y="319747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1500 </a:t>
              </a:r>
              <a:r>
                <a:rPr lang="de-DE" dirty="0" err="1" smtClean="0"/>
                <a:t>bytes</a:t>
              </a:r>
              <a:r>
                <a:rPr lang="de-DE" dirty="0" smtClean="0"/>
                <a:t> (MTU)</a:t>
              </a:r>
              <a:endParaRPr lang="de-DE" dirty="0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251520" y="162880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Anatomy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HTTP packet: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00300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076056" y="2132856"/>
            <a:ext cx="309634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732240" y="4077072"/>
            <a:ext cx="1440160" cy="720080"/>
          </a:xfrm>
          <a:prstGeom prst="rect">
            <a:avLst/>
          </a:prstGeom>
          <a:solidFill>
            <a:srgbClr val="E9503E"/>
          </a:solidFill>
          <a:ln>
            <a:solidFill>
              <a:srgbClr val="C72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Close </a:t>
            </a:r>
            <a:r>
              <a:rPr lang="de-DE" dirty="0" err="1" smtClean="0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95936" y="2132856"/>
            <a:ext cx="108012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15816" y="2132856"/>
            <a:ext cx="108012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35696" y="2132856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 </a:t>
            </a:r>
            <a:r>
              <a:rPr lang="de-DE" dirty="0" err="1" smtClean="0"/>
              <a:t>Specifics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55576" y="2132856"/>
            <a:ext cx="1080120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4860032" y="-99392"/>
            <a:ext cx="288032" cy="6336704"/>
          </a:xfrm>
          <a:prstGeom prst="leftBrace">
            <a:avLst>
              <a:gd name="adj1" fmla="val 34788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88385" y="31974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1500 </a:t>
            </a:r>
            <a:r>
              <a:rPr lang="de-DE" dirty="0" err="1" smtClean="0"/>
              <a:t>bytes</a:t>
            </a:r>
            <a:r>
              <a:rPr lang="de-DE" dirty="0" smtClean="0"/>
              <a:t> (MTU)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5576" y="4077072"/>
            <a:ext cx="1440160" cy="720080"/>
          </a:xfrm>
          <a:prstGeom prst="rect">
            <a:avLst/>
          </a:prstGeom>
          <a:solidFill>
            <a:srgbClr val="92D050"/>
          </a:solidFill>
          <a:ln>
            <a:solidFill>
              <a:srgbClr val="7AB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Establish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Pfeil nach unten 16"/>
          <p:cNvSpPr/>
          <p:nvPr/>
        </p:nvSpPr>
        <p:spPr>
          <a:xfrm rot="16200000">
            <a:off x="4391980" y="2060848"/>
            <a:ext cx="216024" cy="475252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4077072"/>
            <a:ext cx="72008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Req</a:t>
            </a:r>
            <a:r>
              <a:rPr lang="de-DE" dirty="0" smtClean="0">
                <a:solidFill>
                  <a:schemeClr val="tx1"/>
                </a:solidFill>
              </a:rPr>
              <a:t>. #1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67808" y="4077072"/>
            <a:ext cx="800135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Resp. #1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659670" y="4077072"/>
            <a:ext cx="78453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Resp. #n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860032" y="4077072"/>
            <a:ext cx="71253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Req</a:t>
            </a:r>
            <a:r>
              <a:rPr lang="de-DE" dirty="0" smtClean="0">
                <a:solidFill>
                  <a:schemeClr val="tx1"/>
                </a:solidFill>
              </a:rPr>
              <a:t>. #n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1520" y="162880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Anatomy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HTTP packet: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251520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HTTP „</a:t>
            </a:r>
            <a:r>
              <a:rPr lang="de-DE" sz="2000" b="1" dirty="0" err="1" smtClean="0"/>
              <a:t>keep-alive</a:t>
            </a:r>
            <a:r>
              <a:rPr lang="de-DE" sz="2000" b="1" dirty="0" smtClean="0"/>
              <a:t>“:</a:t>
            </a:r>
            <a:endParaRPr lang="de-DE" sz="20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4273395" y="446905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…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19246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 Hardware</a:t>
            </a:r>
            <a:endParaRPr lang="de-DE" dirty="0"/>
          </a:p>
        </p:txBody>
      </p:sp>
      <p:pic>
        <p:nvPicPr>
          <p:cNvPr id="5122" name="Picture 2" descr="http://www.monstr.eu/wiki/lib/exe/fetch.php?cache=&amp;media=boards:ml505:ml505-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600597"/>
            <a:ext cx="5005313" cy="362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509178" y="5442148"/>
            <a:ext cx="4854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/>
              <a:t>Xilinx</a:t>
            </a:r>
            <a:r>
              <a:rPr lang="de-DE" b="1" dirty="0"/>
              <a:t> University </a:t>
            </a:r>
            <a:r>
              <a:rPr lang="de-DE" b="1" dirty="0" err="1"/>
              <a:t>Program</a:t>
            </a:r>
            <a:r>
              <a:rPr lang="de-DE" b="1" dirty="0"/>
              <a:t> XUPV5-LX110T Development System</a:t>
            </a:r>
          </a:p>
        </p:txBody>
      </p:sp>
      <p:pic>
        <p:nvPicPr>
          <p:cNvPr id="6" name="Picture 3" descr="H:\studium\ies-project\presentation\v5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27480"/>
            <a:ext cx="2111927" cy="19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6804248" y="544214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XC5VLX110T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18461" y="4971212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Xilinx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561659" y="4377587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Xilinx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950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076056" y="2132856"/>
            <a:ext cx="309634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732240" y="4077072"/>
            <a:ext cx="1440160" cy="720080"/>
          </a:xfrm>
          <a:prstGeom prst="rect">
            <a:avLst/>
          </a:prstGeom>
          <a:solidFill>
            <a:srgbClr val="E9503E"/>
          </a:solidFill>
          <a:ln>
            <a:solidFill>
              <a:srgbClr val="C72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Close </a:t>
            </a:r>
            <a:r>
              <a:rPr lang="de-DE" dirty="0" err="1" smtClean="0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95936" y="2132856"/>
            <a:ext cx="108012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15816" y="2132856"/>
            <a:ext cx="108012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35696" y="2132856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 </a:t>
            </a:r>
            <a:r>
              <a:rPr lang="de-DE" dirty="0" err="1" smtClean="0"/>
              <a:t>Specifics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55576" y="2132856"/>
            <a:ext cx="1080120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4860032" y="-99392"/>
            <a:ext cx="288032" cy="6336704"/>
          </a:xfrm>
          <a:prstGeom prst="leftBrace">
            <a:avLst>
              <a:gd name="adj1" fmla="val 34788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88385" y="31974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1500 </a:t>
            </a:r>
            <a:r>
              <a:rPr lang="de-DE" dirty="0" err="1" smtClean="0"/>
              <a:t>bytes</a:t>
            </a:r>
            <a:r>
              <a:rPr lang="de-DE" dirty="0" smtClean="0"/>
              <a:t> (MTU)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5576" y="4077072"/>
            <a:ext cx="1440160" cy="720080"/>
          </a:xfrm>
          <a:prstGeom prst="rect">
            <a:avLst/>
          </a:prstGeom>
          <a:solidFill>
            <a:srgbClr val="92D050"/>
          </a:solidFill>
          <a:ln>
            <a:solidFill>
              <a:srgbClr val="7AB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Establish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Pfeil nach unten 16"/>
          <p:cNvSpPr/>
          <p:nvPr/>
        </p:nvSpPr>
        <p:spPr>
          <a:xfrm rot="16200000">
            <a:off x="4391980" y="2060848"/>
            <a:ext cx="216024" cy="475252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4077072"/>
            <a:ext cx="72008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Req</a:t>
            </a:r>
            <a:r>
              <a:rPr lang="de-DE" dirty="0" smtClean="0">
                <a:solidFill>
                  <a:schemeClr val="tx1"/>
                </a:solidFill>
              </a:rPr>
              <a:t>. #1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67808" y="4077072"/>
            <a:ext cx="800135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Resp. #1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659670" y="4077072"/>
            <a:ext cx="78453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Resp. #n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860032" y="4077072"/>
            <a:ext cx="71253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Req</a:t>
            </a:r>
            <a:r>
              <a:rPr lang="de-DE" dirty="0" smtClean="0">
                <a:solidFill>
                  <a:schemeClr val="tx1"/>
                </a:solidFill>
              </a:rPr>
              <a:t>. #n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1520" y="162880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Anatomy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HTTP packet: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251520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HTTP „</a:t>
            </a:r>
            <a:r>
              <a:rPr lang="de-DE" sz="2000" b="1" dirty="0" err="1" smtClean="0"/>
              <a:t>keep-alive</a:t>
            </a:r>
            <a:r>
              <a:rPr lang="de-DE" sz="2000" b="1" dirty="0" smtClean="0"/>
              <a:t>“:</a:t>
            </a:r>
            <a:endParaRPr lang="de-DE" sz="20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51520" y="522920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Ports</a:t>
            </a:r>
            <a:endParaRPr lang="de-DE" sz="2000" b="1" dirty="0"/>
          </a:p>
        </p:txBody>
      </p:sp>
      <p:sp>
        <p:nvSpPr>
          <p:cNvPr id="21" name="Rechteck 20"/>
          <p:cNvSpPr/>
          <p:nvPr/>
        </p:nvSpPr>
        <p:spPr>
          <a:xfrm>
            <a:off x="755576" y="5733256"/>
            <a:ext cx="1080120" cy="5441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576971" y="5629310"/>
            <a:ext cx="1080120" cy="5441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940056" y="58206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80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623602" y="5458905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1</a:t>
            </a:r>
          </a:p>
          <a:p>
            <a:pPr algn="ctr"/>
            <a:r>
              <a:rPr lang="de-DE" dirty="0" smtClean="0"/>
              <a:t>–</a:t>
            </a:r>
          </a:p>
          <a:p>
            <a:pPr algn="ctr"/>
            <a:r>
              <a:rPr lang="de-DE" dirty="0" smtClean="0"/>
              <a:t>65535</a:t>
            </a:r>
            <a:endParaRPr lang="de-DE" dirty="0"/>
          </a:p>
        </p:txBody>
      </p:sp>
      <p:cxnSp>
        <p:nvCxnSpPr>
          <p:cNvPr id="25" name="Gerade Verbindung mit Pfeil 24"/>
          <p:cNvCxnSpPr>
            <a:endCxn id="16" idx="3"/>
          </p:cNvCxnSpPr>
          <p:nvPr/>
        </p:nvCxnSpPr>
        <p:spPr>
          <a:xfrm flipH="1">
            <a:off x="2381202" y="5602340"/>
            <a:ext cx="3126902" cy="402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16" idx="3"/>
          </p:cNvCxnSpPr>
          <p:nvPr/>
        </p:nvCxnSpPr>
        <p:spPr>
          <a:xfrm flipH="1">
            <a:off x="2381202" y="5733256"/>
            <a:ext cx="3121456" cy="272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2381202" y="5869287"/>
            <a:ext cx="3126902" cy="136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6" idx="3"/>
          </p:cNvCxnSpPr>
          <p:nvPr/>
        </p:nvCxnSpPr>
        <p:spPr>
          <a:xfrm flipH="1">
            <a:off x="2381202" y="6005319"/>
            <a:ext cx="3121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16" idx="3"/>
          </p:cNvCxnSpPr>
          <p:nvPr/>
        </p:nvCxnSpPr>
        <p:spPr>
          <a:xfrm flipH="1" flipV="1">
            <a:off x="2381202" y="6005319"/>
            <a:ext cx="3116010" cy="17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273395" y="446905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…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7183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78918"/>
              </p:ext>
            </p:extLst>
          </p:nvPr>
        </p:nvGraphicFramePr>
        <p:xfrm>
          <a:off x="980291" y="1988840"/>
          <a:ext cx="51312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515061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Size /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TCP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packets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index.html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10K.html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10,240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i="1" dirty="0" smtClean="0"/>
                        <a:t>404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4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414908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itchFamily="49" charset="0"/>
                <a:cs typeface="Consolas" pitchFamily="49" charset="0"/>
              </a:rPr>
              <a:t>httperf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[…] </a:t>
            </a:r>
          </a:p>
          <a:p>
            <a:pPr defTabSz="627063"/>
            <a:r>
              <a:rPr lang="fr-FR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--rate=</a:t>
            </a:r>
            <a:r>
              <a:rPr lang="de-DE" i="1" dirty="0" smtClean="0">
                <a:latin typeface="Consolas" pitchFamily="49" charset="0"/>
                <a:cs typeface="Consolas" pitchFamily="49" charset="0"/>
              </a:rPr>
              <a:t>NNN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\</a:t>
            </a:r>
          </a:p>
          <a:p>
            <a:pPr defTabSz="627063"/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num-conns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=3000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\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 defTabSz="627063"/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num-calls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=3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10961"/>
              </p:ext>
            </p:extLst>
          </p:nvPr>
        </p:nvGraphicFramePr>
        <p:xfrm>
          <a:off x="980291" y="1988840"/>
          <a:ext cx="51312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515061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Size /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TCP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packets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index.html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10K.html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10,240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i="1" dirty="0" smtClean="0"/>
                        <a:t>404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148064" y="44160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  :  20..120 </a:t>
            </a:r>
            <a:r>
              <a:rPr lang="de-DE" dirty="0" err="1" smtClean="0"/>
              <a:t>conn</a:t>
            </a:r>
            <a:r>
              <a:rPr lang="de-DE" dirty="0" smtClean="0"/>
              <a:t>./s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00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78381769"/>
              </p:ext>
            </p:extLst>
          </p:nvPr>
        </p:nvGraphicFramePr>
        <p:xfrm>
          <a:off x="251520" y="1628800"/>
          <a:ext cx="849694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94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604681685"/>
              </p:ext>
            </p:extLst>
          </p:nvPr>
        </p:nvGraphicFramePr>
        <p:xfrm>
          <a:off x="251520" y="1628800"/>
          <a:ext cx="849694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247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862308051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671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611591124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38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Error </a:t>
            </a:r>
            <a:r>
              <a:rPr lang="de-DE" dirty="0" err="1" smtClean="0"/>
              <a:t>rates</a:t>
            </a:r>
            <a:r>
              <a:rPr lang="de-DE" dirty="0" smtClean="0"/>
              <a:t> (%)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577475181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250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Average Response </a:t>
            </a:r>
            <a:r>
              <a:rPr lang="de-DE" dirty="0"/>
              <a:t>T</a:t>
            </a:r>
            <a:r>
              <a:rPr lang="de-DE" dirty="0" smtClean="0"/>
              <a:t>imes (</a:t>
            </a:r>
            <a:r>
              <a:rPr lang="de-DE" dirty="0" err="1" smtClean="0"/>
              <a:t>ms</a:t>
            </a:r>
            <a:r>
              <a:rPr lang="de-DE" dirty="0" smtClean="0"/>
              <a:t>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169005972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917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CPU </a:t>
            </a:r>
            <a:r>
              <a:rPr lang="de-DE" dirty="0" err="1" smtClean="0"/>
              <a:t>Utilization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51" y="1723281"/>
            <a:ext cx="52863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4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Preceding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nginx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Performance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TCP Offload Engine (TOE)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866862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 smtClean="0"/>
              <a:t>Throughput</a:t>
            </a:r>
            <a:r>
              <a:rPr lang="de-DE" dirty="0" smtClean="0"/>
              <a:t> (</a:t>
            </a:r>
            <a:r>
              <a:rPr lang="de-DE" dirty="0" err="1" smtClean="0"/>
              <a:t>kb</a:t>
            </a:r>
            <a:r>
              <a:rPr lang="de-DE" dirty="0" smtClean="0"/>
              <a:t>/s)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26954887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92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 smtClean="0"/>
              <a:t>Throughput</a:t>
            </a:r>
            <a:r>
              <a:rPr lang="de-DE" dirty="0" smtClean="0"/>
              <a:t> Tests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" b="867"/>
          <a:stretch/>
        </p:blipFill>
        <p:spPr bwMode="auto">
          <a:xfrm>
            <a:off x="613470" y="1479549"/>
            <a:ext cx="7996823" cy="238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6"/>
          <a:stretch/>
        </p:blipFill>
        <p:spPr bwMode="auto">
          <a:xfrm>
            <a:off x="611560" y="3968576"/>
            <a:ext cx="7488832" cy="248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6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Network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1520" y="1628800"/>
            <a:ext cx="676875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 Space (e.g. </a:t>
            </a:r>
            <a:r>
              <a:rPr lang="de-DE" dirty="0" err="1" smtClean="0">
                <a:solidFill>
                  <a:schemeClr val="tx1"/>
                </a:solidFill>
              </a:rPr>
              <a:t>nginx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492896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Socket 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Protocol </a:t>
            </a:r>
            <a:r>
              <a:rPr lang="de-DE" dirty="0" err="1" smtClean="0">
                <a:solidFill>
                  <a:schemeClr val="tx1"/>
                </a:solidFill>
              </a:rPr>
              <a:t>Families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501008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4005064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Device Drivers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4869160"/>
            <a:ext cx="67687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Network Controller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419872" y="2086249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19872" y="4470980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417416" y="2852936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417416" y="3356992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417416" y="3861048"/>
            <a:ext cx="0" cy="2433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flipH="1">
            <a:off x="7233493" y="2446289"/>
            <a:ext cx="288032" cy="204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links 22"/>
          <p:cNvSpPr/>
          <p:nvPr/>
        </p:nvSpPr>
        <p:spPr>
          <a:xfrm flipH="1">
            <a:off x="7233493" y="4814239"/>
            <a:ext cx="288032" cy="5589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812359" y="317784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Linux </a:t>
            </a:r>
          </a:p>
          <a:p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812359" y="477056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Hard-</a:t>
            </a:r>
          </a:p>
          <a:p>
            <a:r>
              <a:rPr lang="de-DE" dirty="0" err="1" smtClean="0"/>
              <a:t>ware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1115616" y="3626197"/>
            <a:ext cx="936104" cy="695474"/>
          </a:xfrm>
          <a:prstGeom prst="rect">
            <a:avLst/>
          </a:prstGeom>
          <a:solidFill>
            <a:srgbClr val="E9503E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Soft.</a:t>
            </a:r>
          </a:p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irq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TCP Offload Engine (TOE)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Preceding Work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ginx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153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TOE </a:t>
            </a:r>
            <a:r>
              <a:rPr lang="de-DE" dirty="0" err="1" smtClean="0"/>
              <a:t>Categories</a:t>
            </a:r>
            <a:endParaRPr lang="de-DE" dirty="0"/>
          </a:p>
        </p:txBody>
      </p:sp>
      <p:grpSp>
        <p:nvGrpSpPr>
          <p:cNvPr id="49" name="Gruppieren 48"/>
          <p:cNvGrpSpPr/>
          <p:nvPr/>
        </p:nvGrpSpPr>
        <p:grpSpPr>
          <a:xfrm>
            <a:off x="714772" y="3140968"/>
            <a:ext cx="8177708" cy="1656184"/>
            <a:chOff x="714772" y="3140968"/>
            <a:chExt cx="8177708" cy="1656184"/>
          </a:xfrm>
        </p:grpSpPr>
        <p:sp>
          <p:nvSpPr>
            <p:cNvPr id="46" name="Rechteck 45"/>
            <p:cNvSpPr/>
            <p:nvPr/>
          </p:nvSpPr>
          <p:spPr>
            <a:xfrm>
              <a:off x="6557503" y="3933056"/>
              <a:ext cx="1135229" cy="4579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6020731" y="3933056"/>
              <a:ext cx="493104" cy="4579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6023112" y="3429000"/>
              <a:ext cx="490246" cy="4582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55576" y="3429000"/>
              <a:ext cx="3061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TCP </a:t>
              </a:r>
              <a:r>
                <a:rPr lang="de-DE" b="1" dirty="0" err="1" smtClean="0"/>
                <a:t>Chimney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Offload</a:t>
              </a:r>
              <a:endParaRPr lang="de-DE" b="1" dirty="0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714772" y="3140968"/>
              <a:ext cx="81777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reihandform 28"/>
            <p:cNvSpPr/>
            <p:nvPr/>
          </p:nvSpPr>
          <p:spPr>
            <a:xfrm>
              <a:off x="6557503" y="3429000"/>
              <a:ext cx="1614947" cy="962025"/>
            </a:xfrm>
            <a:custGeom>
              <a:avLst/>
              <a:gdLst>
                <a:gd name="connsiteX0" fmla="*/ 0 w 2190750"/>
                <a:gd name="connsiteY0" fmla="*/ 0 h 952500"/>
                <a:gd name="connsiteX1" fmla="*/ 2190750 w 2190750"/>
                <a:gd name="connsiteY1" fmla="*/ 0 h 952500"/>
                <a:gd name="connsiteX2" fmla="*/ 2190750 w 2190750"/>
                <a:gd name="connsiteY2" fmla="*/ 952500 h 952500"/>
                <a:gd name="connsiteX3" fmla="*/ 1762125 w 2190750"/>
                <a:gd name="connsiteY3" fmla="*/ 952500 h 952500"/>
                <a:gd name="connsiteX4" fmla="*/ 1762125 w 2190750"/>
                <a:gd name="connsiteY4" fmla="*/ 447675 h 952500"/>
                <a:gd name="connsiteX5" fmla="*/ 19050 w 2190750"/>
                <a:gd name="connsiteY5" fmla="*/ 447675 h 952500"/>
                <a:gd name="connsiteX6" fmla="*/ 0 w 2190750"/>
                <a:gd name="connsiteY6" fmla="*/ 0 h 952500"/>
                <a:gd name="connsiteX0" fmla="*/ 7144 w 2171700"/>
                <a:gd name="connsiteY0" fmla="*/ 0 h 954881"/>
                <a:gd name="connsiteX1" fmla="*/ 2171700 w 2171700"/>
                <a:gd name="connsiteY1" fmla="*/ 2381 h 954881"/>
                <a:gd name="connsiteX2" fmla="*/ 2171700 w 2171700"/>
                <a:gd name="connsiteY2" fmla="*/ 954881 h 954881"/>
                <a:gd name="connsiteX3" fmla="*/ 1743075 w 2171700"/>
                <a:gd name="connsiteY3" fmla="*/ 954881 h 954881"/>
                <a:gd name="connsiteX4" fmla="*/ 1743075 w 2171700"/>
                <a:gd name="connsiteY4" fmla="*/ 450056 h 954881"/>
                <a:gd name="connsiteX5" fmla="*/ 0 w 2171700"/>
                <a:gd name="connsiteY5" fmla="*/ 450056 h 954881"/>
                <a:gd name="connsiteX6" fmla="*/ 7144 w 2171700"/>
                <a:gd name="connsiteY6" fmla="*/ 0 h 954881"/>
                <a:gd name="connsiteX0" fmla="*/ 0 w 2176462"/>
                <a:gd name="connsiteY0" fmla="*/ 0 h 952500"/>
                <a:gd name="connsiteX1" fmla="*/ 2176462 w 2176462"/>
                <a:gd name="connsiteY1" fmla="*/ 0 h 952500"/>
                <a:gd name="connsiteX2" fmla="*/ 2176462 w 2176462"/>
                <a:gd name="connsiteY2" fmla="*/ 952500 h 952500"/>
                <a:gd name="connsiteX3" fmla="*/ 1747837 w 2176462"/>
                <a:gd name="connsiteY3" fmla="*/ 952500 h 952500"/>
                <a:gd name="connsiteX4" fmla="*/ 1747837 w 2176462"/>
                <a:gd name="connsiteY4" fmla="*/ 447675 h 952500"/>
                <a:gd name="connsiteX5" fmla="*/ 4762 w 2176462"/>
                <a:gd name="connsiteY5" fmla="*/ 447675 h 952500"/>
                <a:gd name="connsiteX6" fmla="*/ 0 w 2176462"/>
                <a:gd name="connsiteY6" fmla="*/ 0 h 952500"/>
                <a:gd name="connsiteX0" fmla="*/ 0 w 2176462"/>
                <a:gd name="connsiteY0" fmla="*/ 0 h 952500"/>
                <a:gd name="connsiteX1" fmla="*/ 2176462 w 2176462"/>
                <a:gd name="connsiteY1" fmla="*/ 0 h 952500"/>
                <a:gd name="connsiteX2" fmla="*/ 2176462 w 2176462"/>
                <a:gd name="connsiteY2" fmla="*/ 952500 h 952500"/>
                <a:gd name="connsiteX3" fmla="*/ 1747837 w 2176462"/>
                <a:gd name="connsiteY3" fmla="*/ 952500 h 952500"/>
                <a:gd name="connsiteX4" fmla="*/ 1747837 w 2176462"/>
                <a:gd name="connsiteY4" fmla="*/ 447675 h 952500"/>
                <a:gd name="connsiteX5" fmla="*/ 561974 w 2176462"/>
                <a:gd name="connsiteY5" fmla="*/ 450056 h 952500"/>
                <a:gd name="connsiteX6" fmla="*/ 0 w 2176462"/>
                <a:gd name="connsiteY6" fmla="*/ 0 h 952500"/>
                <a:gd name="connsiteX0" fmla="*/ 460 w 1614947"/>
                <a:gd name="connsiteY0" fmla="*/ 0 h 964406"/>
                <a:gd name="connsiteX1" fmla="*/ 1614947 w 1614947"/>
                <a:gd name="connsiteY1" fmla="*/ 11906 h 964406"/>
                <a:gd name="connsiteX2" fmla="*/ 1614947 w 1614947"/>
                <a:gd name="connsiteY2" fmla="*/ 964406 h 964406"/>
                <a:gd name="connsiteX3" fmla="*/ 1186322 w 1614947"/>
                <a:gd name="connsiteY3" fmla="*/ 964406 h 964406"/>
                <a:gd name="connsiteX4" fmla="*/ 1186322 w 1614947"/>
                <a:gd name="connsiteY4" fmla="*/ 459581 h 964406"/>
                <a:gd name="connsiteX5" fmla="*/ 459 w 1614947"/>
                <a:gd name="connsiteY5" fmla="*/ 461962 h 964406"/>
                <a:gd name="connsiteX6" fmla="*/ 460 w 1614947"/>
                <a:gd name="connsiteY6" fmla="*/ 0 h 964406"/>
                <a:gd name="connsiteX0" fmla="*/ 0 w 1624012"/>
                <a:gd name="connsiteY0" fmla="*/ 0 h 962025"/>
                <a:gd name="connsiteX1" fmla="*/ 1624012 w 1624012"/>
                <a:gd name="connsiteY1" fmla="*/ 9525 h 962025"/>
                <a:gd name="connsiteX2" fmla="*/ 1624012 w 1624012"/>
                <a:gd name="connsiteY2" fmla="*/ 962025 h 962025"/>
                <a:gd name="connsiteX3" fmla="*/ 1195387 w 1624012"/>
                <a:gd name="connsiteY3" fmla="*/ 962025 h 962025"/>
                <a:gd name="connsiteX4" fmla="*/ 1195387 w 1624012"/>
                <a:gd name="connsiteY4" fmla="*/ 457200 h 962025"/>
                <a:gd name="connsiteX5" fmla="*/ 9524 w 1624012"/>
                <a:gd name="connsiteY5" fmla="*/ 459581 h 962025"/>
                <a:gd name="connsiteX6" fmla="*/ 0 w 1624012"/>
                <a:gd name="connsiteY6" fmla="*/ 0 h 962025"/>
                <a:gd name="connsiteX0" fmla="*/ 460 w 1614947"/>
                <a:gd name="connsiteY0" fmla="*/ 0 h 962025"/>
                <a:gd name="connsiteX1" fmla="*/ 1614947 w 1614947"/>
                <a:gd name="connsiteY1" fmla="*/ 9525 h 962025"/>
                <a:gd name="connsiteX2" fmla="*/ 1614947 w 1614947"/>
                <a:gd name="connsiteY2" fmla="*/ 962025 h 962025"/>
                <a:gd name="connsiteX3" fmla="*/ 1186322 w 1614947"/>
                <a:gd name="connsiteY3" fmla="*/ 962025 h 962025"/>
                <a:gd name="connsiteX4" fmla="*/ 1186322 w 1614947"/>
                <a:gd name="connsiteY4" fmla="*/ 457200 h 962025"/>
                <a:gd name="connsiteX5" fmla="*/ 459 w 1614947"/>
                <a:gd name="connsiteY5" fmla="*/ 459581 h 962025"/>
                <a:gd name="connsiteX6" fmla="*/ 460 w 1614947"/>
                <a:gd name="connsiteY6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947" h="962025">
                  <a:moveTo>
                    <a:pt x="460" y="0"/>
                  </a:moveTo>
                  <a:lnTo>
                    <a:pt x="1614947" y="9525"/>
                  </a:lnTo>
                  <a:lnTo>
                    <a:pt x="1614947" y="962025"/>
                  </a:lnTo>
                  <a:lnTo>
                    <a:pt x="1186322" y="962025"/>
                  </a:lnTo>
                  <a:lnTo>
                    <a:pt x="1186322" y="457200"/>
                  </a:lnTo>
                  <a:lnTo>
                    <a:pt x="459" y="459581"/>
                  </a:lnTo>
                  <a:cubicBezTo>
                    <a:pt x="-1128" y="310356"/>
                    <a:pt x="2047" y="149225"/>
                    <a:pt x="46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78262" y="3501008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Hardware</a:t>
              </a:r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958830" y="3701038"/>
              <a:ext cx="941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de-DE" sz="1400" dirty="0" err="1" smtClean="0"/>
                <a:t>stack</a:t>
              </a:r>
              <a:endParaRPr lang="de-DE" sz="1400" dirty="0"/>
            </a:p>
          </p:txBody>
        </p:sp>
        <p:cxnSp>
          <p:nvCxnSpPr>
            <p:cNvPr id="33" name="Gerade Verbindung 32"/>
            <p:cNvCxnSpPr/>
            <p:nvPr/>
          </p:nvCxnSpPr>
          <p:spPr>
            <a:xfrm>
              <a:off x="6536808" y="3351891"/>
              <a:ext cx="0" cy="1373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7718923" y="3347847"/>
              <a:ext cx="0" cy="1373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6546333" y="4489375"/>
              <a:ext cx="1147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TCP/IP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14772" y="4941168"/>
            <a:ext cx="8177708" cy="1229314"/>
            <a:chOff x="714772" y="4941168"/>
            <a:chExt cx="8177708" cy="1229314"/>
          </a:xfrm>
        </p:grpSpPr>
        <p:sp>
          <p:nvSpPr>
            <p:cNvPr id="8" name="Textfeld 7"/>
            <p:cNvSpPr txBox="1"/>
            <p:nvPr/>
          </p:nvSpPr>
          <p:spPr>
            <a:xfrm>
              <a:off x="755575" y="5229200"/>
              <a:ext cx="3061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1" dirty="0" err="1" smtClean="0"/>
                <a:t>Full-stack</a:t>
              </a:r>
              <a:r>
                <a:rPr lang="de-DE" b="1" dirty="0" smtClean="0"/>
                <a:t> TCP </a:t>
              </a:r>
              <a:r>
                <a:rPr lang="de-DE" b="1" dirty="0" err="1" smtClean="0"/>
                <a:t>Offload</a:t>
              </a:r>
              <a:endParaRPr lang="de-DE" b="1" dirty="0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714772" y="4941168"/>
              <a:ext cx="81777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hteck 38"/>
            <p:cNvSpPr/>
            <p:nvPr/>
          </p:nvSpPr>
          <p:spPr>
            <a:xfrm>
              <a:off x="6012160" y="5229200"/>
              <a:ext cx="534172" cy="9361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6626139" y="5229200"/>
              <a:ext cx="15126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TCP/IP </a:t>
              </a:r>
              <a:r>
                <a:rPr lang="de-DE" sz="1200" b="1" dirty="0" err="1" smtClean="0">
                  <a:solidFill>
                    <a:schemeClr val="tx1"/>
                  </a:solidFill>
                </a:rPr>
                <a:t>stack</a:t>
              </a:r>
              <a:endParaRPr lang="de-DE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in Hardware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 rot="16200000">
              <a:off x="5814081" y="5438231"/>
              <a:ext cx="941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de-DE" sz="1400" dirty="0" err="1" smtClean="0"/>
                <a:t>interface</a:t>
              </a:r>
              <a:endParaRPr lang="de-DE" sz="1400" dirty="0"/>
            </a:p>
          </p:txBody>
        </p:sp>
      </p:grpSp>
      <p:sp>
        <p:nvSpPr>
          <p:cNvPr id="42" name="Rechteck 41"/>
          <p:cNvSpPr/>
          <p:nvPr/>
        </p:nvSpPr>
        <p:spPr>
          <a:xfrm>
            <a:off x="714772" y="5085184"/>
            <a:ext cx="7529636" cy="1224136"/>
          </a:xfrm>
          <a:prstGeom prst="rect">
            <a:avLst/>
          </a:prstGeom>
          <a:noFill/>
          <a:ln>
            <a:solidFill>
              <a:srgbClr val="E95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/>
          <p:cNvGrpSpPr/>
          <p:nvPr/>
        </p:nvGrpSpPr>
        <p:grpSpPr>
          <a:xfrm>
            <a:off x="755576" y="1534374"/>
            <a:ext cx="8223365" cy="1390134"/>
            <a:chOff x="755576" y="1534374"/>
            <a:chExt cx="8223365" cy="1390134"/>
          </a:xfrm>
        </p:grpSpPr>
        <p:sp>
          <p:nvSpPr>
            <p:cNvPr id="6" name="Textfeld 5"/>
            <p:cNvSpPr txBox="1"/>
            <p:nvPr/>
          </p:nvSpPr>
          <p:spPr>
            <a:xfrm>
              <a:off x="755576" y="1915961"/>
              <a:ext cx="3421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Large Segment </a:t>
              </a:r>
              <a:r>
                <a:rPr lang="de-DE" b="1" dirty="0" err="1" smtClean="0"/>
                <a:t>and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Receive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Offload</a:t>
              </a:r>
              <a:r>
                <a:rPr lang="de-DE" b="1" dirty="0" smtClean="0"/>
                <a:t> (LSO/LRO)</a:t>
              </a:r>
              <a:endParaRPr lang="de-DE" b="1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6012160" y="1915961"/>
              <a:ext cx="72008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Large</a:t>
              </a:r>
            </a:p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TCP packet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 Verbindung 10"/>
            <p:cNvCxnSpPr/>
            <p:nvPr/>
          </p:nvCxnSpPr>
          <p:spPr>
            <a:xfrm>
              <a:off x="7236296" y="1556792"/>
              <a:ext cx="0" cy="13677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6851873" y="2384012"/>
              <a:ext cx="72008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7668344" y="1935651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956376" y="1935651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668344" y="2276872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7956376" y="2276872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668344" y="2601672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956376" y="2601672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148064" y="1534374"/>
              <a:ext cx="1986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/>
                <a:t>Linux </a:t>
              </a:r>
              <a:r>
                <a:rPr lang="de-DE" sz="1600" i="1" dirty="0" err="1" smtClean="0"/>
                <a:t>network</a:t>
              </a:r>
              <a:r>
                <a:rPr lang="de-DE" sz="1600" i="1" dirty="0" smtClean="0"/>
                <a:t> </a:t>
              </a:r>
              <a:r>
                <a:rPr lang="de-DE" sz="1600" i="1" dirty="0" err="1" smtClean="0"/>
                <a:t>stack</a:t>
              </a:r>
              <a:endParaRPr lang="de-DE" sz="1600" i="1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420011" y="1534374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/>
                <a:t>Hardware</a:t>
              </a:r>
              <a:endParaRPr lang="de-DE" sz="1600" i="1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8223606" y="2080537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b="1" dirty="0" smtClean="0"/>
                <a:t>MTU-</a:t>
              </a:r>
            </a:p>
            <a:p>
              <a:pPr algn="ctr"/>
              <a:r>
                <a:rPr lang="de-DE" sz="1200" b="1" dirty="0" err="1" smtClean="0"/>
                <a:t>sized</a:t>
              </a:r>
              <a:endParaRPr lang="de-DE" sz="1200" b="1" dirty="0" smtClean="0"/>
            </a:p>
            <a:p>
              <a:pPr algn="ctr"/>
              <a:r>
                <a:rPr lang="de-DE" sz="1200" b="1" dirty="0" err="1" smtClean="0"/>
                <a:t>packets</a:t>
              </a:r>
              <a:endParaRPr lang="de-DE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Network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1520" y="1628800"/>
            <a:ext cx="676875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 Space (e.g. </a:t>
            </a:r>
            <a:r>
              <a:rPr lang="de-DE" dirty="0" err="1" smtClean="0">
                <a:solidFill>
                  <a:schemeClr val="tx1"/>
                </a:solidFill>
              </a:rPr>
              <a:t>nginx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492896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Socket 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Protocol </a:t>
            </a:r>
            <a:r>
              <a:rPr lang="de-DE" dirty="0" err="1" smtClean="0">
                <a:solidFill>
                  <a:schemeClr val="tx1"/>
                </a:solidFill>
              </a:rPr>
              <a:t>Families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501008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4005064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Device Drivers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4869160"/>
            <a:ext cx="67687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Network Controller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419872" y="2086249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19872" y="4470980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417416" y="2852936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417416" y="3356992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417416" y="3861048"/>
            <a:ext cx="0" cy="2433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flipH="1">
            <a:off x="7233493" y="2446289"/>
            <a:ext cx="288032" cy="204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links 22"/>
          <p:cNvSpPr/>
          <p:nvPr/>
        </p:nvSpPr>
        <p:spPr>
          <a:xfrm flipH="1">
            <a:off x="7233493" y="4814239"/>
            <a:ext cx="288032" cy="5589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812359" y="317784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Linux </a:t>
            </a:r>
          </a:p>
          <a:p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812359" y="477056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Hard-</a:t>
            </a:r>
          </a:p>
          <a:p>
            <a:r>
              <a:rPr lang="de-DE" dirty="0" err="1" smtClean="0"/>
              <a:t>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3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TOE Integration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1520" y="1628800"/>
            <a:ext cx="676875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 Space (e.g. </a:t>
            </a:r>
            <a:r>
              <a:rPr lang="de-DE" dirty="0" err="1" smtClean="0">
                <a:solidFill>
                  <a:schemeClr val="tx1"/>
                </a:solidFill>
              </a:rPr>
              <a:t>nginx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492896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Socket 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Protocol </a:t>
            </a:r>
            <a:r>
              <a:rPr lang="en-US" dirty="0" smtClean="0">
                <a:solidFill>
                  <a:schemeClr val="tx1"/>
                </a:solidFill>
              </a:rPr>
              <a:t>Families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501008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4005064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Device Drivers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4869160"/>
            <a:ext cx="67687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Network Controller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419872" y="2086249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19872" y="4470980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417416" y="2852936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417416" y="3356992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417416" y="3861048"/>
            <a:ext cx="0" cy="2433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flipH="1">
            <a:off x="7233493" y="2446289"/>
            <a:ext cx="288032" cy="204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links 22"/>
          <p:cNvSpPr/>
          <p:nvPr/>
        </p:nvSpPr>
        <p:spPr>
          <a:xfrm flipH="1">
            <a:off x="7233493" y="4814239"/>
            <a:ext cx="288032" cy="5589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812359" y="317784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Linux </a:t>
            </a:r>
          </a:p>
          <a:p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812359" y="477056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Hard-</a:t>
            </a:r>
          </a:p>
          <a:p>
            <a:r>
              <a:rPr lang="de-DE" dirty="0" err="1" smtClean="0"/>
              <a:t>ware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32532" y="4941168"/>
            <a:ext cx="6768752" cy="432048"/>
          </a:xfrm>
          <a:prstGeom prst="rect">
            <a:avLst/>
          </a:prstGeom>
          <a:solidFill>
            <a:srgbClr val="E9503E"/>
          </a:solidFill>
          <a:ln>
            <a:solidFill>
              <a:srgbClr val="C7281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TCP </a:t>
            </a:r>
            <a:r>
              <a:rPr lang="de-DE" dirty="0" err="1" smtClean="0">
                <a:solidFill>
                  <a:schemeClr val="bg1"/>
                </a:solidFill>
              </a:rPr>
              <a:t>Offload</a:t>
            </a:r>
            <a:r>
              <a:rPr lang="de-DE" dirty="0" smtClean="0">
                <a:solidFill>
                  <a:schemeClr val="bg1"/>
                </a:solidFill>
              </a:rPr>
              <a:t> Engine (TOE)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32532" y="4049593"/>
            <a:ext cx="6768752" cy="432048"/>
          </a:xfrm>
          <a:prstGeom prst="rect">
            <a:avLst/>
          </a:prstGeom>
          <a:solidFill>
            <a:srgbClr val="7ABC32"/>
          </a:solidFill>
          <a:ln>
            <a:solidFill>
              <a:srgbClr val="5F912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TOE Device Driver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58775" y="2687060"/>
            <a:ext cx="783084" cy="117398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short</a:t>
            </a:r>
            <a:r>
              <a:rPr lang="de-DE" dirty="0" smtClean="0">
                <a:solidFill>
                  <a:schemeClr val="tx1"/>
                </a:solidFill>
              </a:rPr>
              <a:t>- </a:t>
            </a:r>
            <a:r>
              <a:rPr lang="de-DE" dirty="0" err="1" smtClean="0">
                <a:solidFill>
                  <a:schemeClr val="tx1"/>
                </a:solidFill>
              </a:rPr>
              <a:t>cut</a:t>
            </a:r>
            <a:r>
              <a:rPr lang="de-DE" dirty="0" smtClean="0">
                <a:solidFill>
                  <a:schemeClr val="tx1"/>
                </a:solidFill>
              </a:rPr>
              <a:t> TCP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TOE Integration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1520" y="1628800"/>
            <a:ext cx="676875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 Space (e.g. </a:t>
            </a:r>
            <a:r>
              <a:rPr lang="de-DE" dirty="0" err="1" smtClean="0">
                <a:solidFill>
                  <a:schemeClr val="tx1"/>
                </a:solidFill>
              </a:rPr>
              <a:t>nginx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492896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Socket 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Protocol </a:t>
            </a:r>
            <a:r>
              <a:rPr lang="en-US" dirty="0" smtClean="0">
                <a:solidFill>
                  <a:schemeClr val="tx1"/>
                </a:solidFill>
              </a:rPr>
              <a:t>Families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501008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4005064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Device Drivers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4869160"/>
            <a:ext cx="67687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Network Controller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419872" y="2086249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19872" y="4470980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417416" y="2852936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417416" y="3356992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417416" y="3861048"/>
            <a:ext cx="0" cy="2433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flipH="1">
            <a:off x="7233493" y="2446289"/>
            <a:ext cx="288032" cy="204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links 22"/>
          <p:cNvSpPr/>
          <p:nvPr/>
        </p:nvSpPr>
        <p:spPr>
          <a:xfrm flipH="1">
            <a:off x="7233493" y="4814239"/>
            <a:ext cx="288032" cy="5589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812359" y="317784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Linux </a:t>
            </a:r>
          </a:p>
          <a:p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812359" y="477056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Hard-</a:t>
            </a:r>
          </a:p>
          <a:p>
            <a:r>
              <a:rPr lang="de-DE" dirty="0" err="1" smtClean="0"/>
              <a:t>ware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32532" y="4941168"/>
            <a:ext cx="6768752" cy="432048"/>
          </a:xfrm>
          <a:prstGeom prst="rect">
            <a:avLst/>
          </a:prstGeom>
          <a:solidFill>
            <a:srgbClr val="E9503E"/>
          </a:solidFill>
          <a:ln>
            <a:solidFill>
              <a:srgbClr val="C7281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TCP </a:t>
            </a:r>
            <a:r>
              <a:rPr lang="de-DE" dirty="0" err="1" smtClean="0">
                <a:solidFill>
                  <a:schemeClr val="bg1"/>
                </a:solidFill>
              </a:rPr>
              <a:t>Offload</a:t>
            </a:r>
            <a:r>
              <a:rPr lang="de-DE" dirty="0" smtClean="0">
                <a:solidFill>
                  <a:schemeClr val="bg1"/>
                </a:solidFill>
              </a:rPr>
              <a:t> Engine (TOE)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32532" y="4049593"/>
            <a:ext cx="6768752" cy="432048"/>
          </a:xfrm>
          <a:prstGeom prst="rect">
            <a:avLst/>
          </a:prstGeom>
          <a:solidFill>
            <a:srgbClr val="7ABC32"/>
          </a:solidFill>
          <a:ln>
            <a:solidFill>
              <a:srgbClr val="5F912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TOE Device Driver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58775" y="2687060"/>
            <a:ext cx="783084" cy="117398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short</a:t>
            </a:r>
            <a:r>
              <a:rPr lang="de-DE" dirty="0" smtClean="0">
                <a:solidFill>
                  <a:schemeClr val="tx1"/>
                </a:solidFill>
              </a:rPr>
              <a:t>- </a:t>
            </a:r>
            <a:r>
              <a:rPr lang="de-DE" dirty="0" err="1" smtClean="0">
                <a:solidFill>
                  <a:schemeClr val="tx1"/>
                </a:solidFill>
              </a:rPr>
              <a:t>cut</a:t>
            </a:r>
            <a:r>
              <a:rPr lang="de-DE" dirty="0" smtClean="0">
                <a:solidFill>
                  <a:schemeClr val="tx1"/>
                </a:solidFill>
              </a:rPr>
              <a:t> TCP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508104" y="2636913"/>
            <a:ext cx="1008112" cy="1684758"/>
          </a:xfrm>
          <a:prstGeom prst="rect">
            <a:avLst/>
          </a:prstGeom>
          <a:solidFill>
            <a:schemeClr val="accent2">
              <a:alpha val="2117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accent2"/>
                </a:solidFill>
              </a:rPr>
              <a:t>sk_buff</a:t>
            </a:r>
            <a:endParaRPr lang="de-DE" b="1" dirty="0" smtClean="0">
              <a:solidFill>
                <a:schemeClr val="accent2"/>
              </a:solidFill>
            </a:endParaRPr>
          </a:p>
          <a:p>
            <a:pPr algn="ctr"/>
            <a:endParaRPr lang="de-DE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5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76604" y="2204864"/>
            <a:ext cx="4932040" cy="1934691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Preceding Work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 Offload Engine (TOE)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626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670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Attention!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4798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dirty="0" smtClean="0"/>
              <a:t>Preceding WORK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 Offload Engine (TOE)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292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3315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ヒラギノ角ゴ Pro W3" charset="-12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42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881933" y="227687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887241" y="299695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87241" y="371703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87241" y="443711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9" name="Rechteck 8"/>
          <p:cNvSpPr/>
          <p:nvPr/>
        </p:nvSpPr>
        <p:spPr>
          <a:xfrm>
            <a:off x="2887241" y="2996953"/>
            <a:ext cx="3384376" cy="13648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372200" y="2636912"/>
            <a:ext cx="616715" cy="2124236"/>
            <a:chOff x="6372200" y="2636912"/>
            <a:chExt cx="616715" cy="2124236"/>
          </a:xfrm>
        </p:grpSpPr>
        <p:cxnSp>
          <p:nvCxnSpPr>
            <p:cNvPr id="12" name="Gerade Verbindung 11"/>
            <p:cNvCxnSpPr/>
            <p:nvPr/>
          </p:nvCxnSpPr>
          <p:spPr>
            <a:xfrm>
              <a:off x="6372200" y="263691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804248" y="2636912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6372200" y="475905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804248" y="4149080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 rot="5400000">
              <a:off x="6468259" y="353236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fixed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1918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24" name="Rechteck 23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0800000">
            <a:off x="3083099" y="4281635"/>
            <a:ext cx="792088" cy="2160240"/>
          </a:xfrm>
          <a:prstGeom prst="leftBrace">
            <a:avLst>
              <a:gd name="adj1" fmla="val 1088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308134" y="5161700"/>
            <a:ext cx="294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Hardware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4140657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22"/>
          <p:cNvCxnSpPr/>
          <p:nvPr/>
        </p:nvCxnSpPr>
        <p:spPr>
          <a:xfrm>
            <a:off x="1431107" y="5000476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432223" y="3935710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431107" y="394064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431107" y="501317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995936" y="447311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95936" y="555323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7048358" y="227687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7048358" y="2454796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7048358" y="262421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7048358" y="335699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7048358" y="4509120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048358" y="5589240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7020272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System on Chip (</a:t>
            </a:r>
            <a:r>
              <a:rPr lang="de-DE" b="1" dirty="0" err="1" smtClean="0">
                <a:solidFill>
                  <a:schemeClr val="tx1"/>
                </a:solidFill>
              </a:rPr>
              <a:t>SoC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7048358" y="6059388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7048358" y="6164473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1" name="Picture 3" descr="H:\studium\ies-project\presentation\v5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9" y="1955056"/>
            <a:ext cx="4091209" cy="38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2443338" y="5795972"/>
            <a:ext cx="27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System on Chip (</a:t>
            </a:r>
            <a:r>
              <a:rPr lang="de-DE" b="1" dirty="0" err="1" smtClean="0"/>
              <a:t>SoC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46752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966</Words>
  <Application>Microsoft Office PowerPoint</Application>
  <PresentationFormat>Bildschirmpräsentation (4:3)</PresentationFormat>
  <Paragraphs>402</Paragraphs>
  <Slides>61</Slides>
  <Notes>4</Notes>
  <HiddenSlides>18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2" baseType="lpstr">
      <vt:lpstr>powerpointvorlage</vt:lpstr>
      <vt:lpstr>Design of an Accelerated Event-based Server</vt:lpstr>
      <vt:lpstr>PowerPoint-Präsentation</vt:lpstr>
      <vt:lpstr>PowerPoint-Präsentation</vt:lpstr>
      <vt:lpstr>Base Hardware</vt:lpstr>
      <vt:lpstr>Agenda</vt:lpstr>
      <vt:lpstr>Preceding WORK</vt:lpstr>
      <vt:lpstr>System Requirements</vt:lpstr>
      <vt:lpstr>System Requirements</vt:lpstr>
      <vt:lpstr>Hardware Architecture</vt:lpstr>
      <vt:lpstr>Hardware Architecture</vt:lpstr>
      <vt:lpstr>System Requirements</vt:lpstr>
      <vt:lpstr>System Requirements</vt:lpstr>
      <vt:lpstr>Linux Kernel Compilation</vt:lpstr>
      <vt:lpstr>Preceding Work</vt:lpstr>
      <vt:lpstr>Preceding Work</vt:lpstr>
      <vt:lpstr>Preceding Work</vt:lpstr>
      <vt:lpstr>nginx</vt:lpstr>
      <vt:lpstr>Traditional, thread-based Architectures</vt:lpstr>
      <vt:lpstr>Traditional, thread-based Architectures</vt:lpstr>
      <vt:lpstr>Traditional, thread-based Architectures</vt:lpstr>
      <vt:lpstr>Event-based Architectures</vt:lpstr>
      <vt:lpstr>Event-based Architectures</vt:lpstr>
      <vt:lpstr>Event-based Architectures</vt:lpstr>
      <vt:lpstr>nginx – Overview</vt:lpstr>
      <vt:lpstr>nginx Configuration</vt:lpstr>
      <vt:lpstr>nginx Configuration</vt:lpstr>
      <vt:lpstr>nginx Configuration</vt:lpstr>
      <vt:lpstr>Memory Leaks</vt:lpstr>
      <vt:lpstr>Memory-related Log Messages</vt:lpstr>
      <vt:lpstr>First Workaround</vt:lpstr>
      <vt:lpstr>First Workaround</vt:lpstr>
      <vt:lpstr>Integrated Solution</vt:lpstr>
      <vt:lpstr>Workaround</vt:lpstr>
      <vt:lpstr>Workaround</vt:lpstr>
      <vt:lpstr>Performance Tests</vt:lpstr>
      <vt:lpstr>Layer Model</vt:lpstr>
      <vt:lpstr>TCP/IP Specifics</vt:lpstr>
      <vt:lpstr>TCP/IP Specifics</vt:lpstr>
      <vt:lpstr>TCP/IP Specifics</vt:lpstr>
      <vt:lpstr>TCP/IP Specifics</vt:lpstr>
      <vt:lpstr>Tests</vt:lpstr>
      <vt:lpstr>Tests</vt:lpstr>
      <vt:lpstr>Test Results</vt:lpstr>
      <vt:lpstr>Test Results</vt:lpstr>
      <vt:lpstr>Test Results</vt:lpstr>
      <vt:lpstr>Test Results</vt:lpstr>
      <vt:lpstr>Error rates (%)</vt:lpstr>
      <vt:lpstr>Average Response Times (ms)</vt:lpstr>
      <vt:lpstr>CPU Utilization</vt:lpstr>
      <vt:lpstr>Network Throughput (kb/s)</vt:lpstr>
      <vt:lpstr>Network Throughput Tests</vt:lpstr>
      <vt:lpstr>Linux Network Stack</vt:lpstr>
      <vt:lpstr>TCP Offload Engine (TOE)</vt:lpstr>
      <vt:lpstr>TOE Categories</vt:lpstr>
      <vt:lpstr>Linux Network Stack</vt:lpstr>
      <vt:lpstr>TOE Integration</vt:lpstr>
      <vt:lpstr>TOE Integration</vt:lpstr>
      <vt:lpstr>Conclusion</vt:lpstr>
      <vt:lpstr>Thank you for  your Attention!</vt:lpstr>
      <vt:lpstr>Questions?</vt:lpstr>
      <vt:lpstr>PowerPoint-Präsentation</vt:lpstr>
    </vt:vector>
  </TitlesOfParts>
  <Company>Technische Universität Darmstadt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an Accelerated Event-based Server</dc:title>
  <dc:creator>Peter Schuster</dc:creator>
  <cp:lastModifiedBy>Peter Schuster</cp:lastModifiedBy>
  <cp:revision>523</cp:revision>
  <dcterms:created xsi:type="dcterms:W3CDTF">2009-09-08T15:20:58Z</dcterms:created>
  <dcterms:modified xsi:type="dcterms:W3CDTF">2013-01-10T11:39:03Z</dcterms:modified>
</cp:coreProperties>
</file>