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396" r:id="rId2"/>
    <p:sldId id="400" r:id="rId3"/>
    <p:sldId id="486" r:id="rId4"/>
    <p:sldId id="430" r:id="rId5"/>
    <p:sldId id="397" r:id="rId6"/>
    <p:sldId id="398" r:id="rId7"/>
    <p:sldId id="404" r:id="rId8"/>
    <p:sldId id="438" r:id="rId9"/>
    <p:sldId id="411" r:id="rId10"/>
    <p:sldId id="417" r:id="rId11"/>
    <p:sldId id="440" r:id="rId12"/>
    <p:sldId id="439" r:id="rId13"/>
    <p:sldId id="435" r:id="rId14"/>
    <p:sldId id="441" r:id="rId15"/>
    <p:sldId id="442" r:id="rId16"/>
    <p:sldId id="437" r:id="rId17"/>
    <p:sldId id="399" r:id="rId18"/>
    <p:sldId id="443" r:id="rId19"/>
    <p:sldId id="445" r:id="rId20"/>
    <p:sldId id="444" r:id="rId21"/>
    <p:sldId id="446" r:id="rId22"/>
    <p:sldId id="450" r:id="rId23"/>
    <p:sldId id="449" r:id="rId24"/>
    <p:sldId id="447" r:id="rId25"/>
    <p:sldId id="452" r:id="rId26"/>
    <p:sldId id="451" r:id="rId27"/>
    <p:sldId id="453" r:id="rId28"/>
    <p:sldId id="454" r:id="rId29"/>
    <p:sldId id="455" r:id="rId30"/>
    <p:sldId id="456" r:id="rId31"/>
    <p:sldId id="457" r:id="rId32"/>
    <p:sldId id="458" r:id="rId33"/>
    <p:sldId id="460" r:id="rId34"/>
    <p:sldId id="459" r:id="rId35"/>
    <p:sldId id="401" r:id="rId36"/>
    <p:sldId id="461" r:id="rId37"/>
    <p:sldId id="466" r:id="rId38"/>
    <p:sldId id="463" r:id="rId39"/>
    <p:sldId id="464" r:id="rId40"/>
    <p:sldId id="465" r:id="rId41"/>
    <p:sldId id="484" r:id="rId42"/>
    <p:sldId id="467" r:id="rId43"/>
    <p:sldId id="474" r:id="rId44"/>
    <p:sldId id="471" r:id="rId45"/>
    <p:sldId id="472" r:id="rId46"/>
    <p:sldId id="473" r:id="rId47"/>
    <p:sldId id="475" r:id="rId48"/>
    <p:sldId id="476" r:id="rId49"/>
    <p:sldId id="478" r:id="rId50"/>
    <p:sldId id="477" r:id="rId51"/>
    <p:sldId id="479" r:id="rId52"/>
    <p:sldId id="480" r:id="rId53"/>
    <p:sldId id="402" r:id="rId54"/>
    <p:sldId id="481" r:id="rId55"/>
    <p:sldId id="482" r:id="rId56"/>
    <p:sldId id="483" r:id="rId57"/>
    <p:sldId id="431" r:id="rId58"/>
    <p:sldId id="284" r:id="rId59"/>
    <p:sldId id="280" r:id="rId60"/>
    <p:sldId id="343" r:id="rId61"/>
  </p:sldIdLst>
  <p:sldSz cx="9144000" cy="6858000" type="screen4x3"/>
  <p:notesSz cx="9872663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F9127"/>
    <a:srgbClr val="7ABC32"/>
    <a:srgbClr val="C72817"/>
    <a:srgbClr val="E9503E"/>
    <a:srgbClr val="CDFFE4"/>
    <a:srgbClr val="F5A300"/>
    <a:srgbClr val="FF0000"/>
    <a:srgbClr val="6699FF"/>
    <a:srgbClr val="BBE0E3"/>
    <a:srgbClr val="333F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57" autoAdjust="0"/>
  </p:normalViewPr>
  <p:slideViewPr>
    <p:cSldViewPr snapToObjects="1">
      <p:cViewPr>
        <p:scale>
          <a:sx n="100" d="100"/>
          <a:sy n="100" d="100"/>
        </p:scale>
        <p:origin x="-462" y="-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4"/>
    </p:cViewPr>
  </p:sorterViewPr>
  <p:notesViewPr>
    <p:cSldViewPr snapToObjects="1">
      <p:cViewPr varScale="1">
        <p:scale>
          <a:sx n="112" d="100"/>
          <a:sy n="112" d="100"/>
        </p:scale>
        <p:origin x="-246" y="-90"/>
      </p:cViewPr>
      <p:guideLst>
        <p:guide orient="horz" pos="2141"/>
        <p:guide pos="31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Tabelle1!$A$1</c:f>
              <c:strCache>
                <c:ptCount val="1"/>
                <c:pt idx="0">
                  <c:v>demanded</c:v>
                </c:pt>
              </c:strCache>
            </c:strRef>
          </c:tx>
          <c:marker>
            <c:symbol val="none"/>
          </c:marker>
          <c:cat>
            <c:numRef>
              <c:f>Tabelle1!$A$2:$A$12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210</c:v>
                </c:pt>
                <c:pt idx="6">
                  <c:v>240</c:v>
                </c:pt>
                <c:pt idx="7">
                  <c:v>270</c:v>
                </c:pt>
                <c:pt idx="8">
                  <c:v>300</c:v>
                </c:pt>
                <c:pt idx="9">
                  <c:v>330</c:v>
                </c:pt>
                <c:pt idx="10">
                  <c:v>360</c:v>
                </c:pt>
              </c:numCache>
            </c:numRef>
          </c:cat>
          <c:val>
            <c:numRef>
              <c:f>Tabelle1!$A$2:$A$12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210</c:v>
                </c:pt>
                <c:pt idx="6">
                  <c:v>240</c:v>
                </c:pt>
                <c:pt idx="7">
                  <c:v>270</c:v>
                </c:pt>
                <c:pt idx="8">
                  <c:v>300</c:v>
                </c:pt>
                <c:pt idx="9">
                  <c:v>330</c:v>
                </c:pt>
                <c:pt idx="10">
                  <c:v>360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8938880"/>
        <c:axId val="248940800"/>
      </c:lineChart>
      <c:catAx>
        <c:axId val="248938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48940800"/>
        <c:crosses val="autoZero"/>
        <c:auto val="1"/>
        <c:lblAlgn val="ctr"/>
        <c:lblOffset val="100"/>
        <c:noMultiLvlLbl val="0"/>
      </c:catAx>
      <c:valAx>
        <c:axId val="2489408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89388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Tabelle1!$A$1</c:f>
              <c:strCache>
                <c:ptCount val="1"/>
                <c:pt idx="0">
                  <c:v>demanded</c:v>
                </c:pt>
              </c:strCache>
            </c:strRef>
          </c:tx>
          <c:marker>
            <c:symbol val="none"/>
          </c:marker>
          <c:cat>
            <c:numRef>
              <c:f>Tabelle1!$A$2:$A$12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210</c:v>
                </c:pt>
                <c:pt idx="6">
                  <c:v>240</c:v>
                </c:pt>
                <c:pt idx="7">
                  <c:v>270</c:v>
                </c:pt>
                <c:pt idx="8">
                  <c:v>300</c:v>
                </c:pt>
                <c:pt idx="9">
                  <c:v>330</c:v>
                </c:pt>
                <c:pt idx="10">
                  <c:v>360</c:v>
                </c:pt>
              </c:numCache>
            </c:numRef>
          </c:cat>
          <c:val>
            <c:numRef>
              <c:f>Tabelle1!$A$2:$A$12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210</c:v>
                </c:pt>
                <c:pt idx="6">
                  <c:v>240</c:v>
                </c:pt>
                <c:pt idx="7">
                  <c:v>270</c:v>
                </c:pt>
                <c:pt idx="8">
                  <c:v>300</c:v>
                </c:pt>
                <c:pt idx="9">
                  <c:v>330</c:v>
                </c:pt>
                <c:pt idx="10">
                  <c:v>360</c:v>
                </c:pt>
              </c:numCache>
            </c:numRef>
          </c:val>
          <c:smooth val="0"/>
        </c:ser>
        <c:ser>
          <c:idx val="5"/>
          <c:order val="1"/>
          <c:tx>
            <c:strRef>
              <c:f>Tabelle1!$F$1</c:f>
              <c:strCache>
                <c:ptCount val="1"/>
                <c:pt idx="0">
                  <c:v>req. (404)</c:v>
                </c:pt>
              </c:strCache>
            </c:strRef>
          </c:tx>
          <c:marker>
            <c:symbol val="none"/>
          </c:marker>
          <c:val>
            <c:numRef>
              <c:f>Tabelle1!$F$2:$F$12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209.9</c:v>
                </c:pt>
                <c:pt idx="6">
                  <c:v>239.8</c:v>
                </c:pt>
                <c:pt idx="7">
                  <c:v>269.3</c:v>
                </c:pt>
                <c:pt idx="8">
                  <c:v>296.7</c:v>
                </c:pt>
                <c:pt idx="9">
                  <c:v>295.7</c:v>
                </c:pt>
                <c:pt idx="10">
                  <c:v>301.89999999999998</c:v>
                </c:pt>
              </c:numCache>
            </c:numRef>
          </c:val>
          <c:smooth val="0"/>
        </c:ser>
        <c:ser>
          <c:idx val="6"/>
          <c:order val="2"/>
          <c:tx>
            <c:strRef>
              <c:f>Tabelle1!$G$1</c:f>
              <c:strCache>
                <c:ptCount val="1"/>
                <c:pt idx="0">
                  <c:v>resp. (404)</c:v>
                </c:pt>
              </c:strCache>
            </c:strRef>
          </c:tx>
          <c:marker>
            <c:symbol val="none"/>
          </c:marker>
          <c:val>
            <c:numRef>
              <c:f>Tabelle1!$G$2:$G$12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179.9</c:v>
                </c:pt>
                <c:pt idx="5">
                  <c:v>209.9</c:v>
                </c:pt>
                <c:pt idx="6">
                  <c:v>239.8</c:v>
                </c:pt>
                <c:pt idx="7">
                  <c:v>269.8</c:v>
                </c:pt>
                <c:pt idx="8">
                  <c:v>296.3</c:v>
                </c:pt>
                <c:pt idx="9">
                  <c:v>297.89999999999998</c:v>
                </c:pt>
                <c:pt idx="10">
                  <c:v>298.89999999999998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722752"/>
        <c:axId val="209745024"/>
      </c:lineChart>
      <c:catAx>
        <c:axId val="209722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9745024"/>
        <c:crosses val="autoZero"/>
        <c:auto val="1"/>
        <c:lblAlgn val="ctr"/>
        <c:lblOffset val="100"/>
        <c:noMultiLvlLbl val="0"/>
      </c:catAx>
      <c:valAx>
        <c:axId val="209745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7227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Tabelle1!$A$1</c:f>
              <c:strCache>
                <c:ptCount val="1"/>
                <c:pt idx="0">
                  <c:v>demanded</c:v>
                </c:pt>
              </c:strCache>
            </c:strRef>
          </c:tx>
          <c:marker>
            <c:symbol val="none"/>
          </c:marker>
          <c:cat>
            <c:numRef>
              <c:f>Tabelle1!$A$2:$A$12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210</c:v>
                </c:pt>
                <c:pt idx="6">
                  <c:v>240</c:v>
                </c:pt>
                <c:pt idx="7">
                  <c:v>270</c:v>
                </c:pt>
                <c:pt idx="8">
                  <c:v>300</c:v>
                </c:pt>
                <c:pt idx="9">
                  <c:v>330</c:v>
                </c:pt>
                <c:pt idx="10">
                  <c:v>360</c:v>
                </c:pt>
              </c:numCache>
            </c:numRef>
          </c:cat>
          <c:val>
            <c:numRef>
              <c:f>Tabelle1!$A$2:$A$12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210</c:v>
                </c:pt>
                <c:pt idx="6">
                  <c:v>240</c:v>
                </c:pt>
                <c:pt idx="7">
                  <c:v>270</c:v>
                </c:pt>
                <c:pt idx="8">
                  <c:v>300</c:v>
                </c:pt>
                <c:pt idx="9">
                  <c:v>330</c:v>
                </c:pt>
                <c:pt idx="10">
                  <c:v>360</c:v>
                </c:pt>
              </c:numCache>
            </c:numRef>
          </c:val>
          <c:smooth val="0"/>
        </c:ser>
        <c:ser>
          <c:idx val="5"/>
          <c:order val="1"/>
          <c:tx>
            <c:strRef>
              <c:f>Tabelle1!$F$1</c:f>
              <c:strCache>
                <c:ptCount val="1"/>
                <c:pt idx="0">
                  <c:v>req. (404)</c:v>
                </c:pt>
              </c:strCache>
            </c:strRef>
          </c:tx>
          <c:marker>
            <c:symbol val="none"/>
          </c:marker>
          <c:val>
            <c:numRef>
              <c:f>Tabelle1!$F$2:$F$12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209.9</c:v>
                </c:pt>
                <c:pt idx="6">
                  <c:v>239.8</c:v>
                </c:pt>
                <c:pt idx="7">
                  <c:v>269.3</c:v>
                </c:pt>
                <c:pt idx="8">
                  <c:v>296.7</c:v>
                </c:pt>
                <c:pt idx="9">
                  <c:v>295.7</c:v>
                </c:pt>
                <c:pt idx="10">
                  <c:v>301.89999999999998</c:v>
                </c:pt>
              </c:numCache>
            </c:numRef>
          </c:val>
          <c:smooth val="0"/>
        </c:ser>
        <c:ser>
          <c:idx val="6"/>
          <c:order val="2"/>
          <c:tx>
            <c:strRef>
              <c:f>Tabelle1!$G$1</c:f>
              <c:strCache>
                <c:ptCount val="1"/>
                <c:pt idx="0">
                  <c:v>resp. (404)</c:v>
                </c:pt>
              </c:strCache>
            </c:strRef>
          </c:tx>
          <c:marker>
            <c:symbol val="none"/>
          </c:marker>
          <c:val>
            <c:numRef>
              <c:f>Tabelle1!$G$2:$G$12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179.9</c:v>
                </c:pt>
                <c:pt idx="5">
                  <c:v>209.9</c:v>
                </c:pt>
                <c:pt idx="6">
                  <c:v>239.8</c:v>
                </c:pt>
                <c:pt idx="7">
                  <c:v>269.8</c:v>
                </c:pt>
                <c:pt idx="8">
                  <c:v>296.3</c:v>
                </c:pt>
                <c:pt idx="9">
                  <c:v>297.89999999999998</c:v>
                </c:pt>
                <c:pt idx="10">
                  <c:v>298.89999999999998</c:v>
                </c:pt>
              </c:numCache>
            </c:numRef>
          </c:val>
          <c:smooth val="0"/>
        </c:ser>
        <c:ser>
          <c:idx val="0"/>
          <c:order val="3"/>
          <c:tx>
            <c:strRef>
              <c:f>Tabelle1!$B$1</c:f>
              <c:strCache>
                <c:ptCount val="1"/>
                <c:pt idx="0">
                  <c:v>req. (index)</c:v>
                </c:pt>
              </c:strCache>
            </c:strRef>
          </c:tx>
          <c:marker>
            <c:symbol val="none"/>
          </c:marker>
          <c:val>
            <c:numRef>
              <c:f>Tabelle1!$B$2:$B$12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209.9</c:v>
                </c:pt>
                <c:pt idx="6">
                  <c:v>239.8</c:v>
                </c:pt>
                <c:pt idx="7">
                  <c:v>269.60000000000002</c:v>
                </c:pt>
                <c:pt idx="8">
                  <c:v>271.2</c:v>
                </c:pt>
                <c:pt idx="9">
                  <c:v>261.7</c:v>
                </c:pt>
                <c:pt idx="10">
                  <c:v>257.2</c:v>
                </c:pt>
              </c:numCache>
            </c:numRef>
          </c:val>
          <c:smooth val="0"/>
        </c:ser>
        <c:ser>
          <c:idx val="2"/>
          <c:order val="4"/>
          <c:tx>
            <c:strRef>
              <c:f>Tabelle1!$C$1</c:f>
              <c:strCache>
                <c:ptCount val="1"/>
                <c:pt idx="0">
                  <c:v>resp. (index)</c:v>
                </c:pt>
              </c:strCache>
            </c:strRef>
          </c:tx>
          <c:marker>
            <c:symbol val="none"/>
          </c:marker>
          <c:val>
            <c:numRef>
              <c:f>Tabelle1!$C$2:$C$12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179.9</c:v>
                </c:pt>
                <c:pt idx="5">
                  <c:v>209.9</c:v>
                </c:pt>
                <c:pt idx="6">
                  <c:v>239.5</c:v>
                </c:pt>
                <c:pt idx="7">
                  <c:v>269.60000000000002</c:v>
                </c:pt>
                <c:pt idx="8">
                  <c:v>270</c:v>
                </c:pt>
                <c:pt idx="9">
                  <c:v>258.39999999999998</c:v>
                </c:pt>
                <c:pt idx="10">
                  <c:v>252.2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2080000"/>
        <c:axId val="222081792"/>
      </c:lineChart>
      <c:catAx>
        <c:axId val="2220800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22081792"/>
        <c:crosses val="autoZero"/>
        <c:auto val="1"/>
        <c:lblAlgn val="ctr"/>
        <c:lblOffset val="100"/>
        <c:noMultiLvlLbl val="0"/>
      </c:catAx>
      <c:valAx>
        <c:axId val="222081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20800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Tabelle1!$A$1</c:f>
              <c:strCache>
                <c:ptCount val="1"/>
                <c:pt idx="0">
                  <c:v>demanded</c:v>
                </c:pt>
              </c:strCache>
            </c:strRef>
          </c:tx>
          <c:marker>
            <c:symbol val="none"/>
          </c:marker>
          <c:cat>
            <c:numRef>
              <c:f>Tabelle1!$A$2:$A$12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210</c:v>
                </c:pt>
                <c:pt idx="6">
                  <c:v>240</c:v>
                </c:pt>
                <c:pt idx="7">
                  <c:v>270</c:v>
                </c:pt>
                <c:pt idx="8">
                  <c:v>300</c:v>
                </c:pt>
                <c:pt idx="9">
                  <c:v>330</c:v>
                </c:pt>
                <c:pt idx="10">
                  <c:v>360</c:v>
                </c:pt>
              </c:numCache>
            </c:numRef>
          </c:cat>
          <c:val>
            <c:numRef>
              <c:f>Tabelle1!$A$2:$A$12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210</c:v>
                </c:pt>
                <c:pt idx="6">
                  <c:v>240</c:v>
                </c:pt>
                <c:pt idx="7">
                  <c:v>270</c:v>
                </c:pt>
                <c:pt idx="8">
                  <c:v>300</c:v>
                </c:pt>
                <c:pt idx="9">
                  <c:v>330</c:v>
                </c:pt>
                <c:pt idx="10">
                  <c:v>360</c:v>
                </c:pt>
              </c:numCache>
            </c:numRef>
          </c:val>
          <c:smooth val="0"/>
        </c:ser>
        <c:ser>
          <c:idx val="5"/>
          <c:order val="1"/>
          <c:tx>
            <c:strRef>
              <c:f>Tabelle1!$F$1</c:f>
              <c:strCache>
                <c:ptCount val="1"/>
                <c:pt idx="0">
                  <c:v>req. (404)</c:v>
                </c:pt>
              </c:strCache>
            </c:strRef>
          </c:tx>
          <c:marker>
            <c:symbol val="none"/>
          </c:marker>
          <c:val>
            <c:numRef>
              <c:f>Tabelle1!$F$2:$F$12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209.9</c:v>
                </c:pt>
                <c:pt idx="6">
                  <c:v>239.8</c:v>
                </c:pt>
                <c:pt idx="7">
                  <c:v>269.3</c:v>
                </c:pt>
                <c:pt idx="8">
                  <c:v>296.7</c:v>
                </c:pt>
                <c:pt idx="9">
                  <c:v>295.7</c:v>
                </c:pt>
                <c:pt idx="10">
                  <c:v>301.89999999999998</c:v>
                </c:pt>
              </c:numCache>
            </c:numRef>
          </c:val>
          <c:smooth val="0"/>
        </c:ser>
        <c:ser>
          <c:idx val="6"/>
          <c:order val="2"/>
          <c:tx>
            <c:strRef>
              <c:f>Tabelle1!$G$1</c:f>
              <c:strCache>
                <c:ptCount val="1"/>
                <c:pt idx="0">
                  <c:v>resp. (404)</c:v>
                </c:pt>
              </c:strCache>
            </c:strRef>
          </c:tx>
          <c:marker>
            <c:symbol val="none"/>
          </c:marker>
          <c:val>
            <c:numRef>
              <c:f>Tabelle1!$G$2:$G$12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179.9</c:v>
                </c:pt>
                <c:pt idx="5">
                  <c:v>209.9</c:v>
                </c:pt>
                <c:pt idx="6">
                  <c:v>239.8</c:v>
                </c:pt>
                <c:pt idx="7">
                  <c:v>269.8</c:v>
                </c:pt>
                <c:pt idx="8">
                  <c:v>296.3</c:v>
                </c:pt>
                <c:pt idx="9">
                  <c:v>297.89999999999998</c:v>
                </c:pt>
                <c:pt idx="10">
                  <c:v>298.89999999999998</c:v>
                </c:pt>
              </c:numCache>
            </c:numRef>
          </c:val>
          <c:smooth val="0"/>
        </c:ser>
        <c:ser>
          <c:idx val="0"/>
          <c:order val="3"/>
          <c:tx>
            <c:strRef>
              <c:f>Tabelle1!$B$1</c:f>
              <c:strCache>
                <c:ptCount val="1"/>
                <c:pt idx="0">
                  <c:v>req. (index)</c:v>
                </c:pt>
              </c:strCache>
            </c:strRef>
          </c:tx>
          <c:marker>
            <c:symbol val="none"/>
          </c:marker>
          <c:val>
            <c:numRef>
              <c:f>Tabelle1!$B$2:$B$12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209.9</c:v>
                </c:pt>
                <c:pt idx="6">
                  <c:v>239.8</c:v>
                </c:pt>
                <c:pt idx="7">
                  <c:v>269.60000000000002</c:v>
                </c:pt>
                <c:pt idx="8">
                  <c:v>271.2</c:v>
                </c:pt>
                <c:pt idx="9">
                  <c:v>261.7</c:v>
                </c:pt>
                <c:pt idx="10">
                  <c:v>257.2</c:v>
                </c:pt>
              </c:numCache>
            </c:numRef>
          </c:val>
          <c:smooth val="0"/>
        </c:ser>
        <c:ser>
          <c:idx val="2"/>
          <c:order val="4"/>
          <c:tx>
            <c:strRef>
              <c:f>Tabelle1!$C$1</c:f>
              <c:strCache>
                <c:ptCount val="1"/>
                <c:pt idx="0">
                  <c:v>resp. (index)</c:v>
                </c:pt>
              </c:strCache>
            </c:strRef>
          </c:tx>
          <c:marker>
            <c:symbol val="none"/>
          </c:marker>
          <c:val>
            <c:numRef>
              <c:f>Tabelle1!$C$2:$C$12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179.9</c:v>
                </c:pt>
                <c:pt idx="5">
                  <c:v>209.9</c:v>
                </c:pt>
                <c:pt idx="6">
                  <c:v>239.5</c:v>
                </c:pt>
                <c:pt idx="7">
                  <c:v>269.60000000000002</c:v>
                </c:pt>
                <c:pt idx="8">
                  <c:v>270</c:v>
                </c:pt>
                <c:pt idx="9">
                  <c:v>258.39999999999998</c:v>
                </c:pt>
                <c:pt idx="10">
                  <c:v>252.2</c:v>
                </c:pt>
              </c:numCache>
            </c:numRef>
          </c:val>
          <c:smooth val="0"/>
        </c:ser>
        <c:ser>
          <c:idx val="3"/>
          <c:order val="5"/>
          <c:tx>
            <c:strRef>
              <c:f>Tabelle1!$D$1</c:f>
              <c:strCache>
                <c:ptCount val="1"/>
                <c:pt idx="0">
                  <c:v>req. (10K)</c:v>
                </c:pt>
              </c:strCache>
            </c:strRef>
          </c:tx>
          <c:marker>
            <c:symbol val="none"/>
          </c:marker>
          <c:val>
            <c:numRef>
              <c:f>Tabelle1!$D$2:$D$12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179.9</c:v>
                </c:pt>
                <c:pt idx="5">
                  <c:v>192.1</c:v>
                </c:pt>
                <c:pt idx="6">
                  <c:v>189.7</c:v>
                </c:pt>
                <c:pt idx="7">
                  <c:v>187.8</c:v>
                </c:pt>
                <c:pt idx="8">
                  <c:v>187</c:v>
                </c:pt>
                <c:pt idx="9">
                  <c:v>185</c:v>
                </c:pt>
                <c:pt idx="10">
                  <c:v>185</c:v>
                </c:pt>
              </c:numCache>
            </c:numRef>
          </c:val>
          <c:smooth val="0"/>
        </c:ser>
        <c:ser>
          <c:idx val="4"/>
          <c:order val="6"/>
          <c:tx>
            <c:strRef>
              <c:f>Tabelle1!$E$1</c:f>
              <c:strCache>
                <c:ptCount val="1"/>
                <c:pt idx="0">
                  <c:v>resp. (10K)</c:v>
                </c:pt>
              </c:strCache>
            </c:strRef>
          </c:tx>
          <c:marker>
            <c:symbol val="none"/>
          </c:marker>
          <c:val>
            <c:numRef>
              <c:f>Tabelle1!$E$2:$E$12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119.9</c:v>
                </c:pt>
                <c:pt idx="3">
                  <c:v>150</c:v>
                </c:pt>
                <c:pt idx="4">
                  <c:v>179.9</c:v>
                </c:pt>
                <c:pt idx="5">
                  <c:v>191.4</c:v>
                </c:pt>
                <c:pt idx="6">
                  <c:v>186.8</c:v>
                </c:pt>
                <c:pt idx="7">
                  <c:v>180.3</c:v>
                </c:pt>
                <c:pt idx="8">
                  <c:v>178.5</c:v>
                </c:pt>
                <c:pt idx="9">
                  <c:v>173.5</c:v>
                </c:pt>
                <c:pt idx="10">
                  <c:v>170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3110656"/>
        <c:axId val="223112192"/>
      </c:lineChart>
      <c:catAx>
        <c:axId val="2231106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23112192"/>
        <c:crosses val="autoZero"/>
        <c:auto val="1"/>
        <c:lblAlgn val="ctr"/>
        <c:lblOffset val="100"/>
        <c:noMultiLvlLbl val="0"/>
      </c:catAx>
      <c:valAx>
        <c:axId val="2231121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3110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5"/>
          <c:order val="0"/>
          <c:tx>
            <c:strRef>
              <c:f>Tabelle1!$K$1</c:f>
              <c:strCache>
                <c:ptCount val="1"/>
                <c:pt idx="0">
                  <c:v>error rate (404)</c:v>
                </c:pt>
              </c:strCache>
            </c:strRef>
          </c:tx>
          <c:marker>
            <c:symbol val="none"/>
          </c:marker>
          <c:cat>
            <c:numRef>
              <c:f>Tabelle1!$A$2:$A$12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210</c:v>
                </c:pt>
                <c:pt idx="6">
                  <c:v>240</c:v>
                </c:pt>
                <c:pt idx="7">
                  <c:v>270</c:v>
                </c:pt>
                <c:pt idx="8">
                  <c:v>300</c:v>
                </c:pt>
                <c:pt idx="9">
                  <c:v>330</c:v>
                </c:pt>
                <c:pt idx="10">
                  <c:v>360</c:v>
                </c:pt>
              </c:numCache>
            </c:numRef>
          </c:cat>
          <c:val>
            <c:numRef>
              <c:f>Tabelle1!$K$2:$K$12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1.1113581000000001E-2</c:v>
                </c:pt>
                <c:pt idx="7">
                  <c:v>0</c:v>
                </c:pt>
                <c:pt idx="8">
                  <c:v>0</c:v>
                </c:pt>
                <c:pt idx="9">
                  <c:v>0.61065249300000002</c:v>
                </c:pt>
                <c:pt idx="10">
                  <c:v>2.4704618690000002</c:v>
                </c:pt>
              </c:numCache>
            </c:numRef>
          </c:val>
          <c:smooth val="0"/>
        </c:ser>
        <c:ser>
          <c:idx val="6"/>
          <c:order val="1"/>
          <c:tx>
            <c:strRef>
              <c:f>Tabelle1!$L$1</c:f>
              <c:strCache>
                <c:ptCount val="1"/>
                <c:pt idx="0">
                  <c:v>error rate (index)</c:v>
                </c:pt>
              </c:strCache>
            </c:strRef>
          </c:tx>
          <c:spPr>
            <a:ln>
              <a:solidFill>
                <a:srgbClr val="7ABC32"/>
              </a:solidFill>
            </a:ln>
          </c:spPr>
          <c:marker>
            <c:symbol val="none"/>
          </c:marker>
          <c:cat>
            <c:numRef>
              <c:f>Tabelle1!$A$2:$A$12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210</c:v>
                </c:pt>
                <c:pt idx="6">
                  <c:v>240</c:v>
                </c:pt>
                <c:pt idx="7">
                  <c:v>270</c:v>
                </c:pt>
                <c:pt idx="8">
                  <c:v>300</c:v>
                </c:pt>
                <c:pt idx="9">
                  <c:v>330</c:v>
                </c:pt>
                <c:pt idx="10">
                  <c:v>360</c:v>
                </c:pt>
              </c:numCache>
            </c:numRef>
          </c:cat>
          <c:val>
            <c:numRef>
              <c:f>Tabelle1!$L$2:$L$12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2.2232103E-2</c:v>
                </c:pt>
                <c:pt idx="7">
                  <c:v>0</c:v>
                </c:pt>
                <c:pt idx="8">
                  <c:v>0.81967213100000003</c:v>
                </c:pt>
                <c:pt idx="9">
                  <c:v>4.6449816479999999</c:v>
                </c:pt>
                <c:pt idx="10">
                  <c:v>8.2467082470000008</c:v>
                </c:pt>
              </c:numCache>
            </c:numRef>
          </c:val>
          <c:smooth val="0"/>
        </c:ser>
        <c:ser>
          <c:idx val="0"/>
          <c:order val="2"/>
          <c:tx>
            <c:strRef>
              <c:f>Tabelle1!$M$1</c:f>
              <c:strCache>
                <c:ptCount val="1"/>
                <c:pt idx="0">
                  <c:v>error rate (10K)</c:v>
                </c:pt>
              </c:strCache>
            </c:strRef>
          </c:tx>
          <c:spPr>
            <a:ln>
              <a:solidFill>
                <a:srgbClr val="E9503E"/>
              </a:solidFill>
            </a:ln>
          </c:spPr>
          <c:marker>
            <c:symbol val="none"/>
          </c:marker>
          <c:cat>
            <c:numRef>
              <c:f>Tabelle1!$A$2:$A$12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210</c:v>
                </c:pt>
                <c:pt idx="6">
                  <c:v>240</c:v>
                </c:pt>
                <c:pt idx="7">
                  <c:v>270</c:v>
                </c:pt>
                <c:pt idx="8">
                  <c:v>300</c:v>
                </c:pt>
                <c:pt idx="9">
                  <c:v>330</c:v>
                </c:pt>
                <c:pt idx="10">
                  <c:v>360</c:v>
                </c:pt>
              </c:numCache>
            </c:numRef>
          </c:cat>
          <c:val>
            <c:numRef>
              <c:f>Tabelle1!$M$2:$M$12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6</c:v>
                </c:pt>
                <c:pt idx="7">
                  <c:v>11</c:v>
                </c:pt>
                <c:pt idx="8">
                  <c:v>15</c:v>
                </c:pt>
                <c:pt idx="9">
                  <c:v>21</c:v>
                </c:pt>
                <c:pt idx="10">
                  <c:v>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485952"/>
        <c:axId val="207700736"/>
      </c:lineChart>
      <c:catAx>
        <c:axId val="207485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7700736"/>
        <c:crosses val="autoZero"/>
        <c:auto val="1"/>
        <c:lblAlgn val="ctr"/>
        <c:lblOffset val="100"/>
        <c:noMultiLvlLbl val="0"/>
      </c:catAx>
      <c:valAx>
        <c:axId val="207700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4859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5"/>
          <c:order val="0"/>
          <c:tx>
            <c:strRef>
              <c:f>Tabelle1!$H$1</c:f>
              <c:strCache>
                <c:ptCount val="1"/>
                <c:pt idx="0">
                  <c:v>time (404)</c:v>
                </c:pt>
              </c:strCache>
            </c:strRef>
          </c:tx>
          <c:marker>
            <c:symbol val="none"/>
          </c:marker>
          <c:cat>
            <c:numRef>
              <c:f>Tabelle1!$A$2:$A$12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210</c:v>
                </c:pt>
                <c:pt idx="6">
                  <c:v>240</c:v>
                </c:pt>
                <c:pt idx="7">
                  <c:v>270</c:v>
                </c:pt>
                <c:pt idx="8">
                  <c:v>300</c:v>
                </c:pt>
                <c:pt idx="9">
                  <c:v>330</c:v>
                </c:pt>
                <c:pt idx="10">
                  <c:v>360</c:v>
                </c:pt>
              </c:numCache>
            </c:numRef>
          </c:cat>
          <c:val>
            <c:numRef>
              <c:f>Tabelle1!$H$2:$H$12</c:f>
              <c:numCache>
                <c:formatCode>General</c:formatCode>
                <c:ptCount val="11"/>
                <c:pt idx="0">
                  <c:v>5.3</c:v>
                </c:pt>
                <c:pt idx="1">
                  <c:v>5.4</c:v>
                </c:pt>
                <c:pt idx="2">
                  <c:v>5.3</c:v>
                </c:pt>
                <c:pt idx="3">
                  <c:v>6.2</c:v>
                </c:pt>
                <c:pt idx="4">
                  <c:v>7.2</c:v>
                </c:pt>
                <c:pt idx="5">
                  <c:v>8.3000000000000007</c:v>
                </c:pt>
                <c:pt idx="6">
                  <c:v>12.1</c:v>
                </c:pt>
                <c:pt idx="7">
                  <c:v>11.7</c:v>
                </c:pt>
                <c:pt idx="8">
                  <c:v>76.5</c:v>
                </c:pt>
                <c:pt idx="9">
                  <c:v>380.8</c:v>
                </c:pt>
                <c:pt idx="10">
                  <c:v>442.4</c:v>
                </c:pt>
              </c:numCache>
            </c:numRef>
          </c:val>
          <c:smooth val="0"/>
        </c:ser>
        <c:ser>
          <c:idx val="6"/>
          <c:order val="1"/>
          <c:tx>
            <c:strRef>
              <c:f>Tabelle1!$I$1</c:f>
              <c:strCache>
                <c:ptCount val="1"/>
                <c:pt idx="0">
                  <c:v>time (index)</c:v>
                </c:pt>
              </c:strCache>
            </c:strRef>
          </c:tx>
          <c:spPr>
            <a:ln>
              <a:solidFill>
                <a:srgbClr val="7ABC32"/>
              </a:solidFill>
            </a:ln>
          </c:spPr>
          <c:marker>
            <c:symbol val="none"/>
          </c:marker>
          <c:cat>
            <c:numRef>
              <c:f>Tabelle1!$A$2:$A$12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210</c:v>
                </c:pt>
                <c:pt idx="6">
                  <c:v>240</c:v>
                </c:pt>
                <c:pt idx="7">
                  <c:v>270</c:v>
                </c:pt>
                <c:pt idx="8">
                  <c:v>300</c:v>
                </c:pt>
                <c:pt idx="9">
                  <c:v>330</c:v>
                </c:pt>
                <c:pt idx="10">
                  <c:v>360</c:v>
                </c:pt>
              </c:numCache>
            </c:numRef>
          </c:cat>
          <c:val>
            <c:numRef>
              <c:f>Tabelle1!$I$2:$I$12</c:f>
              <c:numCache>
                <c:formatCode>General</c:formatCode>
                <c:ptCount val="11"/>
                <c:pt idx="0">
                  <c:v>5.3</c:v>
                </c:pt>
                <c:pt idx="1">
                  <c:v>5.2</c:v>
                </c:pt>
                <c:pt idx="2">
                  <c:v>5.3</c:v>
                </c:pt>
                <c:pt idx="3">
                  <c:v>7.2</c:v>
                </c:pt>
                <c:pt idx="4">
                  <c:v>8.3000000000000007</c:v>
                </c:pt>
                <c:pt idx="5">
                  <c:v>8.6</c:v>
                </c:pt>
                <c:pt idx="6">
                  <c:v>13.3</c:v>
                </c:pt>
                <c:pt idx="7">
                  <c:v>14.9</c:v>
                </c:pt>
                <c:pt idx="8">
                  <c:v>397.7</c:v>
                </c:pt>
                <c:pt idx="9">
                  <c:v>523.6</c:v>
                </c:pt>
                <c:pt idx="10">
                  <c:v>558.5</c:v>
                </c:pt>
              </c:numCache>
            </c:numRef>
          </c:val>
          <c:smooth val="0"/>
        </c:ser>
        <c:ser>
          <c:idx val="0"/>
          <c:order val="2"/>
          <c:tx>
            <c:strRef>
              <c:f>Tabelle1!$J$1</c:f>
              <c:strCache>
                <c:ptCount val="1"/>
                <c:pt idx="0">
                  <c:v>time (10K)</c:v>
                </c:pt>
              </c:strCache>
            </c:strRef>
          </c:tx>
          <c:spPr>
            <a:ln>
              <a:solidFill>
                <a:srgbClr val="E9503E"/>
              </a:solidFill>
            </a:ln>
          </c:spPr>
          <c:marker>
            <c:symbol val="none"/>
          </c:marker>
          <c:cat>
            <c:numRef>
              <c:f>Tabelle1!$A$2:$A$12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210</c:v>
                </c:pt>
                <c:pt idx="6">
                  <c:v>240</c:v>
                </c:pt>
                <c:pt idx="7">
                  <c:v>270</c:v>
                </c:pt>
                <c:pt idx="8">
                  <c:v>300</c:v>
                </c:pt>
                <c:pt idx="9">
                  <c:v>330</c:v>
                </c:pt>
                <c:pt idx="10">
                  <c:v>360</c:v>
                </c:pt>
              </c:numCache>
            </c:numRef>
          </c:cat>
          <c:val>
            <c:numRef>
              <c:f>Tabelle1!$J$2:$J$12</c:f>
              <c:numCache>
                <c:formatCode>General</c:formatCode>
                <c:ptCount val="11"/>
                <c:pt idx="0">
                  <c:v>5.5</c:v>
                </c:pt>
                <c:pt idx="1">
                  <c:v>5.7</c:v>
                </c:pt>
                <c:pt idx="2">
                  <c:v>5.9</c:v>
                </c:pt>
                <c:pt idx="3">
                  <c:v>8.3000000000000007</c:v>
                </c:pt>
                <c:pt idx="4">
                  <c:v>15.1</c:v>
                </c:pt>
                <c:pt idx="5">
                  <c:v>528.20000000000005</c:v>
                </c:pt>
                <c:pt idx="6">
                  <c:v>650.9</c:v>
                </c:pt>
                <c:pt idx="7">
                  <c:v>676.4</c:v>
                </c:pt>
                <c:pt idx="8">
                  <c:v>697.1</c:v>
                </c:pt>
                <c:pt idx="9">
                  <c:v>710.4</c:v>
                </c:pt>
                <c:pt idx="10">
                  <c:v>724.2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830784"/>
        <c:axId val="201832704"/>
      </c:lineChart>
      <c:catAx>
        <c:axId val="2018307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1832704"/>
        <c:crosses val="autoZero"/>
        <c:auto val="1"/>
        <c:lblAlgn val="ctr"/>
        <c:lblOffset val="100"/>
        <c:noMultiLvlLbl val="0"/>
      </c:catAx>
      <c:valAx>
        <c:axId val="201832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18307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5"/>
          <c:order val="0"/>
          <c:tx>
            <c:strRef>
              <c:f>Tabelle1!$N$1</c:f>
              <c:strCache>
                <c:ptCount val="1"/>
                <c:pt idx="0">
                  <c:v>IO (404)</c:v>
                </c:pt>
              </c:strCache>
            </c:strRef>
          </c:tx>
          <c:marker>
            <c:symbol val="none"/>
          </c:marker>
          <c:cat>
            <c:numRef>
              <c:f>Tabelle1!$A$2:$A$12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210</c:v>
                </c:pt>
                <c:pt idx="6">
                  <c:v>240</c:v>
                </c:pt>
                <c:pt idx="7">
                  <c:v>270</c:v>
                </c:pt>
                <c:pt idx="8">
                  <c:v>300</c:v>
                </c:pt>
                <c:pt idx="9">
                  <c:v>330</c:v>
                </c:pt>
                <c:pt idx="10">
                  <c:v>360</c:v>
                </c:pt>
              </c:numCache>
            </c:numRef>
          </c:cat>
          <c:val>
            <c:numRef>
              <c:f>Tabelle1!$N$2:$N$12</c:f>
              <c:numCache>
                <c:formatCode>General</c:formatCode>
                <c:ptCount val="11"/>
                <c:pt idx="0">
                  <c:v>23.3</c:v>
                </c:pt>
                <c:pt idx="1">
                  <c:v>35</c:v>
                </c:pt>
                <c:pt idx="2">
                  <c:v>46.6</c:v>
                </c:pt>
                <c:pt idx="3">
                  <c:v>58.3</c:v>
                </c:pt>
                <c:pt idx="4">
                  <c:v>69.900000000000006</c:v>
                </c:pt>
                <c:pt idx="5">
                  <c:v>81.599999999999994</c:v>
                </c:pt>
                <c:pt idx="6">
                  <c:v>93.2</c:v>
                </c:pt>
                <c:pt idx="7">
                  <c:v>104.7</c:v>
                </c:pt>
                <c:pt idx="8">
                  <c:v>115.3</c:v>
                </c:pt>
                <c:pt idx="9">
                  <c:v>114.8</c:v>
                </c:pt>
                <c:pt idx="10">
                  <c:v>116.7</c:v>
                </c:pt>
              </c:numCache>
            </c:numRef>
          </c:val>
          <c:smooth val="0"/>
        </c:ser>
        <c:ser>
          <c:idx val="6"/>
          <c:order val="1"/>
          <c:tx>
            <c:strRef>
              <c:f>Tabelle1!$O$1</c:f>
              <c:strCache>
                <c:ptCount val="1"/>
                <c:pt idx="0">
                  <c:v>IO (index)</c:v>
                </c:pt>
              </c:strCache>
            </c:strRef>
          </c:tx>
          <c:spPr>
            <a:ln>
              <a:solidFill>
                <a:srgbClr val="7ABC32"/>
              </a:solidFill>
            </a:ln>
          </c:spPr>
          <c:marker>
            <c:symbol val="none"/>
          </c:marker>
          <c:cat>
            <c:numRef>
              <c:f>Tabelle1!$A$2:$A$12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210</c:v>
                </c:pt>
                <c:pt idx="6">
                  <c:v>240</c:v>
                </c:pt>
                <c:pt idx="7">
                  <c:v>270</c:v>
                </c:pt>
                <c:pt idx="8">
                  <c:v>300</c:v>
                </c:pt>
                <c:pt idx="9">
                  <c:v>330</c:v>
                </c:pt>
                <c:pt idx="10">
                  <c:v>360</c:v>
                </c:pt>
              </c:numCache>
            </c:numRef>
          </c:cat>
          <c:val>
            <c:numRef>
              <c:f>Tabelle1!$O$2:$O$12</c:f>
              <c:numCache>
                <c:formatCode>General</c:formatCode>
                <c:ptCount val="11"/>
                <c:pt idx="0">
                  <c:v>33</c:v>
                </c:pt>
                <c:pt idx="1">
                  <c:v>49.5</c:v>
                </c:pt>
                <c:pt idx="2">
                  <c:v>66</c:v>
                </c:pt>
                <c:pt idx="3">
                  <c:v>82.5</c:v>
                </c:pt>
                <c:pt idx="4">
                  <c:v>98.9</c:v>
                </c:pt>
                <c:pt idx="5">
                  <c:v>115.4</c:v>
                </c:pt>
                <c:pt idx="6">
                  <c:v>131.80000000000001</c:v>
                </c:pt>
                <c:pt idx="7">
                  <c:v>148.19999999999999</c:v>
                </c:pt>
                <c:pt idx="8">
                  <c:v>149</c:v>
                </c:pt>
                <c:pt idx="9">
                  <c:v>142.30000000000001</c:v>
                </c:pt>
                <c:pt idx="10">
                  <c:v>138.19999999999999</c:v>
                </c:pt>
              </c:numCache>
            </c:numRef>
          </c:val>
          <c:smooth val="0"/>
        </c:ser>
        <c:ser>
          <c:idx val="0"/>
          <c:order val="2"/>
          <c:tx>
            <c:strRef>
              <c:f>Tabelle1!$P$1</c:f>
              <c:strCache>
                <c:ptCount val="1"/>
                <c:pt idx="0">
                  <c:v>IO (10K)</c:v>
                </c:pt>
              </c:strCache>
            </c:strRef>
          </c:tx>
          <c:spPr>
            <a:ln>
              <a:solidFill>
                <a:srgbClr val="E9503E"/>
              </a:solidFill>
            </a:ln>
          </c:spPr>
          <c:marker>
            <c:symbol val="none"/>
          </c:marker>
          <c:cat>
            <c:numRef>
              <c:f>Tabelle1!$A$2:$A$12</c:f>
              <c:numCache>
                <c:formatCode>General</c:formatCode>
                <c:ptCount val="11"/>
                <c:pt idx="0">
                  <c:v>60</c:v>
                </c:pt>
                <c:pt idx="1">
                  <c:v>90</c:v>
                </c:pt>
                <c:pt idx="2">
                  <c:v>120</c:v>
                </c:pt>
                <c:pt idx="3">
                  <c:v>150</c:v>
                </c:pt>
                <c:pt idx="4">
                  <c:v>180</c:v>
                </c:pt>
                <c:pt idx="5">
                  <c:v>210</c:v>
                </c:pt>
                <c:pt idx="6">
                  <c:v>240</c:v>
                </c:pt>
                <c:pt idx="7">
                  <c:v>270</c:v>
                </c:pt>
                <c:pt idx="8">
                  <c:v>300</c:v>
                </c:pt>
                <c:pt idx="9">
                  <c:v>330</c:v>
                </c:pt>
                <c:pt idx="10">
                  <c:v>360</c:v>
                </c:pt>
              </c:numCache>
            </c:numRef>
          </c:cat>
          <c:val>
            <c:numRef>
              <c:f>Tabelle1!$P$2:$P$12</c:f>
              <c:numCache>
                <c:formatCode>General</c:formatCode>
                <c:ptCount val="11"/>
                <c:pt idx="0">
                  <c:v>618.6</c:v>
                </c:pt>
                <c:pt idx="1">
                  <c:v>927.8</c:v>
                </c:pt>
                <c:pt idx="2">
                  <c:v>1236.5999999999999</c:v>
                </c:pt>
                <c:pt idx="3">
                  <c:v>1545.9</c:v>
                </c:pt>
                <c:pt idx="4">
                  <c:v>1854</c:v>
                </c:pt>
                <c:pt idx="5">
                  <c:v>1975</c:v>
                </c:pt>
                <c:pt idx="6">
                  <c:v>1922.6</c:v>
                </c:pt>
                <c:pt idx="7">
                  <c:v>1865.9</c:v>
                </c:pt>
                <c:pt idx="8">
                  <c:v>1843</c:v>
                </c:pt>
                <c:pt idx="9">
                  <c:v>1781.2</c:v>
                </c:pt>
                <c:pt idx="10">
                  <c:v>1754.9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681856"/>
        <c:axId val="210683776"/>
      </c:lineChart>
      <c:catAx>
        <c:axId val="2106818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0683776"/>
        <c:crosses val="autoZero"/>
        <c:auto val="1"/>
        <c:lblAlgn val="ctr"/>
        <c:lblOffset val="100"/>
        <c:noMultiLvlLbl val="0"/>
      </c:catAx>
      <c:valAx>
        <c:axId val="210683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06818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74638" y="287338"/>
            <a:ext cx="77787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74638" y="6369050"/>
            <a:ext cx="1916112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fld id="{CC807CBE-9EAD-424E-A750-DCA4E7B0C037}" type="datetime1">
              <a:rPr lang="de-DE"/>
              <a:pPr>
                <a:defRPr/>
              </a:pPr>
              <a:t>09.01.2013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190750" y="6369050"/>
            <a:ext cx="6424613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637588" y="6369050"/>
            <a:ext cx="963612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de-DE"/>
              <a:t>|  </a:t>
            </a:r>
            <a:fld id="{C7D8E0FC-54BE-42EE-A57C-D1F97AA5E10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15366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38" y="268288"/>
            <a:ext cx="1338262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274638" y="133350"/>
            <a:ext cx="9326562" cy="106363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274638" y="268288"/>
            <a:ext cx="9326562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274638" y="6315075"/>
            <a:ext cx="9326562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271463" y="577850"/>
            <a:ext cx="9326562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573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3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825" y="268288"/>
            <a:ext cx="13462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71463" y="6456363"/>
            <a:ext cx="23320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pPr>
              <a:defRPr/>
            </a:pPr>
            <a:fld id="{580918CD-45A7-4F50-AB5F-26BE89AFE4F0}" type="datetime1">
              <a:rPr lang="de-DE"/>
              <a:pPr>
                <a:defRPr/>
              </a:pPr>
              <a:t>09.01.2013</a:t>
            </a:fld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98838" y="685800"/>
            <a:ext cx="3046412" cy="2284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74638" y="3184525"/>
            <a:ext cx="9323387" cy="318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603500" y="6456363"/>
            <a:ext cx="5908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512175" y="6456363"/>
            <a:ext cx="1358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de-DE"/>
              <a:t>|  </a:t>
            </a:r>
            <a:fld id="{D63CEB64-1B05-4B39-AEB2-0F8A9B3EFFD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74638" y="287338"/>
            <a:ext cx="77787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274638" y="133350"/>
            <a:ext cx="9326562" cy="106363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274638" y="268288"/>
            <a:ext cx="9326562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274638" y="581025"/>
            <a:ext cx="9326562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274638" y="6456363"/>
            <a:ext cx="9326562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349" name="Line 14"/>
          <p:cNvSpPr>
            <a:spLocks noChangeShapeType="1"/>
          </p:cNvSpPr>
          <p:nvPr/>
        </p:nvSpPr>
        <p:spPr bwMode="auto">
          <a:xfrm>
            <a:off x="271463" y="3051175"/>
            <a:ext cx="9326562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76020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ヒラギノ角ゴ Pro W3" pitchFamily="-112" charset="-128"/>
        <a:cs typeface="ヒラギノ角ゴ Pro W3" pitchFamily="-112" charset="-128"/>
      </a:defRPr>
    </a:lvl1pPr>
    <a:lvl2pPr marL="4572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ヒラギノ角ゴ Pro W3" pitchFamily="-112" charset="-128"/>
        <a:cs typeface="+mn-cs"/>
      </a:defRPr>
    </a:lvl2pPr>
    <a:lvl3pPr marL="9144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ヒラギノ角ゴ Pro W3" pitchFamily="-112" charset="-128"/>
        <a:cs typeface="+mn-cs"/>
      </a:defRPr>
    </a:lvl3pPr>
    <a:lvl4pPr marL="13716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ヒラギノ角ゴ Pro W3" pitchFamily="-112" charset="-128"/>
        <a:cs typeface="+mn-cs"/>
      </a:defRPr>
    </a:lvl4pPr>
    <a:lvl5pPr marL="18288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ヒラギノ角ゴ Pro W3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80918CD-45A7-4F50-AB5F-26BE89AFE4F0}" type="datetime1">
              <a:rPr lang="de-DE" smtClean="0"/>
              <a:pPr>
                <a:defRPr/>
              </a:pPr>
              <a:t>09.01.2013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fld id="{D63CEB64-1B05-4B39-AEB2-0F8A9B3EFFDC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79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80918CD-45A7-4F50-AB5F-26BE89AFE4F0}" type="datetime1">
              <a:rPr lang="de-DE" smtClean="0"/>
              <a:pPr>
                <a:defRPr/>
              </a:pPr>
              <a:t>09.01.2013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fld id="{D63CEB64-1B05-4B39-AEB2-0F8A9B3EFFDC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799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2 </a:t>
            </a:r>
            <a:r>
              <a:rPr lang="de-DE" dirty="0" err="1" smtClean="0"/>
              <a:t>processes</a:t>
            </a: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Purpose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master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worker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Process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cycle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80918CD-45A7-4F50-AB5F-26BE89AFE4F0}" type="datetime1">
              <a:rPr lang="de-DE" smtClean="0"/>
              <a:pPr>
                <a:defRPr/>
              </a:pPr>
              <a:t>10.01.2013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fld id="{D63CEB64-1B05-4B39-AEB2-0F8A9B3EFFDC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20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80918CD-45A7-4F50-AB5F-26BE89AFE4F0}" type="datetime1">
              <a:rPr lang="de-DE" smtClean="0"/>
              <a:pPr>
                <a:defRPr/>
              </a:pPr>
              <a:t>09.01.2013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fld id="{D63CEB64-1B05-4B39-AEB2-0F8A9B3EFFDC}" type="slidenum">
              <a:rPr lang="de-DE" smtClean="0"/>
              <a:pPr>
                <a:defRPr/>
              </a:pPr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980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333F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333F67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6" name="Picture 9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692150"/>
            <a:ext cx="6734175" cy="577850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</a:t>
            </a:r>
          </a:p>
          <a:p>
            <a:r>
              <a:rPr lang="de-DE" dirty="0"/>
              <a:t>Untertitelmasters durch </a:t>
            </a:r>
          </a:p>
          <a:p>
            <a:r>
              <a:rPr lang="de-DE" dirty="0"/>
              <a:t>Klicken bearbeiten</a:t>
            </a:r>
          </a:p>
        </p:txBody>
      </p:sp>
      <p:sp>
        <p:nvSpPr>
          <p:cNvPr id="12" name="Fußzeilenplatzhalter 3"/>
          <p:cNvSpPr txBox="1">
            <a:spLocks/>
          </p:cNvSpPr>
          <p:nvPr userDrawn="1"/>
        </p:nvSpPr>
        <p:spPr>
          <a:xfrm>
            <a:off x="252412" y="6489700"/>
            <a:ext cx="7991995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09.01.2013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Design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of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an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Accelerated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Event-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based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Server  |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Integrated Electronic Systems Lab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|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  Bachelor Thesis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|  Peter Schuster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0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49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88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76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6033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23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15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89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74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8641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501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333F67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1" name="Picture 9" descr="tud_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Line 15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1" name="Fußzeilenplatzhalter 3"/>
          <p:cNvSpPr txBox="1">
            <a:spLocks/>
          </p:cNvSpPr>
          <p:nvPr userDrawn="1"/>
        </p:nvSpPr>
        <p:spPr>
          <a:xfrm>
            <a:off x="252412" y="6489700"/>
            <a:ext cx="8640763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09.01.2013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  |  Design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of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 an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Accelerated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 Event-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based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 Server  |  Integrated Electronic Systems Lab  |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Bachelor Thesis  |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Peter Schuster | </a:t>
            </a:r>
            <a:fld id="{12E3200C-B9AE-4270-A0B7-70B143B46286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ヒラギノ角ゴ Pro W3" charset="-128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4" r:id="rId3"/>
    <p:sldLayoutId id="2147483955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ヒラギノ角ゴ Pro W3" pitchFamily="-112" charset="-128"/>
          <a:cs typeface="ヒラギノ角ゴ Pro W3" pitchFamily="-11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-112" charset="-128"/>
          <a:cs typeface="ヒラギノ角ゴ Pro W3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-112" charset="-128"/>
          <a:cs typeface="ヒラギノ角ゴ Pro W3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-112" charset="-128"/>
          <a:cs typeface="ヒラギノ角ゴ Pro W3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-112" charset="-128"/>
          <a:cs typeface="ヒラギノ角ゴ Pro W3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+mn-lt"/>
          <a:ea typeface="ヒラギノ角ゴ Pro W3" pitchFamily="-112" charset="-128"/>
          <a:cs typeface="ヒラギノ角ゴ Pro W3" pitchFamily="-112" charset="-128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800">
          <a:solidFill>
            <a:schemeClr val="tx1"/>
          </a:solidFill>
          <a:latin typeface="+mn-lt"/>
          <a:ea typeface="ヒラギノ角ゴ Pro W3" pitchFamily="-112" charset="-128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400">
          <a:solidFill>
            <a:schemeClr val="tx1"/>
          </a:solidFill>
          <a:latin typeface="+mn-lt"/>
          <a:ea typeface="ヒラギノ角ゴ Pro W3" pitchFamily="-112" charset="-128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  <a:ea typeface="ヒラギノ角ゴ Pro W3" pitchFamily="-112" charset="-128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  <a:ea typeface="ヒラギノ角ゴ Pro W3" pitchFamily="-112" charset="-128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a typeface="ヒラギノ角ゴ Pro W3" charset="-128"/>
              </a:rPr>
              <a:t>Design of an Accelerated Event-based Server</a:t>
            </a:r>
            <a:endParaRPr lang="de-DE" dirty="0" smtClean="0">
              <a:ea typeface="ヒラギノ角ゴ Pro W3" charset="-128"/>
            </a:endParaRPr>
          </a:p>
        </p:txBody>
      </p:sp>
      <p:sp>
        <p:nvSpPr>
          <p:cNvPr id="11267" name="Untertitel 5"/>
          <p:cNvSpPr>
            <a:spLocks noGrp="1"/>
          </p:cNvSpPr>
          <p:nvPr>
            <p:ph type="subTitle" idx="1"/>
          </p:nvPr>
        </p:nvSpPr>
        <p:spPr>
          <a:xfrm>
            <a:off x="358775" y="1988840"/>
            <a:ext cx="6734175" cy="40511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de-DE" dirty="0" smtClean="0">
                <a:ea typeface="ヒラギノ角ゴ Pro W3" charset="-128"/>
              </a:rPr>
              <a:t>Bachelor Thesis</a:t>
            </a:r>
            <a:endParaRPr lang="en-US" dirty="0" smtClean="0">
              <a:ea typeface="ヒラギノ角ゴ Pro W3" charset="-128"/>
            </a:endParaRPr>
          </a:p>
        </p:txBody>
      </p:sp>
      <p:sp>
        <p:nvSpPr>
          <p:cNvPr id="11270" name="Text Box 21"/>
          <p:cNvSpPr txBox="1">
            <a:spLocks noChangeArrowheads="1"/>
          </p:cNvSpPr>
          <p:nvPr/>
        </p:nvSpPr>
        <p:spPr bwMode="auto">
          <a:xfrm>
            <a:off x="4730750" y="5113338"/>
            <a:ext cx="3698448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49263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de-DE" dirty="0" smtClean="0">
                <a:cs typeface="Arial Unicode MS" charset="0"/>
              </a:rPr>
              <a:t>Institute </a:t>
            </a:r>
            <a:r>
              <a:rPr lang="de-DE" dirty="0" err="1" smtClean="0">
                <a:cs typeface="Arial Unicode MS" charset="0"/>
              </a:rPr>
              <a:t>of</a:t>
            </a:r>
            <a:r>
              <a:rPr lang="de-DE" dirty="0" smtClean="0">
                <a:cs typeface="Arial Unicode MS" charset="0"/>
              </a:rPr>
              <a:t> Computer Engineering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de-DE" dirty="0" smtClean="0">
                <a:cs typeface="Arial Unicode MS" charset="0"/>
              </a:rPr>
              <a:t>Integrated Electronic Systems Lab</a:t>
            </a:r>
            <a:endParaRPr lang="en-GB" dirty="0">
              <a:cs typeface="Arial Unicode MS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634" y="4511265"/>
            <a:ext cx="144780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66977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</a:t>
            </a:r>
            <a:r>
              <a:rPr lang="en-US" dirty="0" smtClean="0"/>
              <a:t>Architecture</a:t>
            </a:r>
            <a:endParaRPr lang="en-US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467544" y="1556792"/>
            <a:ext cx="8928992" cy="4752528"/>
            <a:chOff x="467544" y="1556792"/>
            <a:chExt cx="8928992" cy="4752528"/>
          </a:xfrm>
        </p:grpSpPr>
        <p:sp>
          <p:nvSpPr>
            <p:cNvPr id="38" name="Rechteck 37"/>
            <p:cNvSpPr/>
            <p:nvPr/>
          </p:nvSpPr>
          <p:spPr>
            <a:xfrm>
              <a:off x="467544" y="1772816"/>
              <a:ext cx="6552728" cy="4536504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3" name="Gerade Verbindung 22"/>
            <p:cNvCxnSpPr/>
            <p:nvPr/>
          </p:nvCxnSpPr>
          <p:spPr>
            <a:xfrm>
              <a:off x="1431107" y="5000476"/>
              <a:ext cx="0" cy="144016"/>
            </a:xfrm>
            <a:prstGeom prst="line">
              <a:avLst/>
            </a:prstGeom>
            <a:ln w="28575">
              <a:solidFill>
                <a:srgbClr val="F5A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1432223" y="3935710"/>
              <a:ext cx="0" cy="144016"/>
            </a:xfrm>
            <a:prstGeom prst="line">
              <a:avLst/>
            </a:prstGeom>
            <a:ln w="28575">
              <a:solidFill>
                <a:srgbClr val="F5A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1431107" y="3940646"/>
              <a:ext cx="3500933" cy="0"/>
            </a:xfrm>
            <a:prstGeom prst="line">
              <a:avLst/>
            </a:prstGeom>
            <a:ln w="28575">
              <a:solidFill>
                <a:srgbClr val="F5A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1431107" y="5013176"/>
              <a:ext cx="3500933" cy="0"/>
            </a:xfrm>
            <a:prstGeom prst="line">
              <a:avLst/>
            </a:prstGeom>
            <a:ln w="28575">
              <a:solidFill>
                <a:srgbClr val="F5A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3995936" y="4473116"/>
              <a:ext cx="1296144" cy="0"/>
            </a:xfrm>
            <a:prstGeom prst="line">
              <a:avLst/>
            </a:prstGeom>
            <a:ln w="28575">
              <a:solidFill>
                <a:srgbClr val="F5A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3995936" y="5553236"/>
              <a:ext cx="1296144" cy="0"/>
            </a:xfrm>
            <a:prstGeom prst="line">
              <a:avLst/>
            </a:prstGeom>
            <a:ln w="28575">
              <a:solidFill>
                <a:srgbClr val="F5A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>
              <a:endCxn id="5" idx="1"/>
            </p:cNvCxnSpPr>
            <p:nvPr/>
          </p:nvCxnSpPr>
          <p:spPr>
            <a:xfrm>
              <a:off x="3995936" y="2888940"/>
              <a:ext cx="1296144" cy="0"/>
            </a:xfrm>
            <a:prstGeom prst="line">
              <a:avLst/>
            </a:prstGeom>
            <a:ln w="28575">
              <a:solidFill>
                <a:srgbClr val="F5A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hteck 4"/>
            <p:cNvSpPr/>
            <p:nvPr/>
          </p:nvSpPr>
          <p:spPr>
            <a:xfrm>
              <a:off x="5292080" y="1988840"/>
              <a:ext cx="1512168" cy="18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Memory Controller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5292080" y="4077072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Network Interface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683568" y="5157192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err="1" smtClean="0">
                  <a:solidFill>
                    <a:schemeClr val="tx1"/>
                  </a:solidFill>
                </a:rPr>
                <a:t>Clock</a:t>
              </a:r>
              <a:endParaRPr lang="de-DE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Generator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675023" y="4077072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Interrupt</a:t>
              </a:r>
            </a:p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Controller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69582" y="5157192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UART Controller</a:t>
              </a:r>
            </a:p>
          </p:txBody>
        </p:sp>
        <p:sp>
          <p:nvSpPr>
            <p:cNvPr id="11" name="Rechteck 10"/>
            <p:cNvSpPr/>
            <p:nvPr/>
          </p:nvSpPr>
          <p:spPr>
            <a:xfrm>
              <a:off x="2483768" y="4077072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err="1" smtClean="0">
                  <a:solidFill>
                    <a:schemeClr val="tx1"/>
                  </a:solidFill>
                </a:rPr>
                <a:t>Timer</a:t>
              </a:r>
              <a:endParaRPr lang="de-DE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2483768" y="5157192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I/O</a:t>
              </a:r>
            </a:p>
          </p:txBody>
        </p:sp>
        <p:cxnSp>
          <p:nvCxnSpPr>
            <p:cNvPr id="13" name="Gerade Verbindung 12"/>
            <p:cNvCxnSpPr/>
            <p:nvPr/>
          </p:nvCxnSpPr>
          <p:spPr>
            <a:xfrm>
              <a:off x="7199337" y="1700808"/>
              <a:ext cx="0" cy="460851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Rechteck 13"/>
            <p:cNvSpPr/>
            <p:nvPr/>
          </p:nvSpPr>
          <p:spPr>
            <a:xfrm>
              <a:off x="7462812" y="1988840"/>
              <a:ext cx="1512168" cy="1800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256 MB DDR Memory</a:t>
              </a:r>
              <a:endParaRPr 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4355976" y="1988840"/>
              <a:ext cx="576064" cy="396044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5A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Bus System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9" name="Gerade Verbindung mit Pfeil 28"/>
            <p:cNvCxnSpPr/>
            <p:nvPr/>
          </p:nvCxnSpPr>
          <p:spPr>
            <a:xfrm>
              <a:off x="6804248" y="2276872"/>
              <a:ext cx="658564" cy="0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/>
            <p:nvPr/>
          </p:nvCxnSpPr>
          <p:spPr>
            <a:xfrm>
              <a:off x="6804248" y="2454796"/>
              <a:ext cx="658564" cy="0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/>
            <p:nvPr/>
          </p:nvCxnSpPr>
          <p:spPr>
            <a:xfrm>
              <a:off x="6804248" y="2624212"/>
              <a:ext cx="658564" cy="0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/>
            <p:nvPr/>
          </p:nvCxnSpPr>
          <p:spPr>
            <a:xfrm>
              <a:off x="6804248" y="3356992"/>
              <a:ext cx="658564" cy="0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mit Pfeil 34"/>
            <p:cNvCxnSpPr/>
            <p:nvPr/>
          </p:nvCxnSpPr>
          <p:spPr>
            <a:xfrm>
              <a:off x="6804248" y="4509120"/>
              <a:ext cx="658564" cy="0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/>
            <p:nvPr/>
          </p:nvCxnSpPr>
          <p:spPr>
            <a:xfrm>
              <a:off x="6804248" y="5589240"/>
              <a:ext cx="658564" cy="0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/>
            <p:nvPr/>
          </p:nvCxnSpPr>
          <p:spPr>
            <a:xfrm>
              <a:off x="2479005" y="6165304"/>
              <a:ext cx="4956546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>
              <a:off x="4279205" y="6059388"/>
              <a:ext cx="3156346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/>
            <p:nvPr/>
          </p:nvCxnSpPr>
          <p:spPr>
            <a:xfrm>
              <a:off x="4042991" y="5805264"/>
              <a:ext cx="240977" cy="254124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/>
            <p:nvPr/>
          </p:nvCxnSpPr>
          <p:spPr>
            <a:xfrm>
              <a:off x="2242791" y="5911180"/>
              <a:ext cx="240977" cy="254124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8" name="Rechteck 47"/>
            <p:cNvSpPr/>
            <p:nvPr/>
          </p:nvSpPr>
          <p:spPr>
            <a:xfrm>
              <a:off x="7462812" y="4041750"/>
              <a:ext cx="1512168" cy="8274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Rechteck 48"/>
            <p:cNvSpPr/>
            <p:nvPr/>
          </p:nvSpPr>
          <p:spPr>
            <a:xfrm>
              <a:off x="7462812" y="4998231"/>
              <a:ext cx="1512168" cy="8274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7462812" y="6019626"/>
              <a:ext cx="1512168" cy="28969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7385266" y="1556792"/>
              <a:ext cx="20112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Ext. Peripherals</a:t>
              </a:r>
              <a:endParaRPr lang="en-US" sz="1600" b="1" dirty="0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683568" y="1988840"/>
              <a:ext cx="3312368" cy="18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300" b="1" dirty="0" smtClean="0">
                <a:solidFill>
                  <a:schemeClr val="tx1"/>
                </a:solidFill>
              </a:endParaRPr>
            </a:p>
            <a:p>
              <a:r>
                <a:rPr lang="de-DE" b="1" dirty="0" smtClean="0">
                  <a:solidFill>
                    <a:schemeClr val="tx1"/>
                  </a:solidFill>
                </a:rPr>
                <a:t>     </a:t>
              </a:r>
              <a:r>
                <a:rPr lang="de-DE" b="1" dirty="0" err="1" smtClean="0">
                  <a:solidFill>
                    <a:schemeClr val="tx1"/>
                  </a:solidFill>
                </a:rPr>
                <a:t>MicroBlaze</a:t>
              </a:r>
              <a:endParaRPr lang="de-DE" b="1" dirty="0" smtClean="0">
                <a:solidFill>
                  <a:schemeClr val="tx1"/>
                </a:solidFill>
              </a:endParaRPr>
            </a:p>
            <a:p>
              <a:r>
                <a:rPr lang="de-DE" b="1" dirty="0">
                  <a:solidFill>
                    <a:schemeClr val="tx1"/>
                  </a:solidFill>
                </a:rPr>
                <a:t> </a:t>
              </a:r>
              <a:r>
                <a:rPr lang="de-DE" b="1" dirty="0" smtClean="0">
                  <a:solidFill>
                    <a:schemeClr val="tx1"/>
                  </a:solidFill>
                </a:rPr>
                <a:t>     </a:t>
              </a:r>
              <a:r>
                <a:rPr lang="de-DE" b="1" dirty="0" err="1" smtClean="0">
                  <a:solidFill>
                    <a:schemeClr val="tx1"/>
                  </a:solidFill>
                </a:rPr>
                <a:t>Processor</a:t>
              </a:r>
              <a:endParaRPr lang="de-DE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2" name="Gerade Verbindung 41"/>
            <p:cNvCxnSpPr/>
            <p:nvPr/>
          </p:nvCxnSpPr>
          <p:spPr>
            <a:xfrm>
              <a:off x="6948264" y="2758666"/>
              <a:ext cx="0" cy="48690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3" name="Rechteck 42"/>
          <p:cNvSpPr/>
          <p:nvPr/>
        </p:nvSpPr>
        <p:spPr>
          <a:xfrm>
            <a:off x="2699792" y="2276872"/>
            <a:ext cx="1152128" cy="3600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</a:rPr>
              <a:t>D-Cache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2699792" y="2761878"/>
            <a:ext cx="1152128" cy="3600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</a:rPr>
              <a:t>I-Cache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827584" y="3246884"/>
            <a:ext cx="833150" cy="3600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</a:rPr>
              <a:t>Div.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2699792" y="3251076"/>
            <a:ext cx="1152128" cy="3600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</a:rPr>
              <a:t>Barrel </a:t>
            </a:r>
            <a:r>
              <a:rPr lang="de-DE" sz="1600" b="1" dirty="0" err="1" smtClean="0">
                <a:solidFill>
                  <a:schemeClr val="tx1"/>
                </a:solidFill>
              </a:rPr>
              <a:t>Sh</a:t>
            </a:r>
            <a:r>
              <a:rPr lang="de-DE" sz="1600" b="1" dirty="0" smtClean="0">
                <a:solidFill>
                  <a:schemeClr val="tx1"/>
                </a:solidFill>
              </a:rPr>
              <a:t>.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776388" y="3256026"/>
            <a:ext cx="786919" cy="3600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 smtClean="0">
                <a:solidFill>
                  <a:schemeClr val="tx1"/>
                </a:solidFill>
              </a:rPr>
              <a:t>Mult</a:t>
            </a:r>
            <a:r>
              <a:rPr lang="de-DE" sz="1600" b="1" dirty="0" smtClean="0">
                <a:solidFill>
                  <a:schemeClr val="tx1"/>
                </a:solidFill>
              </a:rPr>
              <a:t>.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1776387" y="2758666"/>
            <a:ext cx="786919" cy="3600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</a:rPr>
              <a:t>MMU</a:t>
            </a:r>
            <a:endParaRPr lang="de-DE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673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6" grpId="0" animBg="1"/>
      <p:bldP spid="52" grpId="0" animBg="1"/>
      <p:bldP spid="53" grpId="0" animBg="1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</a:t>
            </a:r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386953" y="1700808"/>
            <a:ext cx="2744887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nginx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58775" y="5733256"/>
            <a:ext cx="274488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Xilinx</a:t>
            </a:r>
            <a:r>
              <a:rPr lang="de-DE" b="1" dirty="0">
                <a:solidFill>
                  <a:schemeClr val="tx1"/>
                </a:solidFill>
              </a:rPr>
              <a:t> XC5VLX110T</a:t>
            </a:r>
          </a:p>
        </p:txBody>
      </p:sp>
      <p:sp>
        <p:nvSpPr>
          <p:cNvPr id="24" name="Rechteck 23"/>
          <p:cNvSpPr/>
          <p:nvPr/>
        </p:nvSpPr>
        <p:spPr>
          <a:xfrm>
            <a:off x="386953" y="3044957"/>
            <a:ext cx="2744887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Operating System (OS</a:t>
            </a:r>
            <a:r>
              <a:rPr lang="de-DE" b="1" dirty="0" smtClean="0">
                <a:solidFill>
                  <a:schemeClr val="tx1"/>
                </a:solidFill>
              </a:rPr>
              <a:t>)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58775" y="4389106"/>
            <a:ext cx="2744887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Processor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Geschweifte Klammer links 15"/>
          <p:cNvSpPr/>
          <p:nvPr/>
        </p:nvSpPr>
        <p:spPr>
          <a:xfrm rot="10800000">
            <a:off x="3083099" y="4281635"/>
            <a:ext cx="792088" cy="2160240"/>
          </a:xfrm>
          <a:prstGeom prst="leftBrace">
            <a:avLst>
              <a:gd name="adj1" fmla="val 10889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308134" y="5161700"/>
            <a:ext cx="2941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Hardware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201930453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</a:t>
            </a:r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386953" y="1700808"/>
            <a:ext cx="2744887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nginx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58775" y="5733256"/>
            <a:ext cx="274488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Xilinx</a:t>
            </a:r>
            <a:r>
              <a:rPr lang="de-DE" b="1" dirty="0">
                <a:solidFill>
                  <a:schemeClr val="tx1"/>
                </a:solidFill>
              </a:rPr>
              <a:t> XC5VLX110T</a:t>
            </a:r>
          </a:p>
        </p:txBody>
      </p:sp>
      <p:sp>
        <p:nvSpPr>
          <p:cNvPr id="24" name="Rechteck 23"/>
          <p:cNvSpPr/>
          <p:nvPr/>
        </p:nvSpPr>
        <p:spPr>
          <a:xfrm>
            <a:off x="386953" y="3044957"/>
            <a:ext cx="2744887" cy="64807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Operating System (OS</a:t>
            </a:r>
            <a:r>
              <a:rPr lang="de-DE" b="1" dirty="0" smtClean="0">
                <a:solidFill>
                  <a:schemeClr val="tx1"/>
                </a:solidFill>
              </a:rPr>
              <a:t>)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58775" y="4389106"/>
            <a:ext cx="2744887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Processor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Geschweifte Klammer links 15"/>
          <p:cNvSpPr/>
          <p:nvPr/>
        </p:nvSpPr>
        <p:spPr>
          <a:xfrm rot="10800000">
            <a:off x="3083099" y="4281635"/>
            <a:ext cx="792088" cy="2160240"/>
          </a:xfrm>
          <a:prstGeom prst="leftBrace">
            <a:avLst>
              <a:gd name="adj1" fmla="val 10889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308134" y="5161700"/>
            <a:ext cx="2941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Hardware</a:t>
            </a:r>
            <a:endParaRPr lang="de-DE" sz="2000" b="1" dirty="0"/>
          </a:p>
        </p:txBody>
      </p:sp>
      <p:sp>
        <p:nvSpPr>
          <p:cNvPr id="9" name="Geschweifte Klammer links 8"/>
          <p:cNvSpPr/>
          <p:nvPr/>
        </p:nvSpPr>
        <p:spPr>
          <a:xfrm rot="10800000">
            <a:off x="3083099" y="1628800"/>
            <a:ext cx="792088" cy="2160240"/>
          </a:xfrm>
          <a:prstGeom prst="leftBrace">
            <a:avLst>
              <a:gd name="adj1" fmla="val 10889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308134" y="2508865"/>
            <a:ext cx="2941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Software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20657458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Kernel Compilation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323528" y="1844824"/>
            <a:ext cx="186635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Configuration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(.</a:t>
            </a:r>
            <a:r>
              <a:rPr lang="de-DE" dirty="0" err="1" smtClean="0">
                <a:solidFill>
                  <a:schemeClr val="tx1"/>
                </a:solidFill>
              </a:rPr>
              <a:t>config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58774" y="5301208"/>
            <a:ext cx="8389690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bg1"/>
                </a:solidFill>
              </a:rPr>
              <a:t>Linux </a:t>
            </a:r>
            <a:r>
              <a:rPr lang="de-DE" sz="2000" b="1" dirty="0" err="1" smtClean="0">
                <a:solidFill>
                  <a:schemeClr val="bg1"/>
                </a:solidFill>
              </a:rPr>
              <a:t>kernel</a:t>
            </a:r>
            <a:r>
              <a:rPr lang="de-DE" sz="2000" b="1" dirty="0" smtClean="0">
                <a:solidFill>
                  <a:schemeClr val="bg1"/>
                </a:solidFill>
              </a:rPr>
              <a:t> </a:t>
            </a:r>
            <a:r>
              <a:rPr lang="de-DE" sz="2000" b="1" dirty="0" err="1" smtClean="0">
                <a:solidFill>
                  <a:schemeClr val="bg1"/>
                </a:solidFill>
              </a:rPr>
              <a:t>image</a:t>
            </a:r>
            <a:r>
              <a:rPr lang="de-DE" sz="2000" b="1" dirty="0" smtClean="0">
                <a:solidFill>
                  <a:schemeClr val="bg1"/>
                </a:solidFill>
              </a:rPr>
              <a:t> (elf </a:t>
            </a:r>
            <a:r>
              <a:rPr lang="de-DE" sz="2000" b="1" dirty="0" err="1" smtClean="0">
                <a:solidFill>
                  <a:schemeClr val="bg1"/>
                </a:solidFill>
              </a:rPr>
              <a:t>file</a:t>
            </a:r>
            <a:r>
              <a:rPr lang="de-DE" sz="2000" b="1" dirty="0" smtClean="0">
                <a:solidFill>
                  <a:schemeClr val="bg1"/>
                </a:solidFill>
              </a:rPr>
              <a:t>)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712785" y="3068960"/>
            <a:ext cx="1858075" cy="9212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Device </a:t>
            </a:r>
            <a:r>
              <a:rPr lang="de-DE" dirty="0" err="1" smtClean="0">
                <a:solidFill>
                  <a:schemeClr val="tx1"/>
                </a:solidFill>
              </a:rPr>
              <a:t>Tree</a:t>
            </a:r>
            <a:r>
              <a:rPr lang="de-DE" dirty="0" smtClean="0">
                <a:solidFill>
                  <a:schemeClr val="tx1"/>
                </a:solidFill>
              </a:rPr>
              <a:t> Source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(.</a:t>
            </a:r>
            <a:r>
              <a:rPr lang="de-DE" dirty="0" err="1" smtClean="0">
                <a:solidFill>
                  <a:schemeClr val="tx1"/>
                </a:solidFill>
              </a:rPr>
              <a:t>dts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8156" y="1859682"/>
            <a:ext cx="1866351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Source </a:t>
            </a:r>
            <a:r>
              <a:rPr lang="de-DE" dirty="0" err="1" smtClean="0">
                <a:solidFill>
                  <a:schemeClr val="tx1"/>
                </a:solidFill>
              </a:rPr>
              <a:t>code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58775" y="4293096"/>
            <a:ext cx="4025732" cy="504056"/>
          </a:xfrm>
          <a:prstGeom prst="rect">
            <a:avLst/>
          </a:prstGeom>
          <a:solidFill>
            <a:srgbClr val="FFC000"/>
          </a:solidFill>
          <a:ln>
            <a:solidFill>
              <a:srgbClr val="F5A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Compiler, Linker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730669" y="4257092"/>
            <a:ext cx="1840191" cy="576064"/>
          </a:xfrm>
          <a:prstGeom prst="rect">
            <a:avLst/>
          </a:prstGeom>
          <a:solidFill>
            <a:srgbClr val="FFC000"/>
          </a:solidFill>
          <a:ln>
            <a:solidFill>
              <a:srgbClr val="F5A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Device </a:t>
            </a:r>
            <a:r>
              <a:rPr lang="de-DE" dirty="0" err="1" smtClean="0">
                <a:solidFill>
                  <a:schemeClr val="tx1"/>
                </a:solidFill>
              </a:rPr>
              <a:t>Tree</a:t>
            </a:r>
            <a:r>
              <a:rPr lang="de-DE" dirty="0" smtClean="0">
                <a:solidFill>
                  <a:schemeClr val="tx1"/>
                </a:solidFill>
              </a:rPr>
              <a:t> Compiler (</a:t>
            </a:r>
            <a:r>
              <a:rPr lang="de-DE" dirty="0" err="1" smtClean="0">
                <a:solidFill>
                  <a:schemeClr val="tx1"/>
                </a:solidFill>
              </a:rPr>
              <a:t>dtc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899138" y="3068960"/>
            <a:ext cx="1858075" cy="9212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Initial RAM 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err="1" smtClean="0">
                <a:solidFill>
                  <a:schemeClr val="tx1"/>
                </a:solidFill>
              </a:rPr>
              <a:t>file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system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>
            <a:stCxn id="3" idx="2"/>
          </p:cNvCxnSpPr>
          <p:nvPr/>
        </p:nvCxnSpPr>
        <p:spPr>
          <a:xfrm>
            <a:off x="1256703" y="4005064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3451331" y="4005064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7828175" y="4005064"/>
            <a:ext cx="0" cy="12961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5650764" y="3976489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2371641" y="4797152"/>
            <a:ext cx="0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9" idx="2"/>
          </p:cNvCxnSpPr>
          <p:nvPr/>
        </p:nvCxnSpPr>
        <p:spPr>
          <a:xfrm flipH="1">
            <a:off x="5650764" y="4833156"/>
            <a:ext cx="1" cy="4680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6899138" y="1844824"/>
            <a:ext cx="1858075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File </a:t>
            </a:r>
            <a:r>
              <a:rPr lang="de-DE" dirty="0" err="1" smtClean="0">
                <a:solidFill>
                  <a:schemeClr val="tx1"/>
                </a:solidFill>
              </a:rPr>
              <a:t>system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structure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3" name="Gerade Verbindung mit Pfeil 22"/>
          <p:cNvCxnSpPr>
            <a:endCxn id="10" idx="0"/>
          </p:cNvCxnSpPr>
          <p:nvPr/>
        </p:nvCxnSpPr>
        <p:spPr>
          <a:xfrm>
            <a:off x="7828175" y="2564904"/>
            <a:ext cx="1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7821885" y="2617862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cpio</a:t>
            </a:r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4730669" y="1844824"/>
            <a:ext cx="1858075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Hardware System Specification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/>
          <p:cNvCxnSpPr/>
          <p:nvPr/>
        </p:nvCxnSpPr>
        <p:spPr>
          <a:xfrm>
            <a:off x="5659706" y="2564904"/>
            <a:ext cx="1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5633234" y="2660600"/>
            <a:ext cx="1550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Device </a:t>
            </a:r>
            <a:r>
              <a:rPr lang="de-DE" sz="1400" dirty="0" err="1" smtClean="0"/>
              <a:t>Tree</a:t>
            </a:r>
            <a:r>
              <a:rPr lang="de-DE" sz="1400" dirty="0" smtClean="0"/>
              <a:t> BSP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162946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Preceding Work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259632" y="3429000"/>
            <a:ext cx="626469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links 4"/>
          <p:cNvSpPr/>
          <p:nvPr/>
        </p:nvSpPr>
        <p:spPr>
          <a:xfrm rot="5400000">
            <a:off x="4103948" y="-207404"/>
            <a:ext cx="576064" cy="6264696"/>
          </a:xfrm>
          <a:prstGeom prst="leftBrace">
            <a:avLst>
              <a:gd name="adj1" fmla="val 39749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1259632" y="2060848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„Design </a:t>
            </a:r>
            <a:r>
              <a:rPr lang="de-DE" sz="2000" b="1" dirty="0" err="1" smtClean="0"/>
              <a:t>of</a:t>
            </a:r>
            <a:r>
              <a:rPr lang="de-DE" sz="2000" b="1" dirty="0" smtClean="0"/>
              <a:t> an </a:t>
            </a:r>
            <a:r>
              <a:rPr lang="en-US" sz="2000" b="1" dirty="0" smtClean="0"/>
              <a:t>Accelerated</a:t>
            </a:r>
            <a:r>
              <a:rPr lang="de-DE" sz="2000" b="1" dirty="0" smtClean="0"/>
              <a:t> Event-</a:t>
            </a:r>
            <a:r>
              <a:rPr lang="de-DE" sz="2000" b="1" dirty="0" err="1" smtClean="0"/>
              <a:t>based</a:t>
            </a:r>
            <a:r>
              <a:rPr lang="de-DE" sz="2000" b="1" dirty="0" smtClean="0"/>
              <a:t> Server“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05987851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Preceding Work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259632" y="3429000"/>
            <a:ext cx="626469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links 4"/>
          <p:cNvSpPr/>
          <p:nvPr/>
        </p:nvSpPr>
        <p:spPr>
          <a:xfrm rot="5400000">
            <a:off x="4103948" y="-207404"/>
            <a:ext cx="576064" cy="6264696"/>
          </a:xfrm>
          <a:prstGeom prst="leftBrace">
            <a:avLst>
              <a:gd name="adj1" fmla="val 39749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331640" y="3501008"/>
            <a:ext cx="2664296" cy="12961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Hardware </a:t>
            </a:r>
            <a:r>
              <a:rPr lang="de-DE" dirty="0" err="1" smtClean="0">
                <a:solidFill>
                  <a:schemeClr val="tx1"/>
                </a:solidFill>
              </a:rPr>
              <a:t>system</a:t>
            </a:r>
            <a:r>
              <a:rPr lang="de-DE" dirty="0" smtClean="0">
                <a:solidFill>
                  <a:schemeClr val="tx1"/>
                </a:solidFill>
              </a:rPr>
              <a:t> &amp; Linux OS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259632" y="2060848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„Design </a:t>
            </a:r>
            <a:r>
              <a:rPr lang="de-DE" sz="2000" b="1" dirty="0" err="1" smtClean="0"/>
              <a:t>of</a:t>
            </a:r>
            <a:r>
              <a:rPr lang="de-DE" sz="2000" b="1" dirty="0" smtClean="0"/>
              <a:t> an </a:t>
            </a:r>
            <a:r>
              <a:rPr lang="en-US" sz="2000" b="1" dirty="0" smtClean="0"/>
              <a:t>Accelerated</a:t>
            </a:r>
            <a:r>
              <a:rPr lang="de-DE" sz="2000" b="1" dirty="0" smtClean="0"/>
              <a:t> Event-</a:t>
            </a:r>
            <a:r>
              <a:rPr lang="de-DE" sz="2000" b="1" dirty="0" err="1" smtClean="0"/>
              <a:t>based</a:t>
            </a:r>
            <a:r>
              <a:rPr lang="de-DE" sz="2000" b="1" dirty="0" smtClean="0"/>
              <a:t> Server“</a:t>
            </a:r>
            <a:endParaRPr lang="de-DE" sz="2000" b="1" dirty="0"/>
          </a:p>
        </p:txBody>
      </p:sp>
      <p:sp>
        <p:nvSpPr>
          <p:cNvPr id="14" name="Geschweifte Klammer links 13"/>
          <p:cNvSpPr/>
          <p:nvPr/>
        </p:nvSpPr>
        <p:spPr>
          <a:xfrm rot="16200000">
            <a:off x="2487959" y="3865241"/>
            <a:ext cx="432049" cy="2583904"/>
          </a:xfrm>
          <a:prstGeom prst="leftBrace">
            <a:avLst>
              <a:gd name="adj1" fmla="val 39749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1578014" y="5373218"/>
            <a:ext cx="227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Project </a:t>
            </a:r>
            <a:r>
              <a:rPr lang="de-DE" dirty="0" err="1" smtClean="0"/>
              <a:t>seminar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375581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Preceding Work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259632" y="3429000"/>
            <a:ext cx="626469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links 4"/>
          <p:cNvSpPr/>
          <p:nvPr/>
        </p:nvSpPr>
        <p:spPr>
          <a:xfrm rot="5400000">
            <a:off x="4103948" y="-207404"/>
            <a:ext cx="576064" cy="6264696"/>
          </a:xfrm>
          <a:prstGeom prst="leftBrace">
            <a:avLst>
              <a:gd name="adj1" fmla="val 39749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139952" y="3501008"/>
            <a:ext cx="1029714" cy="12961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nginx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292080" y="3501008"/>
            <a:ext cx="1029714" cy="12961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Perf. </a:t>
            </a:r>
            <a:r>
              <a:rPr lang="de-DE" sz="1600" dirty="0" err="1" smtClean="0"/>
              <a:t>measurements</a:t>
            </a:r>
            <a:endParaRPr lang="de-DE" sz="1600" dirty="0"/>
          </a:p>
        </p:txBody>
      </p:sp>
      <p:sp>
        <p:nvSpPr>
          <p:cNvPr id="9" name="Rechteck 8"/>
          <p:cNvSpPr/>
          <p:nvPr/>
        </p:nvSpPr>
        <p:spPr>
          <a:xfrm>
            <a:off x="6422606" y="3501008"/>
            <a:ext cx="1029714" cy="12961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TCP </a:t>
            </a:r>
            <a:r>
              <a:rPr lang="de-DE" dirty="0" err="1" smtClean="0"/>
              <a:t>offload</a:t>
            </a:r>
            <a:r>
              <a:rPr lang="de-DE" dirty="0" smtClean="0"/>
              <a:t> </a:t>
            </a:r>
            <a:r>
              <a:rPr lang="de-DE" dirty="0" err="1" smtClean="0"/>
              <a:t>engine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331640" y="3501008"/>
            <a:ext cx="2664296" cy="12961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Hardware </a:t>
            </a:r>
            <a:r>
              <a:rPr lang="de-DE" dirty="0" err="1" smtClean="0">
                <a:solidFill>
                  <a:schemeClr val="tx1"/>
                </a:solidFill>
              </a:rPr>
              <a:t>system</a:t>
            </a:r>
            <a:r>
              <a:rPr lang="de-DE" dirty="0" smtClean="0">
                <a:solidFill>
                  <a:schemeClr val="tx1"/>
                </a:solidFill>
              </a:rPr>
              <a:t> &amp; Linux OS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259632" y="2060848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„Design </a:t>
            </a:r>
            <a:r>
              <a:rPr lang="de-DE" sz="2000" b="1" dirty="0" err="1" smtClean="0"/>
              <a:t>of</a:t>
            </a:r>
            <a:r>
              <a:rPr lang="de-DE" sz="2000" b="1" dirty="0" smtClean="0"/>
              <a:t> an </a:t>
            </a:r>
            <a:r>
              <a:rPr lang="en-US" sz="2000" b="1" dirty="0" smtClean="0"/>
              <a:t>Accelerated</a:t>
            </a:r>
            <a:r>
              <a:rPr lang="de-DE" sz="2000" b="1" dirty="0" smtClean="0"/>
              <a:t> Event-</a:t>
            </a:r>
            <a:r>
              <a:rPr lang="de-DE" sz="2000" b="1" dirty="0" err="1" smtClean="0"/>
              <a:t>based</a:t>
            </a:r>
            <a:r>
              <a:rPr lang="de-DE" sz="2000" b="1" dirty="0" smtClean="0"/>
              <a:t> Server“</a:t>
            </a:r>
            <a:endParaRPr lang="de-DE" sz="2000" b="1" dirty="0"/>
          </a:p>
        </p:txBody>
      </p:sp>
      <p:sp>
        <p:nvSpPr>
          <p:cNvPr id="14" name="Geschweifte Klammer links 13"/>
          <p:cNvSpPr/>
          <p:nvPr/>
        </p:nvSpPr>
        <p:spPr>
          <a:xfrm rot="16200000">
            <a:off x="2487959" y="3865241"/>
            <a:ext cx="432049" cy="2583904"/>
          </a:xfrm>
          <a:prstGeom prst="leftBrace">
            <a:avLst>
              <a:gd name="adj1" fmla="val 39749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1578014" y="5373218"/>
            <a:ext cx="227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Project </a:t>
            </a:r>
            <a:r>
              <a:rPr lang="de-DE" dirty="0" err="1" smtClean="0"/>
              <a:t>seminar</a:t>
            </a:r>
            <a:endParaRPr lang="de-DE" dirty="0"/>
          </a:p>
        </p:txBody>
      </p:sp>
      <p:sp>
        <p:nvSpPr>
          <p:cNvPr id="16" name="Geschweifte Klammer links 15"/>
          <p:cNvSpPr/>
          <p:nvPr/>
        </p:nvSpPr>
        <p:spPr>
          <a:xfrm rot="16200000">
            <a:off x="5564882" y="3485779"/>
            <a:ext cx="432049" cy="3342829"/>
          </a:xfrm>
          <a:prstGeom prst="leftBrace">
            <a:avLst>
              <a:gd name="adj1" fmla="val 39749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275475" y="5373219"/>
            <a:ext cx="294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Bachelor </a:t>
            </a:r>
            <a:r>
              <a:rPr lang="de-DE" dirty="0" err="1" smtClean="0"/>
              <a:t>thesis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207639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50845" y="4113076"/>
            <a:ext cx="6421455" cy="613809"/>
          </a:xfrm>
        </p:spPr>
        <p:txBody>
          <a:bodyPr/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776604" y="4709209"/>
            <a:ext cx="4932040" cy="1528103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Performance Tests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TCP Offload Engine (TOE)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76604" y="2611452"/>
            <a:ext cx="4932040" cy="1528103"/>
          </a:xfrm>
          <a:prstGeom prst="rect">
            <a:avLst/>
          </a:prstGeom>
        </p:spPr>
        <p:txBody>
          <a:bodyPr anchor="b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Preceding Work</a:t>
            </a: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91706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b="1" dirty="0" err="1" smtClean="0"/>
              <a:t>nginx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processes</a:t>
            </a:r>
            <a:r>
              <a:rPr lang="de-DE" sz="2400" b="1" dirty="0"/>
              <a:t>: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nginx</a:t>
            </a:r>
            <a:r>
              <a:rPr lang="de-DE" dirty="0" smtClean="0"/>
              <a:t> – </a:t>
            </a:r>
            <a:r>
              <a:rPr lang="de-DE" dirty="0" err="1" smtClean="0"/>
              <a:t>Overview</a:t>
            </a:r>
            <a:endParaRPr lang="de-DE" dirty="0"/>
          </a:p>
        </p:txBody>
      </p:sp>
      <p:pic>
        <p:nvPicPr>
          <p:cNvPr id="1026" name="Picture 2" descr="H:\studium\ies-project\presentation\nginx-over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20888"/>
            <a:ext cx="4709839" cy="280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899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Traditional, thread-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Architectures</a:t>
            </a:r>
            <a:endParaRPr lang="de-DE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971600" y="5949280"/>
            <a:ext cx="7200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7740352" y="605782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971600" y="3189451"/>
            <a:ext cx="7128792" cy="21648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971600" y="529652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1691680" y="3405476"/>
            <a:ext cx="4752528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i="1" dirty="0" err="1" smtClean="0">
                <a:solidFill>
                  <a:schemeClr val="accent6"/>
                </a:solidFill>
              </a:rPr>
              <a:t>thread</a:t>
            </a:r>
            <a:r>
              <a:rPr lang="de-DE" i="1" dirty="0" smtClean="0">
                <a:solidFill>
                  <a:schemeClr val="accent6"/>
                </a:solidFill>
              </a:rPr>
              <a:t> 1</a:t>
            </a:r>
            <a:endParaRPr lang="de-DE" i="1" dirty="0">
              <a:solidFill>
                <a:schemeClr val="accent6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6440438" y="2541380"/>
            <a:ext cx="0" cy="79208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" name="Gruppieren 1"/>
          <p:cNvGrpSpPr/>
          <p:nvPr/>
        </p:nvGrpSpPr>
        <p:grpSpPr>
          <a:xfrm>
            <a:off x="971600" y="2109332"/>
            <a:ext cx="1274708" cy="1224136"/>
            <a:chOff x="971600" y="2109332"/>
            <a:chExt cx="1274708" cy="1224136"/>
          </a:xfrm>
        </p:grpSpPr>
        <p:cxnSp>
          <p:nvCxnSpPr>
            <p:cNvPr id="10" name="Gerade Verbindung mit Pfeil 9"/>
            <p:cNvCxnSpPr/>
            <p:nvPr/>
          </p:nvCxnSpPr>
          <p:spPr>
            <a:xfrm>
              <a:off x="1691680" y="2541380"/>
              <a:ext cx="0" cy="7920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feld 17"/>
            <p:cNvSpPr txBox="1"/>
            <p:nvPr/>
          </p:nvSpPr>
          <p:spPr>
            <a:xfrm>
              <a:off x="971600" y="2109332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>
                  <a:solidFill>
                    <a:schemeClr val="accent6"/>
                  </a:solidFill>
                </a:rPr>
                <a:t>request</a:t>
              </a:r>
              <a:r>
                <a:rPr lang="de-DE" dirty="0" smtClean="0">
                  <a:solidFill>
                    <a:schemeClr val="accent6"/>
                  </a:solidFill>
                </a:rPr>
                <a:t> #1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0" name="Textfeld 19"/>
          <p:cNvSpPr txBox="1"/>
          <p:nvPr/>
        </p:nvSpPr>
        <p:spPr>
          <a:xfrm>
            <a:off x="5436096" y="210933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response</a:t>
            </a:r>
            <a:r>
              <a:rPr lang="de-DE" dirty="0" smtClean="0">
                <a:solidFill>
                  <a:schemeClr val="accent6"/>
                </a:solidFill>
              </a:rPr>
              <a:t> #1</a:t>
            </a:r>
            <a:endParaRPr lang="de-DE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837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2564904"/>
            <a:ext cx="8640763" cy="1296144"/>
          </a:xfrm>
        </p:spPr>
        <p:txBody>
          <a:bodyPr/>
          <a:lstStyle/>
          <a:p>
            <a:pPr marL="0" indent="0" algn="ctr">
              <a:buNone/>
            </a:pPr>
            <a:r>
              <a:rPr lang="de-DE" sz="2800" dirty="0" smtClean="0"/>
              <a:t>Design </a:t>
            </a:r>
            <a:r>
              <a:rPr lang="de-DE" sz="2800" dirty="0" err="1" smtClean="0"/>
              <a:t>of</a:t>
            </a:r>
            <a:r>
              <a:rPr lang="de-DE" sz="2800" dirty="0" smtClean="0"/>
              <a:t> an </a:t>
            </a:r>
            <a:r>
              <a:rPr lang="de-DE" sz="2800" dirty="0" err="1" smtClean="0"/>
              <a:t>Accelerated</a:t>
            </a:r>
            <a:r>
              <a:rPr lang="de-DE" sz="2800" dirty="0" smtClean="0"/>
              <a:t> Event-</a:t>
            </a:r>
            <a:r>
              <a:rPr lang="de-DE" sz="2800" dirty="0" err="1" smtClean="0"/>
              <a:t>based</a:t>
            </a:r>
            <a:r>
              <a:rPr lang="de-DE" sz="2800" dirty="0" smtClean="0"/>
              <a:t> Server</a:t>
            </a:r>
            <a:endParaRPr lang="de-DE" sz="2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251520" y="2564904"/>
            <a:ext cx="8640763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ヒラギノ角ゴ Pro W3" pitchFamily="-112" charset="-128"/>
                <a:cs typeface="ヒラギノ角ゴ Pro W3" pitchFamily="-112" charset="-128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Design </a:t>
            </a: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an </a:t>
            </a:r>
            <a:r>
              <a:rPr lang="de-DE" sz="2800" dirty="0" err="1" smtClean="0"/>
              <a:t>Accelerated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Event-</a:t>
            </a: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</a:rPr>
              <a:t>based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Server</a:t>
            </a:r>
            <a:endParaRPr lang="de-DE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Inhaltsplatzhalter 3"/>
          <p:cNvSpPr txBox="1">
            <a:spLocks/>
          </p:cNvSpPr>
          <p:nvPr/>
        </p:nvSpPr>
        <p:spPr bwMode="auto">
          <a:xfrm>
            <a:off x="251520" y="2564904"/>
            <a:ext cx="8640763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ヒラギノ角ゴ Pro W3" pitchFamily="-112" charset="-128"/>
                <a:cs typeface="ヒラギノ角ゴ Pro W3" pitchFamily="-112" charset="-128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Design </a:t>
            </a: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an </a:t>
            </a: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</a:rPr>
              <a:t>Accelerated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2800" dirty="0" smtClean="0"/>
              <a:t>Event-</a:t>
            </a:r>
            <a:r>
              <a:rPr lang="de-DE" sz="2800" dirty="0" err="1" smtClean="0"/>
              <a:t>based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Server</a:t>
            </a:r>
            <a:endParaRPr lang="de-DE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6372200" y="3212976"/>
            <a:ext cx="288032" cy="8640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6313778" y="410716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nginx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38131834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8" grpId="1"/>
      <p:bldP spid="9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Traditional, thread-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Architectures</a:t>
            </a:r>
            <a:endParaRPr lang="de-DE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971600" y="5949280"/>
            <a:ext cx="7200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7740352" y="605782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971600" y="3189451"/>
            <a:ext cx="7128792" cy="21648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971600" y="529652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1691680" y="2541380"/>
            <a:ext cx="0" cy="7920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1691680" y="3405476"/>
            <a:ext cx="4752528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i="1" dirty="0" err="1" smtClean="0">
                <a:solidFill>
                  <a:schemeClr val="accent6"/>
                </a:solidFill>
              </a:rPr>
              <a:t>thread</a:t>
            </a:r>
            <a:r>
              <a:rPr lang="de-DE" i="1" dirty="0" smtClean="0">
                <a:solidFill>
                  <a:schemeClr val="accent6"/>
                </a:solidFill>
              </a:rPr>
              <a:t> 1</a:t>
            </a:r>
            <a:endParaRPr lang="de-DE" i="1" dirty="0">
              <a:solidFill>
                <a:schemeClr val="accent6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6440438" y="2541380"/>
            <a:ext cx="0" cy="79208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2699792" y="2937424"/>
            <a:ext cx="0" cy="97210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2699792" y="3981540"/>
            <a:ext cx="4032448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i="1" dirty="0" err="1" smtClean="0">
                <a:solidFill>
                  <a:schemeClr val="accent6"/>
                </a:solidFill>
              </a:rPr>
              <a:t>thread</a:t>
            </a:r>
            <a:r>
              <a:rPr lang="de-DE" dirty="0" smtClean="0">
                <a:solidFill>
                  <a:schemeClr val="accent6"/>
                </a:solidFill>
              </a:rPr>
              <a:t> 2</a:t>
            </a:r>
            <a:endParaRPr lang="de-DE" dirty="0">
              <a:solidFill>
                <a:schemeClr val="accent6"/>
              </a:solidFill>
            </a:endParaRPr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6732240" y="2937424"/>
            <a:ext cx="0" cy="97210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971600" y="210933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request</a:t>
            </a:r>
            <a:r>
              <a:rPr lang="de-DE" dirty="0" smtClean="0">
                <a:solidFill>
                  <a:schemeClr val="accent6"/>
                </a:solidFill>
              </a:rPr>
              <a:t> #1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246308" y="256809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request</a:t>
            </a:r>
            <a:r>
              <a:rPr lang="de-DE" dirty="0" smtClean="0">
                <a:solidFill>
                  <a:schemeClr val="accent6"/>
                </a:solidFill>
              </a:rPr>
              <a:t> #2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436096" y="210933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response</a:t>
            </a:r>
            <a:r>
              <a:rPr lang="de-DE" dirty="0" smtClean="0">
                <a:solidFill>
                  <a:schemeClr val="accent6"/>
                </a:solidFill>
              </a:rPr>
              <a:t> #1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508703" y="256809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accent6"/>
                </a:solidFill>
              </a:rPr>
              <a:t>response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smtClean="0">
                <a:solidFill>
                  <a:schemeClr val="accent6"/>
                </a:solidFill>
              </a:rPr>
              <a:t>#2</a:t>
            </a:r>
            <a:endParaRPr lang="de-DE" dirty="0">
              <a:solidFill>
                <a:schemeClr val="accent6"/>
              </a:solidFill>
            </a:endParaRPr>
          </a:p>
        </p:txBody>
      </p:sp>
      <p:cxnSp>
        <p:nvCxnSpPr>
          <p:cNvPr id="23" name="Gerade Verbindung 22"/>
          <p:cNvCxnSpPr/>
          <p:nvPr/>
        </p:nvCxnSpPr>
        <p:spPr>
          <a:xfrm>
            <a:off x="3419872" y="4596601"/>
            <a:ext cx="0" cy="416575"/>
          </a:xfrm>
          <a:prstGeom prst="line">
            <a:avLst/>
          </a:prstGeom>
          <a:ln w="2857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280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Traditional, thread-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Architectures</a:t>
            </a:r>
            <a:endParaRPr lang="de-DE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971600" y="5949280"/>
            <a:ext cx="7200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7740352" y="605782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971600" y="3189451"/>
            <a:ext cx="7128792" cy="21648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971600" y="529652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1691680" y="2541380"/>
            <a:ext cx="0" cy="7920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1691680" y="3405476"/>
            <a:ext cx="4752528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i="1" dirty="0" err="1" smtClean="0">
                <a:solidFill>
                  <a:schemeClr val="accent6"/>
                </a:solidFill>
              </a:rPr>
              <a:t>thread</a:t>
            </a:r>
            <a:r>
              <a:rPr lang="de-DE" i="1" dirty="0" smtClean="0">
                <a:solidFill>
                  <a:schemeClr val="accent6"/>
                </a:solidFill>
              </a:rPr>
              <a:t> 1</a:t>
            </a:r>
            <a:endParaRPr lang="de-DE" i="1" dirty="0">
              <a:solidFill>
                <a:schemeClr val="accent6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6440438" y="2541380"/>
            <a:ext cx="0" cy="79208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2699792" y="2937424"/>
            <a:ext cx="0" cy="97210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2699792" y="3981540"/>
            <a:ext cx="4032448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i="1" dirty="0" err="1" smtClean="0">
                <a:solidFill>
                  <a:schemeClr val="accent6"/>
                </a:solidFill>
              </a:rPr>
              <a:t>thread</a:t>
            </a:r>
            <a:r>
              <a:rPr lang="de-DE" dirty="0" smtClean="0">
                <a:solidFill>
                  <a:schemeClr val="accent6"/>
                </a:solidFill>
              </a:rPr>
              <a:t> 2</a:t>
            </a:r>
            <a:endParaRPr lang="de-DE" dirty="0">
              <a:solidFill>
                <a:schemeClr val="accent6"/>
              </a:solidFill>
            </a:endParaRPr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6732240" y="2937424"/>
            <a:ext cx="0" cy="97210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971600" y="210933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request</a:t>
            </a:r>
            <a:r>
              <a:rPr lang="de-DE" dirty="0" smtClean="0">
                <a:solidFill>
                  <a:schemeClr val="accent6"/>
                </a:solidFill>
              </a:rPr>
              <a:t> #1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246308" y="256809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request</a:t>
            </a:r>
            <a:r>
              <a:rPr lang="de-DE" dirty="0" smtClean="0">
                <a:solidFill>
                  <a:schemeClr val="accent6"/>
                </a:solidFill>
              </a:rPr>
              <a:t> #2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436096" y="210933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response</a:t>
            </a:r>
            <a:r>
              <a:rPr lang="de-DE" dirty="0" smtClean="0">
                <a:solidFill>
                  <a:schemeClr val="accent6"/>
                </a:solidFill>
              </a:rPr>
              <a:t> #1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508703" y="256809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accent6"/>
                </a:solidFill>
              </a:rPr>
              <a:t>response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smtClean="0">
                <a:solidFill>
                  <a:schemeClr val="accent6"/>
                </a:solidFill>
              </a:rPr>
              <a:t>#2</a:t>
            </a:r>
            <a:endParaRPr lang="de-DE" dirty="0">
              <a:solidFill>
                <a:schemeClr val="accent6"/>
              </a:solidFill>
            </a:endParaRPr>
          </a:p>
        </p:txBody>
      </p:sp>
      <p:cxnSp>
        <p:nvCxnSpPr>
          <p:cNvPr id="23" name="Gerade Verbindung 22"/>
          <p:cNvCxnSpPr/>
          <p:nvPr/>
        </p:nvCxnSpPr>
        <p:spPr>
          <a:xfrm>
            <a:off x="3419872" y="4596601"/>
            <a:ext cx="0" cy="416575"/>
          </a:xfrm>
          <a:prstGeom prst="line">
            <a:avLst/>
          </a:prstGeom>
          <a:ln w="2857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4355976" y="3997984"/>
            <a:ext cx="1440160" cy="327152"/>
          </a:xfrm>
          <a:prstGeom prst="rect">
            <a:avLst/>
          </a:prstGeom>
          <a:pattFill prst="dkUpDiag">
            <a:fgClr>
              <a:srgbClr val="E9503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6"/>
              </a:solidFill>
            </a:endParaRPr>
          </a:p>
        </p:txBody>
      </p:sp>
      <p:cxnSp>
        <p:nvCxnSpPr>
          <p:cNvPr id="27" name="Gerade Verbindung mit Pfeil 26"/>
          <p:cNvCxnSpPr/>
          <p:nvPr/>
        </p:nvCxnSpPr>
        <p:spPr>
          <a:xfrm>
            <a:off x="4355976" y="4388601"/>
            <a:ext cx="0" cy="416000"/>
          </a:xfrm>
          <a:prstGeom prst="straightConnector1">
            <a:avLst/>
          </a:prstGeom>
          <a:ln w="28575">
            <a:solidFill>
              <a:srgbClr val="E9503E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5808712" y="4388601"/>
            <a:ext cx="0" cy="416000"/>
          </a:xfrm>
          <a:prstGeom prst="straightConnector1">
            <a:avLst/>
          </a:prstGeom>
          <a:ln w="28575">
            <a:solidFill>
              <a:srgbClr val="E9503E"/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4355976" y="458910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>
                <a:solidFill>
                  <a:srgbClr val="E9503E"/>
                </a:solidFill>
              </a:rPr>
              <a:t>system</a:t>
            </a:r>
            <a:r>
              <a:rPr lang="de-DE" sz="1600" dirty="0" smtClean="0">
                <a:solidFill>
                  <a:srgbClr val="E9503E"/>
                </a:solidFill>
              </a:rPr>
              <a:t> </a:t>
            </a:r>
            <a:r>
              <a:rPr lang="de-DE" sz="1600" dirty="0" err="1" smtClean="0">
                <a:solidFill>
                  <a:srgbClr val="E9503E"/>
                </a:solidFill>
              </a:rPr>
              <a:t>calls</a:t>
            </a:r>
            <a:endParaRPr lang="de-DE" sz="1600" dirty="0">
              <a:solidFill>
                <a:srgbClr val="E950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172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Architectures</a:t>
            </a:r>
            <a:endParaRPr lang="de-DE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971600" y="5949280"/>
            <a:ext cx="7200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7740352" y="605782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971600" y="3189451"/>
            <a:ext cx="7128792" cy="13196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973394" y="45091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1691680" y="2541380"/>
            <a:ext cx="0" cy="7920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971600" y="3405476"/>
            <a:ext cx="7128792" cy="36004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i="1" dirty="0">
              <a:solidFill>
                <a:schemeClr val="accent6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5868144" y="2541380"/>
            <a:ext cx="0" cy="79208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682221" y="3405476"/>
            <a:ext cx="360040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971600" y="210933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request</a:t>
            </a:r>
            <a:r>
              <a:rPr lang="de-DE" dirty="0" smtClean="0">
                <a:solidFill>
                  <a:schemeClr val="accent6"/>
                </a:solidFill>
              </a:rPr>
              <a:t> #1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436096" y="210933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response</a:t>
            </a:r>
            <a:r>
              <a:rPr lang="de-DE" dirty="0" smtClean="0">
                <a:solidFill>
                  <a:schemeClr val="accent6"/>
                </a:solidFill>
              </a:rPr>
              <a:t> #1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246308" y="3405476"/>
            <a:ext cx="360040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4211960" y="3405476"/>
            <a:ext cx="648072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5724128" y="3405475"/>
            <a:ext cx="173608" cy="355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672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Architectures</a:t>
            </a:r>
            <a:endParaRPr lang="de-DE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971600" y="5949280"/>
            <a:ext cx="7200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7740352" y="605782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971600" y="3189451"/>
            <a:ext cx="7128792" cy="13196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973394" y="45091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1691680" y="2541380"/>
            <a:ext cx="0" cy="7920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971600" y="3405476"/>
            <a:ext cx="7128792" cy="36004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i="1" dirty="0">
              <a:solidFill>
                <a:schemeClr val="accent6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5868144" y="2541380"/>
            <a:ext cx="0" cy="79208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682221" y="3405476"/>
            <a:ext cx="360040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971600" y="210933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request</a:t>
            </a:r>
            <a:r>
              <a:rPr lang="de-DE" dirty="0" smtClean="0">
                <a:solidFill>
                  <a:schemeClr val="accent6"/>
                </a:solidFill>
              </a:rPr>
              <a:t> #1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436096" y="210933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response</a:t>
            </a:r>
            <a:r>
              <a:rPr lang="de-DE" dirty="0" smtClean="0">
                <a:solidFill>
                  <a:schemeClr val="accent6"/>
                </a:solidFill>
              </a:rPr>
              <a:t> #1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246308" y="3405476"/>
            <a:ext cx="360040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4211960" y="3405476"/>
            <a:ext cx="648072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5724128" y="3405475"/>
            <a:ext cx="173608" cy="355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971600" y="5133667"/>
            <a:ext cx="7128792" cy="671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event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module</a:t>
            </a:r>
            <a:r>
              <a:rPr lang="de-DE" dirty="0" smtClean="0">
                <a:solidFill>
                  <a:schemeClr val="tx1"/>
                </a:solidFill>
              </a:rPr>
              <a:t> (e.g. „</a:t>
            </a:r>
            <a:r>
              <a:rPr lang="de-DE" dirty="0" err="1" smtClean="0">
                <a:solidFill>
                  <a:schemeClr val="tx1"/>
                </a:solidFill>
              </a:rPr>
              <a:t>epoll</a:t>
            </a:r>
            <a:r>
              <a:rPr lang="de-DE" dirty="0" smtClean="0">
                <a:solidFill>
                  <a:schemeClr val="tx1"/>
                </a:solidFill>
              </a:rPr>
              <a:t>“)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2042261" y="3849285"/>
            <a:ext cx="0" cy="116389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2606348" y="3849285"/>
            <a:ext cx="0" cy="116389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4860032" y="3849285"/>
            <a:ext cx="0" cy="116389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5724128" y="3849285"/>
            <a:ext cx="0" cy="1163891"/>
          </a:xfrm>
          <a:prstGeom prst="straightConnector1">
            <a:avLst/>
          </a:prstGeom>
          <a:ln w="12700">
            <a:prstDash val="dash"/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4212290" y="3849285"/>
            <a:ext cx="0" cy="1163891"/>
          </a:xfrm>
          <a:prstGeom prst="straightConnector1">
            <a:avLst/>
          </a:prstGeom>
          <a:ln w="12700">
            <a:prstDash val="dash"/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>
            <a:off x="2246308" y="3849285"/>
            <a:ext cx="0" cy="1163891"/>
          </a:xfrm>
          <a:prstGeom prst="straightConnector1">
            <a:avLst/>
          </a:prstGeom>
          <a:ln w="12700">
            <a:prstDash val="dash"/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739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Architectures</a:t>
            </a:r>
            <a:endParaRPr lang="de-DE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971600" y="5949280"/>
            <a:ext cx="7200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7740352" y="605782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971600" y="3189451"/>
            <a:ext cx="7128792" cy="13196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973394" y="45091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1691680" y="2541380"/>
            <a:ext cx="0" cy="7920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971600" y="3405476"/>
            <a:ext cx="7128792" cy="36004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i="1" dirty="0">
              <a:solidFill>
                <a:schemeClr val="accent6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5868144" y="2541380"/>
            <a:ext cx="0" cy="79208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2699792" y="2937424"/>
            <a:ext cx="0" cy="396044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682221" y="3405476"/>
            <a:ext cx="360040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accent6"/>
              </a:solidFill>
            </a:endParaRPr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6732240" y="2937424"/>
            <a:ext cx="0" cy="396044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971600" y="210933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request</a:t>
            </a:r>
            <a:r>
              <a:rPr lang="de-DE" dirty="0" smtClean="0">
                <a:solidFill>
                  <a:schemeClr val="accent6"/>
                </a:solidFill>
              </a:rPr>
              <a:t> #1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246308" y="256809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00B050"/>
                </a:solidFill>
              </a:rPr>
              <a:t>request</a:t>
            </a:r>
            <a:r>
              <a:rPr lang="de-DE" dirty="0" smtClean="0">
                <a:solidFill>
                  <a:srgbClr val="00B050"/>
                </a:solidFill>
              </a:rPr>
              <a:t> #2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436096" y="210933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response</a:t>
            </a:r>
            <a:r>
              <a:rPr lang="de-DE" dirty="0" smtClean="0">
                <a:solidFill>
                  <a:schemeClr val="accent6"/>
                </a:solidFill>
              </a:rPr>
              <a:t> #1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508703" y="256809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0B050"/>
                </a:solidFill>
              </a:rPr>
              <a:t>response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smtClean="0">
                <a:solidFill>
                  <a:srgbClr val="00B050"/>
                </a:solidFill>
              </a:rPr>
              <a:t>#2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246308" y="3405476"/>
            <a:ext cx="360040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4211960" y="3405476"/>
            <a:ext cx="648072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5724128" y="3410630"/>
            <a:ext cx="173608" cy="354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2699792" y="3405476"/>
            <a:ext cx="360040" cy="360040"/>
          </a:xfrm>
          <a:prstGeom prst="rect">
            <a:avLst/>
          </a:prstGeom>
          <a:solidFill>
            <a:srgbClr val="CDFFE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552220" y="3405476"/>
            <a:ext cx="180020" cy="360040"/>
          </a:xfrm>
          <a:prstGeom prst="rect">
            <a:avLst/>
          </a:prstGeom>
          <a:solidFill>
            <a:srgbClr val="CDFFE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3340996" y="3405476"/>
            <a:ext cx="438916" cy="360040"/>
          </a:xfrm>
          <a:prstGeom prst="rect">
            <a:avLst/>
          </a:prstGeom>
          <a:solidFill>
            <a:srgbClr val="CDFFE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148063" y="3405476"/>
            <a:ext cx="300953" cy="360040"/>
          </a:xfrm>
          <a:prstGeom prst="rect">
            <a:avLst/>
          </a:prstGeom>
          <a:solidFill>
            <a:srgbClr val="CDFFE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971600" y="5133667"/>
            <a:ext cx="7128792" cy="671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event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module</a:t>
            </a:r>
            <a:r>
              <a:rPr lang="de-DE" dirty="0" smtClean="0">
                <a:solidFill>
                  <a:schemeClr val="tx1"/>
                </a:solidFill>
              </a:rPr>
              <a:t> (e.g. „</a:t>
            </a:r>
            <a:r>
              <a:rPr lang="de-DE" dirty="0" err="1" smtClean="0">
                <a:solidFill>
                  <a:schemeClr val="tx1"/>
                </a:solidFill>
              </a:rPr>
              <a:t>epoll</a:t>
            </a:r>
            <a:r>
              <a:rPr lang="de-DE" dirty="0" smtClean="0">
                <a:solidFill>
                  <a:schemeClr val="tx1"/>
                </a:solidFill>
              </a:rPr>
              <a:t>“)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2042261" y="3849285"/>
            <a:ext cx="0" cy="116389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2606348" y="3849285"/>
            <a:ext cx="0" cy="116389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3059832" y="3849285"/>
            <a:ext cx="0" cy="116389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3779912" y="3849285"/>
            <a:ext cx="0" cy="116389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4860032" y="3849285"/>
            <a:ext cx="0" cy="116389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>
            <a:off x="5452960" y="3849285"/>
            <a:ext cx="0" cy="116389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>
            <a:off x="5724128" y="3849285"/>
            <a:ext cx="0" cy="1163891"/>
          </a:xfrm>
          <a:prstGeom prst="straightConnector1">
            <a:avLst/>
          </a:prstGeom>
          <a:ln w="12700">
            <a:prstDash val="dash"/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4212290" y="3849285"/>
            <a:ext cx="0" cy="1163891"/>
          </a:xfrm>
          <a:prstGeom prst="straightConnector1">
            <a:avLst/>
          </a:prstGeom>
          <a:ln w="12700">
            <a:prstDash val="dash"/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>
            <a:off x="2246308" y="3849285"/>
            <a:ext cx="0" cy="1163891"/>
          </a:xfrm>
          <a:prstGeom prst="straightConnector1">
            <a:avLst/>
          </a:prstGeom>
          <a:ln w="12700">
            <a:prstDash val="dash"/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>
            <a:off x="3345353" y="3849285"/>
            <a:ext cx="0" cy="1163891"/>
          </a:xfrm>
          <a:prstGeom prst="straightConnector1">
            <a:avLst/>
          </a:prstGeom>
          <a:ln w="12700">
            <a:prstDash val="dash"/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>
            <a:off x="5140616" y="3849285"/>
            <a:ext cx="0" cy="1163891"/>
          </a:xfrm>
          <a:prstGeom prst="straightConnector1">
            <a:avLst/>
          </a:prstGeom>
          <a:ln w="12700">
            <a:prstDash val="dash"/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>
            <a:off x="6552220" y="3849285"/>
            <a:ext cx="0" cy="1163891"/>
          </a:xfrm>
          <a:prstGeom prst="straightConnector1">
            <a:avLst/>
          </a:prstGeom>
          <a:ln w="12700">
            <a:prstDash val="dash"/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03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nginx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495477" y="5301208"/>
            <a:ext cx="136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/>
              <a:t>nginx</a:t>
            </a:r>
            <a:r>
              <a:rPr lang="de-DE" sz="1600" dirty="0" smtClean="0"/>
              <a:t> </a:t>
            </a:r>
            <a:r>
              <a:rPr lang="de-DE" sz="1600" dirty="0" err="1" smtClean="0"/>
              <a:t>build</a:t>
            </a:r>
            <a:r>
              <a:rPr lang="de-DE" sz="1600" dirty="0" smtClean="0"/>
              <a:t> </a:t>
            </a:r>
            <a:r>
              <a:rPr lang="de-DE" sz="1600" dirty="0" err="1" smtClean="0"/>
              <a:t>configuration</a:t>
            </a:r>
            <a:endParaRPr lang="de-DE" sz="16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915" y="4603691"/>
            <a:ext cx="565275" cy="6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feil nach unten 4"/>
          <p:cNvSpPr/>
          <p:nvPr/>
        </p:nvSpPr>
        <p:spPr>
          <a:xfrm>
            <a:off x="1933726" y="1988840"/>
            <a:ext cx="491652" cy="230425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896915" y="3140968"/>
            <a:ext cx="1800200" cy="4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auto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config</a:t>
            </a:r>
            <a:r>
              <a:rPr lang="de-DE" dirty="0" smtClean="0">
                <a:solidFill>
                  <a:schemeClr val="tx1"/>
                </a:solidFill>
              </a:rPr>
              <a:t>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896915" y="2348880"/>
            <a:ext cx="1800200" cy="4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parameters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85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nginx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495477" y="5301208"/>
            <a:ext cx="136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/>
              <a:t>nginx</a:t>
            </a:r>
            <a:r>
              <a:rPr lang="de-DE" sz="1600" dirty="0" smtClean="0"/>
              <a:t> </a:t>
            </a:r>
            <a:r>
              <a:rPr lang="de-DE" sz="1600" dirty="0" err="1" smtClean="0"/>
              <a:t>build</a:t>
            </a:r>
            <a:r>
              <a:rPr lang="de-DE" sz="1600" dirty="0" smtClean="0"/>
              <a:t> </a:t>
            </a:r>
            <a:r>
              <a:rPr lang="de-DE" sz="1600" dirty="0" err="1" smtClean="0"/>
              <a:t>configuration</a:t>
            </a:r>
            <a:endParaRPr lang="de-DE" sz="16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915" y="4603691"/>
            <a:ext cx="565275" cy="6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feil nach unten 4"/>
          <p:cNvSpPr/>
          <p:nvPr/>
        </p:nvSpPr>
        <p:spPr>
          <a:xfrm>
            <a:off x="1933726" y="1988840"/>
            <a:ext cx="491652" cy="230425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896915" y="3140968"/>
            <a:ext cx="1800200" cy="4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auto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config</a:t>
            </a:r>
            <a:r>
              <a:rPr lang="de-DE" dirty="0" smtClean="0">
                <a:solidFill>
                  <a:schemeClr val="tx1"/>
                </a:solidFill>
              </a:rPr>
              <a:t>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896915" y="2348880"/>
            <a:ext cx="1800200" cy="4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parameters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3851920" y="2852936"/>
            <a:ext cx="1872208" cy="288032"/>
          </a:xfrm>
          <a:prstGeom prst="line">
            <a:avLst/>
          </a:prstGeom>
          <a:ln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848389" y="3645024"/>
            <a:ext cx="1803731" cy="958667"/>
          </a:xfrm>
          <a:prstGeom prst="line">
            <a:avLst/>
          </a:prstGeom>
          <a:ln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5724128" y="2924944"/>
            <a:ext cx="3024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 smtClean="0"/>
              <a:t>Write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i="1" dirty="0" err="1" smtClean="0"/>
              <a:t>temp.c</a:t>
            </a:r>
            <a:r>
              <a:rPr lang="de-DE" i="1" dirty="0" smtClean="0"/>
              <a:t/>
            </a:r>
            <a:br>
              <a:rPr lang="de-DE" i="1" dirty="0" smtClean="0"/>
            </a:br>
            <a:endParaRPr lang="de-DE" i="1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err="1" smtClean="0"/>
              <a:t>Compile</a:t>
            </a:r>
            <a:r>
              <a:rPr lang="de-DE" dirty="0" smtClean="0"/>
              <a:t> </a:t>
            </a:r>
            <a:r>
              <a:rPr lang="de-DE" i="1" dirty="0" err="1" smtClean="0"/>
              <a:t>temp.c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configured</a:t>
            </a:r>
            <a:r>
              <a:rPr lang="de-DE" dirty="0" smtClean="0"/>
              <a:t> </a:t>
            </a:r>
            <a:r>
              <a:rPr lang="de-DE" dirty="0" err="1" smtClean="0"/>
              <a:t>compiler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Read back </a:t>
            </a:r>
            <a:r>
              <a:rPr lang="de-DE" dirty="0" err="1" smtClean="0"/>
              <a:t>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0391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nginx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495477" y="5301208"/>
            <a:ext cx="136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/>
              <a:t>nginx</a:t>
            </a:r>
            <a:r>
              <a:rPr lang="de-DE" sz="1600" dirty="0" smtClean="0"/>
              <a:t> </a:t>
            </a:r>
            <a:r>
              <a:rPr lang="de-DE" sz="1600" dirty="0" err="1" smtClean="0"/>
              <a:t>build</a:t>
            </a:r>
            <a:r>
              <a:rPr lang="de-DE" sz="1600" dirty="0" smtClean="0"/>
              <a:t> </a:t>
            </a:r>
            <a:r>
              <a:rPr lang="de-DE" sz="1600" dirty="0" err="1" smtClean="0"/>
              <a:t>configuration</a:t>
            </a:r>
            <a:endParaRPr lang="de-DE" sz="16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915" y="4603691"/>
            <a:ext cx="565275" cy="6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feil nach unten 4"/>
          <p:cNvSpPr/>
          <p:nvPr/>
        </p:nvSpPr>
        <p:spPr>
          <a:xfrm>
            <a:off x="1933726" y="1988840"/>
            <a:ext cx="491652" cy="230425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896915" y="2784376"/>
            <a:ext cx="1800200" cy="4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trike="dblStrike" dirty="0" err="1" smtClean="0">
                <a:solidFill>
                  <a:schemeClr val="bg2"/>
                </a:solidFill>
              </a:rPr>
              <a:t>auto</a:t>
            </a:r>
            <a:r>
              <a:rPr lang="de-DE" strike="dblStrike" dirty="0" smtClean="0">
                <a:solidFill>
                  <a:schemeClr val="bg2"/>
                </a:solidFill>
              </a:rPr>
              <a:t> </a:t>
            </a:r>
            <a:r>
              <a:rPr lang="de-DE" strike="dblStrike" dirty="0" err="1" smtClean="0">
                <a:solidFill>
                  <a:schemeClr val="bg2"/>
                </a:solidFill>
              </a:rPr>
              <a:t>config</a:t>
            </a:r>
            <a:r>
              <a:rPr lang="de-DE" strike="dblStrike" dirty="0" smtClean="0">
                <a:solidFill>
                  <a:schemeClr val="bg2"/>
                </a:solidFill>
              </a:rPr>
              <a:t>.</a:t>
            </a:r>
            <a:endParaRPr lang="de-DE" strike="dblStrike" dirty="0">
              <a:solidFill>
                <a:schemeClr val="bg2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896915" y="2348880"/>
            <a:ext cx="1800200" cy="4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parameters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150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Memory </a:t>
            </a:r>
            <a:r>
              <a:rPr lang="de-DE" dirty="0" err="1" smtClean="0"/>
              <a:t>Leaks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5"/>
            <a:ext cx="5896921" cy="388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6660232" y="4084542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200 MB </a:t>
            </a:r>
            <a:r>
              <a:rPr lang="de-DE" b="1" dirty="0" err="1" smtClean="0"/>
              <a:t>for</a:t>
            </a:r>
            <a:r>
              <a:rPr lang="de-DE" b="1" dirty="0"/>
              <a:t> </a:t>
            </a:r>
            <a:r>
              <a:rPr lang="de-DE" b="1" dirty="0" err="1" smtClean="0"/>
              <a:t>about</a:t>
            </a:r>
            <a:r>
              <a:rPr lang="de-DE" b="1" dirty="0" smtClean="0"/>
              <a:t> 50,500 </a:t>
            </a:r>
            <a:r>
              <a:rPr lang="de-DE" b="1" dirty="0" err="1" smtClean="0"/>
              <a:t>requests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09539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Memory-</a:t>
            </a:r>
            <a:r>
              <a:rPr lang="de-DE" dirty="0" err="1" smtClean="0"/>
              <a:t>related</a:t>
            </a:r>
            <a:r>
              <a:rPr lang="de-DE" dirty="0" smtClean="0"/>
              <a:t> Log Messages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89" y="2564904"/>
            <a:ext cx="7360493" cy="2138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668594" y="4653136"/>
            <a:ext cx="703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management related debug messages of a single request.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923573" y="2974270"/>
            <a:ext cx="1152128" cy="261389"/>
          </a:xfrm>
          <a:prstGeom prst="rect">
            <a:avLst/>
          </a:prstGeom>
          <a:solidFill>
            <a:srgbClr val="E9503E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923573" y="4077072"/>
            <a:ext cx="1152128" cy="261389"/>
          </a:xfrm>
          <a:prstGeom prst="rect">
            <a:avLst/>
          </a:prstGeom>
          <a:solidFill>
            <a:srgbClr val="E9503E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923573" y="3235659"/>
            <a:ext cx="1152128" cy="261389"/>
          </a:xfrm>
          <a:prstGeom prst="rect">
            <a:avLst/>
          </a:prstGeom>
          <a:solidFill>
            <a:srgbClr val="00B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4923573" y="4338461"/>
            <a:ext cx="1152128" cy="261389"/>
          </a:xfrm>
          <a:prstGeom prst="rect">
            <a:avLst/>
          </a:prstGeom>
          <a:solidFill>
            <a:srgbClr val="00B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923573" y="3497048"/>
            <a:ext cx="1152128" cy="261389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923573" y="3817823"/>
            <a:ext cx="1152128" cy="261389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535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2564904"/>
            <a:ext cx="8640763" cy="1296144"/>
          </a:xfrm>
        </p:spPr>
        <p:txBody>
          <a:bodyPr/>
          <a:lstStyle/>
          <a:p>
            <a:pPr marL="0" indent="0" algn="ctr">
              <a:buNone/>
            </a:pPr>
            <a:r>
              <a:rPr lang="de-DE" sz="2800" dirty="0" smtClean="0"/>
              <a:t>Design </a:t>
            </a:r>
            <a:r>
              <a:rPr lang="de-DE" sz="2800" dirty="0" err="1" smtClean="0"/>
              <a:t>of</a:t>
            </a:r>
            <a:r>
              <a:rPr lang="de-DE" sz="2800" dirty="0" smtClean="0"/>
              <a:t> an </a:t>
            </a:r>
            <a:r>
              <a:rPr lang="de-DE" sz="2800" dirty="0" err="1" smtClean="0"/>
              <a:t>Accelerated</a:t>
            </a:r>
            <a:r>
              <a:rPr lang="de-DE" sz="2800" dirty="0" smtClean="0"/>
              <a:t> Event-</a:t>
            </a:r>
            <a:r>
              <a:rPr lang="de-DE" sz="2800" dirty="0" err="1" smtClean="0"/>
              <a:t>based</a:t>
            </a:r>
            <a:r>
              <a:rPr lang="de-DE" sz="2800" dirty="0" smtClean="0"/>
              <a:t> Server</a:t>
            </a:r>
            <a:endParaRPr lang="de-DE" sz="2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691906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First Workaround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619672" y="2584081"/>
            <a:ext cx="359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onsolas" pitchFamily="49" charset="0"/>
                <a:cs typeface="Consolas" pitchFamily="49" charset="0"/>
              </a:rPr>
              <a:t>kill –HUP </a:t>
            </a:r>
            <a:r>
              <a:rPr lang="de-DE" sz="2400" i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2400" i="1" dirty="0" err="1">
                <a:latin typeface="Consolas" pitchFamily="49" charset="0"/>
                <a:cs typeface="Consolas" pitchFamily="49" charset="0"/>
              </a:rPr>
              <a:t>pid</a:t>
            </a:r>
            <a:r>
              <a:rPr lang="de-DE" sz="2400" i="1" dirty="0">
                <a:latin typeface="Consolas" pitchFamily="49" charset="0"/>
                <a:cs typeface="Consolas" pitchFamily="49" charset="0"/>
              </a:rPr>
              <a:t>&gt;</a:t>
            </a:r>
            <a:endParaRPr lang="de-DE" sz="24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91254" y="2060848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Restart</a:t>
            </a:r>
            <a:r>
              <a:rPr lang="de-DE" b="1" dirty="0" smtClean="0"/>
              <a:t> </a:t>
            </a:r>
            <a:r>
              <a:rPr lang="de-DE" b="1" dirty="0" err="1" smtClean="0"/>
              <a:t>worker</a:t>
            </a:r>
            <a:r>
              <a:rPr lang="de-DE" b="1" dirty="0" smtClean="0"/>
              <a:t> </a:t>
            </a:r>
            <a:r>
              <a:rPr lang="de-DE" b="1" dirty="0" err="1" smtClean="0"/>
              <a:t>processes</a:t>
            </a:r>
            <a:r>
              <a:rPr lang="de-DE" b="1" dirty="0" smtClean="0"/>
              <a:t>: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92894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First Workaround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619672" y="2584081"/>
            <a:ext cx="359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onsolas" pitchFamily="49" charset="0"/>
                <a:cs typeface="Consolas" pitchFamily="49" charset="0"/>
              </a:rPr>
              <a:t>kill –HUP </a:t>
            </a:r>
            <a:r>
              <a:rPr lang="de-DE" sz="2400" i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2400" i="1" dirty="0" err="1" smtClean="0">
                <a:latin typeface="Consolas" pitchFamily="49" charset="0"/>
                <a:cs typeface="Consolas" pitchFamily="49" charset="0"/>
              </a:rPr>
              <a:t>pid</a:t>
            </a:r>
            <a:r>
              <a:rPr lang="de-DE" sz="2400" i="1" dirty="0" smtClean="0">
                <a:latin typeface="Consolas" pitchFamily="49" charset="0"/>
                <a:cs typeface="Consolas" pitchFamily="49" charset="0"/>
              </a:rPr>
              <a:t>&gt;</a:t>
            </a:r>
            <a:endParaRPr lang="de-DE" sz="24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91254" y="2060848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Restart</a:t>
            </a:r>
            <a:r>
              <a:rPr lang="de-DE" b="1" dirty="0" smtClean="0"/>
              <a:t> </a:t>
            </a:r>
            <a:r>
              <a:rPr lang="de-DE" b="1" dirty="0" err="1" smtClean="0"/>
              <a:t>worker</a:t>
            </a:r>
            <a:r>
              <a:rPr lang="de-DE" b="1" dirty="0" smtClean="0"/>
              <a:t> </a:t>
            </a:r>
            <a:r>
              <a:rPr lang="de-DE" b="1" dirty="0" err="1" smtClean="0"/>
              <a:t>processes</a:t>
            </a:r>
            <a:r>
              <a:rPr lang="de-DE" b="1" dirty="0" smtClean="0"/>
              <a:t>:</a:t>
            </a:r>
            <a:endParaRPr lang="de-DE" b="1" dirty="0"/>
          </a:p>
        </p:txBody>
      </p:sp>
      <p:pic>
        <p:nvPicPr>
          <p:cNvPr id="5" name="Picture 2" descr="H:\studium\ies-project\presentation\nginx-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060848"/>
            <a:ext cx="3142956" cy="187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4860032" y="2814913"/>
            <a:ext cx="1584176" cy="1142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2482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Integrated Solution</a:t>
            </a:r>
            <a:endParaRPr lang="de-DE" dirty="0"/>
          </a:p>
        </p:txBody>
      </p:sp>
      <p:pic>
        <p:nvPicPr>
          <p:cNvPr id="5" name="Picture 2" descr="H:\studium\ies-project\presentation\nginx-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060848"/>
            <a:ext cx="3142956" cy="187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4860032" y="2814913"/>
            <a:ext cx="1584176" cy="1142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923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 L 0.08663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Integrated Solution</a:t>
            </a:r>
            <a:endParaRPr lang="de-DE" dirty="0"/>
          </a:p>
        </p:txBody>
      </p:sp>
      <p:pic>
        <p:nvPicPr>
          <p:cNvPr id="5" name="Picture 2" descr="H:\studium\ies-project\presentation\nginx-overview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4896544" cy="291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pieren 21"/>
          <p:cNvGrpSpPr/>
          <p:nvPr/>
        </p:nvGrpSpPr>
        <p:grpSpPr>
          <a:xfrm>
            <a:off x="440739" y="3692046"/>
            <a:ext cx="1906405" cy="1033098"/>
            <a:chOff x="1592867" y="3836062"/>
            <a:chExt cx="1906405" cy="1033098"/>
          </a:xfrm>
        </p:grpSpPr>
        <p:sp>
          <p:nvSpPr>
            <p:cNvPr id="3" name="Textfeld 2"/>
            <p:cNvSpPr txBox="1"/>
            <p:nvPr/>
          </p:nvSpPr>
          <p:spPr>
            <a:xfrm>
              <a:off x="1592867" y="4222829"/>
              <a:ext cx="1851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(1) </a:t>
              </a:r>
              <a:r>
                <a:rPr lang="de-DE" dirty="0" err="1" smtClean="0">
                  <a:solidFill>
                    <a:srgbClr val="00B050"/>
                  </a:solidFill>
                </a:rPr>
                <a:t>Timer</a:t>
              </a:r>
              <a:r>
                <a:rPr lang="de-DE" dirty="0" smtClean="0">
                  <a:solidFill>
                    <a:srgbClr val="00B050"/>
                  </a:solidFill>
                </a:rPr>
                <a:t> </a:t>
              </a:r>
              <a:r>
                <a:rPr lang="de-DE" dirty="0" err="1" smtClean="0">
                  <a:solidFill>
                    <a:srgbClr val="00B050"/>
                  </a:solidFill>
                </a:rPr>
                <a:t>sends</a:t>
              </a:r>
              <a:r>
                <a:rPr lang="de-DE" dirty="0" smtClean="0">
                  <a:solidFill>
                    <a:srgbClr val="00B050"/>
                  </a:solidFill>
                </a:rPr>
                <a:t> </a:t>
              </a:r>
              <a:br>
                <a:rPr lang="de-DE" dirty="0" smtClean="0">
                  <a:solidFill>
                    <a:srgbClr val="00B050"/>
                  </a:solidFill>
                </a:rPr>
              </a:br>
              <a:r>
                <a:rPr lang="de-DE" dirty="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SIGALRM</a:t>
              </a:r>
              <a:endParaRPr lang="de-DE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>
            <a:xfrm rot="10800000">
              <a:off x="2059112" y="3836062"/>
              <a:ext cx="1440160" cy="288032"/>
            </a:xfrm>
            <a:prstGeom prst="bentConnector3">
              <a:avLst>
                <a:gd name="adj1" fmla="val 99383"/>
              </a:avLst>
            </a:prstGeom>
            <a:ln w="28575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feld 8"/>
          <p:cNvSpPr txBox="1"/>
          <p:nvPr/>
        </p:nvSpPr>
        <p:spPr>
          <a:xfrm>
            <a:off x="1992953" y="558797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proc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meminfo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3" name="Gruppieren 22"/>
          <p:cNvGrpSpPr/>
          <p:nvPr/>
        </p:nvGrpSpPr>
        <p:grpSpPr>
          <a:xfrm>
            <a:off x="2267744" y="3606885"/>
            <a:ext cx="2900357" cy="1872212"/>
            <a:chOff x="3419872" y="3750901"/>
            <a:chExt cx="2900357" cy="1872212"/>
          </a:xfrm>
        </p:grpSpPr>
        <p:cxnSp>
          <p:nvCxnSpPr>
            <p:cNvPr id="10" name="Gerade Verbindung mit Pfeil 6"/>
            <p:cNvCxnSpPr/>
            <p:nvPr/>
          </p:nvCxnSpPr>
          <p:spPr>
            <a:xfrm rot="16200000" flipH="1">
              <a:off x="2804108" y="4366665"/>
              <a:ext cx="1872212" cy="640684"/>
            </a:xfrm>
            <a:prstGeom prst="bentConnector3">
              <a:avLst>
                <a:gd name="adj1" fmla="val -1102"/>
              </a:avLst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/>
            <p:cNvSpPr txBox="1"/>
            <p:nvPr/>
          </p:nvSpPr>
          <p:spPr>
            <a:xfrm>
              <a:off x="4211960" y="4878453"/>
              <a:ext cx="21082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(2) handle </a:t>
              </a:r>
              <a:r>
                <a:rPr lang="de-DE" dirty="0" err="1" smtClean="0">
                  <a:solidFill>
                    <a:srgbClr val="0070C0"/>
                  </a:solidFill>
                </a:rPr>
                <a:t>signal</a:t>
              </a:r>
              <a:r>
                <a:rPr lang="de-DE" dirty="0" smtClean="0">
                  <a:solidFill>
                    <a:srgbClr val="0070C0"/>
                  </a:solidFill>
                </a:rPr>
                <a:t> </a:t>
              </a:r>
            </a:p>
            <a:p>
              <a:r>
                <a:rPr lang="de-DE" dirty="0" smtClean="0">
                  <a:solidFill>
                    <a:srgbClr val="0070C0"/>
                  </a:solidFill>
                  <a:latin typeface="+mj-lt"/>
                  <a:cs typeface="Consolas" pitchFamily="49" charset="0"/>
                </a:rPr>
                <a:t>&amp; check </a:t>
              </a:r>
              <a:r>
                <a:rPr lang="de-DE" dirty="0" err="1" smtClean="0">
                  <a:solidFill>
                    <a:srgbClr val="0070C0"/>
                  </a:solidFill>
                  <a:latin typeface="+mj-lt"/>
                  <a:cs typeface="Consolas" pitchFamily="49" charset="0"/>
                </a:rPr>
                <a:t>free</a:t>
              </a:r>
              <a:r>
                <a:rPr lang="de-DE" dirty="0" smtClean="0">
                  <a:solidFill>
                    <a:srgbClr val="0070C0"/>
                  </a:solidFill>
                  <a:latin typeface="+mj-lt"/>
                  <a:cs typeface="Consolas" pitchFamily="49" charset="0"/>
                </a:rPr>
                <a:t> </a:t>
              </a:r>
              <a:r>
                <a:rPr lang="de-DE" dirty="0" err="1" smtClean="0">
                  <a:solidFill>
                    <a:srgbClr val="0070C0"/>
                  </a:solidFill>
                  <a:latin typeface="+mj-lt"/>
                  <a:cs typeface="Consolas" pitchFamily="49" charset="0"/>
                </a:rPr>
                <a:t>mem</a:t>
              </a:r>
              <a:r>
                <a:rPr lang="de-DE" dirty="0" smtClean="0">
                  <a:solidFill>
                    <a:srgbClr val="0070C0"/>
                  </a:solidFill>
                  <a:latin typeface="+mj-lt"/>
                  <a:cs typeface="Consolas" pitchFamily="49" charset="0"/>
                </a:rPr>
                <a:t>.</a:t>
              </a:r>
              <a:endParaRPr lang="de-DE" dirty="0">
                <a:solidFill>
                  <a:srgbClr val="0070C0"/>
                </a:solidFill>
                <a:latin typeface="+mj-lt"/>
                <a:cs typeface="Consolas" pitchFamily="49" charset="0"/>
              </a:endParaRPr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3059832" y="3606884"/>
            <a:ext cx="1368152" cy="696360"/>
            <a:chOff x="4211960" y="3750900"/>
            <a:chExt cx="1368152" cy="696360"/>
          </a:xfrm>
        </p:grpSpPr>
        <p:cxnSp>
          <p:nvCxnSpPr>
            <p:cNvPr id="20" name="Gerade Verbindung mit Pfeil 19"/>
            <p:cNvCxnSpPr/>
            <p:nvPr/>
          </p:nvCxnSpPr>
          <p:spPr>
            <a:xfrm>
              <a:off x="4211960" y="3750900"/>
              <a:ext cx="1224136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/>
            <p:cNvSpPr txBox="1"/>
            <p:nvPr/>
          </p:nvSpPr>
          <p:spPr>
            <a:xfrm>
              <a:off x="4395172" y="3800929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7030A0"/>
                  </a:solidFill>
                </a:rPr>
                <a:t>(3) </a:t>
              </a:r>
              <a:r>
                <a:rPr lang="de-DE" dirty="0" err="1" smtClean="0">
                  <a:solidFill>
                    <a:srgbClr val="7030A0"/>
                  </a:solidFill>
                </a:rPr>
                <a:t>restart</a:t>
              </a:r>
              <a:endParaRPr lang="de-DE" dirty="0" smtClean="0">
                <a:solidFill>
                  <a:srgbClr val="7030A0"/>
                </a:solidFill>
              </a:endParaRPr>
            </a:p>
            <a:p>
              <a:r>
                <a:rPr lang="de-DE" dirty="0" err="1" smtClean="0">
                  <a:solidFill>
                    <a:srgbClr val="7030A0"/>
                  </a:solidFill>
                  <a:latin typeface="+mj-lt"/>
                  <a:cs typeface="Consolas" pitchFamily="49" charset="0"/>
                </a:rPr>
                <a:t>worker</a:t>
              </a:r>
              <a:endParaRPr lang="de-DE" dirty="0">
                <a:solidFill>
                  <a:srgbClr val="7030A0"/>
                </a:solidFill>
                <a:latin typeface="+mj-lt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645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/>
          <p:cNvSpPr/>
          <p:nvPr/>
        </p:nvSpPr>
        <p:spPr>
          <a:xfrm>
            <a:off x="5661940" y="5239414"/>
            <a:ext cx="3204521" cy="3824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Integrated Solution</a:t>
            </a:r>
            <a:endParaRPr lang="de-DE" dirty="0"/>
          </a:p>
        </p:txBody>
      </p:sp>
      <p:pic>
        <p:nvPicPr>
          <p:cNvPr id="5" name="Picture 2" descr="H:\studium\ies-project\presentation\nginx-overview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4896544" cy="291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pieren 21"/>
          <p:cNvGrpSpPr/>
          <p:nvPr/>
        </p:nvGrpSpPr>
        <p:grpSpPr>
          <a:xfrm>
            <a:off x="440739" y="3692046"/>
            <a:ext cx="1906405" cy="1033098"/>
            <a:chOff x="1592867" y="3836062"/>
            <a:chExt cx="1906405" cy="1033098"/>
          </a:xfrm>
        </p:grpSpPr>
        <p:sp>
          <p:nvSpPr>
            <p:cNvPr id="3" name="Textfeld 2"/>
            <p:cNvSpPr txBox="1"/>
            <p:nvPr/>
          </p:nvSpPr>
          <p:spPr>
            <a:xfrm>
              <a:off x="1592867" y="4222829"/>
              <a:ext cx="1851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00B050"/>
                  </a:solidFill>
                </a:rPr>
                <a:t>(1) </a:t>
              </a:r>
              <a:r>
                <a:rPr lang="de-DE" dirty="0" err="1" smtClean="0">
                  <a:solidFill>
                    <a:srgbClr val="00B050"/>
                  </a:solidFill>
                </a:rPr>
                <a:t>Timer</a:t>
              </a:r>
              <a:r>
                <a:rPr lang="de-DE" dirty="0" smtClean="0">
                  <a:solidFill>
                    <a:srgbClr val="00B050"/>
                  </a:solidFill>
                </a:rPr>
                <a:t> </a:t>
              </a:r>
              <a:r>
                <a:rPr lang="de-DE" dirty="0" err="1" smtClean="0">
                  <a:solidFill>
                    <a:srgbClr val="00B050"/>
                  </a:solidFill>
                </a:rPr>
                <a:t>sends</a:t>
              </a:r>
              <a:r>
                <a:rPr lang="de-DE" dirty="0" smtClean="0">
                  <a:solidFill>
                    <a:srgbClr val="00B050"/>
                  </a:solidFill>
                </a:rPr>
                <a:t> </a:t>
              </a:r>
              <a:br>
                <a:rPr lang="de-DE" dirty="0" smtClean="0">
                  <a:solidFill>
                    <a:srgbClr val="00B050"/>
                  </a:solidFill>
                </a:rPr>
              </a:br>
              <a:r>
                <a:rPr lang="de-DE" dirty="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SIGALRM</a:t>
              </a:r>
              <a:endParaRPr lang="de-DE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>
            <a:xfrm rot="10800000">
              <a:off x="2059112" y="3836062"/>
              <a:ext cx="1440160" cy="288032"/>
            </a:xfrm>
            <a:prstGeom prst="bentConnector3">
              <a:avLst>
                <a:gd name="adj1" fmla="val 99383"/>
              </a:avLst>
            </a:prstGeom>
            <a:ln w="28575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feld 8"/>
          <p:cNvSpPr txBox="1"/>
          <p:nvPr/>
        </p:nvSpPr>
        <p:spPr>
          <a:xfrm>
            <a:off x="1992953" y="558797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proc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meminfo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3" name="Gruppieren 22"/>
          <p:cNvGrpSpPr/>
          <p:nvPr/>
        </p:nvGrpSpPr>
        <p:grpSpPr>
          <a:xfrm>
            <a:off x="2267744" y="3606885"/>
            <a:ext cx="2900357" cy="1872212"/>
            <a:chOff x="3419872" y="3750901"/>
            <a:chExt cx="2900357" cy="1872212"/>
          </a:xfrm>
        </p:grpSpPr>
        <p:cxnSp>
          <p:nvCxnSpPr>
            <p:cNvPr id="10" name="Gerade Verbindung mit Pfeil 6"/>
            <p:cNvCxnSpPr/>
            <p:nvPr/>
          </p:nvCxnSpPr>
          <p:spPr>
            <a:xfrm rot="16200000" flipH="1">
              <a:off x="2804108" y="4366665"/>
              <a:ext cx="1872212" cy="640684"/>
            </a:xfrm>
            <a:prstGeom prst="bentConnector3">
              <a:avLst>
                <a:gd name="adj1" fmla="val -1102"/>
              </a:avLst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/>
            <p:cNvSpPr txBox="1"/>
            <p:nvPr/>
          </p:nvSpPr>
          <p:spPr>
            <a:xfrm>
              <a:off x="4211960" y="4878453"/>
              <a:ext cx="21082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0070C0"/>
                  </a:solidFill>
                </a:rPr>
                <a:t>(2) handle </a:t>
              </a:r>
              <a:r>
                <a:rPr lang="de-DE" dirty="0" err="1">
                  <a:solidFill>
                    <a:srgbClr val="0070C0"/>
                  </a:solidFill>
                </a:rPr>
                <a:t>signal</a:t>
              </a:r>
              <a:r>
                <a:rPr lang="de-DE" dirty="0">
                  <a:solidFill>
                    <a:srgbClr val="0070C0"/>
                  </a:solidFill>
                </a:rPr>
                <a:t> </a:t>
              </a:r>
            </a:p>
            <a:p>
              <a:r>
                <a:rPr lang="de-DE" dirty="0">
                  <a:solidFill>
                    <a:srgbClr val="0070C0"/>
                  </a:solidFill>
                  <a:cs typeface="Consolas" pitchFamily="49" charset="0"/>
                </a:rPr>
                <a:t>&amp; check </a:t>
              </a:r>
              <a:r>
                <a:rPr lang="de-DE" dirty="0" err="1">
                  <a:solidFill>
                    <a:srgbClr val="0070C0"/>
                  </a:solidFill>
                  <a:cs typeface="Consolas" pitchFamily="49" charset="0"/>
                </a:rPr>
                <a:t>free</a:t>
              </a:r>
              <a:r>
                <a:rPr lang="de-DE" dirty="0">
                  <a:solidFill>
                    <a:srgbClr val="0070C0"/>
                  </a:solidFill>
                  <a:cs typeface="Consolas" pitchFamily="49" charset="0"/>
                </a:rPr>
                <a:t> </a:t>
              </a:r>
              <a:r>
                <a:rPr lang="de-DE" dirty="0" err="1">
                  <a:solidFill>
                    <a:srgbClr val="0070C0"/>
                  </a:solidFill>
                  <a:cs typeface="Consolas" pitchFamily="49" charset="0"/>
                </a:rPr>
                <a:t>mem</a:t>
              </a:r>
              <a:r>
                <a:rPr lang="de-DE" dirty="0">
                  <a:solidFill>
                    <a:srgbClr val="0070C0"/>
                  </a:solidFill>
                  <a:cs typeface="Consolas" pitchFamily="49" charset="0"/>
                </a:rPr>
                <a:t>.</a:t>
              </a:r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3059832" y="3606884"/>
            <a:ext cx="1368152" cy="696360"/>
            <a:chOff x="4211960" y="3750900"/>
            <a:chExt cx="1368152" cy="696360"/>
          </a:xfrm>
        </p:grpSpPr>
        <p:cxnSp>
          <p:nvCxnSpPr>
            <p:cNvPr id="20" name="Gerade Verbindung mit Pfeil 19"/>
            <p:cNvCxnSpPr/>
            <p:nvPr/>
          </p:nvCxnSpPr>
          <p:spPr>
            <a:xfrm>
              <a:off x="4211960" y="3750900"/>
              <a:ext cx="1224136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/>
            <p:cNvSpPr txBox="1"/>
            <p:nvPr/>
          </p:nvSpPr>
          <p:spPr>
            <a:xfrm>
              <a:off x="4395172" y="3800929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7030A0"/>
                  </a:solidFill>
                </a:rPr>
                <a:t>(3) </a:t>
              </a:r>
              <a:r>
                <a:rPr lang="de-DE" dirty="0" err="1">
                  <a:solidFill>
                    <a:srgbClr val="7030A0"/>
                  </a:solidFill>
                </a:rPr>
                <a:t>restart</a:t>
              </a:r>
              <a:endParaRPr lang="de-DE" dirty="0">
                <a:solidFill>
                  <a:srgbClr val="7030A0"/>
                </a:solidFill>
              </a:endParaRPr>
            </a:p>
            <a:p>
              <a:r>
                <a:rPr lang="de-DE" dirty="0" err="1">
                  <a:solidFill>
                    <a:srgbClr val="7030A0"/>
                  </a:solidFill>
                  <a:cs typeface="Consolas" pitchFamily="49" charset="0"/>
                </a:rPr>
                <a:t>worker</a:t>
              </a:r>
              <a:endParaRPr lang="de-DE" dirty="0">
                <a:solidFill>
                  <a:srgbClr val="7030A0"/>
                </a:solidFill>
                <a:cs typeface="Consolas" pitchFamily="49" charset="0"/>
              </a:endParaRPr>
            </a:p>
          </p:txBody>
        </p:sp>
      </p:grpSp>
      <p:sp>
        <p:nvSpPr>
          <p:cNvPr id="25" name="Textfeld 24"/>
          <p:cNvSpPr txBox="1"/>
          <p:nvPr/>
        </p:nvSpPr>
        <p:spPr>
          <a:xfrm>
            <a:off x="5652120" y="5283265"/>
            <a:ext cx="3214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--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with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-min-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free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-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=[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value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]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629231" y="5633345"/>
            <a:ext cx="3075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de-DE" sz="1600" b="1" dirty="0" smtClean="0"/>
              <a:t>Tests: "51200" </a:t>
            </a:r>
            <a:r>
              <a:rPr lang="de-DE" sz="1600" b="1" dirty="0"/>
              <a:t>(</a:t>
            </a:r>
            <a:r>
              <a:rPr lang="de-DE" sz="1600" b="1" dirty="0" err="1"/>
              <a:t>kilobytes</a:t>
            </a:r>
            <a:r>
              <a:rPr lang="de-DE" sz="1600" b="1" dirty="0"/>
              <a:t>).</a:t>
            </a:r>
            <a:endParaRPr lang="de-DE" sz="16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115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50845" y="4113076"/>
            <a:ext cx="7609587" cy="613809"/>
          </a:xfrm>
        </p:spPr>
        <p:txBody>
          <a:bodyPr/>
          <a:lstStyle/>
          <a:p>
            <a:r>
              <a:rPr lang="en-US" dirty="0" smtClean="0"/>
              <a:t>Performance Tests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776604" y="4709209"/>
            <a:ext cx="4932040" cy="1528103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TCP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Offload Engine (TOE)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76604" y="2611452"/>
            <a:ext cx="4932040" cy="1528103"/>
          </a:xfrm>
          <a:prstGeom prst="rect">
            <a:avLst/>
          </a:prstGeom>
        </p:spPr>
        <p:txBody>
          <a:bodyPr anchor="b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Preceding Work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nginx</a:t>
            </a: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41367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Layer Model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0275"/>
            <a:ext cx="57912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856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TCP/IP </a:t>
            </a:r>
            <a:r>
              <a:rPr lang="de-DE" dirty="0" err="1" smtClean="0"/>
              <a:t>Specifics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0627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5076056" y="2132856"/>
            <a:ext cx="3096344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data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995936" y="2132856"/>
            <a:ext cx="108012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header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915816" y="2132856"/>
            <a:ext cx="108012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TCP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header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835696" y="2132856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IP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header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TCP/IP </a:t>
            </a:r>
            <a:r>
              <a:rPr lang="de-DE" dirty="0" err="1" smtClean="0"/>
              <a:t>Specifics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755576" y="2132856"/>
            <a:ext cx="1080120" cy="720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Ethernet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header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36" name="Gruppieren 35"/>
          <p:cNvGrpSpPr/>
          <p:nvPr/>
        </p:nvGrpSpPr>
        <p:grpSpPr>
          <a:xfrm>
            <a:off x="1835696" y="2924944"/>
            <a:ext cx="6336704" cy="641867"/>
            <a:chOff x="1835696" y="2924944"/>
            <a:chExt cx="6336704" cy="641867"/>
          </a:xfrm>
        </p:grpSpPr>
        <p:sp>
          <p:nvSpPr>
            <p:cNvPr id="8" name="Geschweifte Klammer links 7"/>
            <p:cNvSpPr/>
            <p:nvPr/>
          </p:nvSpPr>
          <p:spPr>
            <a:xfrm rot="16200000">
              <a:off x="4860032" y="-99392"/>
              <a:ext cx="288032" cy="6336704"/>
            </a:xfrm>
            <a:prstGeom prst="leftBrace">
              <a:avLst>
                <a:gd name="adj1" fmla="val 34788"/>
                <a:gd name="adj2" fmla="val 4973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3988385" y="3197479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1500 </a:t>
              </a:r>
              <a:r>
                <a:rPr lang="de-DE" dirty="0" err="1" smtClean="0"/>
                <a:t>bytes</a:t>
              </a:r>
              <a:r>
                <a:rPr lang="de-DE" dirty="0" smtClean="0"/>
                <a:t> (MTU)</a:t>
              </a:r>
              <a:endParaRPr lang="de-DE" dirty="0"/>
            </a:p>
          </p:txBody>
        </p:sp>
      </p:grpSp>
      <p:sp>
        <p:nvSpPr>
          <p:cNvPr id="18" name="Textfeld 17"/>
          <p:cNvSpPr txBox="1"/>
          <p:nvPr/>
        </p:nvSpPr>
        <p:spPr>
          <a:xfrm>
            <a:off x="251520" y="1628800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 smtClean="0"/>
              <a:t>Anatomy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of</a:t>
            </a:r>
            <a:r>
              <a:rPr lang="de-DE" sz="2000" b="1" dirty="0" smtClean="0"/>
              <a:t> an HTTP packet: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2003009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5076056" y="2132856"/>
            <a:ext cx="3096344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data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732240" y="4077072"/>
            <a:ext cx="1440160" cy="720080"/>
          </a:xfrm>
          <a:prstGeom prst="rect">
            <a:avLst/>
          </a:prstGeom>
          <a:solidFill>
            <a:srgbClr val="E9503E"/>
          </a:solidFill>
          <a:ln>
            <a:solidFill>
              <a:srgbClr val="C72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Close </a:t>
            </a:r>
            <a:r>
              <a:rPr lang="de-DE" dirty="0" err="1" smtClean="0">
                <a:solidFill>
                  <a:schemeClr val="tx1"/>
                </a:solidFill>
              </a:rPr>
              <a:t>connection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995936" y="2132856"/>
            <a:ext cx="108012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header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915816" y="2132856"/>
            <a:ext cx="108012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TCP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header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835696" y="2132856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IP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header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TCP/IP </a:t>
            </a:r>
            <a:r>
              <a:rPr lang="de-DE" dirty="0" err="1" smtClean="0"/>
              <a:t>Specifics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755576" y="2132856"/>
            <a:ext cx="1080120" cy="720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Ethernet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header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Geschweifte Klammer links 7"/>
          <p:cNvSpPr/>
          <p:nvPr/>
        </p:nvSpPr>
        <p:spPr>
          <a:xfrm rot="16200000">
            <a:off x="4860032" y="-99392"/>
            <a:ext cx="288032" cy="6336704"/>
          </a:xfrm>
          <a:prstGeom prst="leftBrace">
            <a:avLst>
              <a:gd name="adj1" fmla="val 34788"/>
              <a:gd name="adj2" fmla="val 497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988385" y="319747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1500 </a:t>
            </a:r>
            <a:r>
              <a:rPr lang="de-DE" dirty="0" err="1" smtClean="0"/>
              <a:t>bytes</a:t>
            </a:r>
            <a:r>
              <a:rPr lang="de-DE" dirty="0" smtClean="0"/>
              <a:t> (MTU)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55576" y="4077072"/>
            <a:ext cx="1440160" cy="720080"/>
          </a:xfrm>
          <a:prstGeom prst="rect">
            <a:avLst/>
          </a:prstGeom>
          <a:solidFill>
            <a:srgbClr val="92D050"/>
          </a:solidFill>
          <a:ln>
            <a:solidFill>
              <a:srgbClr val="7ABC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Establish</a:t>
            </a:r>
            <a:endParaRPr lang="de-DE" dirty="0" smtClean="0">
              <a:solidFill>
                <a:schemeClr val="tx1"/>
              </a:solidFill>
            </a:endParaRP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connection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Pfeil nach unten 16"/>
          <p:cNvSpPr/>
          <p:nvPr/>
        </p:nvSpPr>
        <p:spPr>
          <a:xfrm rot="16200000">
            <a:off x="4391980" y="2060848"/>
            <a:ext cx="216024" cy="4752528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483768" y="4077072"/>
            <a:ext cx="72008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Req</a:t>
            </a:r>
            <a:r>
              <a:rPr lang="de-DE" dirty="0" smtClean="0">
                <a:solidFill>
                  <a:schemeClr val="tx1"/>
                </a:solidFill>
              </a:rPr>
              <a:t>. #1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267808" y="4077072"/>
            <a:ext cx="800135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Resp. #1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659670" y="4077072"/>
            <a:ext cx="784538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Resp. #n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4860032" y="4077072"/>
            <a:ext cx="71253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Req</a:t>
            </a:r>
            <a:r>
              <a:rPr lang="de-DE" dirty="0" smtClean="0">
                <a:solidFill>
                  <a:schemeClr val="tx1"/>
                </a:solidFill>
              </a:rPr>
              <a:t>. #n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51520" y="1628800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 smtClean="0"/>
              <a:t>Anatomy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of</a:t>
            </a:r>
            <a:r>
              <a:rPr lang="de-DE" sz="2000" b="1" dirty="0" smtClean="0"/>
              <a:t> an HTTP packet:</a:t>
            </a:r>
            <a:endParaRPr lang="de-DE" sz="20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251520" y="3604954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HTTP „</a:t>
            </a:r>
            <a:r>
              <a:rPr lang="de-DE" sz="2000" b="1" dirty="0" err="1" smtClean="0"/>
              <a:t>keep-alive</a:t>
            </a:r>
            <a:r>
              <a:rPr lang="de-DE" sz="2000" b="1" dirty="0" smtClean="0"/>
              <a:t>“:</a:t>
            </a:r>
            <a:endParaRPr lang="de-DE" sz="20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4273395" y="4469050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…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2192467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Base Hardware</a:t>
            </a:r>
            <a:endParaRPr lang="de-DE" dirty="0"/>
          </a:p>
        </p:txBody>
      </p:sp>
      <p:pic>
        <p:nvPicPr>
          <p:cNvPr id="5122" name="Picture 2" descr="http://www.monstr.eu/wiki/lib/exe/fetch.php?cache=&amp;media=boards:ml505:ml505-t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600597"/>
            <a:ext cx="5005313" cy="362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509178" y="5442148"/>
            <a:ext cx="4854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err="1"/>
              <a:t>Xilinx</a:t>
            </a:r>
            <a:r>
              <a:rPr lang="de-DE" b="1" dirty="0"/>
              <a:t> University </a:t>
            </a:r>
            <a:r>
              <a:rPr lang="de-DE" b="1" dirty="0" err="1"/>
              <a:t>Program</a:t>
            </a:r>
            <a:r>
              <a:rPr lang="de-DE" b="1" dirty="0"/>
              <a:t> XUPV5-LX110T Development System</a:t>
            </a:r>
          </a:p>
        </p:txBody>
      </p:sp>
      <p:pic>
        <p:nvPicPr>
          <p:cNvPr id="6" name="Picture 3" descr="H:\studium\ies-project\presentation\v5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427480"/>
            <a:ext cx="2111927" cy="197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6804248" y="5442148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XC5VLX110T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318461" y="4971212"/>
            <a:ext cx="914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(c) </a:t>
            </a:r>
            <a:r>
              <a:rPr lang="de-DE" sz="1100" dirty="0" err="1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bg1">
                    <a:lumMod val="50000"/>
                  </a:schemeClr>
                </a:solidFill>
              </a:rPr>
              <a:t>Xilinx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561659" y="4377587"/>
            <a:ext cx="914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(c) </a:t>
            </a:r>
            <a:r>
              <a:rPr lang="de-DE" sz="1100" dirty="0" err="1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bg1">
                    <a:lumMod val="50000"/>
                  </a:schemeClr>
                </a:solidFill>
              </a:rPr>
              <a:t>Xilinx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99507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5076056" y="2132856"/>
            <a:ext cx="3096344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data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732240" y="4077072"/>
            <a:ext cx="1440160" cy="720080"/>
          </a:xfrm>
          <a:prstGeom prst="rect">
            <a:avLst/>
          </a:prstGeom>
          <a:solidFill>
            <a:srgbClr val="E9503E"/>
          </a:solidFill>
          <a:ln>
            <a:solidFill>
              <a:srgbClr val="C72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Close </a:t>
            </a:r>
            <a:r>
              <a:rPr lang="de-DE" dirty="0" err="1" smtClean="0">
                <a:solidFill>
                  <a:schemeClr val="tx1"/>
                </a:solidFill>
              </a:rPr>
              <a:t>connection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995936" y="2132856"/>
            <a:ext cx="108012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header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915816" y="2132856"/>
            <a:ext cx="108012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TCP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header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835696" y="2132856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IP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header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TCP/IP </a:t>
            </a:r>
            <a:r>
              <a:rPr lang="de-DE" dirty="0" err="1" smtClean="0"/>
              <a:t>Specifics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755576" y="2132856"/>
            <a:ext cx="1080120" cy="720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Ethernet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header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Geschweifte Klammer links 7"/>
          <p:cNvSpPr/>
          <p:nvPr/>
        </p:nvSpPr>
        <p:spPr>
          <a:xfrm rot="16200000">
            <a:off x="4860032" y="-99392"/>
            <a:ext cx="288032" cy="6336704"/>
          </a:xfrm>
          <a:prstGeom prst="leftBrace">
            <a:avLst>
              <a:gd name="adj1" fmla="val 34788"/>
              <a:gd name="adj2" fmla="val 497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988385" y="319747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1500 </a:t>
            </a:r>
            <a:r>
              <a:rPr lang="de-DE" dirty="0" err="1" smtClean="0"/>
              <a:t>bytes</a:t>
            </a:r>
            <a:r>
              <a:rPr lang="de-DE" dirty="0" smtClean="0"/>
              <a:t> (MTU)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55576" y="4077072"/>
            <a:ext cx="1440160" cy="720080"/>
          </a:xfrm>
          <a:prstGeom prst="rect">
            <a:avLst/>
          </a:prstGeom>
          <a:solidFill>
            <a:srgbClr val="92D050"/>
          </a:solidFill>
          <a:ln>
            <a:solidFill>
              <a:srgbClr val="7ABC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Establish</a:t>
            </a:r>
            <a:endParaRPr lang="de-DE" dirty="0" smtClean="0">
              <a:solidFill>
                <a:schemeClr val="tx1"/>
              </a:solidFill>
            </a:endParaRP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connection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Pfeil nach unten 16"/>
          <p:cNvSpPr/>
          <p:nvPr/>
        </p:nvSpPr>
        <p:spPr>
          <a:xfrm rot="16200000">
            <a:off x="4391980" y="2060848"/>
            <a:ext cx="216024" cy="4752528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483768" y="4077072"/>
            <a:ext cx="72008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Req</a:t>
            </a:r>
            <a:r>
              <a:rPr lang="de-DE" dirty="0" smtClean="0">
                <a:solidFill>
                  <a:schemeClr val="tx1"/>
                </a:solidFill>
              </a:rPr>
              <a:t>. #1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267808" y="4077072"/>
            <a:ext cx="800135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Resp. #1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659670" y="4077072"/>
            <a:ext cx="784538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Resp. #n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4860032" y="4077072"/>
            <a:ext cx="71253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Req</a:t>
            </a:r>
            <a:r>
              <a:rPr lang="de-DE" dirty="0" smtClean="0">
                <a:solidFill>
                  <a:schemeClr val="tx1"/>
                </a:solidFill>
              </a:rPr>
              <a:t>. #n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51520" y="1628800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 smtClean="0"/>
              <a:t>Anatomy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of</a:t>
            </a:r>
            <a:r>
              <a:rPr lang="de-DE" sz="2000" b="1" dirty="0" smtClean="0"/>
              <a:t> an HTTP packet:</a:t>
            </a:r>
            <a:endParaRPr lang="de-DE" sz="20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251520" y="3604954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HTTP „</a:t>
            </a:r>
            <a:r>
              <a:rPr lang="de-DE" sz="2000" b="1" dirty="0" err="1" smtClean="0"/>
              <a:t>keep-alive</a:t>
            </a:r>
            <a:r>
              <a:rPr lang="de-DE" sz="2000" b="1" dirty="0" smtClean="0"/>
              <a:t>“:</a:t>
            </a:r>
            <a:endParaRPr lang="de-DE" sz="20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251520" y="5229200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Ports</a:t>
            </a:r>
            <a:endParaRPr lang="de-DE" sz="2000" b="1" dirty="0"/>
          </a:p>
        </p:txBody>
      </p:sp>
      <p:sp>
        <p:nvSpPr>
          <p:cNvPr id="21" name="Rechteck 20"/>
          <p:cNvSpPr/>
          <p:nvPr/>
        </p:nvSpPr>
        <p:spPr>
          <a:xfrm>
            <a:off x="755576" y="5733256"/>
            <a:ext cx="1080120" cy="5441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Server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576971" y="5629310"/>
            <a:ext cx="1080120" cy="5441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Client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940056" y="582065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80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5623602" y="5458905"/>
            <a:ext cx="825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1</a:t>
            </a:r>
          </a:p>
          <a:p>
            <a:pPr algn="ctr"/>
            <a:r>
              <a:rPr lang="de-DE" dirty="0" smtClean="0"/>
              <a:t>–</a:t>
            </a:r>
          </a:p>
          <a:p>
            <a:pPr algn="ctr"/>
            <a:r>
              <a:rPr lang="de-DE" dirty="0" smtClean="0"/>
              <a:t>65535</a:t>
            </a:r>
            <a:endParaRPr lang="de-DE" dirty="0"/>
          </a:p>
        </p:txBody>
      </p:sp>
      <p:cxnSp>
        <p:nvCxnSpPr>
          <p:cNvPr id="25" name="Gerade Verbindung mit Pfeil 24"/>
          <p:cNvCxnSpPr>
            <a:endCxn id="16" idx="3"/>
          </p:cNvCxnSpPr>
          <p:nvPr/>
        </p:nvCxnSpPr>
        <p:spPr>
          <a:xfrm flipH="1">
            <a:off x="2381202" y="5602340"/>
            <a:ext cx="3126902" cy="4029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endCxn id="16" idx="3"/>
          </p:cNvCxnSpPr>
          <p:nvPr/>
        </p:nvCxnSpPr>
        <p:spPr>
          <a:xfrm flipH="1">
            <a:off x="2381202" y="5733256"/>
            <a:ext cx="3121456" cy="272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2381202" y="5869287"/>
            <a:ext cx="3126902" cy="136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endCxn id="16" idx="3"/>
          </p:cNvCxnSpPr>
          <p:nvPr/>
        </p:nvCxnSpPr>
        <p:spPr>
          <a:xfrm flipH="1">
            <a:off x="2381202" y="6005319"/>
            <a:ext cx="31214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endCxn id="16" idx="3"/>
          </p:cNvCxnSpPr>
          <p:nvPr/>
        </p:nvCxnSpPr>
        <p:spPr>
          <a:xfrm flipH="1" flipV="1">
            <a:off x="2381202" y="6005319"/>
            <a:ext cx="3116010" cy="170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4273395" y="4469050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…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971839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Tests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078918"/>
              </p:ext>
            </p:extLst>
          </p:nvPr>
        </p:nvGraphicFramePr>
        <p:xfrm>
          <a:off x="980291" y="1988840"/>
          <a:ext cx="513123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1515061"/>
                <a:gridCol w="158417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File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Size / </a:t>
                      </a:r>
                      <a:r>
                        <a:rPr lang="de-DE" dirty="0" err="1" smtClean="0">
                          <a:solidFill>
                            <a:schemeClr val="tx1"/>
                          </a:solidFill>
                        </a:rPr>
                        <a:t>bytes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TCP </a:t>
                      </a:r>
                      <a:r>
                        <a:rPr lang="de-DE" dirty="0" err="1" smtClean="0">
                          <a:solidFill>
                            <a:schemeClr val="tx1"/>
                          </a:solidFill>
                        </a:rPr>
                        <a:t>packets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index.html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10K.html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10,240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i="1" dirty="0" smtClean="0"/>
                        <a:t>404</a:t>
                      </a:r>
                      <a:endParaRPr lang="de-D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421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331640" y="4149080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itchFamily="49" charset="0"/>
                <a:cs typeface="Consolas" pitchFamily="49" charset="0"/>
              </a:rPr>
              <a:t>httperf</a:t>
            </a:r>
            <a:r>
              <a:rPr lang="fr-FR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[…] </a:t>
            </a:r>
          </a:p>
          <a:p>
            <a:pPr defTabSz="627063"/>
            <a:r>
              <a:rPr lang="fr-FR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--rate=</a:t>
            </a:r>
            <a:r>
              <a:rPr lang="de-DE" i="1" dirty="0" smtClean="0">
                <a:latin typeface="Consolas" pitchFamily="49" charset="0"/>
                <a:cs typeface="Consolas" pitchFamily="49" charset="0"/>
              </a:rPr>
              <a:t>NNN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\</a:t>
            </a:r>
          </a:p>
          <a:p>
            <a:pPr defTabSz="627063"/>
            <a:r>
              <a:rPr lang="de-DE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--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num-conns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=3000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\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pPr defTabSz="627063"/>
            <a:r>
              <a:rPr lang="de-DE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--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num-calls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=3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410961"/>
              </p:ext>
            </p:extLst>
          </p:nvPr>
        </p:nvGraphicFramePr>
        <p:xfrm>
          <a:off x="980291" y="1988840"/>
          <a:ext cx="513123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1515061"/>
                <a:gridCol w="158417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File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Size / </a:t>
                      </a:r>
                      <a:r>
                        <a:rPr lang="de-DE" dirty="0" err="1" smtClean="0">
                          <a:solidFill>
                            <a:schemeClr val="tx1"/>
                          </a:solidFill>
                        </a:rPr>
                        <a:t>bytes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TCP </a:t>
                      </a:r>
                      <a:r>
                        <a:rPr lang="de-DE" dirty="0" err="1" smtClean="0">
                          <a:solidFill>
                            <a:schemeClr val="tx1"/>
                          </a:solidFill>
                        </a:rPr>
                        <a:t>packets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index.html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10K.html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10,240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i="1" dirty="0" smtClean="0"/>
                        <a:t>404</a:t>
                      </a:r>
                      <a:endParaRPr lang="de-D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5148064" y="44160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  :  20..120 </a:t>
            </a:r>
            <a:r>
              <a:rPr lang="de-DE" dirty="0" err="1" smtClean="0"/>
              <a:t>conn</a:t>
            </a:r>
            <a:r>
              <a:rPr lang="de-DE" dirty="0" smtClean="0"/>
              <a:t>./s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007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</a:t>
            </a:r>
            <a:r>
              <a:rPr lang="de-DE" dirty="0" err="1" smtClean="0"/>
              <a:t>Results</a:t>
            </a:r>
            <a:endParaRPr lang="de-DE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878381769"/>
              </p:ext>
            </p:extLst>
          </p:nvPr>
        </p:nvGraphicFramePr>
        <p:xfrm>
          <a:off x="251520" y="1628800"/>
          <a:ext cx="849694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9489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</a:t>
            </a:r>
            <a:r>
              <a:rPr lang="de-DE" dirty="0" err="1" smtClean="0"/>
              <a:t>Results</a:t>
            </a:r>
            <a:endParaRPr lang="de-DE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604681685"/>
              </p:ext>
            </p:extLst>
          </p:nvPr>
        </p:nvGraphicFramePr>
        <p:xfrm>
          <a:off x="251520" y="1628800"/>
          <a:ext cx="849694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2473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</a:t>
            </a:r>
            <a:r>
              <a:rPr lang="de-DE" dirty="0" err="1" smtClean="0"/>
              <a:t>Results</a:t>
            </a:r>
            <a:endParaRPr lang="de-DE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3862308051"/>
              </p:ext>
            </p:extLst>
          </p:nvPr>
        </p:nvGraphicFramePr>
        <p:xfrm>
          <a:off x="251520" y="1628800"/>
          <a:ext cx="864096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6711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</a:t>
            </a:r>
            <a:r>
              <a:rPr lang="de-DE" dirty="0" err="1" smtClean="0"/>
              <a:t>Results</a:t>
            </a:r>
            <a:endParaRPr lang="de-DE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3611591124"/>
              </p:ext>
            </p:extLst>
          </p:nvPr>
        </p:nvGraphicFramePr>
        <p:xfrm>
          <a:off x="251520" y="1628800"/>
          <a:ext cx="864096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338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Error </a:t>
            </a:r>
            <a:r>
              <a:rPr lang="de-DE" dirty="0" err="1" smtClean="0"/>
              <a:t>rates</a:t>
            </a:r>
            <a:r>
              <a:rPr lang="de-DE" dirty="0" smtClean="0"/>
              <a:t> (%)</a:t>
            </a:r>
            <a:endParaRPr lang="de-DE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577475181"/>
              </p:ext>
            </p:extLst>
          </p:nvPr>
        </p:nvGraphicFramePr>
        <p:xfrm>
          <a:off x="251520" y="1628800"/>
          <a:ext cx="864096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2504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Average Response </a:t>
            </a:r>
            <a:r>
              <a:rPr lang="de-DE" dirty="0"/>
              <a:t>T</a:t>
            </a:r>
            <a:r>
              <a:rPr lang="de-DE" dirty="0" smtClean="0"/>
              <a:t>imes (</a:t>
            </a:r>
            <a:r>
              <a:rPr lang="de-DE" dirty="0" err="1" smtClean="0"/>
              <a:t>ms</a:t>
            </a:r>
            <a:r>
              <a:rPr lang="de-DE" dirty="0" smtClean="0"/>
              <a:t>)</a:t>
            </a:r>
            <a:endParaRPr lang="de-DE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4169005972"/>
              </p:ext>
            </p:extLst>
          </p:nvPr>
        </p:nvGraphicFramePr>
        <p:xfrm>
          <a:off x="251520" y="1628800"/>
          <a:ext cx="864096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9173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CPU </a:t>
            </a:r>
            <a:r>
              <a:rPr lang="de-DE" dirty="0" err="1" smtClean="0"/>
              <a:t>Utilization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551" y="1723281"/>
            <a:ext cx="528637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843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Preceding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nginx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Performance Tests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TCP Offload Engine (TOE)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68668628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Network </a:t>
            </a:r>
            <a:r>
              <a:rPr lang="de-DE" dirty="0" err="1" smtClean="0"/>
              <a:t>Throughput</a:t>
            </a:r>
            <a:r>
              <a:rPr lang="de-DE" dirty="0" smtClean="0"/>
              <a:t> (</a:t>
            </a:r>
            <a:r>
              <a:rPr lang="de-DE" dirty="0" err="1" smtClean="0"/>
              <a:t>kb</a:t>
            </a:r>
            <a:r>
              <a:rPr lang="de-DE" dirty="0" smtClean="0"/>
              <a:t>/s)</a:t>
            </a:r>
            <a:endParaRPr lang="de-DE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326954887"/>
              </p:ext>
            </p:extLst>
          </p:nvPr>
        </p:nvGraphicFramePr>
        <p:xfrm>
          <a:off x="251520" y="1628800"/>
          <a:ext cx="864096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9272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Network </a:t>
            </a:r>
            <a:r>
              <a:rPr lang="de-DE" dirty="0" err="1" smtClean="0"/>
              <a:t>Throughput</a:t>
            </a:r>
            <a:r>
              <a:rPr lang="de-DE" dirty="0" smtClean="0"/>
              <a:t> Tests</a:t>
            </a:r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5" b="867"/>
          <a:stretch/>
        </p:blipFill>
        <p:spPr bwMode="auto">
          <a:xfrm>
            <a:off x="613470" y="1479549"/>
            <a:ext cx="7996823" cy="238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6"/>
          <a:stretch/>
        </p:blipFill>
        <p:spPr bwMode="auto">
          <a:xfrm>
            <a:off x="611560" y="3968576"/>
            <a:ext cx="7488832" cy="2484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5642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Linux Network </a:t>
            </a:r>
            <a:r>
              <a:rPr lang="de-DE" dirty="0" err="1" smtClean="0"/>
              <a:t>Stack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51520" y="1628800"/>
            <a:ext cx="6768752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User Space (e.g. </a:t>
            </a:r>
            <a:r>
              <a:rPr lang="de-DE" dirty="0" err="1" smtClean="0">
                <a:solidFill>
                  <a:schemeClr val="tx1"/>
                </a:solidFill>
              </a:rPr>
              <a:t>nginx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2492896"/>
            <a:ext cx="67687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Socket Layer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2996952"/>
            <a:ext cx="67687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Protocol </a:t>
            </a:r>
            <a:r>
              <a:rPr lang="de-DE" dirty="0" err="1" smtClean="0">
                <a:solidFill>
                  <a:schemeClr val="tx1"/>
                </a:solidFill>
              </a:rPr>
              <a:t>Families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3501008"/>
            <a:ext cx="67687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Network Interface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4005064"/>
            <a:ext cx="67687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Network Device Drivers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4869160"/>
            <a:ext cx="676875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Network Controller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3419872" y="2086249"/>
            <a:ext cx="0" cy="36004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3419872" y="4470980"/>
            <a:ext cx="0" cy="36004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3417416" y="2852936"/>
            <a:ext cx="0" cy="28803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3417416" y="3356992"/>
            <a:ext cx="0" cy="28803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3417416" y="3861048"/>
            <a:ext cx="0" cy="24335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Geschweifte Klammer links 21"/>
          <p:cNvSpPr/>
          <p:nvPr/>
        </p:nvSpPr>
        <p:spPr>
          <a:xfrm flipH="1">
            <a:off x="7233493" y="2446289"/>
            <a:ext cx="288032" cy="204376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Geschweifte Klammer links 22"/>
          <p:cNvSpPr/>
          <p:nvPr/>
        </p:nvSpPr>
        <p:spPr>
          <a:xfrm flipH="1">
            <a:off x="7233493" y="4814239"/>
            <a:ext cx="288032" cy="55897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7812359" y="3177842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Linux </a:t>
            </a:r>
          </a:p>
          <a:p>
            <a:r>
              <a:rPr lang="de-DE" dirty="0" err="1" smtClean="0"/>
              <a:t>kernel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7812359" y="4770561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Hard-</a:t>
            </a:r>
          </a:p>
          <a:p>
            <a:r>
              <a:rPr lang="de-DE" dirty="0" err="1" smtClean="0"/>
              <a:t>ware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1115616" y="3626197"/>
            <a:ext cx="936104" cy="695474"/>
          </a:xfrm>
          <a:prstGeom prst="rect">
            <a:avLst/>
          </a:prstGeom>
          <a:solidFill>
            <a:srgbClr val="E9503E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Soft.</a:t>
            </a:r>
          </a:p>
          <a:p>
            <a:pPr algn="ctr"/>
            <a:r>
              <a:rPr lang="de-DE" dirty="0" err="1" smtClean="0">
                <a:solidFill>
                  <a:srgbClr val="FF0000"/>
                </a:solidFill>
              </a:rPr>
              <a:t>irq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854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50845" y="4113076"/>
            <a:ext cx="7609587" cy="613809"/>
          </a:xfrm>
        </p:spPr>
        <p:txBody>
          <a:bodyPr/>
          <a:lstStyle/>
          <a:p>
            <a:r>
              <a:rPr lang="en-US" dirty="0" smtClean="0"/>
              <a:t>TCP Offload Engine (TOE)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776604" y="4709209"/>
            <a:ext cx="4932040" cy="1528103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76604" y="2611452"/>
            <a:ext cx="4932040" cy="1528103"/>
          </a:xfrm>
          <a:prstGeom prst="rect">
            <a:avLst/>
          </a:prstGeom>
        </p:spPr>
        <p:txBody>
          <a:bodyPr anchor="b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Preceding Work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ginx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Performance Tests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81537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TOE </a:t>
            </a:r>
            <a:r>
              <a:rPr lang="de-DE" dirty="0" err="1" smtClean="0"/>
              <a:t>Categories</a:t>
            </a:r>
            <a:endParaRPr lang="de-DE" dirty="0"/>
          </a:p>
        </p:txBody>
      </p:sp>
      <p:grpSp>
        <p:nvGrpSpPr>
          <p:cNvPr id="49" name="Gruppieren 48"/>
          <p:cNvGrpSpPr/>
          <p:nvPr/>
        </p:nvGrpSpPr>
        <p:grpSpPr>
          <a:xfrm>
            <a:off x="714772" y="3140968"/>
            <a:ext cx="8177708" cy="1656184"/>
            <a:chOff x="714772" y="3140968"/>
            <a:chExt cx="8177708" cy="1656184"/>
          </a:xfrm>
        </p:grpSpPr>
        <p:sp>
          <p:nvSpPr>
            <p:cNvPr id="46" name="Rechteck 45"/>
            <p:cNvSpPr/>
            <p:nvPr/>
          </p:nvSpPr>
          <p:spPr>
            <a:xfrm>
              <a:off x="6557503" y="3933056"/>
              <a:ext cx="1135229" cy="4579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6020731" y="3933056"/>
              <a:ext cx="493104" cy="4579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6023112" y="3429000"/>
              <a:ext cx="490246" cy="4582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755576" y="3429000"/>
              <a:ext cx="3061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TCP </a:t>
              </a:r>
              <a:r>
                <a:rPr lang="de-DE" b="1" dirty="0" err="1" smtClean="0"/>
                <a:t>Chimney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Offload</a:t>
              </a:r>
              <a:endParaRPr lang="de-DE" b="1" dirty="0"/>
            </a:p>
          </p:txBody>
        </p:sp>
        <p:cxnSp>
          <p:nvCxnSpPr>
            <p:cNvPr id="24" name="Gerade Verbindung 23"/>
            <p:cNvCxnSpPr/>
            <p:nvPr/>
          </p:nvCxnSpPr>
          <p:spPr>
            <a:xfrm>
              <a:off x="714772" y="3140968"/>
              <a:ext cx="817770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Freihandform 28"/>
            <p:cNvSpPr/>
            <p:nvPr/>
          </p:nvSpPr>
          <p:spPr>
            <a:xfrm>
              <a:off x="6557503" y="3429000"/>
              <a:ext cx="1614947" cy="962025"/>
            </a:xfrm>
            <a:custGeom>
              <a:avLst/>
              <a:gdLst>
                <a:gd name="connsiteX0" fmla="*/ 0 w 2190750"/>
                <a:gd name="connsiteY0" fmla="*/ 0 h 952500"/>
                <a:gd name="connsiteX1" fmla="*/ 2190750 w 2190750"/>
                <a:gd name="connsiteY1" fmla="*/ 0 h 952500"/>
                <a:gd name="connsiteX2" fmla="*/ 2190750 w 2190750"/>
                <a:gd name="connsiteY2" fmla="*/ 952500 h 952500"/>
                <a:gd name="connsiteX3" fmla="*/ 1762125 w 2190750"/>
                <a:gd name="connsiteY3" fmla="*/ 952500 h 952500"/>
                <a:gd name="connsiteX4" fmla="*/ 1762125 w 2190750"/>
                <a:gd name="connsiteY4" fmla="*/ 447675 h 952500"/>
                <a:gd name="connsiteX5" fmla="*/ 19050 w 2190750"/>
                <a:gd name="connsiteY5" fmla="*/ 447675 h 952500"/>
                <a:gd name="connsiteX6" fmla="*/ 0 w 2190750"/>
                <a:gd name="connsiteY6" fmla="*/ 0 h 952500"/>
                <a:gd name="connsiteX0" fmla="*/ 7144 w 2171700"/>
                <a:gd name="connsiteY0" fmla="*/ 0 h 954881"/>
                <a:gd name="connsiteX1" fmla="*/ 2171700 w 2171700"/>
                <a:gd name="connsiteY1" fmla="*/ 2381 h 954881"/>
                <a:gd name="connsiteX2" fmla="*/ 2171700 w 2171700"/>
                <a:gd name="connsiteY2" fmla="*/ 954881 h 954881"/>
                <a:gd name="connsiteX3" fmla="*/ 1743075 w 2171700"/>
                <a:gd name="connsiteY3" fmla="*/ 954881 h 954881"/>
                <a:gd name="connsiteX4" fmla="*/ 1743075 w 2171700"/>
                <a:gd name="connsiteY4" fmla="*/ 450056 h 954881"/>
                <a:gd name="connsiteX5" fmla="*/ 0 w 2171700"/>
                <a:gd name="connsiteY5" fmla="*/ 450056 h 954881"/>
                <a:gd name="connsiteX6" fmla="*/ 7144 w 2171700"/>
                <a:gd name="connsiteY6" fmla="*/ 0 h 954881"/>
                <a:gd name="connsiteX0" fmla="*/ 0 w 2176462"/>
                <a:gd name="connsiteY0" fmla="*/ 0 h 952500"/>
                <a:gd name="connsiteX1" fmla="*/ 2176462 w 2176462"/>
                <a:gd name="connsiteY1" fmla="*/ 0 h 952500"/>
                <a:gd name="connsiteX2" fmla="*/ 2176462 w 2176462"/>
                <a:gd name="connsiteY2" fmla="*/ 952500 h 952500"/>
                <a:gd name="connsiteX3" fmla="*/ 1747837 w 2176462"/>
                <a:gd name="connsiteY3" fmla="*/ 952500 h 952500"/>
                <a:gd name="connsiteX4" fmla="*/ 1747837 w 2176462"/>
                <a:gd name="connsiteY4" fmla="*/ 447675 h 952500"/>
                <a:gd name="connsiteX5" fmla="*/ 4762 w 2176462"/>
                <a:gd name="connsiteY5" fmla="*/ 447675 h 952500"/>
                <a:gd name="connsiteX6" fmla="*/ 0 w 2176462"/>
                <a:gd name="connsiteY6" fmla="*/ 0 h 952500"/>
                <a:gd name="connsiteX0" fmla="*/ 0 w 2176462"/>
                <a:gd name="connsiteY0" fmla="*/ 0 h 952500"/>
                <a:gd name="connsiteX1" fmla="*/ 2176462 w 2176462"/>
                <a:gd name="connsiteY1" fmla="*/ 0 h 952500"/>
                <a:gd name="connsiteX2" fmla="*/ 2176462 w 2176462"/>
                <a:gd name="connsiteY2" fmla="*/ 952500 h 952500"/>
                <a:gd name="connsiteX3" fmla="*/ 1747837 w 2176462"/>
                <a:gd name="connsiteY3" fmla="*/ 952500 h 952500"/>
                <a:gd name="connsiteX4" fmla="*/ 1747837 w 2176462"/>
                <a:gd name="connsiteY4" fmla="*/ 447675 h 952500"/>
                <a:gd name="connsiteX5" fmla="*/ 561974 w 2176462"/>
                <a:gd name="connsiteY5" fmla="*/ 450056 h 952500"/>
                <a:gd name="connsiteX6" fmla="*/ 0 w 2176462"/>
                <a:gd name="connsiteY6" fmla="*/ 0 h 952500"/>
                <a:gd name="connsiteX0" fmla="*/ 460 w 1614947"/>
                <a:gd name="connsiteY0" fmla="*/ 0 h 964406"/>
                <a:gd name="connsiteX1" fmla="*/ 1614947 w 1614947"/>
                <a:gd name="connsiteY1" fmla="*/ 11906 h 964406"/>
                <a:gd name="connsiteX2" fmla="*/ 1614947 w 1614947"/>
                <a:gd name="connsiteY2" fmla="*/ 964406 h 964406"/>
                <a:gd name="connsiteX3" fmla="*/ 1186322 w 1614947"/>
                <a:gd name="connsiteY3" fmla="*/ 964406 h 964406"/>
                <a:gd name="connsiteX4" fmla="*/ 1186322 w 1614947"/>
                <a:gd name="connsiteY4" fmla="*/ 459581 h 964406"/>
                <a:gd name="connsiteX5" fmla="*/ 459 w 1614947"/>
                <a:gd name="connsiteY5" fmla="*/ 461962 h 964406"/>
                <a:gd name="connsiteX6" fmla="*/ 460 w 1614947"/>
                <a:gd name="connsiteY6" fmla="*/ 0 h 964406"/>
                <a:gd name="connsiteX0" fmla="*/ 0 w 1624012"/>
                <a:gd name="connsiteY0" fmla="*/ 0 h 962025"/>
                <a:gd name="connsiteX1" fmla="*/ 1624012 w 1624012"/>
                <a:gd name="connsiteY1" fmla="*/ 9525 h 962025"/>
                <a:gd name="connsiteX2" fmla="*/ 1624012 w 1624012"/>
                <a:gd name="connsiteY2" fmla="*/ 962025 h 962025"/>
                <a:gd name="connsiteX3" fmla="*/ 1195387 w 1624012"/>
                <a:gd name="connsiteY3" fmla="*/ 962025 h 962025"/>
                <a:gd name="connsiteX4" fmla="*/ 1195387 w 1624012"/>
                <a:gd name="connsiteY4" fmla="*/ 457200 h 962025"/>
                <a:gd name="connsiteX5" fmla="*/ 9524 w 1624012"/>
                <a:gd name="connsiteY5" fmla="*/ 459581 h 962025"/>
                <a:gd name="connsiteX6" fmla="*/ 0 w 1624012"/>
                <a:gd name="connsiteY6" fmla="*/ 0 h 962025"/>
                <a:gd name="connsiteX0" fmla="*/ 460 w 1614947"/>
                <a:gd name="connsiteY0" fmla="*/ 0 h 962025"/>
                <a:gd name="connsiteX1" fmla="*/ 1614947 w 1614947"/>
                <a:gd name="connsiteY1" fmla="*/ 9525 h 962025"/>
                <a:gd name="connsiteX2" fmla="*/ 1614947 w 1614947"/>
                <a:gd name="connsiteY2" fmla="*/ 962025 h 962025"/>
                <a:gd name="connsiteX3" fmla="*/ 1186322 w 1614947"/>
                <a:gd name="connsiteY3" fmla="*/ 962025 h 962025"/>
                <a:gd name="connsiteX4" fmla="*/ 1186322 w 1614947"/>
                <a:gd name="connsiteY4" fmla="*/ 457200 h 962025"/>
                <a:gd name="connsiteX5" fmla="*/ 459 w 1614947"/>
                <a:gd name="connsiteY5" fmla="*/ 459581 h 962025"/>
                <a:gd name="connsiteX6" fmla="*/ 460 w 1614947"/>
                <a:gd name="connsiteY6" fmla="*/ 0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4947" h="962025">
                  <a:moveTo>
                    <a:pt x="460" y="0"/>
                  </a:moveTo>
                  <a:lnTo>
                    <a:pt x="1614947" y="9525"/>
                  </a:lnTo>
                  <a:lnTo>
                    <a:pt x="1614947" y="962025"/>
                  </a:lnTo>
                  <a:lnTo>
                    <a:pt x="1186322" y="962025"/>
                  </a:lnTo>
                  <a:lnTo>
                    <a:pt x="1186322" y="457200"/>
                  </a:lnTo>
                  <a:lnTo>
                    <a:pt x="459" y="459581"/>
                  </a:lnTo>
                  <a:cubicBezTo>
                    <a:pt x="-1128" y="310356"/>
                    <a:pt x="2047" y="149225"/>
                    <a:pt x="46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7178262" y="3501008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Hardware</a:t>
              </a:r>
              <a:endParaRPr lang="de-DE" sz="1400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958830" y="3701038"/>
              <a:ext cx="9412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de-DE" sz="1400" dirty="0" err="1" smtClean="0"/>
                <a:t>stack</a:t>
              </a:r>
              <a:endParaRPr lang="de-DE" sz="1400" dirty="0"/>
            </a:p>
          </p:txBody>
        </p:sp>
        <p:cxnSp>
          <p:nvCxnSpPr>
            <p:cNvPr id="33" name="Gerade Verbindung 32"/>
            <p:cNvCxnSpPr/>
            <p:nvPr/>
          </p:nvCxnSpPr>
          <p:spPr>
            <a:xfrm>
              <a:off x="6536808" y="3351891"/>
              <a:ext cx="0" cy="137325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>
              <a:off x="7718923" y="3347847"/>
              <a:ext cx="0" cy="137325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feld 37"/>
            <p:cNvSpPr txBox="1"/>
            <p:nvPr/>
          </p:nvSpPr>
          <p:spPr>
            <a:xfrm>
              <a:off x="6546333" y="4489375"/>
              <a:ext cx="11473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TCP/IP</a:t>
              </a:r>
              <a:endParaRPr lang="de-DE" sz="1400" dirty="0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714772" y="4941168"/>
            <a:ext cx="8177708" cy="1229314"/>
            <a:chOff x="714772" y="4941168"/>
            <a:chExt cx="8177708" cy="1229314"/>
          </a:xfrm>
        </p:grpSpPr>
        <p:sp>
          <p:nvSpPr>
            <p:cNvPr id="8" name="Textfeld 7"/>
            <p:cNvSpPr txBox="1"/>
            <p:nvPr/>
          </p:nvSpPr>
          <p:spPr>
            <a:xfrm>
              <a:off x="755575" y="5229200"/>
              <a:ext cx="3061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i="1" dirty="0" err="1" smtClean="0"/>
                <a:t>Full-stack</a:t>
              </a:r>
              <a:r>
                <a:rPr lang="de-DE" b="1" dirty="0" smtClean="0"/>
                <a:t> TCP </a:t>
              </a:r>
              <a:r>
                <a:rPr lang="de-DE" b="1" dirty="0" err="1" smtClean="0"/>
                <a:t>Offload</a:t>
              </a:r>
              <a:endParaRPr lang="de-DE" b="1" dirty="0"/>
            </a:p>
          </p:txBody>
        </p:sp>
        <p:cxnSp>
          <p:nvCxnSpPr>
            <p:cNvPr id="27" name="Gerade Verbindung 26"/>
            <p:cNvCxnSpPr/>
            <p:nvPr/>
          </p:nvCxnSpPr>
          <p:spPr>
            <a:xfrm>
              <a:off x="714772" y="4941168"/>
              <a:ext cx="817770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hteck 38"/>
            <p:cNvSpPr/>
            <p:nvPr/>
          </p:nvSpPr>
          <p:spPr>
            <a:xfrm>
              <a:off x="6012160" y="5229200"/>
              <a:ext cx="534172" cy="9361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6626139" y="5229200"/>
              <a:ext cx="151264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chemeClr val="tx1"/>
                  </a:solidFill>
                </a:rPr>
                <a:t>TCP/IP </a:t>
              </a:r>
              <a:r>
                <a:rPr lang="de-DE" sz="1200" b="1" dirty="0" err="1" smtClean="0">
                  <a:solidFill>
                    <a:schemeClr val="tx1"/>
                  </a:solidFill>
                </a:rPr>
                <a:t>stack</a:t>
              </a:r>
              <a:endParaRPr lang="de-DE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sz="1200" b="1" dirty="0" smtClean="0">
                  <a:solidFill>
                    <a:schemeClr val="tx1"/>
                  </a:solidFill>
                </a:rPr>
                <a:t>in Hardware</a:t>
              </a:r>
              <a:endParaRPr lang="de-DE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Textfeld 40"/>
            <p:cNvSpPr txBox="1"/>
            <p:nvPr/>
          </p:nvSpPr>
          <p:spPr>
            <a:xfrm rot="16200000">
              <a:off x="5814081" y="5438231"/>
              <a:ext cx="9412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de-DE" sz="1400" dirty="0" err="1" smtClean="0"/>
                <a:t>interface</a:t>
              </a:r>
              <a:endParaRPr lang="de-DE" sz="1400" dirty="0"/>
            </a:p>
          </p:txBody>
        </p:sp>
      </p:grpSp>
      <p:sp>
        <p:nvSpPr>
          <p:cNvPr id="42" name="Rechteck 41"/>
          <p:cNvSpPr/>
          <p:nvPr/>
        </p:nvSpPr>
        <p:spPr>
          <a:xfrm>
            <a:off x="714772" y="5085184"/>
            <a:ext cx="7529636" cy="1224136"/>
          </a:xfrm>
          <a:prstGeom prst="rect">
            <a:avLst/>
          </a:prstGeom>
          <a:noFill/>
          <a:ln>
            <a:solidFill>
              <a:srgbClr val="E95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2" name="Gruppieren 51"/>
          <p:cNvGrpSpPr/>
          <p:nvPr/>
        </p:nvGrpSpPr>
        <p:grpSpPr>
          <a:xfrm>
            <a:off x="755576" y="1534374"/>
            <a:ext cx="8223365" cy="1390134"/>
            <a:chOff x="755576" y="1534374"/>
            <a:chExt cx="8223365" cy="1390134"/>
          </a:xfrm>
        </p:grpSpPr>
        <p:sp>
          <p:nvSpPr>
            <p:cNvPr id="6" name="Textfeld 5"/>
            <p:cNvSpPr txBox="1"/>
            <p:nvPr/>
          </p:nvSpPr>
          <p:spPr>
            <a:xfrm>
              <a:off x="755576" y="1915961"/>
              <a:ext cx="34211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Large Segment </a:t>
              </a:r>
              <a:r>
                <a:rPr lang="de-DE" b="1" dirty="0" err="1" smtClean="0"/>
                <a:t>and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Receive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Offload</a:t>
              </a:r>
              <a:r>
                <a:rPr lang="de-DE" b="1" dirty="0" smtClean="0"/>
                <a:t> (LSO/LRO)</a:t>
              </a:r>
              <a:endParaRPr lang="de-DE" b="1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6012160" y="1915961"/>
              <a:ext cx="720080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chemeClr val="tx1"/>
                  </a:solidFill>
                </a:rPr>
                <a:t>Large</a:t>
              </a:r>
            </a:p>
            <a:p>
              <a:pPr algn="ctr"/>
              <a:r>
                <a:rPr lang="de-DE" sz="1200" b="1" dirty="0" smtClean="0">
                  <a:solidFill>
                    <a:schemeClr val="tx1"/>
                  </a:solidFill>
                </a:rPr>
                <a:t>TCP packet</a:t>
              </a:r>
              <a:endParaRPr lang="de-DE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Gerade Verbindung 10"/>
            <p:cNvCxnSpPr/>
            <p:nvPr/>
          </p:nvCxnSpPr>
          <p:spPr>
            <a:xfrm>
              <a:off x="7236296" y="1556792"/>
              <a:ext cx="0" cy="136771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>
            <a:xfrm>
              <a:off x="6851873" y="2384012"/>
              <a:ext cx="720080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hteck 14"/>
            <p:cNvSpPr/>
            <p:nvPr/>
          </p:nvSpPr>
          <p:spPr>
            <a:xfrm>
              <a:off x="7668344" y="1935651"/>
              <a:ext cx="216024" cy="250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7956376" y="1935651"/>
              <a:ext cx="216024" cy="250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7668344" y="2276872"/>
              <a:ext cx="216024" cy="250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7956376" y="2276872"/>
              <a:ext cx="216024" cy="250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7668344" y="2601672"/>
              <a:ext cx="216024" cy="250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7956376" y="2601672"/>
              <a:ext cx="216024" cy="250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5148064" y="1534374"/>
              <a:ext cx="19864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/>
                <a:t>Linux </a:t>
              </a:r>
              <a:r>
                <a:rPr lang="de-DE" sz="1600" i="1" dirty="0" err="1" smtClean="0"/>
                <a:t>network</a:t>
              </a:r>
              <a:r>
                <a:rPr lang="de-DE" sz="1600" i="1" dirty="0" smtClean="0"/>
                <a:t> </a:t>
              </a:r>
              <a:r>
                <a:rPr lang="de-DE" sz="1600" i="1" dirty="0" err="1" smtClean="0"/>
                <a:t>stack</a:t>
              </a:r>
              <a:endParaRPr lang="de-DE" sz="1600" i="1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7420011" y="1534374"/>
              <a:ext cx="1072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/>
                <a:t>Hardware</a:t>
              </a:r>
              <a:endParaRPr lang="de-DE" sz="1600" i="1" dirty="0"/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8223606" y="2080537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b="1" dirty="0" smtClean="0"/>
                <a:t>MTU-</a:t>
              </a:r>
            </a:p>
            <a:p>
              <a:pPr algn="ctr"/>
              <a:r>
                <a:rPr lang="de-DE" sz="1200" b="1" dirty="0" err="1" smtClean="0"/>
                <a:t>sized</a:t>
              </a:r>
              <a:endParaRPr lang="de-DE" sz="1200" b="1" dirty="0" smtClean="0"/>
            </a:p>
            <a:p>
              <a:pPr algn="ctr"/>
              <a:r>
                <a:rPr lang="de-DE" sz="1200" b="1" dirty="0" err="1" smtClean="0"/>
                <a:t>packets</a:t>
              </a:r>
              <a:endParaRPr lang="de-DE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94068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Linux Network </a:t>
            </a:r>
            <a:r>
              <a:rPr lang="de-DE" dirty="0" err="1" smtClean="0"/>
              <a:t>Stack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51520" y="1628800"/>
            <a:ext cx="6768752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User Space (e.g. </a:t>
            </a:r>
            <a:r>
              <a:rPr lang="de-DE" dirty="0" err="1" smtClean="0">
                <a:solidFill>
                  <a:schemeClr val="tx1"/>
                </a:solidFill>
              </a:rPr>
              <a:t>nginx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2492896"/>
            <a:ext cx="67687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Socket Layer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2996952"/>
            <a:ext cx="67687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Protocol </a:t>
            </a:r>
            <a:r>
              <a:rPr lang="de-DE" dirty="0" err="1" smtClean="0">
                <a:solidFill>
                  <a:schemeClr val="tx1"/>
                </a:solidFill>
              </a:rPr>
              <a:t>Families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3501008"/>
            <a:ext cx="67687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Network Interface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4005064"/>
            <a:ext cx="67687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Network Device Drivers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4869160"/>
            <a:ext cx="676875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Network Controller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3419872" y="2086249"/>
            <a:ext cx="0" cy="36004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3419872" y="4470980"/>
            <a:ext cx="0" cy="36004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3417416" y="2852936"/>
            <a:ext cx="0" cy="28803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3417416" y="3356992"/>
            <a:ext cx="0" cy="28803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3417416" y="3861048"/>
            <a:ext cx="0" cy="24335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Geschweifte Klammer links 21"/>
          <p:cNvSpPr/>
          <p:nvPr/>
        </p:nvSpPr>
        <p:spPr>
          <a:xfrm flipH="1">
            <a:off x="7233493" y="2446289"/>
            <a:ext cx="288032" cy="204376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Geschweifte Klammer links 22"/>
          <p:cNvSpPr/>
          <p:nvPr/>
        </p:nvSpPr>
        <p:spPr>
          <a:xfrm flipH="1">
            <a:off x="7233493" y="4814239"/>
            <a:ext cx="288032" cy="55897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7812359" y="3177842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Linux </a:t>
            </a:r>
          </a:p>
          <a:p>
            <a:r>
              <a:rPr lang="de-DE" dirty="0" err="1" smtClean="0"/>
              <a:t>kernel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7812359" y="4770561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Hard-</a:t>
            </a:r>
          </a:p>
          <a:p>
            <a:r>
              <a:rPr lang="de-DE" dirty="0" err="1" smtClean="0"/>
              <a:t>ware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5508104" y="2636913"/>
            <a:ext cx="1008112" cy="1684758"/>
          </a:xfrm>
          <a:prstGeom prst="rect">
            <a:avLst/>
          </a:prstGeom>
          <a:solidFill>
            <a:schemeClr val="accent2">
              <a:alpha val="2117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accent2"/>
                </a:solidFill>
              </a:rPr>
              <a:t>sk_buff</a:t>
            </a:r>
            <a:endParaRPr lang="de-DE" b="1" dirty="0" smtClean="0">
              <a:solidFill>
                <a:schemeClr val="accent2"/>
              </a:solidFill>
            </a:endParaRPr>
          </a:p>
          <a:p>
            <a:pPr algn="ctr"/>
            <a:endParaRPr lang="de-DE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33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TOE Integration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51520" y="1628800"/>
            <a:ext cx="6768752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User Space (e.g. </a:t>
            </a:r>
            <a:r>
              <a:rPr lang="de-DE" dirty="0" err="1" smtClean="0">
                <a:solidFill>
                  <a:schemeClr val="tx1"/>
                </a:solidFill>
              </a:rPr>
              <a:t>nginx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2492896"/>
            <a:ext cx="67687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Socket Layer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2996952"/>
            <a:ext cx="67687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Protocol </a:t>
            </a:r>
            <a:r>
              <a:rPr lang="en-US" dirty="0" smtClean="0">
                <a:solidFill>
                  <a:schemeClr val="tx1"/>
                </a:solidFill>
              </a:rPr>
              <a:t>Families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3501008"/>
            <a:ext cx="67687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Network Interface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4005064"/>
            <a:ext cx="67687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Network Device Drivers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4869160"/>
            <a:ext cx="676875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Network Controller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3419872" y="2086249"/>
            <a:ext cx="0" cy="36004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3419872" y="4470980"/>
            <a:ext cx="0" cy="36004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3417416" y="2852936"/>
            <a:ext cx="0" cy="28803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3417416" y="3356992"/>
            <a:ext cx="0" cy="28803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3417416" y="3861048"/>
            <a:ext cx="0" cy="24335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Geschweifte Klammer links 21"/>
          <p:cNvSpPr/>
          <p:nvPr/>
        </p:nvSpPr>
        <p:spPr>
          <a:xfrm flipH="1">
            <a:off x="7233493" y="2446289"/>
            <a:ext cx="288032" cy="204376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Geschweifte Klammer links 22"/>
          <p:cNvSpPr/>
          <p:nvPr/>
        </p:nvSpPr>
        <p:spPr>
          <a:xfrm flipH="1">
            <a:off x="7233493" y="4814239"/>
            <a:ext cx="288032" cy="55897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7812359" y="3177842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Linux </a:t>
            </a:r>
          </a:p>
          <a:p>
            <a:r>
              <a:rPr lang="de-DE" dirty="0" err="1" smtClean="0"/>
              <a:t>kernel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7812359" y="4770561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Hard-</a:t>
            </a:r>
          </a:p>
          <a:p>
            <a:r>
              <a:rPr lang="de-DE" dirty="0" err="1" smtClean="0"/>
              <a:t>ware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332532" y="4941168"/>
            <a:ext cx="6768752" cy="432048"/>
          </a:xfrm>
          <a:prstGeom prst="rect">
            <a:avLst/>
          </a:prstGeom>
          <a:solidFill>
            <a:srgbClr val="E9503E"/>
          </a:solidFill>
          <a:ln>
            <a:solidFill>
              <a:srgbClr val="C72817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TCP </a:t>
            </a:r>
            <a:r>
              <a:rPr lang="de-DE" dirty="0" err="1" smtClean="0">
                <a:solidFill>
                  <a:schemeClr val="bg1"/>
                </a:solidFill>
              </a:rPr>
              <a:t>Offload</a:t>
            </a:r>
            <a:r>
              <a:rPr lang="de-DE" dirty="0" smtClean="0">
                <a:solidFill>
                  <a:schemeClr val="bg1"/>
                </a:solidFill>
              </a:rPr>
              <a:t> Engine (TOE)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32532" y="4049593"/>
            <a:ext cx="6768752" cy="432048"/>
          </a:xfrm>
          <a:prstGeom prst="rect">
            <a:avLst/>
          </a:prstGeom>
          <a:solidFill>
            <a:srgbClr val="7ABC32"/>
          </a:solidFill>
          <a:ln>
            <a:solidFill>
              <a:srgbClr val="5F9127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TOE Device Driver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58775" y="2687060"/>
            <a:ext cx="783084" cy="1173987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short</a:t>
            </a:r>
            <a:r>
              <a:rPr lang="de-DE" dirty="0" smtClean="0">
                <a:solidFill>
                  <a:schemeClr val="tx1"/>
                </a:solidFill>
              </a:rPr>
              <a:t>- </a:t>
            </a:r>
            <a:r>
              <a:rPr lang="de-DE" dirty="0" err="1" smtClean="0">
                <a:solidFill>
                  <a:schemeClr val="tx1"/>
                </a:solidFill>
              </a:rPr>
              <a:t>cut</a:t>
            </a:r>
            <a:r>
              <a:rPr lang="de-DE" dirty="0" smtClean="0">
                <a:solidFill>
                  <a:schemeClr val="tx1"/>
                </a:solidFill>
              </a:rPr>
              <a:t> TCP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508104" y="2636913"/>
            <a:ext cx="1008112" cy="1684758"/>
          </a:xfrm>
          <a:prstGeom prst="rect">
            <a:avLst/>
          </a:prstGeom>
          <a:solidFill>
            <a:schemeClr val="accent2">
              <a:alpha val="2117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accent2"/>
                </a:solidFill>
              </a:rPr>
              <a:t>sk_buff</a:t>
            </a:r>
            <a:endParaRPr lang="de-DE" b="1" dirty="0" smtClean="0">
              <a:solidFill>
                <a:schemeClr val="accent2"/>
              </a:solidFill>
            </a:endParaRPr>
          </a:p>
          <a:p>
            <a:pPr algn="ctr"/>
            <a:endParaRPr lang="de-DE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608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50845" y="4113076"/>
            <a:ext cx="7609587" cy="613809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776604" y="2204864"/>
            <a:ext cx="4932040" cy="1934691"/>
          </a:xfrm>
          <a:prstGeom prst="rect">
            <a:avLst/>
          </a:prstGeom>
        </p:spPr>
        <p:txBody>
          <a:bodyPr anchor="b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Preceding Work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nginx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Performance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TCP Offload Engine (TOE)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74626" y="4709209"/>
            <a:ext cx="4932040" cy="1528103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6700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your</a:t>
            </a:r>
            <a:r>
              <a:rPr lang="de-DE" dirty="0" smtClean="0"/>
              <a:t> Attention!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47980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13315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mtClean="0">
              <a:ea typeface="ヒラギノ角ゴ Pro W3" charset="-128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50845" y="4113076"/>
            <a:ext cx="6421455" cy="613809"/>
          </a:xfrm>
        </p:spPr>
        <p:txBody>
          <a:bodyPr/>
          <a:lstStyle/>
          <a:p>
            <a:r>
              <a:rPr lang="en-US" dirty="0" smtClean="0"/>
              <a:t>Preceding WORK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776604" y="4709209"/>
            <a:ext cx="4932040" cy="1528103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nginx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Performance Tests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TCP Offload Engine (TOE)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82923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423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</a:t>
            </a:r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2881933" y="2276872"/>
            <a:ext cx="33843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nginx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887241" y="2996952"/>
            <a:ext cx="3384376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Operating System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887241" y="3717032"/>
            <a:ext cx="3384376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Processor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887241" y="4437112"/>
            <a:ext cx="33843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Xilinx</a:t>
            </a:r>
            <a:r>
              <a:rPr lang="de-DE" b="1" dirty="0">
                <a:solidFill>
                  <a:schemeClr val="tx1"/>
                </a:solidFill>
              </a:rPr>
              <a:t> XC5VLX110T</a:t>
            </a:r>
          </a:p>
        </p:txBody>
      </p:sp>
      <p:sp>
        <p:nvSpPr>
          <p:cNvPr id="9" name="Rechteck 8"/>
          <p:cNvSpPr/>
          <p:nvPr/>
        </p:nvSpPr>
        <p:spPr>
          <a:xfrm>
            <a:off x="2887241" y="2996953"/>
            <a:ext cx="3384376" cy="13648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?</a:t>
            </a:r>
            <a:endParaRPr lang="de-DE" b="1" dirty="0">
              <a:solidFill>
                <a:schemeClr val="tx1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6372200" y="2636912"/>
            <a:ext cx="616715" cy="2124236"/>
            <a:chOff x="6372200" y="2636912"/>
            <a:chExt cx="616715" cy="2124236"/>
          </a:xfrm>
        </p:grpSpPr>
        <p:cxnSp>
          <p:nvCxnSpPr>
            <p:cNvPr id="12" name="Gerade Verbindung 11"/>
            <p:cNvCxnSpPr/>
            <p:nvPr/>
          </p:nvCxnSpPr>
          <p:spPr>
            <a:xfrm>
              <a:off x="6372200" y="2636912"/>
              <a:ext cx="43204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6804248" y="2636912"/>
              <a:ext cx="0" cy="61206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>
              <a:off x="6372200" y="4759052"/>
              <a:ext cx="43204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6804248" y="4149080"/>
              <a:ext cx="0" cy="61206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>
            <a:xfrm rot="5400000">
              <a:off x="6468259" y="3532367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fixed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99019183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</a:t>
            </a:r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386953" y="1700808"/>
            <a:ext cx="2744887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nginx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58775" y="5733256"/>
            <a:ext cx="274488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Xilinx</a:t>
            </a:r>
            <a:r>
              <a:rPr lang="de-DE" b="1" dirty="0">
                <a:solidFill>
                  <a:schemeClr val="tx1"/>
                </a:solidFill>
              </a:rPr>
              <a:t> XC5VLX110T</a:t>
            </a:r>
          </a:p>
        </p:txBody>
      </p:sp>
      <p:sp>
        <p:nvSpPr>
          <p:cNvPr id="24" name="Rechteck 23"/>
          <p:cNvSpPr/>
          <p:nvPr/>
        </p:nvSpPr>
        <p:spPr>
          <a:xfrm>
            <a:off x="386953" y="3044957"/>
            <a:ext cx="2744887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Operating System (OS</a:t>
            </a:r>
            <a:r>
              <a:rPr lang="de-DE" b="1" dirty="0" smtClean="0">
                <a:solidFill>
                  <a:schemeClr val="tx1"/>
                </a:solidFill>
              </a:rPr>
              <a:t>)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58775" y="4389106"/>
            <a:ext cx="2744887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Processor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Geschweifte Klammer links 15"/>
          <p:cNvSpPr/>
          <p:nvPr/>
        </p:nvSpPr>
        <p:spPr>
          <a:xfrm rot="10800000">
            <a:off x="3083099" y="4281635"/>
            <a:ext cx="792088" cy="2160240"/>
          </a:xfrm>
          <a:prstGeom prst="leftBrace">
            <a:avLst>
              <a:gd name="adj1" fmla="val 10889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308134" y="5161700"/>
            <a:ext cx="2941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Hardware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41406577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erade Verbindung 22"/>
          <p:cNvCxnSpPr/>
          <p:nvPr/>
        </p:nvCxnSpPr>
        <p:spPr>
          <a:xfrm>
            <a:off x="1431107" y="5000476"/>
            <a:ext cx="0" cy="144016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1432223" y="3935710"/>
            <a:ext cx="0" cy="144016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1431107" y="3940646"/>
            <a:ext cx="3500933" cy="0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1431107" y="5013176"/>
            <a:ext cx="3500933" cy="0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3995936" y="4473116"/>
            <a:ext cx="1296144" cy="0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3995936" y="5553236"/>
            <a:ext cx="1296144" cy="0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</a:t>
            </a:r>
            <a:r>
              <a:rPr lang="en-US" dirty="0" smtClean="0"/>
              <a:t>Architecture</a:t>
            </a:r>
            <a:endParaRPr lang="en-US" dirty="0"/>
          </a:p>
        </p:txBody>
      </p:sp>
      <p:cxnSp>
        <p:nvCxnSpPr>
          <p:cNvPr id="13" name="Gerade Verbindung 12"/>
          <p:cNvCxnSpPr/>
          <p:nvPr/>
        </p:nvCxnSpPr>
        <p:spPr>
          <a:xfrm>
            <a:off x="7199337" y="1700808"/>
            <a:ext cx="0" cy="460851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7462812" y="1988840"/>
            <a:ext cx="1512168" cy="1800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7048358" y="2276872"/>
            <a:ext cx="408916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7048358" y="2454796"/>
            <a:ext cx="408916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7048358" y="2624212"/>
            <a:ext cx="408916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7048358" y="3356992"/>
            <a:ext cx="408916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7048358" y="4509120"/>
            <a:ext cx="408916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7048358" y="5589240"/>
            <a:ext cx="408916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7020272" y="2758666"/>
            <a:ext cx="0" cy="48690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7462812" y="4041750"/>
            <a:ext cx="1512168" cy="8274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7462812" y="4998231"/>
            <a:ext cx="1512168" cy="8274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7462812" y="6019626"/>
            <a:ext cx="1512168" cy="2896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67544" y="1772816"/>
            <a:ext cx="6552728" cy="453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System on Chip (</a:t>
            </a:r>
            <a:r>
              <a:rPr lang="de-DE" b="1" dirty="0" err="1" smtClean="0">
                <a:solidFill>
                  <a:schemeClr val="tx1"/>
                </a:solidFill>
              </a:rPr>
              <a:t>SoC</a:t>
            </a:r>
            <a:r>
              <a:rPr lang="de-DE" b="1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8" name="Gerade Verbindung mit Pfeil 37"/>
          <p:cNvCxnSpPr/>
          <p:nvPr/>
        </p:nvCxnSpPr>
        <p:spPr>
          <a:xfrm>
            <a:off x="7048358" y="6059388"/>
            <a:ext cx="408916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7048358" y="6164473"/>
            <a:ext cx="408916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051" name="Picture 3" descr="H:\studium\ies-project\presentation\v5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749" y="1955056"/>
            <a:ext cx="4091209" cy="382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2443338" y="5795972"/>
            <a:ext cx="270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System on Chip (</a:t>
            </a:r>
            <a:r>
              <a:rPr lang="de-DE" b="1" dirty="0" err="1" smtClean="0"/>
              <a:t>SoC</a:t>
            </a:r>
            <a:r>
              <a:rPr lang="de-DE" b="1" dirty="0" smtClean="0"/>
              <a:t>)</a:t>
            </a:r>
            <a:endParaRPr lang="de-DE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7385266" y="1556792"/>
            <a:ext cx="2011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Ext. Peripherals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7467522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vorlage">
  <a:themeElements>
    <a:clrScheme name="powerpoint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werpoint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werpoint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941</Words>
  <Application>Microsoft Office PowerPoint</Application>
  <PresentationFormat>Bildschirmpräsentation (4:3)</PresentationFormat>
  <Paragraphs>392</Paragraphs>
  <Slides>60</Slides>
  <Notes>4</Notes>
  <HiddenSlides>2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60</vt:i4>
      </vt:variant>
    </vt:vector>
  </HeadingPairs>
  <TitlesOfParts>
    <vt:vector size="61" baseType="lpstr">
      <vt:lpstr>powerpointvorlage</vt:lpstr>
      <vt:lpstr>Design of an Accelerated Event-based Server</vt:lpstr>
      <vt:lpstr>PowerPoint-Präsentation</vt:lpstr>
      <vt:lpstr>PowerPoint-Präsentation</vt:lpstr>
      <vt:lpstr>Base Hardware</vt:lpstr>
      <vt:lpstr>Agenda</vt:lpstr>
      <vt:lpstr>Preceding WORK</vt:lpstr>
      <vt:lpstr>System Requirements</vt:lpstr>
      <vt:lpstr>System Requirements</vt:lpstr>
      <vt:lpstr>Hardware Architecture</vt:lpstr>
      <vt:lpstr>Hardware Architecture</vt:lpstr>
      <vt:lpstr>System Requirements</vt:lpstr>
      <vt:lpstr>System Requirements</vt:lpstr>
      <vt:lpstr>Linux Kernel Compilation</vt:lpstr>
      <vt:lpstr>Preceding Work</vt:lpstr>
      <vt:lpstr>Preceding Work</vt:lpstr>
      <vt:lpstr>Preceding Work</vt:lpstr>
      <vt:lpstr>nginx</vt:lpstr>
      <vt:lpstr>nginx – Overview</vt:lpstr>
      <vt:lpstr>Traditional, thread-based Architectures</vt:lpstr>
      <vt:lpstr>Traditional, thread-based Architectures</vt:lpstr>
      <vt:lpstr>Traditional, thread-based Architectures</vt:lpstr>
      <vt:lpstr>Event-based Architectures</vt:lpstr>
      <vt:lpstr>Event-based Architectures</vt:lpstr>
      <vt:lpstr>Event-based Architectures</vt:lpstr>
      <vt:lpstr>nginx Configuration</vt:lpstr>
      <vt:lpstr>nginx Configuration</vt:lpstr>
      <vt:lpstr>nginx Configuration</vt:lpstr>
      <vt:lpstr>Memory Leaks</vt:lpstr>
      <vt:lpstr>Memory-related Log Messages</vt:lpstr>
      <vt:lpstr>First Workaround</vt:lpstr>
      <vt:lpstr>First Workaround</vt:lpstr>
      <vt:lpstr>Integrated Solution</vt:lpstr>
      <vt:lpstr>Integrated Solution</vt:lpstr>
      <vt:lpstr>Integrated Solution</vt:lpstr>
      <vt:lpstr>Performance Tests</vt:lpstr>
      <vt:lpstr>Layer Model</vt:lpstr>
      <vt:lpstr>TCP/IP Specifics</vt:lpstr>
      <vt:lpstr>TCP/IP Specifics</vt:lpstr>
      <vt:lpstr>TCP/IP Specifics</vt:lpstr>
      <vt:lpstr>TCP/IP Specifics</vt:lpstr>
      <vt:lpstr>Tests</vt:lpstr>
      <vt:lpstr>Tests</vt:lpstr>
      <vt:lpstr>Test Results</vt:lpstr>
      <vt:lpstr>Test Results</vt:lpstr>
      <vt:lpstr>Test Results</vt:lpstr>
      <vt:lpstr>Test Results</vt:lpstr>
      <vt:lpstr>Error rates (%)</vt:lpstr>
      <vt:lpstr>Average Response Times (ms)</vt:lpstr>
      <vt:lpstr>CPU Utilization</vt:lpstr>
      <vt:lpstr>Network Throughput (kb/s)</vt:lpstr>
      <vt:lpstr>Network Throughput Tests</vt:lpstr>
      <vt:lpstr>Linux Network Stack</vt:lpstr>
      <vt:lpstr>TCP Offload Engine (TOE)</vt:lpstr>
      <vt:lpstr>TOE Categories</vt:lpstr>
      <vt:lpstr>Linux Network Stack</vt:lpstr>
      <vt:lpstr>TOE Integration</vt:lpstr>
      <vt:lpstr>Conclusion</vt:lpstr>
      <vt:lpstr>Thank you for  your Attention!</vt:lpstr>
      <vt:lpstr>Questions?</vt:lpstr>
      <vt:lpstr>PowerPoint-Präsentation</vt:lpstr>
    </vt:vector>
  </TitlesOfParts>
  <Company>Technische Universität Darmstadt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an Accelerated Event-based Server</dc:title>
  <dc:creator>Peter Schuster</dc:creator>
  <cp:lastModifiedBy>Peter Schuster</cp:lastModifiedBy>
  <cp:revision>515</cp:revision>
  <dcterms:created xsi:type="dcterms:W3CDTF">2009-09-08T15:20:58Z</dcterms:created>
  <dcterms:modified xsi:type="dcterms:W3CDTF">2013-01-10T04:45:05Z</dcterms:modified>
</cp:coreProperties>
</file>