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96" r:id="rId2"/>
    <p:sldId id="400" r:id="rId3"/>
    <p:sldId id="397" r:id="rId4"/>
    <p:sldId id="398" r:id="rId5"/>
    <p:sldId id="407" r:id="rId6"/>
    <p:sldId id="430" r:id="rId7"/>
    <p:sldId id="399" r:id="rId8"/>
    <p:sldId id="404" r:id="rId9"/>
    <p:sldId id="326" r:id="rId10"/>
    <p:sldId id="437" r:id="rId11"/>
    <p:sldId id="426" r:id="rId12"/>
    <p:sldId id="427" r:id="rId13"/>
    <p:sldId id="428" r:id="rId14"/>
    <p:sldId id="429" r:id="rId15"/>
    <p:sldId id="401" r:id="rId16"/>
    <p:sldId id="411" r:id="rId17"/>
    <p:sldId id="412" r:id="rId18"/>
    <p:sldId id="414" r:id="rId19"/>
    <p:sldId id="415" r:id="rId20"/>
    <p:sldId id="416" r:id="rId21"/>
    <p:sldId id="418" r:id="rId22"/>
    <p:sldId id="422" r:id="rId23"/>
    <p:sldId id="420" r:id="rId24"/>
    <p:sldId id="413" r:id="rId25"/>
    <p:sldId id="406" r:id="rId26"/>
    <p:sldId id="417" r:id="rId27"/>
    <p:sldId id="423" r:id="rId28"/>
    <p:sldId id="424" r:id="rId29"/>
    <p:sldId id="425" r:id="rId30"/>
    <p:sldId id="402" r:id="rId31"/>
    <p:sldId id="432" r:id="rId32"/>
    <p:sldId id="433" r:id="rId33"/>
    <p:sldId id="434" r:id="rId34"/>
    <p:sldId id="435" r:id="rId35"/>
    <p:sldId id="403" r:id="rId36"/>
    <p:sldId id="431" r:id="rId37"/>
    <p:sldId id="436" r:id="rId38"/>
    <p:sldId id="284" r:id="rId39"/>
    <p:sldId id="280" r:id="rId40"/>
    <p:sldId id="343" r:id="rId41"/>
  </p:sldIdLst>
  <p:sldSz cx="9144000" cy="6858000" type="screen4x3"/>
  <p:notesSz cx="9872663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A300"/>
    <a:srgbClr val="FF0000"/>
    <a:srgbClr val="6699FF"/>
    <a:srgbClr val="BBE0E3"/>
    <a:srgbClr val="333F67"/>
    <a:srgbClr val="FFFF8B"/>
    <a:srgbClr val="FFFF99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7" autoAdjust="0"/>
  </p:normalViewPr>
  <p:slideViewPr>
    <p:cSldViewPr snapToObjects="1">
      <p:cViewPr>
        <p:scale>
          <a:sx n="100" d="100"/>
          <a:sy n="100" d="100"/>
        </p:scale>
        <p:origin x="-46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0"/>
    </p:cViewPr>
  </p:sorterViewPr>
  <p:notesViewPr>
    <p:cSldViewPr snapToObjects="1">
      <p:cViewPr varScale="1">
        <p:scale>
          <a:sx n="112" d="100"/>
          <a:sy n="112" d="100"/>
        </p:scale>
        <p:origin x="-246" y="-90"/>
      </p:cViewPr>
      <p:guideLst>
        <p:guide orient="horz" pos="2141"/>
        <p:guide pos="3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74638" y="287338"/>
            <a:ext cx="77787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74638" y="6369050"/>
            <a:ext cx="19161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CC807CBE-9EAD-424E-A750-DCA4E7B0C037}" type="datetime1">
              <a:rPr lang="de-DE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90750" y="6369050"/>
            <a:ext cx="6424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637588" y="6369050"/>
            <a:ext cx="96361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C7D8E0FC-54BE-42EE-A57C-D1F97AA5E1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5366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268288"/>
            <a:ext cx="13382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74638" y="63150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71463" y="577850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57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3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268288"/>
            <a:ext cx="13462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71463" y="6456363"/>
            <a:ext cx="23320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fld id="{580918CD-45A7-4F50-AB5F-26BE89AFE4F0}" type="datetime1">
              <a:rPr lang="de-DE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98838" y="685800"/>
            <a:ext cx="3046412" cy="2284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4638" y="3184525"/>
            <a:ext cx="9323387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03500" y="6456363"/>
            <a:ext cx="5908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512175" y="6456363"/>
            <a:ext cx="1358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D63CEB64-1B05-4B39-AEB2-0F8A9B3EFF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4638" y="287338"/>
            <a:ext cx="7778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4638" y="133350"/>
            <a:ext cx="9326562" cy="106363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74638" y="268288"/>
            <a:ext cx="9326562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74638" y="58102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74638" y="6456363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271463" y="3051175"/>
            <a:ext cx="932656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76020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ヒラギノ角ゴ Pro W3" pitchFamily="-112" charset="-128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9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0918CD-45A7-4F50-AB5F-26BE89AFE4F0}" type="datetime1">
              <a:rPr lang="de-DE" smtClean="0"/>
              <a:pPr>
                <a:defRPr/>
              </a:pPr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 </a:t>
            </a:r>
            <a:fld id="{D63CEB64-1B05-4B39-AEB2-0F8A9B3EFFDC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</a:t>
            </a:r>
          </a:p>
          <a:p>
            <a:r>
              <a:rPr lang="de-DE" dirty="0"/>
              <a:t>Untertitelmasters durch </a:t>
            </a:r>
          </a:p>
          <a:p>
            <a:r>
              <a:rPr lang="de-DE" dirty="0"/>
              <a:t>Klicken bearbeiten</a:t>
            </a: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25.09.2012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Server  |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Integrated Electronic Systems Lab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|  SS 2012  |  Peter Schuster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3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2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1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8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7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5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33F6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1" name="Picture 9" descr="tud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" name="Fußzeilenplatzhalter 3"/>
          <p:cNvSpPr txBox="1">
            <a:spLocks/>
          </p:cNvSpPr>
          <p:nvPr userDrawn="1"/>
        </p:nvSpPr>
        <p:spPr>
          <a:xfrm>
            <a:off x="252412" y="6489700"/>
            <a:ext cx="7991995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25.09.2012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 |  Design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an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Accelerated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Event-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based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t> Server  |  Integrated Electronic Systems Lab  |  SS 2012  |  Peter Schuster | </a:t>
            </a:r>
            <a:fld id="{12E3200C-B9AE-4270-A0B7-70B143B46286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ヒラギノ角ゴ Pro W3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4" r:id="rId3"/>
    <p:sldLayoutId id="2147483955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ヒラギノ角ゴ Pro W3" pitchFamily="-112" charset="-128"/>
          <a:cs typeface="ヒラギノ角ゴ Pro W3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pitchFamily="-112" charset="-128"/>
          <a:cs typeface="ヒラギノ角ゴ Pro W3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ヒラギノ角ゴ Pro W3" pitchFamily="-112" charset="-128"/>
          <a:cs typeface="ヒラギノ角ゴ Pro W3" pitchFamily="-112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ヒラギノ角ゴ Pro W3" pitchFamily="-112" charset="-128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ヒラギノ角ゴ Pro W3" pitchFamily="-112" charset="-128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  <a:ea typeface="ヒラギノ角ゴ Pro W3" pitchFamily="-112" charset="-128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ヒラギノ角ゴ Pro W3" charset="-128"/>
              </a:rPr>
              <a:t>Design of an Accelerated Event-based Server</a:t>
            </a:r>
            <a:endParaRPr lang="de-DE" dirty="0" smtClean="0">
              <a:ea typeface="ヒラギノ角ゴ Pro W3" charset="-128"/>
            </a:endParaRPr>
          </a:p>
        </p:txBody>
      </p:sp>
      <p:sp>
        <p:nvSpPr>
          <p:cNvPr id="11267" name="Untertitel 5"/>
          <p:cNvSpPr>
            <a:spLocks noGrp="1"/>
          </p:cNvSpPr>
          <p:nvPr>
            <p:ph type="subTitle" idx="1"/>
          </p:nvPr>
        </p:nvSpPr>
        <p:spPr>
          <a:xfrm>
            <a:off x="358775" y="1988840"/>
            <a:ext cx="6734175" cy="40511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de-DE" dirty="0" smtClean="0">
                <a:ea typeface="ヒラギノ角ゴ Pro W3" charset="-128"/>
              </a:rPr>
              <a:t>Project Seminar</a:t>
            </a:r>
            <a:endParaRPr lang="en-US" dirty="0" smtClean="0">
              <a:ea typeface="ヒラギノ角ゴ Pro W3" charset="-128"/>
            </a:endParaRPr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4730750" y="5113338"/>
            <a:ext cx="3698448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Institute </a:t>
            </a:r>
            <a:r>
              <a:rPr lang="de-DE" dirty="0" err="1" smtClean="0">
                <a:cs typeface="Arial Unicode MS" charset="0"/>
              </a:rPr>
              <a:t>of</a:t>
            </a:r>
            <a:r>
              <a:rPr lang="de-DE" dirty="0" smtClean="0">
                <a:cs typeface="Arial Unicode MS" charset="0"/>
              </a:rPr>
              <a:t> Computer Engineering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de-DE" dirty="0" smtClean="0">
                <a:cs typeface="Arial Unicode MS" charset="0"/>
              </a:rPr>
              <a:t>Integrated Electronic Systems Lab</a:t>
            </a:r>
            <a:endParaRPr lang="en-GB" dirty="0">
              <a:cs typeface="Arial Unicode M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34" y="4511265"/>
            <a:ext cx="1447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697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 (OS)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65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3790781"/>
            <a:ext cx="262123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Compatible architecture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19872" y="3506016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 (OS)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407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3790781"/>
            <a:ext cx="262123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Compatible architecture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19872" y="3506016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7180875" y="3184327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2000" b="1" dirty="0">
                <a:solidFill>
                  <a:srgbClr val="FF0000"/>
                </a:solidFill>
              </a:rPr>
              <a:t>  Linux</a:t>
            </a:r>
          </a:p>
        </p:txBody>
      </p:sp>
    </p:spTree>
    <p:extLst>
      <p:ext uri="{BB962C8B-B14F-4D97-AF65-F5344CB8AC3E}">
        <p14:creationId xmlns:p14="http://schemas.microsoft.com/office/powerpoint/2010/main" val="2880227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3790781"/>
            <a:ext cx="2621230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Compatible architecture</a:t>
            </a:r>
          </a:p>
          <a:p>
            <a:r>
              <a:rPr lang="en-US" dirty="0" smtClean="0"/>
              <a:t>MMU, Timers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19872" y="3506016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180875" y="3184327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2000" b="1" dirty="0">
                <a:solidFill>
                  <a:srgbClr val="FF0000"/>
                </a:solidFill>
              </a:rPr>
              <a:t>  Linux</a:t>
            </a:r>
          </a:p>
        </p:txBody>
      </p:sp>
      <p:sp>
        <p:nvSpPr>
          <p:cNvPr id="23" name="Rechteck 22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0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3790781"/>
            <a:ext cx="2621230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Compatible architecture</a:t>
            </a:r>
          </a:p>
          <a:p>
            <a:r>
              <a:rPr lang="en-US" dirty="0" smtClean="0"/>
              <a:t>MMU, Timers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19872" y="3506016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19872" y="4986325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561606" y="542158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“Easy to implement”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180875" y="3184327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2000" b="1" dirty="0">
                <a:solidFill>
                  <a:srgbClr val="FF0000"/>
                </a:solidFill>
              </a:rPr>
              <a:t>  Linux</a:t>
            </a:r>
          </a:p>
        </p:txBody>
      </p:sp>
      <p:sp>
        <p:nvSpPr>
          <p:cNvPr id="23" name="Rechteck 22"/>
          <p:cNvSpPr/>
          <p:nvPr/>
        </p:nvSpPr>
        <p:spPr>
          <a:xfrm>
            <a:off x="6846649" y="4513087"/>
            <a:ext cx="1954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de-DE" sz="2000" b="1" dirty="0">
                <a:solidFill>
                  <a:srgbClr val="FF0000"/>
                </a:solidFill>
              </a:rPr>
              <a:t>  </a:t>
            </a:r>
            <a:r>
              <a:rPr lang="de-DE" sz="2000" b="1" dirty="0" err="1" smtClean="0">
                <a:solidFill>
                  <a:srgbClr val="FF0000"/>
                </a:solidFill>
              </a:rPr>
              <a:t>MicroBlaze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Operating System (OS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6461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&amp; 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36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22"/>
          <p:cNvCxnSpPr/>
          <p:nvPr/>
        </p:nvCxnSpPr>
        <p:spPr>
          <a:xfrm>
            <a:off x="1431107" y="5000476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432223" y="3935710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431107" y="394064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431107" y="501317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995936" y="447311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95936" y="555323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7048358" y="227687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048358" y="2454796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7048358" y="262421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7048358" y="3356992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7048358" y="4509120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7048358" y="5589240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7020272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System on Chip (</a:t>
            </a:r>
            <a:r>
              <a:rPr lang="de-DE" b="1" dirty="0" err="1" smtClean="0">
                <a:solidFill>
                  <a:schemeClr val="tx1"/>
                </a:solidFill>
              </a:rPr>
              <a:t>SoC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7048358" y="6059388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7048358" y="6164473"/>
            <a:ext cx="408916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1" name="Picture 3" descr="H:\studium\ies-project\presentation\v5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9" y="1955056"/>
            <a:ext cx="4091209" cy="38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2443338" y="5795972"/>
            <a:ext cx="27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System on Chip (</a:t>
            </a:r>
            <a:r>
              <a:rPr lang="de-DE" b="1" dirty="0" err="1" smtClean="0"/>
              <a:t>SoC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46752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2699792" y="2276872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D-Cache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699792" y="2761878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I-Cache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827584" y="3246884"/>
            <a:ext cx="833150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Div.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699792" y="3251076"/>
            <a:ext cx="1152128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Barrel </a:t>
            </a:r>
            <a:r>
              <a:rPr lang="de-DE" sz="1600" b="1" dirty="0" err="1" smtClean="0">
                <a:solidFill>
                  <a:schemeClr val="tx1"/>
                </a:solidFill>
              </a:rPr>
              <a:t>Sh</a:t>
            </a:r>
            <a:r>
              <a:rPr lang="de-DE" sz="1600" b="1" dirty="0" smtClean="0">
                <a:solidFill>
                  <a:schemeClr val="tx1"/>
                </a:solidFill>
              </a:rPr>
              <a:t>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776388" y="3256026"/>
            <a:ext cx="786919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 smtClean="0">
                <a:solidFill>
                  <a:schemeClr val="tx1"/>
                </a:solidFill>
              </a:rPr>
              <a:t>Mult</a:t>
            </a:r>
            <a:r>
              <a:rPr lang="de-DE" sz="1600" b="1" dirty="0" smtClean="0">
                <a:solidFill>
                  <a:schemeClr val="tx1"/>
                </a:solidFill>
              </a:rPr>
              <a:t>.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76387" y="2758666"/>
            <a:ext cx="786919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MMU</a:t>
            </a:r>
            <a:endParaRPr lang="de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755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5" grpId="0" animBg="1"/>
      <p:bldP spid="46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3995936" y="2888940"/>
            <a:ext cx="93610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680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endCxn id="5" idx="1"/>
          </p:cNvCxnSpPr>
          <p:nvPr/>
        </p:nvCxnSpPr>
        <p:spPr>
          <a:xfrm>
            <a:off x="3995936" y="2888940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292080" y="1988840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Memory Controller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</a:p>
        </p:txBody>
      </p: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062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2564904"/>
            <a:ext cx="8640763" cy="1296144"/>
          </a:xfrm>
        </p:spPr>
        <p:txBody>
          <a:bodyPr/>
          <a:lstStyle/>
          <a:p>
            <a:pPr marL="0" indent="0" algn="ctr">
              <a:buNone/>
            </a:pPr>
            <a:r>
              <a:rPr lang="de-DE" sz="2800" dirty="0" smtClean="0"/>
              <a:t>Design </a:t>
            </a:r>
            <a:r>
              <a:rPr lang="de-DE" sz="2800" dirty="0" err="1" smtClean="0"/>
              <a:t>of</a:t>
            </a:r>
            <a:r>
              <a:rPr lang="de-DE" sz="2800" dirty="0" smtClean="0"/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/>
              <a:t> Event-</a:t>
            </a:r>
            <a:r>
              <a:rPr lang="de-DE" sz="2800" dirty="0" err="1" smtClean="0"/>
              <a:t>based</a:t>
            </a:r>
            <a:r>
              <a:rPr lang="de-DE" sz="2800" dirty="0" smtClean="0"/>
              <a:t> Server</a:t>
            </a:r>
            <a:endParaRPr lang="de-DE" sz="2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/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Event-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251520" y="2564904"/>
            <a:ext cx="86407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</a:rPr>
              <a:t>Accelerated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dirty="0" smtClean="0"/>
              <a:t>Event-</a:t>
            </a:r>
            <a:r>
              <a:rPr lang="de-DE" sz="2800" dirty="0" err="1" smtClean="0"/>
              <a:t>based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 Server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372200" y="3212976"/>
            <a:ext cx="288032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313778" y="41071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nginx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813183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8" grpId="1"/>
      <p:bldP spid="9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endCxn id="5" idx="1"/>
          </p:cNvCxnSpPr>
          <p:nvPr/>
        </p:nvCxnSpPr>
        <p:spPr>
          <a:xfrm>
            <a:off x="3995936" y="2888940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292080" y="1988840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Memory Controller</a:t>
            </a:r>
          </a:p>
        </p:txBody>
      </p:sp>
      <p:sp>
        <p:nvSpPr>
          <p:cNvPr id="6" name="Rechteck 5"/>
          <p:cNvSpPr/>
          <p:nvPr/>
        </p:nvSpPr>
        <p:spPr>
          <a:xfrm>
            <a:off x="5292080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Network Interface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4572000" y="4473116"/>
            <a:ext cx="720080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043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Interface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092" y="1628800"/>
            <a:ext cx="6632939" cy="4735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087924" y="1916832"/>
            <a:ext cx="397784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>
          <a:xfrm>
            <a:off x="7105071" y="1628800"/>
            <a:ext cx="0" cy="47355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6065767" y="4659537"/>
            <a:ext cx="173239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98157" y="1916832"/>
            <a:ext cx="1454363" cy="4176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193713" y="4564827"/>
            <a:ext cx="1894211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1092" y="1628800"/>
            <a:ext cx="757685" cy="47355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087924" y="5517232"/>
            <a:ext cx="397784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87925" y="1916832"/>
            <a:ext cx="1259939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024000" y="1933200"/>
            <a:ext cx="603484" cy="54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023157" y="5531810"/>
            <a:ext cx="603484" cy="54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3599530" y="2710111"/>
            <a:ext cx="2466238" cy="2591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177553" y="2020198"/>
            <a:ext cx="124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Soft-core</a:t>
            </a:r>
            <a:endParaRPr lang="de-DE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3725145" y="2852936"/>
            <a:ext cx="234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Hard-core</a:t>
            </a:r>
            <a:endParaRPr lang="de-DE" b="1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3217937" y="3645024"/>
            <a:ext cx="507208" cy="0"/>
          </a:xfrm>
          <a:prstGeom prst="straightConnector1">
            <a:avLst/>
          </a:prstGeom>
          <a:ln w="19050">
            <a:solidFill>
              <a:schemeClr val="accent4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3217937" y="3861048"/>
            <a:ext cx="507208" cy="0"/>
          </a:xfrm>
          <a:prstGeom prst="straightConnector1">
            <a:avLst/>
          </a:prstGeom>
          <a:ln w="19050">
            <a:solidFill>
              <a:schemeClr val="accent4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3217937" y="4038086"/>
            <a:ext cx="507208" cy="0"/>
          </a:xfrm>
          <a:prstGeom prst="straightConnector1">
            <a:avLst/>
          </a:prstGeom>
          <a:ln w="19050">
            <a:solidFill>
              <a:schemeClr val="accent4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758777" y="1628800"/>
            <a:ext cx="0" cy="4735527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Interface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59632" y="5333876"/>
            <a:ext cx="205298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Physical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259632" y="2664000"/>
            <a:ext cx="2052985" cy="2343672"/>
            <a:chOff x="1259632" y="2664000"/>
            <a:chExt cx="2052985" cy="2343672"/>
          </a:xfrm>
        </p:grpSpPr>
        <p:sp>
          <p:nvSpPr>
            <p:cNvPr id="3" name="Rechteck 2"/>
            <p:cNvSpPr/>
            <p:nvPr/>
          </p:nvSpPr>
          <p:spPr>
            <a:xfrm>
              <a:off x="1259632" y="3384000"/>
              <a:ext cx="2052985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Network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1259632" y="4359600"/>
              <a:ext cx="2052985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Data Link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Gerade Verbindung 6"/>
            <p:cNvCxnSpPr/>
            <p:nvPr/>
          </p:nvCxnSpPr>
          <p:spPr>
            <a:xfrm flipV="1">
              <a:off x="2286124" y="2664000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Geschweifte Klammer rechts 8"/>
          <p:cNvSpPr/>
          <p:nvPr/>
        </p:nvSpPr>
        <p:spPr>
          <a:xfrm flipH="1">
            <a:off x="539550" y="1661468"/>
            <a:ext cx="395287" cy="4431828"/>
          </a:xfrm>
          <a:prstGeom prst="rightBrace">
            <a:avLst>
              <a:gd name="adj1" fmla="val 34788"/>
              <a:gd name="adj2" fmla="val 265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 rot="16200000">
            <a:off x="-797243" y="262893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OSI Network </a:t>
            </a:r>
            <a:r>
              <a:rPr lang="de-DE" dirty="0" err="1" smtClean="0"/>
              <a:t>Layers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863588" y="4685804"/>
            <a:ext cx="4757174" cy="1461425"/>
            <a:chOff x="863588" y="4685804"/>
            <a:chExt cx="4757174" cy="1461425"/>
          </a:xfrm>
        </p:grpSpPr>
        <p:sp>
          <p:nvSpPr>
            <p:cNvPr id="14" name="Rechteck 13"/>
            <p:cNvSpPr/>
            <p:nvPr/>
          </p:nvSpPr>
          <p:spPr>
            <a:xfrm>
              <a:off x="863588" y="4685804"/>
              <a:ext cx="2845073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/>
                <a:t>MII</a:t>
              </a:r>
              <a:endParaRPr lang="de-DE" b="1" dirty="0"/>
            </a:p>
          </p:txBody>
        </p:sp>
        <p:cxnSp>
          <p:nvCxnSpPr>
            <p:cNvPr id="15" name="Gerade Verbindung 14"/>
            <p:cNvCxnSpPr/>
            <p:nvPr/>
          </p:nvCxnSpPr>
          <p:spPr>
            <a:xfrm>
              <a:off x="3708661" y="5229200"/>
              <a:ext cx="647315" cy="543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4468634" y="5500898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Common </a:t>
              </a:r>
            </a:p>
            <a:p>
              <a:r>
                <a:rPr lang="de-DE" dirty="0" smtClean="0"/>
                <a:t>Interface</a:t>
              </a:r>
              <a:endParaRPr lang="de-DE" dirty="0"/>
            </a:p>
          </p:txBody>
        </p:sp>
      </p:grpSp>
      <p:cxnSp>
        <p:nvCxnSpPr>
          <p:cNvPr id="19" name="Gerade Verbindung 18"/>
          <p:cNvCxnSpPr/>
          <p:nvPr/>
        </p:nvCxnSpPr>
        <p:spPr>
          <a:xfrm flipV="1">
            <a:off x="7164288" y="2363398"/>
            <a:ext cx="0" cy="286580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5580112" y="3861048"/>
            <a:ext cx="309634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724128" y="29969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MII</a:t>
            </a:r>
            <a:endParaRPr lang="de-DE" sz="2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308304" y="302889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</a:t>
            </a:r>
            <a:r>
              <a:rPr lang="de-DE" sz="2000" dirty="0" smtClean="0"/>
              <a:t>MII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724128" y="421179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RMII</a:t>
            </a:r>
            <a:endParaRPr lang="de-DE" sz="2000" dirty="0"/>
          </a:p>
        </p:txBody>
      </p:sp>
      <p:sp>
        <p:nvSpPr>
          <p:cNvPr id="24" name="Textfeld 23"/>
          <p:cNvSpPr txBox="1"/>
          <p:nvPr/>
        </p:nvSpPr>
        <p:spPr>
          <a:xfrm>
            <a:off x="7308304" y="425302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RGMII</a:t>
            </a:r>
            <a:endParaRPr lang="de-DE" sz="2000" dirty="0"/>
          </a:p>
        </p:txBody>
      </p:sp>
      <p:sp>
        <p:nvSpPr>
          <p:cNvPr id="25" name="Textfeld 24"/>
          <p:cNvSpPr txBox="1"/>
          <p:nvPr/>
        </p:nvSpPr>
        <p:spPr>
          <a:xfrm>
            <a:off x="5580112" y="2298358"/>
            <a:ext cx="15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10/100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Mb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097774" y="2298358"/>
            <a:ext cx="15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Mb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067944" y="3287886"/>
            <a:ext cx="1229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Reduced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Path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5297574" y="2996952"/>
            <a:ext cx="0" cy="161495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7164288" y="2276872"/>
            <a:ext cx="145114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2097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080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endCxn id="5" idx="1"/>
          </p:cNvCxnSpPr>
          <p:nvPr/>
        </p:nvCxnSpPr>
        <p:spPr>
          <a:xfrm>
            <a:off x="3995936" y="2888940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292080" y="1988840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Memory Controller</a:t>
            </a:r>
          </a:p>
        </p:txBody>
      </p:sp>
      <p:sp>
        <p:nvSpPr>
          <p:cNvPr id="6" name="Rechteck 5"/>
          <p:cNvSpPr/>
          <p:nvPr/>
        </p:nvSpPr>
        <p:spPr>
          <a:xfrm>
            <a:off x="5292080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Network Interface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4572000" y="4473116"/>
            <a:ext cx="720080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6908052" y="6059388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6908052" y="6164473"/>
            <a:ext cx="54426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3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467544" y="1772816"/>
            <a:ext cx="655272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1431107" y="5000476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432223" y="3935710"/>
            <a:ext cx="0" cy="144016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431107" y="394064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431107" y="5013176"/>
            <a:ext cx="3500933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995936" y="447311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995936" y="5553236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endCxn id="5" idx="1"/>
          </p:cNvCxnSpPr>
          <p:nvPr/>
        </p:nvCxnSpPr>
        <p:spPr>
          <a:xfrm>
            <a:off x="3995936" y="2888940"/>
            <a:ext cx="1296144" cy="0"/>
          </a:xfrm>
          <a:prstGeom prst="line">
            <a:avLst/>
          </a:prstGeom>
          <a:ln w="28575">
            <a:solidFill>
              <a:srgbClr val="F5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292080" y="1988840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Memory Controller</a:t>
            </a:r>
          </a:p>
        </p:txBody>
      </p:sp>
      <p:sp>
        <p:nvSpPr>
          <p:cNvPr id="6" name="Rechteck 5"/>
          <p:cNvSpPr/>
          <p:nvPr/>
        </p:nvSpPr>
        <p:spPr>
          <a:xfrm>
            <a:off x="5292080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Network Interface</a:t>
            </a:r>
          </a:p>
        </p:txBody>
      </p:sp>
      <p:sp>
        <p:nvSpPr>
          <p:cNvPr id="7" name="Rechteck 6"/>
          <p:cNvSpPr/>
          <p:nvPr/>
        </p:nvSpPr>
        <p:spPr>
          <a:xfrm>
            <a:off x="683568" y="51571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Clock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9" name="Rechteck 8"/>
          <p:cNvSpPr/>
          <p:nvPr/>
        </p:nvSpPr>
        <p:spPr>
          <a:xfrm>
            <a:off x="675023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Interrupt</a:t>
            </a: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269582" y="51571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UART Controller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483768" y="407707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Timer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483768" y="51571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I/O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7199337" y="1700808"/>
            <a:ext cx="0" cy="460851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462812" y="1988840"/>
            <a:ext cx="1512168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</a:t>
            </a:r>
          </a:p>
        </p:txBody>
      </p:sp>
      <p:sp>
        <p:nvSpPr>
          <p:cNvPr id="15" name="Rechteck 14"/>
          <p:cNvSpPr/>
          <p:nvPr/>
        </p:nvSpPr>
        <p:spPr>
          <a:xfrm>
            <a:off x="4355976" y="1988840"/>
            <a:ext cx="576064" cy="3960440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 System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6804248" y="227687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804248" y="2454796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804248" y="262421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804248" y="3356992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804248" y="450912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6804248" y="5589240"/>
            <a:ext cx="65856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2479005" y="6165304"/>
            <a:ext cx="495654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279205" y="6059388"/>
            <a:ext cx="315634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042991" y="5805264"/>
            <a:ext cx="240977" cy="25412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2242791" y="5911180"/>
            <a:ext cx="240977" cy="25412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7462812" y="4041750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7462812" y="4998231"/>
            <a:ext cx="1512168" cy="8274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462812" y="6019626"/>
            <a:ext cx="1512168" cy="2896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385266" y="1556792"/>
            <a:ext cx="201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Ext. Peripherals</a:t>
            </a:r>
            <a:endParaRPr lang="en-US" sz="1600" b="1" dirty="0"/>
          </a:p>
        </p:txBody>
      </p:sp>
      <p:sp>
        <p:nvSpPr>
          <p:cNvPr id="40" name="Rechteck 39"/>
          <p:cNvSpPr/>
          <p:nvPr/>
        </p:nvSpPr>
        <p:spPr>
          <a:xfrm>
            <a:off x="683568" y="1988840"/>
            <a:ext cx="33123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b="1" dirty="0" smtClean="0">
              <a:solidFill>
                <a:schemeClr val="tx1"/>
              </a:solidFill>
            </a:endParaRPr>
          </a:p>
          <a:p>
            <a:r>
              <a:rPr lang="de-DE" b="1" dirty="0" smtClean="0">
                <a:solidFill>
                  <a:schemeClr val="tx1"/>
                </a:solidFill>
              </a:rPr>
              <a:t>     </a:t>
            </a:r>
            <a:r>
              <a:rPr lang="en-US" b="1" dirty="0" smtClean="0">
                <a:solidFill>
                  <a:schemeClr val="tx1"/>
                </a:solidFill>
              </a:rPr>
              <a:t>Processor</a:t>
            </a:r>
          </a:p>
        </p:txBody>
      </p:sp>
      <p:cxnSp>
        <p:nvCxnSpPr>
          <p:cNvPr id="42" name="Gerade Verbindung 41"/>
          <p:cNvCxnSpPr/>
          <p:nvPr/>
        </p:nvCxnSpPr>
        <p:spPr>
          <a:xfrm>
            <a:off x="6948264" y="2758666"/>
            <a:ext cx="0" cy="48690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632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1763688" y="1772816"/>
            <a:ext cx="7632848" cy="4536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Clocks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80484" y="2350621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External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clock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2808583" y="2185555"/>
            <a:ext cx="2160240" cy="270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8400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Clock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r>
              <a:rPr lang="de-DE" b="1" dirty="0" smtClean="0">
                <a:solidFill>
                  <a:schemeClr val="tx1"/>
                </a:solidFill>
              </a:rPr>
              <a:t>Generator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4716016" y="4415626"/>
            <a:ext cx="1944216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1547664" y="2636912"/>
            <a:ext cx="142575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766397" y="22983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100 MHz</a:t>
            </a:r>
            <a:endParaRPr lang="de-DE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5076056" y="22983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100 MHz</a:t>
            </a:r>
            <a:endParaRPr lang="de-DE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6736502" y="2442374"/>
            <a:ext cx="2011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Processor</a:t>
            </a:r>
            <a:r>
              <a:rPr lang="de-DE" sz="1600" dirty="0" smtClean="0"/>
              <a:t>, Bus, etc.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5076056" y="4077072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125 MHz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6736502" y="422108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MAC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5076056" y="29249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200 MHz</a:t>
            </a:r>
            <a:endParaRPr lang="de-DE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6736502" y="3068960"/>
            <a:ext cx="1482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Memory, MAC</a:t>
            </a:r>
            <a:endParaRPr lang="de-DE" sz="1600" dirty="0"/>
          </a:p>
        </p:txBody>
      </p:sp>
      <p:sp>
        <p:nvSpPr>
          <p:cNvPr id="29" name="Textfeld 28"/>
          <p:cNvSpPr txBox="1"/>
          <p:nvPr/>
        </p:nvSpPr>
        <p:spPr>
          <a:xfrm>
            <a:off x="5076056" y="3501008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200 MHz, 90°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6736502" y="3645024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Memory</a:t>
            </a:r>
          </a:p>
        </p:txBody>
      </p:sp>
      <p:sp>
        <p:nvSpPr>
          <p:cNvPr id="32" name="Rechteck 31"/>
          <p:cNvSpPr/>
          <p:nvPr/>
        </p:nvSpPr>
        <p:spPr>
          <a:xfrm>
            <a:off x="4302150" y="2425704"/>
            <a:ext cx="522239" cy="1558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716016" y="2636912"/>
            <a:ext cx="1944216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4716016" y="3263498"/>
            <a:ext cx="1944216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716016" y="3839562"/>
            <a:ext cx="1944216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6200000">
            <a:off x="4215558" y="308684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PLL0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433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</a:t>
            </a: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67544" y="1556792"/>
            <a:ext cx="8928992" cy="4752528"/>
            <a:chOff x="467544" y="1556792"/>
            <a:chExt cx="8928992" cy="4752528"/>
          </a:xfrm>
        </p:grpSpPr>
        <p:sp>
          <p:nvSpPr>
            <p:cNvPr id="38" name="Rechteck 37"/>
            <p:cNvSpPr/>
            <p:nvPr/>
          </p:nvSpPr>
          <p:spPr>
            <a:xfrm>
              <a:off x="467544" y="1772816"/>
              <a:ext cx="6552728" cy="453650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 Verbindung 22"/>
            <p:cNvCxnSpPr/>
            <p:nvPr/>
          </p:nvCxnSpPr>
          <p:spPr>
            <a:xfrm>
              <a:off x="1431107" y="5000476"/>
              <a:ext cx="0" cy="144016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1432223" y="3935710"/>
              <a:ext cx="0" cy="144016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431107" y="3940646"/>
              <a:ext cx="3500933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431107" y="5013176"/>
              <a:ext cx="3500933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3995936" y="4473116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3995936" y="5553236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endCxn id="5" idx="1"/>
            </p:cNvCxnSpPr>
            <p:nvPr/>
          </p:nvCxnSpPr>
          <p:spPr>
            <a:xfrm>
              <a:off x="3995936" y="2888940"/>
              <a:ext cx="1296144" cy="0"/>
            </a:xfrm>
            <a:prstGeom prst="line">
              <a:avLst/>
            </a:prstGeom>
            <a:ln w="28575">
              <a:solidFill>
                <a:srgbClr val="F5A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4"/>
            <p:cNvSpPr/>
            <p:nvPr/>
          </p:nvSpPr>
          <p:spPr>
            <a:xfrm>
              <a:off x="5292080" y="1988840"/>
              <a:ext cx="15121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Memory Controller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292080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Network Interface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683568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Clock</a:t>
              </a:r>
              <a:endParaRPr lang="de-DE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675023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Interrupt</a:t>
              </a: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69582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UART Controller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83768" y="407707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Timer</a:t>
              </a:r>
              <a:endParaRPr lang="de-DE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2483768" y="5157192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I/O</a:t>
              </a: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7199337" y="1700808"/>
              <a:ext cx="0" cy="460851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7462812" y="1988840"/>
              <a:ext cx="1512168" cy="1800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Memory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355976" y="1988840"/>
              <a:ext cx="576064" cy="39604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5A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 System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>
              <a:off x="6804248" y="227687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>
              <a:off x="6804248" y="2454796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6804248" y="262421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>
              <a:off x="6804248" y="3356992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>
              <a:off x="6804248" y="4509120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>
              <a:off x="6804248" y="5589240"/>
              <a:ext cx="65856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2479005" y="6165304"/>
              <a:ext cx="495654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4279205" y="6059388"/>
              <a:ext cx="315634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4042991" y="5805264"/>
              <a:ext cx="240977" cy="25412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>
              <a:off x="2242791" y="5911180"/>
              <a:ext cx="240977" cy="25412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Rechteck 47"/>
            <p:cNvSpPr/>
            <p:nvPr/>
          </p:nvSpPr>
          <p:spPr>
            <a:xfrm>
              <a:off x="7462812" y="4041750"/>
              <a:ext cx="1512168" cy="8274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7462812" y="4998231"/>
              <a:ext cx="1512168" cy="8274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7462812" y="6019626"/>
              <a:ext cx="1512168" cy="2896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385266" y="1556792"/>
              <a:ext cx="2011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Ext. Peripherals</a:t>
              </a:r>
              <a:endParaRPr lang="en-US" sz="1600" b="1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683568" y="1988840"/>
              <a:ext cx="3312368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b="1" dirty="0" smtClean="0">
                <a:solidFill>
                  <a:schemeClr val="tx1"/>
                </a:solidFill>
              </a:endParaRP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     </a:t>
              </a:r>
              <a:r>
                <a:rPr lang="de-DE" b="1" dirty="0" err="1" smtClean="0">
                  <a:solidFill>
                    <a:schemeClr val="tx1"/>
                  </a:solidFill>
                </a:rPr>
                <a:t>Processor</a:t>
              </a:r>
              <a:endParaRPr lang="de-DE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41"/>
            <p:cNvCxnSpPr/>
            <p:nvPr/>
          </p:nvCxnSpPr>
          <p:spPr>
            <a:xfrm>
              <a:off x="6948264" y="2758666"/>
              <a:ext cx="0" cy="4869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6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Little vs. Big </a:t>
            </a:r>
            <a:r>
              <a:rPr lang="de-DE" dirty="0" err="1" smtClean="0"/>
              <a:t>Endian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en-US" dirty="0" smtClean="0"/>
              <a:t>Virtex-5 restrictions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Endianness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58"/>
          <a:stretch/>
        </p:blipFill>
        <p:spPr bwMode="auto">
          <a:xfrm>
            <a:off x="755576" y="2852936"/>
            <a:ext cx="4610100" cy="217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468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2268785"/>
          </a:xfrm>
        </p:spPr>
        <p:txBody>
          <a:bodyPr/>
          <a:lstStyle/>
          <a:p>
            <a:r>
              <a:rPr lang="de-DE" dirty="0" err="1" smtClean="0"/>
              <a:t>Xilinx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Studio (XPS)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Generating </a:t>
            </a:r>
            <a:r>
              <a:rPr lang="de-DE" dirty="0" err="1" smtClean="0"/>
              <a:t>the</a:t>
            </a:r>
            <a:r>
              <a:rPr lang="de-DE" dirty="0" smtClean="0"/>
              <a:t> Hardware System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20"/>
          <a:stretch/>
        </p:blipFill>
        <p:spPr bwMode="auto">
          <a:xfrm>
            <a:off x="539552" y="2095897"/>
            <a:ext cx="4942508" cy="162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3718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unten 5"/>
          <p:cNvSpPr/>
          <p:nvPr/>
        </p:nvSpPr>
        <p:spPr>
          <a:xfrm rot="16200000">
            <a:off x="4568018" y="1726630"/>
            <a:ext cx="491652" cy="70051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2268785"/>
          </a:xfrm>
        </p:spPr>
        <p:txBody>
          <a:bodyPr/>
          <a:lstStyle/>
          <a:p>
            <a:r>
              <a:rPr lang="de-DE" dirty="0" err="1" smtClean="0"/>
              <a:t>Xilinx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Studio (XPS)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Generating </a:t>
            </a:r>
            <a:r>
              <a:rPr lang="de-DE" dirty="0" err="1" smtClean="0"/>
              <a:t>the</a:t>
            </a:r>
            <a:r>
              <a:rPr lang="de-DE" dirty="0" smtClean="0"/>
              <a:t> Hardware System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20"/>
          <a:stretch/>
        </p:blipFill>
        <p:spPr bwMode="auto">
          <a:xfrm>
            <a:off x="539552" y="2095897"/>
            <a:ext cx="4942508" cy="162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250825" y="4149081"/>
            <a:ext cx="864076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ヒラギノ角ゴ Pro W3" pitchFamily="-112" charset="-128"/>
                <a:cs typeface="ヒラギノ角ゴ Pro W3" pitchFamily="-112" charset="-128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  <a:ea typeface="ヒラギノ角ゴ Pro W3" pitchFamily="-112" charset="-128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 smtClean="0"/>
              <a:t>ISE Project Navigator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24022" y="4797152"/>
            <a:ext cx="13746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Synthesis (</a:t>
            </a:r>
            <a:r>
              <a:rPr lang="de-DE" dirty="0" err="1" smtClean="0">
                <a:solidFill>
                  <a:schemeClr val="tx1"/>
                </a:solidFill>
              </a:rPr>
              <a:t>xst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83479" y="4797152"/>
            <a:ext cx="13746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Translation (</a:t>
            </a:r>
            <a:r>
              <a:rPr lang="de-DE" dirty="0" err="1">
                <a:solidFill>
                  <a:schemeClr val="tx1"/>
                </a:solidFill>
              </a:rPr>
              <a:t>ngdbuild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hteck 7"/>
          <p:cNvSpPr/>
          <p:nvPr/>
        </p:nvSpPr>
        <p:spPr>
          <a:xfrm>
            <a:off x="4839663" y="4797152"/>
            <a:ext cx="13746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Mapping (</a:t>
            </a:r>
            <a:r>
              <a:rPr lang="de-DE" dirty="0" err="1" smtClean="0">
                <a:solidFill>
                  <a:schemeClr val="tx1"/>
                </a:solidFill>
              </a:rPr>
              <a:t>map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5847" y="4797152"/>
            <a:ext cx="13746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Place &amp; Route (par)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3" y="4828338"/>
            <a:ext cx="688349" cy="80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79512" y="5589240"/>
            <a:ext cx="1152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.</a:t>
            </a:r>
            <a:r>
              <a:rPr lang="de-DE" sz="1600" dirty="0" err="1" smtClean="0"/>
              <a:t>mhs</a:t>
            </a:r>
            <a:r>
              <a:rPr lang="de-DE" sz="1600" dirty="0" smtClean="0"/>
              <a:t> &amp; .</a:t>
            </a:r>
            <a:r>
              <a:rPr lang="de-DE" sz="1600" dirty="0" err="1" smtClean="0"/>
              <a:t>ucf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8322767" y="5589240"/>
            <a:ext cx="64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.</a:t>
            </a:r>
            <a:r>
              <a:rPr lang="de-DE" sz="1600" dirty="0" err="1" smtClean="0"/>
              <a:t>bit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endParaRPr lang="de-DE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3" y="4914285"/>
            <a:ext cx="565275" cy="6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1856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Project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System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Hardware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Demo &amp; Conclusion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866862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&amp; 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153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222867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Kernel</a:t>
            </a:r>
            <a:endParaRPr lang="de-DE" sz="2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4788023" y="2228671"/>
            <a:ext cx="216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Distributions</a:t>
            </a:r>
            <a:endParaRPr lang="de-DE" sz="24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3203848" y="222867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vs.</a:t>
            </a: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827584" y="2876743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Mainline</a:t>
            </a:r>
            <a:endParaRPr lang="de-DE" sz="2000" dirty="0" smtClean="0"/>
          </a:p>
          <a:p>
            <a:r>
              <a:rPr lang="de-DE" sz="2000" dirty="0" smtClean="0"/>
              <a:t>(+ </a:t>
            </a:r>
            <a:r>
              <a:rPr lang="de-DE" sz="2000" dirty="0" err="1" smtClean="0"/>
              <a:t>forks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4860033" y="2876743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e.g. </a:t>
            </a:r>
            <a:r>
              <a:rPr lang="de-DE" sz="2000" i="1" dirty="0" err="1"/>
              <a:t>Ubuntu</a:t>
            </a:r>
            <a:r>
              <a:rPr lang="de-DE" sz="2000" dirty="0"/>
              <a:t>, </a:t>
            </a:r>
            <a:r>
              <a:rPr lang="de-DE" sz="2000" i="1" dirty="0"/>
              <a:t>Debian</a:t>
            </a:r>
            <a:r>
              <a:rPr lang="de-DE" sz="2000" dirty="0"/>
              <a:t>, </a:t>
            </a:r>
            <a:r>
              <a:rPr lang="de-DE" sz="2000" i="1" dirty="0" err="1"/>
              <a:t>openSUSE</a:t>
            </a:r>
            <a:r>
              <a:rPr lang="de-DE" sz="2000" dirty="0"/>
              <a:t>, </a:t>
            </a:r>
            <a:r>
              <a:rPr lang="de-DE" sz="2000" i="1" dirty="0" smtClean="0"/>
              <a:t>Fedora, etc.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073136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feil nach unten 12"/>
          <p:cNvSpPr/>
          <p:nvPr/>
        </p:nvSpPr>
        <p:spPr>
          <a:xfrm>
            <a:off x="5151090" y="2780928"/>
            <a:ext cx="864096" cy="331236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krümmte Verbindung 17"/>
          <p:cNvCxnSpPr/>
          <p:nvPr/>
        </p:nvCxnSpPr>
        <p:spPr>
          <a:xfrm rot="16200000" flipH="1">
            <a:off x="2934290" y="2079322"/>
            <a:ext cx="1404768" cy="4174907"/>
          </a:xfrm>
          <a:prstGeom prst="curvedConnector3">
            <a:avLst/>
          </a:prstGeom>
          <a:ln w="254000">
            <a:solidFill>
              <a:schemeClr val="accent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Linux Kernel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19168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Xilinx</a:t>
            </a:r>
            <a:r>
              <a:rPr lang="de-DE" b="1" dirty="0" smtClean="0"/>
              <a:t> / </a:t>
            </a:r>
            <a:r>
              <a:rPr lang="de-DE" b="1" dirty="0" err="1" smtClean="0"/>
              <a:t>PetaLogix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5076056" y="19168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Linux </a:t>
            </a:r>
            <a:r>
              <a:rPr lang="de-DE" b="1" dirty="0" err="1" smtClean="0"/>
              <a:t>mainline</a:t>
            </a:r>
            <a:endParaRPr lang="de-DE" b="1" dirty="0"/>
          </a:p>
        </p:txBody>
      </p:sp>
      <p:sp>
        <p:nvSpPr>
          <p:cNvPr id="14" name="Pfeil nach unten 13"/>
          <p:cNvSpPr/>
          <p:nvPr/>
        </p:nvSpPr>
        <p:spPr>
          <a:xfrm>
            <a:off x="1115616" y="2780928"/>
            <a:ext cx="864096" cy="3312368"/>
          </a:xfrm>
          <a:prstGeom prst="downArrow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>
            <a:off x="5868144" y="4941168"/>
            <a:ext cx="8610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876256" y="465487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2.6.30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June 2009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987824" y="3356991"/>
            <a:ext cx="166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MicroBlaze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1997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Compilation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27584" y="4221088"/>
            <a:ext cx="2736304" cy="1512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292080" y="4221088"/>
            <a:ext cx="2736304" cy="1512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612477" y="4792506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147981" y="4792506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Host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153469" y="1916832"/>
            <a:ext cx="3114339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Cross Compiler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699791" y="3212976"/>
            <a:ext cx="1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40908" y="332185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runs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/ </a:t>
            </a:r>
            <a:br>
              <a:rPr lang="de-DE" dirty="0" smtClean="0"/>
            </a:b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4788026" y="3212976"/>
            <a:ext cx="824451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292080" y="332185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compiles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43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Compilation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323528" y="1844824"/>
            <a:ext cx="186635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Configuration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(.</a:t>
            </a:r>
            <a:r>
              <a:rPr lang="de-DE" dirty="0" err="1" smtClean="0">
                <a:solidFill>
                  <a:schemeClr val="tx1"/>
                </a:solidFill>
              </a:rPr>
              <a:t>config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8774" y="5301208"/>
            <a:ext cx="838969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Linux </a:t>
            </a:r>
            <a:r>
              <a:rPr lang="de-DE" sz="2000" b="1" dirty="0" err="1" smtClean="0">
                <a:solidFill>
                  <a:schemeClr val="bg1"/>
                </a:solidFill>
              </a:rPr>
              <a:t>kernel</a:t>
            </a:r>
            <a:r>
              <a:rPr lang="de-DE" sz="2000" b="1" dirty="0" smtClean="0">
                <a:solidFill>
                  <a:schemeClr val="bg1"/>
                </a:solidFill>
              </a:rPr>
              <a:t> </a:t>
            </a:r>
            <a:r>
              <a:rPr lang="de-DE" sz="2000" b="1" dirty="0" err="1" smtClean="0">
                <a:solidFill>
                  <a:schemeClr val="bg1"/>
                </a:solidFill>
              </a:rPr>
              <a:t>image</a:t>
            </a:r>
            <a:r>
              <a:rPr lang="de-DE" sz="2000" b="1" dirty="0" smtClean="0">
                <a:solidFill>
                  <a:schemeClr val="bg1"/>
                </a:solidFill>
              </a:rPr>
              <a:t> (elf </a:t>
            </a:r>
            <a:r>
              <a:rPr lang="de-DE" sz="2000" b="1" dirty="0" err="1" smtClean="0">
                <a:solidFill>
                  <a:schemeClr val="bg1"/>
                </a:solidFill>
              </a:rPr>
              <a:t>file</a:t>
            </a:r>
            <a:r>
              <a:rPr lang="de-DE" sz="2000" b="1" dirty="0" smtClean="0">
                <a:solidFill>
                  <a:schemeClr val="bg1"/>
                </a:solidFill>
              </a:rPr>
              <a:t>)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712785" y="3068960"/>
            <a:ext cx="1858075" cy="9212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Device 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r>
              <a:rPr lang="de-DE" dirty="0" smtClean="0">
                <a:solidFill>
                  <a:schemeClr val="tx1"/>
                </a:solidFill>
              </a:rPr>
              <a:t> Source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(.</a:t>
            </a:r>
            <a:r>
              <a:rPr lang="de-DE" dirty="0" err="1" smtClean="0">
                <a:solidFill>
                  <a:schemeClr val="tx1"/>
                </a:solidFill>
              </a:rPr>
              <a:t>dts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8156" y="1859682"/>
            <a:ext cx="1866351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Source </a:t>
            </a:r>
            <a:r>
              <a:rPr lang="de-DE" dirty="0" err="1" smtClean="0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58775" y="4293096"/>
            <a:ext cx="4025732" cy="504056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Compiler, Linker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730669" y="4257092"/>
            <a:ext cx="1840191" cy="576064"/>
          </a:xfrm>
          <a:prstGeom prst="rect">
            <a:avLst/>
          </a:prstGeom>
          <a:solidFill>
            <a:srgbClr val="FFC000"/>
          </a:solidFill>
          <a:ln>
            <a:solidFill>
              <a:srgbClr val="F5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Device </a:t>
            </a:r>
            <a:r>
              <a:rPr lang="de-DE" dirty="0" err="1" smtClean="0">
                <a:solidFill>
                  <a:schemeClr val="tx1"/>
                </a:solidFill>
              </a:rPr>
              <a:t>Tree</a:t>
            </a:r>
            <a:r>
              <a:rPr lang="de-DE" dirty="0" smtClean="0">
                <a:solidFill>
                  <a:schemeClr val="tx1"/>
                </a:solidFill>
              </a:rPr>
              <a:t> Compiler (</a:t>
            </a:r>
            <a:r>
              <a:rPr lang="de-DE" dirty="0" err="1" smtClean="0">
                <a:solidFill>
                  <a:schemeClr val="tx1"/>
                </a:solidFill>
              </a:rPr>
              <a:t>dtc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99138" y="3068960"/>
            <a:ext cx="1858075" cy="921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Initial RAM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3" idx="2"/>
          </p:cNvCxnSpPr>
          <p:nvPr/>
        </p:nvCxnSpPr>
        <p:spPr>
          <a:xfrm>
            <a:off x="1256703" y="400506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451331" y="4005064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7828175" y="4005064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50764" y="3976489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371641" y="4797152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2"/>
          </p:cNvCxnSpPr>
          <p:nvPr/>
        </p:nvCxnSpPr>
        <p:spPr>
          <a:xfrm flipH="1">
            <a:off x="5650764" y="4833156"/>
            <a:ext cx="1" cy="4680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899138" y="1844824"/>
            <a:ext cx="18580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File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structure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>
            <a:endCxn id="10" idx="0"/>
          </p:cNvCxnSpPr>
          <p:nvPr/>
        </p:nvCxnSpPr>
        <p:spPr>
          <a:xfrm>
            <a:off x="7828175" y="2564904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821885" y="26178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cpio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4730669" y="1844824"/>
            <a:ext cx="1858075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Hardware System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659706" y="2564904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5633234" y="2660600"/>
            <a:ext cx="1550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Device </a:t>
            </a:r>
            <a:r>
              <a:rPr lang="de-DE" sz="1400" dirty="0" err="1" smtClean="0"/>
              <a:t>Tree</a:t>
            </a:r>
            <a:r>
              <a:rPr lang="de-DE" sz="1400" dirty="0" smtClean="0"/>
              <a:t> BSP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629469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626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419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7609587" cy="61380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76604" y="2204864"/>
            <a:ext cx="4932040" cy="1934691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626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670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Compilation of </a:t>
            </a:r>
            <a:r>
              <a:rPr lang="en-US" sz="2400" i="1" dirty="0" err="1" smtClean="0"/>
              <a:t>nginx</a:t>
            </a:r>
            <a:r>
              <a:rPr lang="en-US" sz="2400" dirty="0" smtClean="0"/>
              <a:t> for </a:t>
            </a:r>
            <a:r>
              <a:rPr lang="en-US" sz="2400" i="1" dirty="0" err="1" smtClean="0"/>
              <a:t>MicroBlaze</a:t>
            </a:r>
            <a:endParaRPr lang="en-US" sz="2400" i="1" dirty="0" smtClean="0"/>
          </a:p>
          <a:p>
            <a:r>
              <a:rPr lang="en-US" sz="2400" dirty="0" smtClean="0"/>
              <a:t>Performance measurements and evaluation</a:t>
            </a:r>
          </a:p>
          <a:p>
            <a:r>
              <a:rPr lang="en-US" sz="2400" dirty="0" smtClean="0"/>
              <a:t>Integration of TCP offload engine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6344235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Attention!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4798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3315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>
              <a:ea typeface="ヒラギノ角ゴ Pro W3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smtClean="0"/>
              <a:t>Project Context</a:t>
            </a: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Requirements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Demo &amp; 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292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42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1026" name="Picture 2" descr="http://www.ens-group.eu/de/uploaded/cms/shop_slideshow/cisco-switch-reparatur-repa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3" y="3107029"/>
            <a:ext cx="3673678" cy="230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35583" y="5412849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ens-group.eu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ttp://3.bp.blogspot.com/-H-HUsvY9PeI/TtMeYU1miUI/AAAAAAAAAP4/XTn5bbtfxaA/s1600/Internet-of-thing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7356"/>
            <a:ext cx="287910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580112" y="5543654"/>
            <a:ext cx="3190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scribbles-notes.blogspot.de, G.N.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Nagaraj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644008" y="1916832"/>
            <a:ext cx="0" cy="410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51520" y="1939330"/>
            <a:ext cx="350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High </a:t>
            </a:r>
            <a:r>
              <a:rPr lang="de-DE" sz="2000" b="1" dirty="0" err="1" smtClean="0"/>
              <a:t>performance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network</a:t>
            </a:r>
            <a:r>
              <a:rPr lang="de-DE" sz="2000" b="1" dirty="0" smtClean="0"/>
              <a:t> </a:t>
            </a:r>
          </a:p>
          <a:p>
            <a:r>
              <a:rPr lang="de-DE" sz="2000" b="1" dirty="0" err="1" smtClean="0"/>
              <a:t>backends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and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nodes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687120" y="1939330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Internet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things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1365330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Hardware</a:t>
            </a:r>
            <a:endParaRPr lang="de-DE" dirty="0"/>
          </a:p>
        </p:txBody>
      </p:sp>
      <p:pic>
        <p:nvPicPr>
          <p:cNvPr id="5122" name="Picture 2" descr="http://www.monstr.eu/wiki/lib/exe/fetch.php?cache=&amp;media=boards:ml505:ml505-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600597"/>
            <a:ext cx="5005313" cy="362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509178" y="5442148"/>
            <a:ext cx="4854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/>
              <a:t>Xilinx</a:t>
            </a:r>
            <a:r>
              <a:rPr lang="de-DE" b="1" dirty="0"/>
              <a:t> University </a:t>
            </a:r>
            <a:r>
              <a:rPr lang="de-DE" b="1" dirty="0" err="1"/>
              <a:t>Program</a:t>
            </a:r>
            <a:r>
              <a:rPr lang="de-DE" b="1" dirty="0"/>
              <a:t> XUPV5-LX110T Development System</a:t>
            </a:r>
          </a:p>
        </p:txBody>
      </p:sp>
      <p:pic>
        <p:nvPicPr>
          <p:cNvPr id="6" name="Picture 3" descr="H:\studium\ies-project\presentation\v5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27480"/>
            <a:ext cx="2111927" cy="19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6804248" y="544214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XC5VLX110T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8461" y="4971212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Xilinx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561659" y="4377587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(c)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Xilinx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950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50845" y="4113076"/>
            <a:ext cx="6421455" cy="613809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76604" y="4709209"/>
            <a:ext cx="4932040" cy="1528103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 Architecture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&amp; Conclusion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76604" y="2611452"/>
            <a:ext cx="4932040" cy="1528103"/>
          </a:xfrm>
          <a:prstGeom prst="rect">
            <a:avLst/>
          </a:prstGeom>
        </p:spPr>
        <p:txBody>
          <a:bodyPr anchor="b" anchorCtr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Context</a:t>
            </a:r>
            <a:endParaRPr lang="en-US" sz="5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170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881933" y="227687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887241" y="299695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887241" y="3717032"/>
            <a:ext cx="338437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87241" y="4437112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sp>
        <p:nvSpPr>
          <p:cNvPr id="9" name="Rechteck 8"/>
          <p:cNvSpPr/>
          <p:nvPr/>
        </p:nvSpPr>
        <p:spPr>
          <a:xfrm>
            <a:off x="2887241" y="2996953"/>
            <a:ext cx="3384376" cy="13648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372200" y="2636912"/>
            <a:ext cx="616715" cy="2124236"/>
            <a:chOff x="6372200" y="2636912"/>
            <a:chExt cx="616715" cy="2124236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6372200" y="263691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804248" y="2636912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6372200" y="4759052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804248" y="4149080"/>
              <a:ext cx="0" cy="6120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 rot="5400000">
              <a:off x="6468259" y="353236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fixed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918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86953" y="1700808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nginx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86953" y="3044957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Operating System (OS)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8775" y="4389106"/>
            <a:ext cx="2744887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Processor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8775" y="5733256"/>
            <a:ext cx="27448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Xilinx</a:t>
            </a:r>
            <a:r>
              <a:rPr lang="de-DE" b="1" dirty="0">
                <a:solidFill>
                  <a:schemeClr val="tx1"/>
                </a:solidFill>
              </a:rPr>
              <a:t> XC5VLX110T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419872" y="2024844"/>
            <a:ext cx="0" cy="1188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563888" y="229574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</a:p>
          <a:p>
            <a:r>
              <a:rPr lang="en-US" dirty="0" smtClean="0"/>
              <a:t>Processes/Threads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78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681</Words>
  <Application>Microsoft Office PowerPoint</Application>
  <PresentationFormat>Bildschirmpräsentation (4:3)</PresentationFormat>
  <Paragraphs>308</Paragraphs>
  <Slides>40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powerpointvorlage</vt:lpstr>
      <vt:lpstr>Design of an Accelerated Event-based Server</vt:lpstr>
      <vt:lpstr>PowerPoint-Präsentation</vt:lpstr>
      <vt:lpstr>Agenda</vt:lpstr>
      <vt:lpstr>Project Context</vt:lpstr>
      <vt:lpstr>Project Context</vt:lpstr>
      <vt:lpstr>Base Hardware</vt:lpstr>
      <vt:lpstr>System Requirements</vt:lpstr>
      <vt:lpstr>System Requirements</vt:lpstr>
      <vt:lpstr>System Requirements</vt:lpstr>
      <vt:lpstr>System Requirements</vt:lpstr>
      <vt:lpstr>System Requirements</vt:lpstr>
      <vt:lpstr>System Requirements</vt:lpstr>
      <vt:lpstr>System Requirements</vt:lpstr>
      <vt:lpstr>System Requirements</vt:lpstr>
      <vt:lpstr>Hardware Architecture</vt:lpstr>
      <vt:lpstr>Hardware Architecture</vt:lpstr>
      <vt:lpstr>Hardware Architecture</vt:lpstr>
      <vt:lpstr>Hardware Architecture</vt:lpstr>
      <vt:lpstr>Hardware Architecture</vt:lpstr>
      <vt:lpstr>Hardware Architecture</vt:lpstr>
      <vt:lpstr>Network Interface</vt:lpstr>
      <vt:lpstr>Network Interface</vt:lpstr>
      <vt:lpstr>Hardware Architecture</vt:lpstr>
      <vt:lpstr>Hardware Architecture</vt:lpstr>
      <vt:lpstr>Clocks</vt:lpstr>
      <vt:lpstr>Hardware Architecture</vt:lpstr>
      <vt:lpstr>Endianness</vt:lpstr>
      <vt:lpstr>Generating the Hardware System</vt:lpstr>
      <vt:lpstr>Generating the Hardware System</vt:lpstr>
      <vt:lpstr>Software</vt:lpstr>
      <vt:lpstr>Linux Kernel</vt:lpstr>
      <vt:lpstr>Linux Kernel</vt:lpstr>
      <vt:lpstr>Cross Compilation</vt:lpstr>
      <vt:lpstr>Linux Kernel Compilation</vt:lpstr>
      <vt:lpstr>Demo</vt:lpstr>
      <vt:lpstr>Conclusion</vt:lpstr>
      <vt:lpstr>Next Steps</vt:lpstr>
      <vt:lpstr>Thank you for  your Attention!</vt:lpstr>
      <vt:lpstr>Questions?</vt:lpstr>
      <vt:lpstr>PowerPoint-Präsentation</vt:lpstr>
    </vt:vector>
  </TitlesOfParts>
  <Company>Technische Universität Darmstadt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an Accelerated Event-based Server</dc:title>
  <dc:creator>Peter Schuster</dc:creator>
  <cp:lastModifiedBy>Peter Schuster</cp:lastModifiedBy>
  <cp:revision>468</cp:revision>
  <dcterms:created xsi:type="dcterms:W3CDTF">2009-09-08T15:20:58Z</dcterms:created>
  <dcterms:modified xsi:type="dcterms:W3CDTF">2012-09-25T05:46:41Z</dcterms:modified>
</cp:coreProperties>
</file>