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0AFC-4103-43ED-B10C-272F6B17B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A67852-8B30-40F7-B3E8-E5D1ADDCE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757F0F-5B94-420F-B324-A96916603286}"/>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5" name="Footer Placeholder 4">
            <a:extLst>
              <a:ext uri="{FF2B5EF4-FFF2-40B4-BE49-F238E27FC236}">
                <a16:creationId xmlns:a16="http://schemas.microsoft.com/office/drawing/2014/main" id="{61EF1AEF-2390-46D0-AC66-1628BC8F0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84891-F14F-4AB8-BA3E-3DEB75CB44A3}"/>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30909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3CEC-10BA-4EA8-A3BC-A60C8BFE5B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9B06C7-BE8E-4B78-A401-BEC7177B5D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3CC17-0AF1-4277-8508-02786C5C8D5E}"/>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5" name="Footer Placeholder 4">
            <a:extLst>
              <a:ext uri="{FF2B5EF4-FFF2-40B4-BE49-F238E27FC236}">
                <a16:creationId xmlns:a16="http://schemas.microsoft.com/office/drawing/2014/main" id="{E6D51675-9D57-46A6-8AE1-20275C96C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B6DBD-7801-4F0D-A4DA-2532D27C79EB}"/>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381917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1E0FCF-D6F8-4B24-A650-72794DA6AA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AAB5D-DF0E-449B-9520-234CA5AB2E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BA98A-7103-4EF6-9302-31FDAF1C6770}"/>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5" name="Footer Placeholder 4">
            <a:extLst>
              <a:ext uri="{FF2B5EF4-FFF2-40B4-BE49-F238E27FC236}">
                <a16:creationId xmlns:a16="http://schemas.microsoft.com/office/drawing/2014/main" id="{A9C4635B-7ED9-4952-9537-8DBA22E32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724AA-2892-4ADC-97C2-1A0EB3EB6C92}"/>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245230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50E5-7A67-4C15-B51D-33C4C0BFD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5EB4F-874B-438A-AA37-9DD301F148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A459-83C4-4FF5-A037-ED5889D506AA}"/>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5" name="Footer Placeholder 4">
            <a:extLst>
              <a:ext uri="{FF2B5EF4-FFF2-40B4-BE49-F238E27FC236}">
                <a16:creationId xmlns:a16="http://schemas.microsoft.com/office/drawing/2014/main" id="{7BB213D7-47E3-448D-8FA1-EC975D99C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1BAC5-228E-4069-A572-BFC315219B02}"/>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3581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7407-6311-42E5-B6EF-80E222F9E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E1DBC7-E29E-4BC7-9398-70617572C5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EE0586-7638-43FC-9C7E-392BCC2483CF}"/>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5" name="Footer Placeholder 4">
            <a:extLst>
              <a:ext uri="{FF2B5EF4-FFF2-40B4-BE49-F238E27FC236}">
                <a16:creationId xmlns:a16="http://schemas.microsoft.com/office/drawing/2014/main" id="{7D3D8BC4-0C15-4BF7-916A-3DD8AB107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5E35A-FAE0-4DAB-BD8C-ED006C12FE13}"/>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217054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6650-A398-45E6-A517-C38F61F0AD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57CC2F-E671-404C-B303-E0B1726DF6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AFCB96-FA5F-418C-B6BC-FD200FEAA9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EEE7B0-E4E6-4C6A-B110-51596309A008}"/>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6" name="Footer Placeholder 5">
            <a:extLst>
              <a:ext uri="{FF2B5EF4-FFF2-40B4-BE49-F238E27FC236}">
                <a16:creationId xmlns:a16="http://schemas.microsoft.com/office/drawing/2014/main" id="{77B53A61-20B4-4435-9C9B-2795391F4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6CAF7-FFBF-4219-B67D-01DCC56F6C3F}"/>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301650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57E4-50AB-49DA-A4D2-C6ABD9261E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4CE9B6-641C-43CD-8F00-49FABF873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9C9414-DDCB-4A8A-94AF-78A64BCEA2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41D36-23E6-432A-BBC0-E6D6CBF0BB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65D2D4-9BBC-412C-8C53-73D91E4E4F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4EF336-03DC-4313-B9F4-8DA9F204D0D5}"/>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8" name="Footer Placeholder 7">
            <a:extLst>
              <a:ext uri="{FF2B5EF4-FFF2-40B4-BE49-F238E27FC236}">
                <a16:creationId xmlns:a16="http://schemas.microsoft.com/office/drawing/2014/main" id="{21AF64D4-69E1-4155-9D50-C8E9D5986A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9E2E5-96A1-421E-A196-98275880881E}"/>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10445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1FD5-415E-44C9-8EA6-2F7A423396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47FDA-5F42-45C2-9F51-4D25DE251A83}"/>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4" name="Footer Placeholder 3">
            <a:extLst>
              <a:ext uri="{FF2B5EF4-FFF2-40B4-BE49-F238E27FC236}">
                <a16:creationId xmlns:a16="http://schemas.microsoft.com/office/drawing/2014/main" id="{9C57D0FD-AA35-41FE-A234-B88EC0EFE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73549-6DA3-4B8D-B698-821A2FE4E9C2}"/>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179242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527E0-0EDE-4C24-A607-33DEE4ED8094}"/>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3" name="Footer Placeholder 2">
            <a:extLst>
              <a:ext uri="{FF2B5EF4-FFF2-40B4-BE49-F238E27FC236}">
                <a16:creationId xmlns:a16="http://schemas.microsoft.com/office/drawing/2014/main" id="{B5782E0A-4E96-4D9F-8862-BEF0DD1A9E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A2626-9309-4951-A816-94E491C5C034}"/>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340368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DE1B-07A4-4ED5-B59C-7672A1DB2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AB3D47-FDE9-4B3A-86FA-84AE41725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1938C-3361-4E76-A47F-B7390A8F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60EE9D-E4D9-42C2-824F-EA1A68B46D97}"/>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6" name="Footer Placeholder 5">
            <a:extLst>
              <a:ext uri="{FF2B5EF4-FFF2-40B4-BE49-F238E27FC236}">
                <a16:creationId xmlns:a16="http://schemas.microsoft.com/office/drawing/2014/main" id="{3A52C667-E008-4B7B-9221-3E3054D8B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BF627-63D6-4C4C-8FDA-89A3FF904F0A}"/>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7546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C8C8-498E-4DD6-98FB-F8D85F5E0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0D3FAE-BD27-41BF-A695-6D8B41405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9B0512-E466-4B2A-B539-03A323CED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FD2E52-96A7-48DA-BBB1-906EB646C978}"/>
              </a:ext>
            </a:extLst>
          </p:cNvPr>
          <p:cNvSpPr>
            <a:spLocks noGrp="1"/>
          </p:cNvSpPr>
          <p:nvPr>
            <p:ph type="dt" sz="half" idx="10"/>
          </p:nvPr>
        </p:nvSpPr>
        <p:spPr/>
        <p:txBody>
          <a:bodyPr/>
          <a:lstStyle/>
          <a:p>
            <a:fld id="{6CDC6FDE-7D78-4309-B249-B106C464A10F}" type="datetimeFigureOut">
              <a:rPr lang="en-US" smtClean="0"/>
              <a:t>1/20/2023</a:t>
            </a:fld>
            <a:endParaRPr lang="en-US"/>
          </a:p>
        </p:txBody>
      </p:sp>
      <p:sp>
        <p:nvSpPr>
          <p:cNvPr id="6" name="Footer Placeholder 5">
            <a:extLst>
              <a:ext uri="{FF2B5EF4-FFF2-40B4-BE49-F238E27FC236}">
                <a16:creationId xmlns:a16="http://schemas.microsoft.com/office/drawing/2014/main" id="{45897C1F-E171-4F9C-B398-8FF3D4033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03C72-B896-486A-B772-41499FFF17B1}"/>
              </a:ext>
            </a:extLst>
          </p:cNvPr>
          <p:cNvSpPr>
            <a:spLocks noGrp="1"/>
          </p:cNvSpPr>
          <p:nvPr>
            <p:ph type="sldNum" sz="quarter" idx="12"/>
          </p:nvPr>
        </p:nvSpPr>
        <p:spPr/>
        <p:txBody>
          <a:bodyPr/>
          <a:lstStyle/>
          <a:p>
            <a:fld id="{ACA066E1-508A-4E35-9754-738AF5FDF320}" type="slidenum">
              <a:rPr lang="en-US" smtClean="0"/>
              <a:t>‹#›</a:t>
            </a:fld>
            <a:endParaRPr lang="en-US"/>
          </a:p>
        </p:txBody>
      </p:sp>
    </p:spTree>
    <p:extLst>
      <p:ext uri="{BB962C8B-B14F-4D97-AF65-F5344CB8AC3E}">
        <p14:creationId xmlns:p14="http://schemas.microsoft.com/office/powerpoint/2010/main" val="351255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D9D31-5003-4F9F-92A0-AA0971B71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FB825-E5CB-4729-8E2B-E1956B86E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EB2A5-E64F-4AFC-BB81-800729853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C6FDE-7D78-4309-B249-B106C464A10F}" type="datetimeFigureOut">
              <a:rPr lang="en-US" smtClean="0"/>
              <a:t>1/20/2023</a:t>
            </a:fld>
            <a:endParaRPr lang="en-US"/>
          </a:p>
        </p:txBody>
      </p:sp>
      <p:sp>
        <p:nvSpPr>
          <p:cNvPr id="5" name="Footer Placeholder 4">
            <a:extLst>
              <a:ext uri="{FF2B5EF4-FFF2-40B4-BE49-F238E27FC236}">
                <a16:creationId xmlns:a16="http://schemas.microsoft.com/office/drawing/2014/main" id="{47E99325-0DE4-461B-86CD-D8CD5C557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263374-2F60-42D0-BAC2-2104D85F5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066E1-508A-4E35-9754-738AF5FDF320}" type="slidenum">
              <a:rPr lang="en-US" smtClean="0"/>
              <a:t>‹#›</a:t>
            </a:fld>
            <a:endParaRPr lang="en-US"/>
          </a:p>
        </p:txBody>
      </p:sp>
    </p:spTree>
    <p:extLst>
      <p:ext uri="{BB962C8B-B14F-4D97-AF65-F5344CB8AC3E}">
        <p14:creationId xmlns:p14="http://schemas.microsoft.com/office/powerpoint/2010/main" val="272126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archive.ics.uci.edu/ml/machine-learning-databases/kddcup99-mld/" TargetMode="External"/><Relationship Id="rId7" Type="http://schemas.openxmlformats.org/officeDocument/2006/relationships/hyperlink" Target="https://www.kaggle.com/datasets/venky73/spam-mails-dataset" TargetMode="External"/><Relationship Id="rId2" Type="http://schemas.openxmlformats.org/officeDocument/2006/relationships/hyperlink" Target="https://www.unb.ca/cic/datasets/nsl.html" TargetMode="External"/><Relationship Id="rId1" Type="http://schemas.openxmlformats.org/officeDocument/2006/relationships/slideLayout" Target="../slideLayouts/slideLayout1.xml"/><Relationship Id="rId6" Type="http://schemas.openxmlformats.org/officeDocument/2006/relationships/hyperlink" Target="https://www.unb.ca/cic/datasets/ddos-2019.html" TargetMode="External"/><Relationship Id="rId5" Type="http://schemas.openxmlformats.org/officeDocument/2006/relationships/hyperlink" Target="https://www.kaggle.com/datasets/isatish/phishing-dataset-uci-ml-csv" TargetMode="External"/><Relationship Id="rId4" Type="http://schemas.openxmlformats.org/officeDocument/2006/relationships/hyperlink" Target="https://www.kaggle.com/datasets/mlg-ulb/creditcardfraud" TargetMode="Externa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4557-7043-4464-AEB0-15629C84C16A}"/>
              </a:ext>
            </a:extLst>
          </p:cNvPr>
          <p:cNvSpPr>
            <a:spLocks noGrp="1"/>
          </p:cNvSpPr>
          <p:nvPr>
            <p:ph type="ctrTitle"/>
          </p:nvPr>
        </p:nvSpPr>
        <p:spPr>
          <a:xfrm>
            <a:off x="1113452" y="146195"/>
            <a:ext cx="9965094" cy="2387600"/>
          </a:xfrm>
        </p:spPr>
        <p:txBody>
          <a:bodyPr>
            <a:normAutofit fontScale="90000"/>
          </a:bodyPr>
          <a:lstStyle/>
          <a:p>
            <a:r>
              <a:rPr lang="en-US" b="1" i="1" dirty="0">
                <a:solidFill>
                  <a:srgbClr val="0070C0"/>
                </a:solidFill>
                <a:effectLst>
                  <a:outerShdw blurRad="38100" dist="38100" dir="2700000" algn="tl">
                    <a:srgbClr val="000000">
                      <a:alpha val="43137"/>
                    </a:srgbClr>
                  </a:outerShdw>
                </a:effectLst>
                <a:latin typeface="Georgia" panose="02040502050405020303" pitchFamily="18" charset="0"/>
              </a:rPr>
              <a:t>Machine Learning for Cyber Security Laboratory</a:t>
            </a:r>
          </a:p>
        </p:txBody>
      </p:sp>
      <p:sp>
        <p:nvSpPr>
          <p:cNvPr id="3" name="Subtitle 2">
            <a:extLst>
              <a:ext uri="{FF2B5EF4-FFF2-40B4-BE49-F238E27FC236}">
                <a16:creationId xmlns:a16="http://schemas.microsoft.com/office/drawing/2014/main" id="{37201C33-BA7F-4682-93CC-27348A733616}"/>
              </a:ext>
            </a:extLst>
          </p:cNvPr>
          <p:cNvSpPr>
            <a:spLocks noGrp="1"/>
          </p:cNvSpPr>
          <p:nvPr>
            <p:ph type="subTitle" idx="1"/>
          </p:nvPr>
        </p:nvSpPr>
        <p:spPr>
          <a:xfrm>
            <a:off x="1524000" y="2986953"/>
            <a:ext cx="9144000" cy="983635"/>
          </a:xfrm>
        </p:spPr>
        <p:txBody>
          <a:bodyPr/>
          <a:lstStyle/>
          <a:p>
            <a:r>
              <a:rPr lang="en-US" b="1" dirty="0">
                <a:solidFill>
                  <a:schemeClr val="accent5">
                    <a:lumMod val="50000"/>
                  </a:schemeClr>
                </a:solidFill>
                <a:latin typeface="Georgia" panose="02040502050405020303" pitchFamily="18" charset="0"/>
              </a:rPr>
              <a:t>B. Tech. in Computer Science and Engineering</a:t>
            </a:r>
          </a:p>
          <a:p>
            <a:r>
              <a:rPr lang="en-US" b="1" dirty="0">
                <a:solidFill>
                  <a:schemeClr val="accent5">
                    <a:lumMod val="50000"/>
                  </a:schemeClr>
                </a:solidFill>
                <a:latin typeface="Georgia" panose="02040502050405020303" pitchFamily="18" charset="0"/>
              </a:rPr>
              <a:t>with spl. in Cyber Security &amp; Blockchain</a:t>
            </a:r>
          </a:p>
        </p:txBody>
      </p:sp>
      <p:sp>
        <p:nvSpPr>
          <p:cNvPr id="6" name="TextBox 5">
            <a:extLst>
              <a:ext uri="{FF2B5EF4-FFF2-40B4-BE49-F238E27FC236}">
                <a16:creationId xmlns:a16="http://schemas.microsoft.com/office/drawing/2014/main" id="{21F3E198-47B4-4E61-BB4C-378B3B664C99}"/>
              </a:ext>
            </a:extLst>
          </p:cNvPr>
          <p:cNvSpPr txBox="1"/>
          <p:nvPr/>
        </p:nvSpPr>
        <p:spPr>
          <a:xfrm>
            <a:off x="1524000" y="4435421"/>
            <a:ext cx="2206053" cy="369332"/>
          </a:xfrm>
          <a:prstGeom prst="rect">
            <a:avLst/>
          </a:prstGeom>
          <a:noFill/>
        </p:spPr>
        <p:txBody>
          <a:bodyPr wrap="none" rtlCol="0">
            <a:spAutoFit/>
          </a:bodyPr>
          <a:lstStyle/>
          <a:p>
            <a:r>
              <a:rPr lang="en-US" b="1" dirty="0">
                <a:solidFill>
                  <a:srgbClr val="0070C0"/>
                </a:solidFill>
                <a:latin typeface="Georgia" panose="02040502050405020303" pitchFamily="18" charset="0"/>
              </a:rPr>
              <a:t>Year/Sem: III/VI</a:t>
            </a:r>
          </a:p>
        </p:txBody>
      </p:sp>
      <p:sp>
        <p:nvSpPr>
          <p:cNvPr id="7" name="TextBox 6">
            <a:extLst>
              <a:ext uri="{FF2B5EF4-FFF2-40B4-BE49-F238E27FC236}">
                <a16:creationId xmlns:a16="http://schemas.microsoft.com/office/drawing/2014/main" id="{DF3A3483-2F4F-42B1-A4F5-5170C8654C03}"/>
              </a:ext>
            </a:extLst>
          </p:cNvPr>
          <p:cNvSpPr txBox="1"/>
          <p:nvPr/>
        </p:nvSpPr>
        <p:spPr>
          <a:xfrm>
            <a:off x="8231114" y="4435421"/>
            <a:ext cx="2436886" cy="369332"/>
          </a:xfrm>
          <a:prstGeom prst="rect">
            <a:avLst/>
          </a:prstGeom>
          <a:noFill/>
        </p:spPr>
        <p:txBody>
          <a:bodyPr wrap="none" rtlCol="0">
            <a:spAutoFit/>
          </a:bodyPr>
          <a:lstStyle/>
          <a:p>
            <a:r>
              <a:rPr lang="en-US" b="1" dirty="0">
                <a:solidFill>
                  <a:srgbClr val="0070C0"/>
                </a:solidFill>
                <a:latin typeface="Georgia" panose="02040502050405020303" pitchFamily="18" charset="0"/>
              </a:rPr>
              <a:t>AY:</a:t>
            </a:r>
            <a:r>
              <a:rPr lang="en-US" b="1" dirty="0">
                <a:solidFill>
                  <a:srgbClr val="0070C0"/>
                </a:solidFill>
                <a:latin typeface="Cambria" panose="02040503050406030204" pitchFamily="18" charset="0"/>
                <a:ea typeface="Cambria" panose="02040503050406030204" pitchFamily="18" charset="0"/>
              </a:rPr>
              <a:t>2022-23 </a:t>
            </a:r>
            <a:r>
              <a:rPr lang="en-US" b="1" dirty="0">
                <a:solidFill>
                  <a:srgbClr val="0070C0"/>
                </a:solidFill>
                <a:latin typeface="Georgia" panose="02040502050405020303" pitchFamily="18" charset="0"/>
              </a:rPr>
              <a:t>(Even)</a:t>
            </a:r>
          </a:p>
        </p:txBody>
      </p:sp>
      <p:sp>
        <p:nvSpPr>
          <p:cNvPr id="8" name="TextBox 7">
            <a:extLst>
              <a:ext uri="{FF2B5EF4-FFF2-40B4-BE49-F238E27FC236}">
                <a16:creationId xmlns:a16="http://schemas.microsoft.com/office/drawing/2014/main" id="{86B77D8D-04FB-4FFC-ADE3-29ED9A49370E}"/>
              </a:ext>
            </a:extLst>
          </p:cNvPr>
          <p:cNvSpPr txBox="1"/>
          <p:nvPr/>
        </p:nvSpPr>
        <p:spPr>
          <a:xfrm>
            <a:off x="4379023" y="5343533"/>
            <a:ext cx="3433953" cy="1200329"/>
          </a:xfrm>
          <a:prstGeom prst="rect">
            <a:avLst/>
          </a:prstGeom>
          <a:noFill/>
        </p:spPr>
        <p:txBody>
          <a:bodyPr wrap="none" rtlCol="0">
            <a:spAutoFit/>
          </a:bodyPr>
          <a:lstStyle/>
          <a:p>
            <a:r>
              <a:rPr lang="en-US" sz="2400" b="1" dirty="0">
                <a:solidFill>
                  <a:schemeClr val="accent5">
                    <a:lumMod val="50000"/>
                  </a:schemeClr>
                </a:solidFill>
                <a:latin typeface="Georgia" panose="02040502050405020303" pitchFamily="18" charset="0"/>
              </a:rPr>
              <a:t>Dr. H. Anila Glory</a:t>
            </a:r>
          </a:p>
          <a:p>
            <a:r>
              <a:rPr lang="en-US" sz="2400" b="1" dirty="0">
                <a:solidFill>
                  <a:schemeClr val="accent5">
                    <a:lumMod val="50000"/>
                  </a:schemeClr>
                </a:solidFill>
                <a:latin typeface="Georgia" panose="02040502050405020303" pitchFamily="18" charset="0"/>
              </a:rPr>
              <a:t>Dr. T. </a:t>
            </a:r>
            <a:r>
              <a:rPr lang="en-US" sz="2400" b="1" dirty="0" err="1">
                <a:solidFill>
                  <a:schemeClr val="accent5">
                    <a:lumMod val="50000"/>
                  </a:schemeClr>
                </a:solidFill>
                <a:latin typeface="Georgia" panose="02040502050405020303" pitchFamily="18" charset="0"/>
              </a:rPr>
              <a:t>Renugadevi</a:t>
            </a:r>
            <a:endParaRPr lang="en-US" sz="2400" b="1" dirty="0">
              <a:solidFill>
                <a:schemeClr val="accent5">
                  <a:lumMod val="50000"/>
                </a:schemeClr>
              </a:solidFill>
              <a:latin typeface="Georgia" panose="02040502050405020303" pitchFamily="18" charset="0"/>
            </a:endParaRPr>
          </a:p>
          <a:p>
            <a:r>
              <a:rPr lang="en-US" sz="2400" b="1" dirty="0">
                <a:solidFill>
                  <a:schemeClr val="accent5">
                    <a:lumMod val="50000"/>
                  </a:schemeClr>
                </a:solidFill>
                <a:latin typeface="Georgia" panose="02040502050405020303" pitchFamily="18" charset="0"/>
              </a:rPr>
              <a:t>Ms. S. </a:t>
            </a:r>
            <a:r>
              <a:rPr lang="en-US" sz="2400" b="1" dirty="0" err="1">
                <a:solidFill>
                  <a:schemeClr val="accent5">
                    <a:lumMod val="50000"/>
                  </a:schemeClr>
                </a:solidFill>
                <a:latin typeface="Georgia" panose="02040502050405020303" pitchFamily="18" charset="0"/>
              </a:rPr>
              <a:t>Vishnika</a:t>
            </a:r>
            <a:r>
              <a:rPr lang="en-US" sz="2400" b="1" dirty="0">
                <a:solidFill>
                  <a:schemeClr val="accent5">
                    <a:lumMod val="50000"/>
                  </a:schemeClr>
                </a:solidFill>
                <a:latin typeface="Georgia" panose="02040502050405020303" pitchFamily="18" charset="0"/>
              </a:rPr>
              <a:t> </a:t>
            </a:r>
            <a:r>
              <a:rPr lang="en-US" sz="2400" b="1" dirty="0" err="1">
                <a:solidFill>
                  <a:schemeClr val="accent5">
                    <a:lumMod val="50000"/>
                  </a:schemeClr>
                </a:solidFill>
                <a:latin typeface="Georgia" panose="02040502050405020303" pitchFamily="18" charset="0"/>
              </a:rPr>
              <a:t>Veni</a:t>
            </a:r>
            <a:endParaRPr lang="en-US" sz="2400" b="1" dirty="0">
              <a:solidFill>
                <a:schemeClr val="accent5">
                  <a:lumMod val="50000"/>
                </a:schemeClr>
              </a:solidFill>
              <a:latin typeface="Georgia" panose="02040502050405020303" pitchFamily="18" charset="0"/>
            </a:endParaRPr>
          </a:p>
        </p:txBody>
      </p:sp>
      <p:pic>
        <p:nvPicPr>
          <p:cNvPr id="9" name="Picture 8">
            <a:extLst>
              <a:ext uri="{FF2B5EF4-FFF2-40B4-BE49-F238E27FC236}">
                <a16:creationId xmlns:a16="http://schemas.microsoft.com/office/drawing/2014/main" id="{34ACF6DB-DF77-4EEF-A0EB-CE1725E9614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10" name="Rectangle 9">
            <a:extLst>
              <a:ext uri="{FF2B5EF4-FFF2-40B4-BE49-F238E27FC236}">
                <a16:creationId xmlns:a16="http://schemas.microsoft.com/office/drawing/2014/main" id="{B68E5757-FCF2-4F69-80AB-D592A60CE592}"/>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91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79514" y="1015885"/>
            <a:ext cx="12112485" cy="4524315"/>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Deploy a feature extraction module to extract benign and phishing URLs from the given dataset</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extract the benign and phishing URLs</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to extract Address Bar based Features, Domain based Features and HTML &amp; </a:t>
            </a:r>
            <a:r>
              <a:rPr lang="en-US" dirty="0" err="1">
                <a:solidFill>
                  <a:srgbClr val="0070C0"/>
                </a:solidFill>
                <a:latin typeface="Georgia" panose="02040502050405020303" pitchFamily="18" charset="0"/>
                <a:ea typeface="Cambria" panose="02040503050406030204" pitchFamily="18" charset="0"/>
              </a:rPr>
              <a:t>Javascript</a:t>
            </a:r>
            <a:r>
              <a:rPr lang="en-US" dirty="0">
                <a:solidFill>
                  <a:srgbClr val="0070C0"/>
                </a:solidFill>
                <a:latin typeface="Georgia" panose="02040502050405020303" pitchFamily="18" charset="0"/>
                <a:ea typeface="Cambria" panose="02040503050406030204" pitchFamily="18" charset="0"/>
              </a:rPr>
              <a:t> based Features</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Concatenate the benign URLs and Phishing URLs</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Collect the extracted data as new data frame and analyze using machine learning model</a:t>
            </a: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4</a:t>
            </a:r>
          </a:p>
        </p:txBody>
      </p:sp>
      <p:sp>
        <p:nvSpPr>
          <p:cNvPr id="6" name="Rectangle 5">
            <a:extLst>
              <a:ext uri="{FF2B5EF4-FFF2-40B4-BE49-F238E27FC236}">
                <a16:creationId xmlns:a16="http://schemas.microsoft.com/office/drawing/2014/main" id="{92C86B42-644B-441A-BB0F-CA40A72428EC}"/>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19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163490" y="1164858"/>
            <a:ext cx="12112485" cy="5386090"/>
          </a:xfrm>
          <a:prstGeom prst="rect">
            <a:avLst/>
          </a:prstGeom>
          <a:noFill/>
        </p:spPr>
        <p:txBody>
          <a:bodyPr wrap="square" rtlCol="0">
            <a:spAutoFit/>
          </a:bodyPr>
          <a:lstStyle/>
          <a:p>
            <a:pPr algn="just">
              <a:spcBef>
                <a:spcPts val="600"/>
              </a:spcBef>
            </a:pPr>
            <a:r>
              <a:rPr lang="en-US" b="1" dirty="0">
                <a:solidFill>
                  <a:srgbClr val="0070C0"/>
                </a:solidFill>
                <a:latin typeface="Georgia" panose="02040502050405020303" pitchFamily="18" charset="0"/>
                <a:ea typeface="Cambria" panose="02040503050406030204" pitchFamily="18" charset="0"/>
              </a:rPr>
              <a:t>Implement naïve bayes classifier to demonstrate two-class classification for detecting spams.</a:t>
            </a:r>
          </a:p>
          <a:p>
            <a:pPr algn="just">
              <a:spcBef>
                <a:spcPts val="6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perform naïve bayes classification</a:t>
            </a:r>
          </a:p>
          <a:p>
            <a:pPr algn="just">
              <a:spcBef>
                <a:spcPts val="600"/>
              </a:spcBef>
            </a:pPr>
            <a:r>
              <a:rPr lang="en-US" b="1" u="sng" dirty="0">
                <a:solidFill>
                  <a:srgbClr val="002060"/>
                </a:solidFill>
                <a:latin typeface="Georgia" panose="02040502050405020303" pitchFamily="18" charset="0"/>
                <a:ea typeface="Cambria" panose="02040503050406030204" pitchFamily="18" charset="0"/>
              </a:rPr>
              <a:t>Procedure:</a:t>
            </a:r>
          </a:p>
          <a:p>
            <a:pPr marL="285750" lvl="0" indent="-285750">
              <a:buFont typeface="Arial" panose="020B0604020202020204" pitchFamily="34" charset="0"/>
              <a:buChar char="•"/>
            </a:pPr>
            <a:r>
              <a:rPr lang="en-IN" dirty="0">
                <a:solidFill>
                  <a:srgbClr val="0070C0"/>
                </a:solidFill>
                <a:latin typeface="Georgia" panose="02040502050405020303" pitchFamily="18" charset="0"/>
              </a:rPr>
              <a:t>Load the data and split the data for evaluating the learning process</a:t>
            </a:r>
            <a:endParaRPr lang="en-IN" sz="1600" dirty="0">
              <a:solidFill>
                <a:srgbClr val="0070C0"/>
              </a:solidFill>
              <a:latin typeface="Georgia" panose="02040502050405020303" pitchFamily="18" charset="0"/>
            </a:endParaRPr>
          </a:p>
          <a:p>
            <a:pPr marL="285750" lvl="0" indent="-285750">
              <a:buFont typeface="Arial" panose="020B0604020202020204" pitchFamily="34" charset="0"/>
              <a:buChar char="•"/>
            </a:pPr>
            <a:r>
              <a:rPr lang="en-IN" dirty="0">
                <a:solidFill>
                  <a:srgbClr val="0070C0"/>
                </a:solidFill>
                <a:latin typeface="Georgia" panose="02040502050405020303" pitchFamily="18" charset="0"/>
              </a:rPr>
              <a:t>Perform exploratory data analysis on the observed data</a:t>
            </a:r>
            <a:endParaRPr lang="en-IN" sz="1600" dirty="0">
              <a:solidFill>
                <a:srgbClr val="0070C0"/>
              </a:solidFill>
              <a:latin typeface="Georgia" panose="02040502050405020303" pitchFamily="18" charset="0"/>
            </a:endParaRPr>
          </a:p>
          <a:p>
            <a:pPr marL="285750" lvl="0" indent="-285750">
              <a:buFont typeface="Arial" panose="020B0604020202020204" pitchFamily="34" charset="0"/>
              <a:buChar char="•"/>
            </a:pPr>
            <a:r>
              <a:rPr lang="en-IN" dirty="0">
                <a:solidFill>
                  <a:srgbClr val="0070C0"/>
                </a:solidFill>
                <a:latin typeface="Georgia" panose="02040502050405020303" pitchFamily="18" charset="0"/>
              </a:rPr>
              <a:t>Visualize the data using the matplotlib function</a:t>
            </a:r>
            <a:endParaRPr lang="en-IN" sz="1600" dirty="0">
              <a:solidFill>
                <a:srgbClr val="0070C0"/>
              </a:solidFill>
              <a:latin typeface="Georgia" panose="02040502050405020303" pitchFamily="18" charset="0"/>
            </a:endParaRPr>
          </a:p>
          <a:p>
            <a:pPr marL="285750" lvl="0" indent="-285750">
              <a:buFont typeface="Arial" panose="020B0604020202020204" pitchFamily="34" charset="0"/>
              <a:buChar char="•"/>
            </a:pPr>
            <a:r>
              <a:rPr lang="en-IN" dirty="0">
                <a:solidFill>
                  <a:srgbClr val="0070C0"/>
                </a:solidFill>
                <a:latin typeface="Georgia" panose="02040502050405020303" pitchFamily="18" charset="0"/>
              </a:rPr>
              <a:t>Calculate the length of the string</a:t>
            </a:r>
            <a:endParaRPr lang="en-IN" sz="1600" dirty="0">
              <a:solidFill>
                <a:srgbClr val="0070C0"/>
              </a:solidFill>
              <a:latin typeface="Georgia" panose="02040502050405020303" pitchFamily="18" charset="0"/>
            </a:endParaRPr>
          </a:p>
          <a:p>
            <a:pPr marL="285750" lvl="0" indent="-285750">
              <a:buFont typeface="Arial" panose="020B0604020202020204" pitchFamily="34" charset="0"/>
              <a:buChar char="•"/>
            </a:pPr>
            <a:r>
              <a:rPr lang="en-IN" dirty="0">
                <a:solidFill>
                  <a:srgbClr val="0070C0"/>
                </a:solidFill>
                <a:latin typeface="Georgia" panose="02040502050405020303" pitchFamily="18" charset="0"/>
              </a:rPr>
              <a:t>Perform text pre-processing methods: </a:t>
            </a:r>
            <a:endParaRPr lang="en-IN" sz="1600" dirty="0">
              <a:solidFill>
                <a:srgbClr val="0070C0"/>
              </a:solidFill>
              <a:latin typeface="Georgia" panose="02040502050405020303" pitchFamily="18" charset="0"/>
            </a:endParaRPr>
          </a:p>
          <a:p>
            <a:pPr marL="742950" lvl="1" indent="-285750">
              <a:buFont typeface="Arial" panose="020B0604020202020204" pitchFamily="34" charset="0"/>
              <a:buChar char="•"/>
            </a:pPr>
            <a:r>
              <a:rPr lang="en-IN" dirty="0">
                <a:solidFill>
                  <a:srgbClr val="0070C0"/>
                </a:solidFill>
                <a:latin typeface="Georgia" panose="02040502050405020303" pitchFamily="18" charset="0"/>
              </a:rPr>
              <a:t>Utilize NTLK library functions to Create a function that will split a message into its individual words and return a list. Remove very common words, ('the', 'a', etc..)</a:t>
            </a:r>
            <a:endParaRPr lang="en-IN" sz="1600" dirty="0">
              <a:solidFill>
                <a:srgbClr val="0070C0"/>
              </a:solidFill>
              <a:latin typeface="Georgia" panose="02040502050405020303" pitchFamily="18" charset="0"/>
            </a:endParaRPr>
          </a:p>
          <a:p>
            <a:pPr marL="742950" lvl="1" indent="-285750">
              <a:buFont typeface="Arial" panose="020B0604020202020204" pitchFamily="34" charset="0"/>
              <a:buChar char="•"/>
            </a:pPr>
            <a:r>
              <a:rPr lang="en-IN" dirty="0">
                <a:solidFill>
                  <a:srgbClr val="0070C0"/>
                </a:solidFill>
                <a:latin typeface="Georgia" panose="02040502050405020303" pitchFamily="18" charset="0"/>
              </a:rPr>
              <a:t>Correlating the token of words and build probability function </a:t>
            </a:r>
            <a:endParaRPr lang="en-IN" sz="1600" dirty="0">
              <a:solidFill>
                <a:srgbClr val="0070C0"/>
              </a:solidFill>
              <a:latin typeface="Georgia" panose="02040502050405020303" pitchFamily="18" charset="0"/>
            </a:endParaRPr>
          </a:p>
          <a:p>
            <a:pPr marL="285750" lvl="0" indent="-285750">
              <a:buFont typeface="Arial" panose="020B0604020202020204" pitchFamily="34" charset="0"/>
              <a:buChar char="•"/>
            </a:pPr>
            <a:r>
              <a:rPr lang="en-IN" dirty="0">
                <a:solidFill>
                  <a:srgbClr val="0070C0"/>
                </a:solidFill>
                <a:latin typeface="Georgia" panose="02040502050405020303" pitchFamily="18" charset="0"/>
              </a:rPr>
              <a:t>Import Naive Bayes classifier for classifying the email as SPAM or HAM</a:t>
            </a:r>
          </a:p>
          <a:p>
            <a:pPr marL="285750" lvl="0" indent="-285750">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Naïve Bayes Classifier Approach</a:t>
            </a:r>
          </a:p>
          <a:p>
            <a:pPr marL="742950" lvl="1" indent="-285750">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Build the Vocabulary of words by separating SPAM and HAM from training data</a:t>
            </a:r>
          </a:p>
          <a:p>
            <a:pPr marL="742950" lvl="1" indent="-285750">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Store vocabulary of words in a file and train the classifier</a:t>
            </a:r>
          </a:p>
          <a:p>
            <a:pPr marL="742950" lvl="1" indent="-285750">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Performance evaluation for classifier model </a:t>
            </a:r>
            <a:endParaRPr lang="en-US" b="1" u="sng" dirty="0">
              <a:solidFill>
                <a:srgbClr val="002060"/>
              </a:solidFill>
              <a:latin typeface="Georgia" panose="02040502050405020303" pitchFamily="18" charset="0"/>
              <a:ea typeface="Cambria" panose="02040503050406030204" pitchFamily="18" charset="0"/>
            </a:endParaRP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5</a:t>
            </a:r>
          </a:p>
        </p:txBody>
      </p:sp>
      <p:sp>
        <p:nvSpPr>
          <p:cNvPr id="6" name="Rectangle 5">
            <a:extLst>
              <a:ext uri="{FF2B5EF4-FFF2-40B4-BE49-F238E27FC236}">
                <a16:creationId xmlns:a16="http://schemas.microsoft.com/office/drawing/2014/main" id="{A668CCC8-010A-49B9-9C56-949666D433F1}"/>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17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122583" y="1104520"/>
            <a:ext cx="11946834" cy="5232202"/>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Implement a logistic regression and deep learning classifier for fraud detection over the </a:t>
            </a:r>
            <a:r>
              <a:rPr lang="en-US" b="1" dirty="0" err="1">
                <a:solidFill>
                  <a:srgbClr val="0070C0"/>
                </a:solidFill>
                <a:latin typeface="Georgia" panose="02040502050405020303" pitchFamily="18" charset="0"/>
                <a:ea typeface="Cambria" panose="02040503050406030204" pitchFamily="18" charset="0"/>
              </a:rPr>
              <a:t>undersampled</a:t>
            </a:r>
            <a:r>
              <a:rPr lang="en-US" b="1" dirty="0">
                <a:solidFill>
                  <a:srgbClr val="0070C0"/>
                </a:solidFill>
                <a:latin typeface="Georgia" panose="02040502050405020303" pitchFamily="18" charset="0"/>
                <a:ea typeface="Cambria" panose="02040503050406030204" pitchFamily="18" charset="0"/>
              </a:rPr>
              <a:t> ‘creditcard.csv’ dataset</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perform undersampling and to perform fraud detection using logistic regression and deep learning classifier</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 </a:t>
            </a:r>
            <a:r>
              <a:rPr lang="en-US" dirty="0" err="1">
                <a:solidFill>
                  <a:srgbClr val="0070C0"/>
                </a:solidFill>
                <a:latin typeface="Georgia" panose="02040502050405020303" pitchFamily="18" charset="0"/>
                <a:ea typeface="Cambria" panose="02040503050406030204" pitchFamily="18" charset="0"/>
              </a:rPr>
              <a:t>numpy</a:t>
            </a:r>
            <a:r>
              <a:rPr lang="en-US" dirty="0">
                <a:solidFill>
                  <a:srgbClr val="0070C0"/>
                </a:solidFill>
                <a:latin typeface="Georgia" panose="02040502050405020303" pitchFamily="18" charset="0"/>
                <a:ea typeface="Cambria" panose="02040503050406030204" pitchFamily="18" charset="0"/>
              </a:rPr>
              <a:t>, pandas, seaborn, </a:t>
            </a:r>
            <a:r>
              <a:rPr lang="en-US" dirty="0" err="1">
                <a:solidFill>
                  <a:srgbClr val="0070C0"/>
                </a:solidFill>
                <a:latin typeface="Georgia" panose="02040502050405020303" pitchFamily="18" charset="0"/>
                <a:ea typeface="Cambria" panose="02040503050406030204" pitchFamily="18" charset="0"/>
              </a:rPr>
              <a:t>matplotlib.pyplot</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keras</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tensorflow</a:t>
            </a:r>
            <a:endParaRPr lang="en-US" dirty="0">
              <a:solidFill>
                <a:srgbClr val="0070C0"/>
              </a:solidFill>
              <a:latin typeface="Georgia" panose="02040502050405020303" pitchFamily="18" charset="0"/>
              <a:ea typeface="Cambria" panose="02040503050406030204" pitchFamily="18" charset="0"/>
            </a:endParaRP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undersampling by selecting the samples randomly from the majority and minority samples</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Logistic Regression using  “</a:t>
            </a:r>
            <a:r>
              <a:rPr lang="en-US" i="1" dirty="0">
                <a:solidFill>
                  <a:srgbClr val="0070C0"/>
                </a:solidFill>
                <a:latin typeface="Georgia" panose="02040502050405020303" pitchFamily="18" charset="0"/>
                <a:ea typeface="Cambria" panose="02040503050406030204" pitchFamily="18" charset="0"/>
              </a:rPr>
              <a:t>from </a:t>
            </a:r>
            <a:r>
              <a:rPr lang="en-US" i="1" dirty="0" err="1">
                <a:solidFill>
                  <a:srgbClr val="0070C0"/>
                </a:solidFill>
                <a:latin typeface="Georgia" panose="02040502050405020303" pitchFamily="18" charset="0"/>
                <a:ea typeface="Cambria" panose="02040503050406030204" pitchFamily="18" charset="0"/>
              </a:rPr>
              <a:t>sklearn.linear_model</a:t>
            </a:r>
            <a:r>
              <a:rPr lang="en-US" i="1" dirty="0">
                <a:solidFill>
                  <a:srgbClr val="0070C0"/>
                </a:solidFill>
                <a:latin typeface="Georgia" panose="02040502050405020303" pitchFamily="18" charset="0"/>
                <a:ea typeface="Cambria" panose="02040503050406030204" pitchFamily="18" charset="0"/>
              </a:rPr>
              <a:t> import </a:t>
            </a:r>
            <a:r>
              <a:rPr lang="en-US" i="1" dirty="0" err="1">
                <a:solidFill>
                  <a:srgbClr val="0070C0"/>
                </a:solidFill>
                <a:latin typeface="Georgia" panose="02040502050405020303" pitchFamily="18" charset="0"/>
                <a:ea typeface="Cambria" panose="02040503050406030204" pitchFamily="18" charset="0"/>
              </a:rPr>
              <a:t>LogisticRegression</a:t>
            </a:r>
            <a:r>
              <a:rPr lang="en-US" i="1" dirty="0">
                <a:solidFill>
                  <a:srgbClr val="0070C0"/>
                </a:solidFill>
                <a:latin typeface="Georgia" panose="02040502050405020303" pitchFamily="18" charset="0"/>
                <a:ea typeface="Cambria" panose="02040503050406030204" pitchFamily="18" charset="0"/>
              </a:rPr>
              <a:t>” </a:t>
            </a:r>
            <a:r>
              <a:rPr lang="en-US" dirty="0">
                <a:solidFill>
                  <a:srgbClr val="0070C0"/>
                </a:solidFill>
                <a:latin typeface="Georgia" panose="02040502050405020303" pitchFamily="18" charset="0"/>
                <a:ea typeface="Cambria" panose="02040503050406030204" pitchFamily="18" charset="0"/>
              </a:rPr>
              <a:t>and implement deep learning model using “</a:t>
            </a:r>
            <a:r>
              <a:rPr lang="en-US" i="1" dirty="0">
                <a:solidFill>
                  <a:srgbClr val="0070C0"/>
                </a:solidFill>
                <a:latin typeface="Georgia" panose="02040502050405020303" pitchFamily="18" charset="0"/>
                <a:ea typeface="Cambria" panose="02040503050406030204" pitchFamily="18" charset="0"/>
              </a:rPr>
              <a:t>from </a:t>
            </a:r>
            <a:r>
              <a:rPr lang="en-US" i="1" dirty="0" err="1">
                <a:solidFill>
                  <a:srgbClr val="0070C0"/>
                </a:solidFill>
                <a:latin typeface="Georgia" panose="02040502050405020303" pitchFamily="18" charset="0"/>
                <a:ea typeface="Cambria" panose="02040503050406030204" pitchFamily="18" charset="0"/>
              </a:rPr>
              <a:t>tensorflow.keras</a:t>
            </a:r>
            <a:r>
              <a:rPr lang="en-US" i="1" dirty="0">
                <a:solidFill>
                  <a:srgbClr val="0070C0"/>
                </a:solidFill>
                <a:latin typeface="Georgia" panose="02040502050405020303" pitchFamily="18" charset="0"/>
                <a:ea typeface="Cambria" panose="02040503050406030204" pitchFamily="18" charset="0"/>
              </a:rPr>
              <a:t> import layers”</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Analyze the results using </a:t>
            </a:r>
            <a:r>
              <a:rPr lang="en-US" i="1" dirty="0">
                <a:solidFill>
                  <a:srgbClr val="0070C0"/>
                </a:solidFill>
                <a:latin typeface="Georgia" panose="02040502050405020303" pitchFamily="18" charset="0"/>
                <a:ea typeface="Cambria" panose="02040503050406030204" pitchFamily="18" charset="0"/>
              </a:rPr>
              <a:t>performance metrics</a:t>
            </a: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6</a:t>
            </a:r>
          </a:p>
        </p:txBody>
      </p:sp>
      <p:sp>
        <p:nvSpPr>
          <p:cNvPr id="6" name="Rectangle 5">
            <a:extLst>
              <a:ext uri="{FF2B5EF4-FFF2-40B4-BE49-F238E27FC236}">
                <a16:creationId xmlns:a16="http://schemas.microsoft.com/office/drawing/2014/main" id="{C495222B-0AA9-45CD-BD79-022E8C6080D0}"/>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28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122583" y="1104520"/>
            <a:ext cx="11946834" cy="4678204"/>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Develop a support vector machine (SVM) based prediction model to detect malicious URLs.</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develop SVM based prediction model for detecting malicious URLs</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 </a:t>
            </a:r>
            <a:r>
              <a:rPr lang="en-US" dirty="0" err="1">
                <a:solidFill>
                  <a:srgbClr val="0070C0"/>
                </a:solidFill>
                <a:latin typeface="Georgia" panose="02040502050405020303" pitchFamily="18" charset="0"/>
                <a:ea typeface="Cambria" panose="02040503050406030204" pitchFamily="18" charset="0"/>
              </a:rPr>
              <a:t>numpy</a:t>
            </a:r>
            <a:r>
              <a:rPr lang="en-US" dirty="0">
                <a:solidFill>
                  <a:srgbClr val="0070C0"/>
                </a:solidFill>
                <a:latin typeface="Georgia" panose="02040502050405020303" pitchFamily="18" charset="0"/>
                <a:ea typeface="Cambria" panose="02040503050406030204" pitchFamily="18" charset="0"/>
              </a:rPr>
              <a:t>, pandas, seaborn, matplotlib</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undersampling by selecting the samples randomly from the majority and minority samples</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Develop a SVM model for detecting malicious URLs</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Analyze the performance of the model</a:t>
            </a:r>
            <a:endParaRPr lang="en-US" i="1" dirty="0">
              <a:solidFill>
                <a:srgbClr val="0070C0"/>
              </a:solidFill>
              <a:latin typeface="Georgia" panose="02040502050405020303" pitchFamily="18" charset="0"/>
              <a:ea typeface="Cambria" panose="02040503050406030204" pitchFamily="18" charset="0"/>
            </a:endParaRP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7</a:t>
            </a:r>
          </a:p>
        </p:txBody>
      </p:sp>
      <p:sp>
        <p:nvSpPr>
          <p:cNvPr id="6" name="Rectangle 5">
            <a:extLst>
              <a:ext uri="{FF2B5EF4-FFF2-40B4-BE49-F238E27FC236}">
                <a16:creationId xmlns:a16="http://schemas.microsoft.com/office/drawing/2014/main" id="{67A98F6F-A1D6-4A5A-A8AC-96885DBC41A2}"/>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64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122583" y="1104520"/>
            <a:ext cx="11946834" cy="4955203"/>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Demonstrate data-skewing over the ‘creditcard.csv’ dataset for fraud detection using logistic regression.</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perform fraud detection in skewed data using Logistic Regression classifier</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 </a:t>
            </a:r>
            <a:r>
              <a:rPr lang="en-US" dirty="0" err="1">
                <a:solidFill>
                  <a:srgbClr val="0070C0"/>
                </a:solidFill>
                <a:latin typeface="Georgia" panose="02040502050405020303" pitchFamily="18" charset="0"/>
                <a:ea typeface="Cambria" panose="02040503050406030204" pitchFamily="18" charset="0"/>
              </a:rPr>
              <a:t>numpy</a:t>
            </a:r>
            <a:r>
              <a:rPr lang="en-US" dirty="0">
                <a:solidFill>
                  <a:srgbClr val="0070C0"/>
                </a:solidFill>
                <a:latin typeface="Georgia" panose="02040502050405020303" pitchFamily="18" charset="0"/>
                <a:ea typeface="Cambria" panose="02040503050406030204" pitchFamily="18" charset="0"/>
              </a:rPr>
              <a:t>, pandas, seaborn, matplotlib</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skewed data distribution and plot the skewed data</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detection using  “</a:t>
            </a:r>
            <a:r>
              <a:rPr lang="en-US" i="1" dirty="0">
                <a:solidFill>
                  <a:srgbClr val="0070C0"/>
                </a:solidFill>
                <a:latin typeface="Georgia" panose="02040502050405020303" pitchFamily="18" charset="0"/>
                <a:ea typeface="Cambria" panose="02040503050406030204" pitchFamily="18" charset="0"/>
              </a:rPr>
              <a:t>from </a:t>
            </a:r>
            <a:r>
              <a:rPr lang="en-US" i="1" dirty="0" err="1">
                <a:solidFill>
                  <a:srgbClr val="0070C0"/>
                </a:solidFill>
                <a:latin typeface="Georgia" panose="02040502050405020303" pitchFamily="18" charset="0"/>
                <a:ea typeface="Cambria" panose="02040503050406030204" pitchFamily="18" charset="0"/>
              </a:rPr>
              <a:t>sklearn.linear_model</a:t>
            </a:r>
            <a:r>
              <a:rPr lang="en-US" i="1" dirty="0">
                <a:solidFill>
                  <a:srgbClr val="0070C0"/>
                </a:solidFill>
                <a:latin typeface="Georgia" panose="02040502050405020303" pitchFamily="18" charset="0"/>
                <a:ea typeface="Cambria" panose="02040503050406030204" pitchFamily="18" charset="0"/>
              </a:rPr>
              <a:t> import </a:t>
            </a:r>
            <a:r>
              <a:rPr lang="en-US" i="1" dirty="0" err="1">
                <a:solidFill>
                  <a:srgbClr val="0070C0"/>
                </a:solidFill>
                <a:latin typeface="Georgia" panose="02040502050405020303" pitchFamily="18" charset="0"/>
                <a:ea typeface="Cambria" panose="02040503050406030204" pitchFamily="18" charset="0"/>
              </a:rPr>
              <a:t>LogisticRegression</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Analyze the results using</a:t>
            </a:r>
            <a:r>
              <a:rPr lang="en-US" i="1" dirty="0">
                <a:solidFill>
                  <a:srgbClr val="0070C0"/>
                </a:solidFill>
                <a:latin typeface="Georgia" panose="02040502050405020303" pitchFamily="18" charset="0"/>
                <a:ea typeface="Cambria" panose="02040503050406030204" pitchFamily="18" charset="0"/>
              </a:rPr>
              <a:t> performance metrics</a:t>
            </a: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8</a:t>
            </a:r>
          </a:p>
        </p:txBody>
      </p:sp>
      <p:sp>
        <p:nvSpPr>
          <p:cNvPr id="6" name="Rectangle 5">
            <a:extLst>
              <a:ext uri="{FF2B5EF4-FFF2-40B4-BE49-F238E27FC236}">
                <a16:creationId xmlns:a16="http://schemas.microsoft.com/office/drawing/2014/main" id="{60C7054B-F991-4756-A998-5BB13356479F}"/>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02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122583" y="1104520"/>
            <a:ext cx="11946834" cy="4678204"/>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Apply the K-means algorithm for clustering out anomalies from the ‘KDD-99’ dataset</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identify the anomalies in the KDD-99 dataset using K-Means clustering</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 </a:t>
            </a:r>
            <a:r>
              <a:rPr lang="en-US" dirty="0" err="1">
                <a:solidFill>
                  <a:srgbClr val="0070C0"/>
                </a:solidFill>
                <a:latin typeface="Georgia" panose="02040502050405020303" pitchFamily="18" charset="0"/>
                <a:ea typeface="Cambria" panose="02040503050406030204" pitchFamily="18" charset="0"/>
              </a:rPr>
              <a:t>numpy</a:t>
            </a:r>
            <a:r>
              <a:rPr lang="en-US" dirty="0">
                <a:solidFill>
                  <a:srgbClr val="0070C0"/>
                </a:solidFill>
                <a:latin typeface="Georgia" panose="02040502050405020303" pitchFamily="18" charset="0"/>
                <a:ea typeface="Cambria" panose="02040503050406030204" pitchFamily="18" charset="0"/>
              </a:rPr>
              <a:t>, pandas, seaborn, matplotlib, </a:t>
            </a:r>
            <a:r>
              <a:rPr lang="en-US" dirty="0" err="1">
                <a:solidFill>
                  <a:srgbClr val="0070C0"/>
                </a:solidFill>
                <a:latin typeface="Georgia" panose="02040502050405020303" pitchFamily="18" charset="0"/>
                <a:ea typeface="Cambria" panose="02040503050406030204" pitchFamily="18" charset="0"/>
              </a:rPr>
              <a:t>k_means</a:t>
            </a:r>
            <a:endParaRPr lang="en-US" dirty="0">
              <a:solidFill>
                <a:srgbClr val="0070C0"/>
              </a:solidFill>
              <a:latin typeface="Georgia" panose="02040502050405020303" pitchFamily="18" charset="0"/>
              <a:ea typeface="Cambria" panose="02040503050406030204" pitchFamily="18" charset="0"/>
            </a:endParaRP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Define the number of clusters using Elbow method</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Measure the goodness using Silhouette Score</a:t>
            </a:r>
          </a:p>
          <a:p>
            <a:pPr marL="285750" indent="-285750" algn="just">
              <a:spcBef>
                <a:spcPts val="1200"/>
              </a:spcBef>
              <a:buFont typeface="Arial" panose="020B0604020202020204" pitchFamily="34" charset="0"/>
              <a:buChar char="•"/>
            </a:pPr>
            <a:endParaRPr lang="en-US" dirty="0">
              <a:solidFill>
                <a:srgbClr val="0070C0"/>
              </a:solidFill>
              <a:latin typeface="Georgia" panose="02040502050405020303" pitchFamily="18" charset="0"/>
              <a:ea typeface="Cambria" panose="02040503050406030204" pitchFamily="18" charset="0"/>
            </a:endParaRP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9</a:t>
            </a:r>
          </a:p>
        </p:txBody>
      </p:sp>
      <p:sp>
        <p:nvSpPr>
          <p:cNvPr id="6" name="Rectangle 5">
            <a:extLst>
              <a:ext uri="{FF2B5EF4-FFF2-40B4-BE49-F238E27FC236}">
                <a16:creationId xmlns:a16="http://schemas.microsoft.com/office/drawing/2014/main" id="{57534A50-C4B5-44AD-8F1B-1FA4C40BF4FD}"/>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93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122583" y="1104520"/>
            <a:ext cx="11946834" cy="5509200"/>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Compare the performance of various machine learning models in distributed denial of service (DDoS) attack detection</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perform the comparison of various learning models using necessary performance metrics</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 </a:t>
            </a:r>
            <a:r>
              <a:rPr lang="en-US" dirty="0" err="1">
                <a:solidFill>
                  <a:srgbClr val="0070C0"/>
                </a:solidFill>
                <a:latin typeface="Georgia" panose="02040502050405020303" pitchFamily="18" charset="0"/>
                <a:ea typeface="Cambria" panose="02040503050406030204" pitchFamily="18" charset="0"/>
              </a:rPr>
              <a:t>numpy</a:t>
            </a:r>
            <a:r>
              <a:rPr lang="en-US" dirty="0">
                <a:solidFill>
                  <a:srgbClr val="0070C0"/>
                </a:solidFill>
                <a:latin typeface="Georgia" panose="02040502050405020303" pitchFamily="18" charset="0"/>
                <a:ea typeface="Cambria" panose="02040503050406030204" pitchFamily="18" charset="0"/>
              </a:rPr>
              <a:t>, pandas, seaborn, matplotlib</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the necessary </a:t>
            </a:r>
            <a:r>
              <a:rPr lang="en-US" dirty="0" err="1">
                <a:solidFill>
                  <a:srgbClr val="0070C0"/>
                </a:solidFill>
                <a:latin typeface="Georgia" panose="02040502050405020303" pitchFamily="18" charset="0"/>
                <a:ea typeface="Cambria" panose="02040503050406030204" pitchFamily="18" charset="0"/>
              </a:rPr>
              <a:t>sklearn</a:t>
            </a:r>
            <a:r>
              <a:rPr lang="en-US" dirty="0">
                <a:solidFill>
                  <a:srgbClr val="0070C0"/>
                </a:solidFill>
                <a:latin typeface="Georgia" panose="02040502050405020303" pitchFamily="18" charset="0"/>
                <a:ea typeface="Cambria" panose="02040503050406030204" pitchFamily="18" charset="0"/>
              </a:rPr>
              <a:t> packages for various classification modules </a:t>
            </a:r>
          </a:p>
          <a:p>
            <a:pPr marL="742950" lvl="1"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KNeighborsClassifier, </a:t>
            </a:r>
            <a:r>
              <a:rPr lang="en-US" dirty="0" err="1">
                <a:solidFill>
                  <a:srgbClr val="0070C0"/>
                </a:solidFill>
                <a:latin typeface="Georgia" panose="02040502050405020303" pitchFamily="18" charset="0"/>
                <a:ea typeface="Cambria" panose="02040503050406030204" pitchFamily="18" charset="0"/>
              </a:rPr>
              <a:t>DecisionTreeClassifier</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RandomForestClassifier</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LogisticRegression</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QuadraticDiscriminantAnalysis</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CategoricalNB</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SGDClassifier</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AdaBoostClassifier</a:t>
            </a:r>
            <a:r>
              <a:rPr lang="en-US" dirty="0">
                <a:solidFill>
                  <a:srgbClr val="0070C0"/>
                </a:solidFill>
                <a:latin typeface="Georgia" panose="02040502050405020303" pitchFamily="18" charset="0"/>
                <a:ea typeface="Cambria" panose="02040503050406030204" pitchFamily="18" charset="0"/>
              </a:rPr>
              <a:t>, Support Vector Classifier, </a:t>
            </a:r>
            <a:r>
              <a:rPr lang="en-US" dirty="0" err="1">
                <a:solidFill>
                  <a:srgbClr val="0070C0"/>
                </a:solidFill>
                <a:latin typeface="Georgia" panose="02040502050405020303" pitchFamily="18" charset="0"/>
                <a:ea typeface="Cambria" panose="02040503050406030204" pitchFamily="18" charset="0"/>
              </a:rPr>
              <a:t>XGBoost</a:t>
            </a:r>
            <a:r>
              <a:rPr lang="en-US" dirty="0">
                <a:solidFill>
                  <a:srgbClr val="0070C0"/>
                </a:solidFill>
                <a:latin typeface="Georgia" panose="02040502050405020303" pitchFamily="18" charset="0"/>
                <a:ea typeface="Cambria" panose="02040503050406030204" pitchFamily="18" charset="0"/>
              </a:rPr>
              <a:t> </a:t>
            </a:r>
          </a:p>
          <a:p>
            <a:pPr marL="285750" lvl="1"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Analyze the performance of various classifiers using performance metrics</a:t>
            </a: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10</a:t>
            </a:r>
          </a:p>
        </p:txBody>
      </p:sp>
      <p:sp>
        <p:nvSpPr>
          <p:cNvPr id="6" name="Rectangle 5">
            <a:extLst>
              <a:ext uri="{FF2B5EF4-FFF2-40B4-BE49-F238E27FC236}">
                <a16:creationId xmlns:a16="http://schemas.microsoft.com/office/drawing/2014/main" id="{C5EE5C38-40A7-43A0-81B7-9A56BEE798F6}"/>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23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122583" y="1104520"/>
            <a:ext cx="11946834" cy="5232202"/>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Implement and compare various machine learning models for the efficient classification of phishing attacks from the given dataset</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execute the performance comparison of various classification models for phishing attack detection</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 </a:t>
            </a:r>
            <a:r>
              <a:rPr lang="en-US" dirty="0" err="1">
                <a:solidFill>
                  <a:srgbClr val="0070C0"/>
                </a:solidFill>
                <a:latin typeface="Georgia" panose="02040502050405020303" pitchFamily="18" charset="0"/>
                <a:ea typeface="Cambria" panose="02040503050406030204" pitchFamily="18" charset="0"/>
              </a:rPr>
              <a:t>numpy</a:t>
            </a:r>
            <a:r>
              <a:rPr lang="en-US" dirty="0">
                <a:solidFill>
                  <a:srgbClr val="0070C0"/>
                </a:solidFill>
                <a:latin typeface="Georgia" panose="02040502050405020303" pitchFamily="18" charset="0"/>
                <a:ea typeface="Cambria" panose="02040503050406030204" pitchFamily="18" charset="0"/>
              </a:rPr>
              <a:t>, pandas, seaborn, matplotlib</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the necessary </a:t>
            </a:r>
            <a:r>
              <a:rPr lang="en-US" dirty="0" err="1">
                <a:solidFill>
                  <a:srgbClr val="0070C0"/>
                </a:solidFill>
                <a:latin typeface="Georgia" panose="02040502050405020303" pitchFamily="18" charset="0"/>
                <a:ea typeface="Cambria" panose="02040503050406030204" pitchFamily="18" charset="0"/>
              </a:rPr>
              <a:t>sklearn</a:t>
            </a:r>
            <a:r>
              <a:rPr lang="en-US" dirty="0">
                <a:solidFill>
                  <a:srgbClr val="0070C0"/>
                </a:solidFill>
                <a:latin typeface="Georgia" panose="02040502050405020303" pitchFamily="18" charset="0"/>
                <a:ea typeface="Cambria" panose="02040503050406030204" pitchFamily="18" charset="0"/>
              </a:rPr>
              <a:t> packages for various classification modules </a:t>
            </a:r>
          </a:p>
          <a:p>
            <a:pPr marL="742950" lvl="1"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Decision Tree, Random Forest, Multilayer </a:t>
            </a:r>
            <a:r>
              <a:rPr lang="en-US" dirty="0" err="1">
                <a:solidFill>
                  <a:srgbClr val="0070C0"/>
                </a:solidFill>
                <a:latin typeface="Georgia" panose="02040502050405020303" pitchFamily="18" charset="0"/>
                <a:ea typeface="Cambria" panose="02040503050406030204" pitchFamily="18" charset="0"/>
              </a:rPr>
              <a:t>Perceptrons</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XGBoost</a:t>
            </a:r>
            <a:r>
              <a:rPr lang="en-US" dirty="0">
                <a:solidFill>
                  <a:srgbClr val="0070C0"/>
                </a:solidFill>
                <a:latin typeface="Georgia" panose="02040502050405020303" pitchFamily="18" charset="0"/>
                <a:ea typeface="Cambria" panose="02040503050406030204" pitchFamily="18" charset="0"/>
              </a:rPr>
              <a:t>, Autoencoder Neural Network, Support Vector Machines</a:t>
            </a:r>
          </a:p>
          <a:p>
            <a:pPr marL="288925" lvl="1" indent="-233363"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Analyze the performance of various classifiers using performance metrics</a:t>
            </a: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11</a:t>
            </a:r>
          </a:p>
        </p:txBody>
      </p:sp>
      <p:sp>
        <p:nvSpPr>
          <p:cNvPr id="6" name="Rectangle 5">
            <a:extLst>
              <a:ext uri="{FF2B5EF4-FFF2-40B4-BE49-F238E27FC236}">
                <a16:creationId xmlns:a16="http://schemas.microsoft.com/office/drawing/2014/main" id="{EC0E1F63-EA7C-4339-943E-FF2E70A747FE}"/>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11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122583" y="983974"/>
            <a:ext cx="11946834" cy="5816977"/>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Illustrate the generative adversarial network (GAN) and plot the adversaries generated from the given dataset</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pertain the importance of GAN and create the adversaries samples for the observed dataset</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 </a:t>
            </a:r>
            <a:r>
              <a:rPr lang="en-US" dirty="0" err="1">
                <a:solidFill>
                  <a:srgbClr val="0070C0"/>
                </a:solidFill>
                <a:latin typeface="Georgia" panose="02040502050405020303" pitchFamily="18" charset="0"/>
                <a:ea typeface="Cambria" panose="02040503050406030204" pitchFamily="18" charset="0"/>
              </a:rPr>
              <a:t>numpy</a:t>
            </a:r>
            <a:r>
              <a:rPr lang="en-US" dirty="0">
                <a:solidFill>
                  <a:srgbClr val="0070C0"/>
                </a:solidFill>
                <a:latin typeface="Georgia" panose="02040502050405020303" pitchFamily="18" charset="0"/>
                <a:ea typeface="Cambria" panose="02040503050406030204" pitchFamily="18" charset="0"/>
              </a:rPr>
              <a:t>, pandas, seaborn, </a:t>
            </a:r>
            <a:r>
              <a:rPr lang="en-US" dirty="0" err="1">
                <a:solidFill>
                  <a:srgbClr val="0070C0"/>
                </a:solidFill>
                <a:latin typeface="Georgia" panose="02040502050405020303" pitchFamily="18" charset="0"/>
                <a:ea typeface="Cambria" panose="02040503050406030204" pitchFamily="18" charset="0"/>
              </a:rPr>
              <a:t>matplotlib.pyplot</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tensorflow</a:t>
            </a:r>
            <a:r>
              <a:rPr lang="en-US" dirty="0">
                <a:solidFill>
                  <a:srgbClr val="0070C0"/>
                </a:solidFill>
                <a:latin typeface="Georgia" panose="02040502050405020303" pitchFamily="18" charset="0"/>
                <a:ea typeface="Cambria" panose="02040503050406030204" pitchFamily="18" charset="0"/>
              </a:rPr>
              <a:t>, </a:t>
            </a:r>
            <a:r>
              <a:rPr lang="en-US" dirty="0" err="1">
                <a:solidFill>
                  <a:srgbClr val="0070C0"/>
                </a:solidFill>
                <a:latin typeface="Georgia" panose="02040502050405020303" pitchFamily="18" charset="0"/>
                <a:ea typeface="Cambria" panose="02040503050406030204" pitchFamily="18" charset="0"/>
              </a:rPr>
              <a:t>keras</a:t>
            </a:r>
            <a:endParaRPr lang="en-US" dirty="0">
              <a:solidFill>
                <a:srgbClr val="0070C0"/>
              </a:solidFill>
              <a:latin typeface="Georgia" panose="02040502050405020303" pitchFamily="18" charset="0"/>
              <a:ea typeface="Cambria" panose="02040503050406030204" pitchFamily="18" charset="0"/>
            </a:endParaRP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the necessary </a:t>
            </a:r>
            <a:r>
              <a:rPr lang="en-US" dirty="0" err="1">
                <a:solidFill>
                  <a:srgbClr val="0070C0"/>
                </a:solidFill>
                <a:latin typeface="Georgia" panose="02040502050405020303" pitchFamily="18" charset="0"/>
                <a:ea typeface="Cambria" panose="02040503050406030204" pitchFamily="18" charset="0"/>
              </a:rPr>
              <a:t>keras</a:t>
            </a:r>
            <a:r>
              <a:rPr lang="en-US" dirty="0">
                <a:solidFill>
                  <a:srgbClr val="0070C0"/>
                </a:solidFill>
                <a:latin typeface="Georgia" panose="02040502050405020303" pitchFamily="18" charset="0"/>
                <a:ea typeface="Cambria" panose="02040503050406030204" pitchFamily="18" charset="0"/>
              </a:rPr>
              <a:t> layer package to train the Generative function of GAN </a:t>
            </a:r>
          </a:p>
          <a:p>
            <a:pPr marL="742950" lvl="1"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Dense, Conv2DTranspose, LeakyReLU, Reshape, </a:t>
            </a:r>
            <a:r>
              <a:rPr lang="en-US" dirty="0" err="1">
                <a:solidFill>
                  <a:srgbClr val="0070C0"/>
                </a:solidFill>
                <a:latin typeface="Georgia" panose="02040502050405020303" pitchFamily="18" charset="0"/>
                <a:ea typeface="Cambria" panose="02040503050406030204" pitchFamily="18" charset="0"/>
              </a:rPr>
              <a:t>BatchNormalization</a:t>
            </a:r>
            <a:r>
              <a:rPr lang="en-US" dirty="0">
                <a:solidFill>
                  <a:srgbClr val="0070C0"/>
                </a:solidFill>
                <a:latin typeface="Georgia" panose="02040502050405020303" pitchFamily="18" charset="0"/>
                <a:ea typeface="Cambria" panose="02040503050406030204" pitchFamily="18" charset="0"/>
              </a:rPr>
              <a:t>, Activation, Conv2D</a:t>
            </a:r>
          </a:p>
          <a:p>
            <a:pPr marL="285750" lvl="1"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the necessary </a:t>
            </a:r>
            <a:r>
              <a:rPr lang="en-US" dirty="0" err="1">
                <a:solidFill>
                  <a:srgbClr val="0070C0"/>
                </a:solidFill>
                <a:latin typeface="Georgia" panose="02040502050405020303" pitchFamily="18" charset="0"/>
                <a:ea typeface="Cambria" panose="02040503050406030204" pitchFamily="18" charset="0"/>
              </a:rPr>
              <a:t>keras</a:t>
            </a:r>
            <a:r>
              <a:rPr lang="en-US" dirty="0">
                <a:solidFill>
                  <a:srgbClr val="0070C0"/>
                </a:solidFill>
                <a:latin typeface="Georgia" panose="02040502050405020303" pitchFamily="18" charset="0"/>
                <a:ea typeface="Cambria" panose="02040503050406030204" pitchFamily="18" charset="0"/>
              </a:rPr>
              <a:t> layer package to train the Discriminator function of GAN </a:t>
            </a:r>
          </a:p>
          <a:p>
            <a:pPr marL="742950" lvl="2"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Conv2D, Flatten, Dropout </a:t>
            </a:r>
          </a:p>
          <a:p>
            <a:pPr marL="285750" lvl="2"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Analyze the performance of GAN using heterogenous network traffic datasets</a:t>
            </a: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12</a:t>
            </a:r>
          </a:p>
        </p:txBody>
      </p:sp>
      <p:sp>
        <p:nvSpPr>
          <p:cNvPr id="6" name="Rectangle 5">
            <a:extLst>
              <a:ext uri="{FF2B5EF4-FFF2-40B4-BE49-F238E27FC236}">
                <a16:creationId xmlns:a16="http://schemas.microsoft.com/office/drawing/2014/main" id="{1905FD2F-738B-4219-8C45-DADBDD28EF2D}"/>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045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145A88BC-11EB-4EB3-9D7B-259270B5BABF}"/>
              </a:ext>
            </a:extLst>
          </p:cNvPr>
          <p:cNvSpPr txBox="1">
            <a:spLocks/>
          </p:cNvSpPr>
          <p:nvPr/>
        </p:nvSpPr>
        <p:spPr>
          <a:xfrm>
            <a:off x="55982" y="2839014"/>
            <a:ext cx="12098694" cy="6006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dirty="0">
                <a:solidFill>
                  <a:srgbClr val="0070C0"/>
                </a:solidFill>
                <a:effectLst>
                  <a:outerShdw blurRad="38100" dist="38100" dir="2700000" algn="tl">
                    <a:srgbClr val="000000">
                      <a:alpha val="43137"/>
                    </a:srgbClr>
                  </a:outerShdw>
                </a:effectLst>
                <a:latin typeface="Georgia" panose="02040502050405020303" pitchFamily="18" charset="0"/>
              </a:rPr>
              <a:t>Thank You</a:t>
            </a:r>
          </a:p>
        </p:txBody>
      </p:sp>
      <p:pic>
        <p:nvPicPr>
          <p:cNvPr id="8" name="Picture 7">
            <a:extLst>
              <a:ext uri="{FF2B5EF4-FFF2-40B4-BE49-F238E27FC236}">
                <a16:creationId xmlns:a16="http://schemas.microsoft.com/office/drawing/2014/main" id="{04B65364-0F57-46D2-8B20-C7084212F9D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9" name="Rectangle 8">
            <a:extLst>
              <a:ext uri="{FF2B5EF4-FFF2-40B4-BE49-F238E27FC236}">
                <a16:creationId xmlns:a16="http://schemas.microsoft.com/office/drawing/2014/main" id="{6DEE4FC4-88A4-4C1E-AB02-3890155F0556}"/>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51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201C33-BA7F-4682-93CC-27348A733616}"/>
              </a:ext>
            </a:extLst>
          </p:cNvPr>
          <p:cNvSpPr>
            <a:spLocks noGrp="1"/>
          </p:cNvSpPr>
          <p:nvPr>
            <p:ph type="subTitle" idx="1"/>
          </p:nvPr>
        </p:nvSpPr>
        <p:spPr>
          <a:xfrm>
            <a:off x="-97972" y="147533"/>
            <a:ext cx="9144000" cy="600674"/>
          </a:xfrm>
        </p:spPr>
        <p:txBody>
          <a:bodyPr>
            <a:noAutofit/>
          </a:bodyPr>
          <a:lstStyle/>
          <a:p>
            <a:r>
              <a:rPr lang="en-US" sz="4800" b="1" dirty="0">
                <a:solidFill>
                  <a:srgbClr val="0070C0"/>
                </a:solidFill>
                <a:effectLst>
                  <a:outerShdw blurRad="38100" dist="38100" dir="2700000" algn="tl">
                    <a:srgbClr val="000000">
                      <a:alpha val="43137"/>
                    </a:srgbClr>
                  </a:outerShdw>
                </a:effectLst>
                <a:latin typeface="Georgia" panose="02040502050405020303" pitchFamily="18" charset="0"/>
              </a:rPr>
              <a:t>Course Objectives</a:t>
            </a:r>
          </a:p>
        </p:txBody>
      </p:sp>
      <p:sp>
        <p:nvSpPr>
          <p:cNvPr id="11" name="Rectangle 10">
            <a:extLst>
              <a:ext uri="{FF2B5EF4-FFF2-40B4-BE49-F238E27FC236}">
                <a16:creationId xmlns:a16="http://schemas.microsoft.com/office/drawing/2014/main" id="{9993CFAD-BB7F-4BCD-B8F2-84DBEDCBE7EE}"/>
              </a:ext>
            </a:extLst>
          </p:cNvPr>
          <p:cNvSpPr/>
          <p:nvPr/>
        </p:nvSpPr>
        <p:spPr>
          <a:xfrm>
            <a:off x="121297" y="849087"/>
            <a:ext cx="8714793" cy="1938992"/>
          </a:xfrm>
          <a:prstGeom prst="rect">
            <a:avLst/>
          </a:prstGeom>
        </p:spPr>
        <p:txBody>
          <a:bodyPr wrap="square">
            <a:spAutoFit/>
          </a:bodyPr>
          <a:lstStyle/>
          <a:p>
            <a:pPr algn="just"/>
            <a:r>
              <a:rPr lang="en-US" sz="2000" b="1" dirty="0">
                <a:solidFill>
                  <a:schemeClr val="accent5">
                    <a:lumMod val="50000"/>
                  </a:schemeClr>
                </a:solidFill>
                <a:latin typeface="Georgia" panose="02040502050405020303" pitchFamily="18" charset="0"/>
              </a:rPr>
              <a:t>This course aims at introducing Python programming environment to explore machine learning concepts and implement algorithms for cybersecurity concepts. It will further help the learner to understand different categories of existing algorithms, and to choose the appropriate algorithm for a given application.</a:t>
            </a:r>
          </a:p>
        </p:txBody>
      </p:sp>
      <p:sp>
        <p:nvSpPr>
          <p:cNvPr id="12" name="Subtitle 2">
            <a:extLst>
              <a:ext uri="{FF2B5EF4-FFF2-40B4-BE49-F238E27FC236}">
                <a16:creationId xmlns:a16="http://schemas.microsoft.com/office/drawing/2014/main" id="{145A88BC-11EB-4EB3-9D7B-259270B5BABF}"/>
              </a:ext>
            </a:extLst>
          </p:cNvPr>
          <p:cNvSpPr txBox="1">
            <a:spLocks/>
          </p:cNvSpPr>
          <p:nvPr/>
        </p:nvSpPr>
        <p:spPr>
          <a:xfrm>
            <a:off x="55982" y="2839014"/>
            <a:ext cx="12098694" cy="6006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solidFill>
                  <a:srgbClr val="0070C0"/>
                </a:solidFill>
                <a:effectLst>
                  <a:outerShdw blurRad="38100" dist="38100" dir="2700000" algn="tl">
                    <a:srgbClr val="000000">
                      <a:alpha val="43137"/>
                    </a:srgbClr>
                  </a:outerShdw>
                </a:effectLst>
                <a:latin typeface="Georgia" panose="02040502050405020303" pitchFamily="18" charset="0"/>
              </a:rPr>
              <a:t>Course Outcomes</a:t>
            </a:r>
          </a:p>
        </p:txBody>
      </p:sp>
      <p:sp>
        <p:nvSpPr>
          <p:cNvPr id="13" name="Rectangle 12">
            <a:extLst>
              <a:ext uri="{FF2B5EF4-FFF2-40B4-BE49-F238E27FC236}">
                <a16:creationId xmlns:a16="http://schemas.microsoft.com/office/drawing/2014/main" id="{1B8A1288-7A69-40EB-A7BA-BE9ED3A61D74}"/>
              </a:ext>
            </a:extLst>
          </p:cNvPr>
          <p:cNvSpPr/>
          <p:nvPr/>
        </p:nvSpPr>
        <p:spPr>
          <a:xfrm>
            <a:off x="469639" y="3423898"/>
            <a:ext cx="11271380" cy="3139321"/>
          </a:xfrm>
          <a:prstGeom prst="rect">
            <a:avLst/>
          </a:prstGeom>
        </p:spPr>
        <p:txBody>
          <a:bodyPr wrap="square">
            <a:spAutoFit/>
          </a:bodyPr>
          <a:lstStyle/>
          <a:p>
            <a:pPr marL="285750" indent="-285750" algn="just">
              <a:buFont typeface="Arial" panose="020B0604020202020204" pitchFamily="34" charset="0"/>
              <a:buChar char="•"/>
            </a:pPr>
            <a:r>
              <a:rPr lang="en-US" sz="2200" dirty="0">
                <a:solidFill>
                  <a:schemeClr val="accent5">
                    <a:lumMod val="50000"/>
                  </a:schemeClr>
                </a:solidFill>
                <a:latin typeface="Georgia" panose="02040502050405020303" pitchFamily="18" charset="0"/>
              </a:rPr>
              <a:t>Obtain a low dimensional representation for any given input data</a:t>
            </a:r>
          </a:p>
          <a:p>
            <a:pPr marL="285750" indent="-285750" algn="just">
              <a:buFont typeface="Arial" panose="020B0604020202020204" pitchFamily="34" charset="0"/>
              <a:buChar char="•"/>
            </a:pPr>
            <a:r>
              <a:rPr lang="en-US" sz="2200" dirty="0">
                <a:solidFill>
                  <a:schemeClr val="accent5">
                    <a:lumMod val="50000"/>
                  </a:schemeClr>
                </a:solidFill>
                <a:latin typeface="Georgia" panose="02040502050405020303" pitchFamily="18" charset="0"/>
              </a:rPr>
              <a:t>Implement a few commonly used machine learning algorithms in the Python programming environment</a:t>
            </a:r>
          </a:p>
          <a:p>
            <a:pPr marL="285750" indent="-285750" algn="just">
              <a:buFont typeface="Arial" panose="020B0604020202020204" pitchFamily="34" charset="0"/>
              <a:buChar char="•"/>
            </a:pPr>
            <a:r>
              <a:rPr lang="en-US" sz="2200" dirty="0">
                <a:solidFill>
                  <a:schemeClr val="accent5">
                    <a:lumMod val="50000"/>
                  </a:schemeClr>
                </a:solidFill>
                <a:latin typeface="Georgia" panose="02040502050405020303" pitchFamily="18" charset="0"/>
              </a:rPr>
              <a:t>Apply and analyze the performance of generative and discriminative learning algorithms</a:t>
            </a:r>
          </a:p>
          <a:p>
            <a:pPr marL="285750" indent="-285750" algn="just">
              <a:buFont typeface="Arial" panose="020B0604020202020204" pitchFamily="34" charset="0"/>
              <a:buChar char="•"/>
            </a:pPr>
            <a:r>
              <a:rPr lang="en-US" sz="2200" dirty="0">
                <a:solidFill>
                  <a:schemeClr val="accent5">
                    <a:lumMod val="50000"/>
                  </a:schemeClr>
                </a:solidFill>
                <a:latin typeface="Georgia" panose="02040502050405020303" pitchFamily="18" charset="0"/>
              </a:rPr>
              <a:t>Develop an Intelligent system for a problem that involves machine learning based threat classification</a:t>
            </a:r>
          </a:p>
          <a:p>
            <a:pPr marL="285750" indent="-285750" algn="just">
              <a:buFont typeface="Arial" panose="020B0604020202020204" pitchFamily="34" charset="0"/>
              <a:buChar char="•"/>
            </a:pPr>
            <a:r>
              <a:rPr lang="en-US" sz="2200" dirty="0">
                <a:solidFill>
                  <a:schemeClr val="accent5">
                    <a:lumMod val="50000"/>
                  </a:schemeClr>
                </a:solidFill>
                <a:latin typeface="Georgia" panose="02040502050405020303" pitchFamily="18" charset="0"/>
              </a:rPr>
              <a:t>Evaluate results for different learning models and test cases</a:t>
            </a:r>
          </a:p>
          <a:p>
            <a:pPr marL="285750" indent="-285750" algn="just">
              <a:buFont typeface="Arial" panose="020B0604020202020204" pitchFamily="34" charset="0"/>
              <a:buChar char="•"/>
            </a:pPr>
            <a:r>
              <a:rPr lang="en-US" sz="2200" dirty="0">
                <a:solidFill>
                  <a:schemeClr val="accent5">
                    <a:lumMod val="50000"/>
                  </a:schemeClr>
                </a:solidFill>
                <a:latin typeface="Georgia" panose="02040502050405020303" pitchFamily="18" charset="0"/>
              </a:rPr>
              <a:t>Identify possible refinements, implement and </a:t>
            </a:r>
            <a:r>
              <a:rPr lang="en-US" sz="2200" dirty="0" err="1">
                <a:solidFill>
                  <a:schemeClr val="accent5">
                    <a:lumMod val="50000"/>
                  </a:schemeClr>
                </a:solidFill>
                <a:latin typeface="Georgia" panose="02040502050405020303" pitchFamily="18" charset="0"/>
              </a:rPr>
              <a:t>analyse</a:t>
            </a:r>
            <a:r>
              <a:rPr lang="en-US" sz="2200" dirty="0">
                <a:solidFill>
                  <a:schemeClr val="accent5">
                    <a:lumMod val="50000"/>
                  </a:schemeClr>
                </a:solidFill>
                <a:latin typeface="Georgia" panose="02040502050405020303" pitchFamily="18" charset="0"/>
              </a:rPr>
              <a:t> the results</a:t>
            </a:r>
          </a:p>
        </p:txBody>
      </p:sp>
      <p:pic>
        <p:nvPicPr>
          <p:cNvPr id="8" name="Picture 7">
            <a:extLst>
              <a:ext uri="{FF2B5EF4-FFF2-40B4-BE49-F238E27FC236}">
                <a16:creationId xmlns:a16="http://schemas.microsoft.com/office/drawing/2014/main" id="{04B65364-0F57-46D2-8B20-C7084212F9D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9" name="Rectangle 8">
            <a:extLst>
              <a:ext uri="{FF2B5EF4-FFF2-40B4-BE49-F238E27FC236}">
                <a16:creationId xmlns:a16="http://schemas.microsoft.com/office/drawing/2014/main" id="{6DEE4FC4-88A4-4C1E-AB02-3890155F0556}"/>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13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201C33-BA7F-4682-93CC-27348A733616}"/>
              </a:ext>
            </a:extLst>
          </p:cNvPr>
          <p:cNvSpPr>
            <a:spLocks noGrp="1"/>
          </p:cNvSpPr>
          <p:nvPr>
            <p:ph type="subTitle" idx="1"/>
          </p:nvPr>
        </p:nvSpPr>
        <p:spPr>
          <a:xfrm>
            <a:off x="-108857" y="191650"/>
            <a:ext cx="9144000" cy="600674"/>
          </a:xfrm>
        </p:spPr>
        <p:txBody>
          <a:bodyPr>
            <a:noAutofit/>
          </a:bodyPr>
          <a:lstStyle/>
          <a:p>
            <a:r>
              <a:rPr lang="en-US" sz="4800" b="1" dirty="0">
                <a:solidFill>
                  <a:srgbClr val="0070C0"/>
                </a:solidFill>
                <a:effectLst>
                  <a:outerShdw blurRad="38100" dist="38100" dir="2700000" algn="tl">
                    <a:srgbClr val="000000">
                      <a:alpha val="43137"/>
                    </a:srgbClr>
                  </a:outerShdw>
                </a:effectLst>
                <a:latin typeface="Georgia" panose="02040502050405020303" pitchFamily="18" charset="0"/>
              </a:rPr>
              <a:t>List of Experiments</a:t>
            </a:r>
          </a:p>
        </p:txBody>
      </p:sp>
      <p:sp>
        <p:nvSpPr>
          <p:cNvPr id="13" name="Rectangle 12">
            <a:extLst>
              <a:ext uri="{FF2B5EF4-FFF2-40B4-BE49-F238E27FC236}">
                <a16:creationId xmlns:a16="http://schemas.microsoft.com/office/drawing/2014/main" id="{1B8A1288-7A69-40EB-A7BA-BE9ED3A61D74}"/>
              </a:ext>
            </a:extLst>
          </p:cNvPr>
          <p:cNvSpPr/>
          <p:nvPr/>
        </p:nvSpPr>
        <p:spPr>
          <a:xfrm>
            <a:off x="152400" y="1228128"/>
            <a:ext cx="11887200" cy="5293757"/>
          </a:xfrm>
          <a:prstGeom prst="rect">
            <a:avLst/>
          </a:prstGeom>
        </p:spPr>
        <p:txBody>
          <a:bodyPr wrap="square">
            <a:spAutoFit/>
          </a:bodyPr>
          <a:lstStyle/>
          <a:p>
            <a:pPr marL="457200" indent="-457200" algn="just">
              <a:buFont typeface="+mj-lt"/>
              <a:buAutoNum type="arabicPeriod"/>
            </a:pPr>
            <a:r>
              <a:rPr lang="en-US" sz="2600" dirty="0">
                <a:solidFill>
                  <a:schemeClr val="accent5">
                    <a:lumMod val="50000"/>
                  </a:schemeClr>
                </a:solidFill>
                <a:latin typeface="Georgia" panose="02040502050405020303" pitchFamily="18" charset="0"/>
              </a:rPr>
              <a:t>Perform exploratory data analysis and demonstrate data splitting technique over the ‘NSL-KDD’ dataset and print the standardized training and testing data</a:t>
            </a:r>
          </a:p>
          <a:p>
            <a:pPr marL="457200" indent="-457200" algn="just">
              <a:buFont typeface="+mj-lt"/>
              <a:buAutoNum type="arabicPeriod"/>
            </a:pPr>
            <a:r>
              <a:rPr lang="en-US" sz="2600" dirty="0">
                <a:solidFill>
                  <a:schemeClr val="accent5">
                    <a:lumMod val="50000"/>
                  </a:schemeClr>
                </a:solidFill>
                <a:latin typeface="Georgia" panose="02040502050405020303" pitchFamily="18" charset="0"/>
              </a:rPr>
              <a:t>Demonstrate the ‘undersampling’ and ‘oversampling’ data-balancing techniques over the ‘NSL-KDD dataset</a:t>
            </a:r>
          </a:p>
          <a:p>
            <a:pPr marL="457200" indent="-457200" algn="just">
              <a:buFont typeface="+mj-lt"/>
              <a:buAutoNum type="arabicPeriod"/>
            </a:pPr>
            <a:r>
              <a:rPr lang="en-US" sz="2600" dirty="0">
                <a:solidFill>
                  <a:schemeClr val="accent5">
                    <a:lumMod val="50000"/>
                  </a:schemeClr>
                </a:solidFill>
                <a:latin typeface="Georgia" panose="02040502050405020303" pitchFamily="18" charset="0"/>
              </a:rPr>
              <a:t>Perform dimensionality reduction over the ‘NSL-KDD dataset using principal component analysis (PCA)</a:t>
            </a:r>
          </a:p>
          <a:p>
            <a:pPr marL="457200" indent="-457200" algn="just">
              <a:buFont typeface="+mj-lt"/>
              <a:buAutoNum type="arabicPeriod"/>
            </a:pPr>
            <a:r>
              <a:rPr lang="en-US" sz="2600" dirty="0">
                <a:solidFill>
                  <a:schemeClr val="accent5">
                    <a:lumMod val="50000"/>
                  </a:schemeClr>
                </a:solidFill>
                <a:latin typeface="Georgia" panose="02040502050405020303" pitchFamily="18" charset="0"/>
              </a:rPr>
              <a:t>Deploy a feature extraction module to extract benign and phishing URLs from the given dataset</a:t>
            </a:r>
          </a:p>
          <a:p>
            <a:pPr marL="457200" indent="-457200" algn="just">
              <a:buFont typeface="+mj-lt"/>
              <a:buAutoNum type="arabicPeriod"/>
            </a:pPr>
            <a:r>
              <a:rPr lang="en-US" sz="2600" dirty="0">
                <a:solidFill>
                  <a:schemeClr val="accent5">
                    <a:lumMod val="50000"/>
                  </a:schemeClr>
                </a:solidFill>
                <a:latin typeface="Georgia" panose="02040502050405020303" pitchFamily="18" charset="0"/>
              </a:rPr>
              <a:t>Implement naïve </a:t>
            </a:r>
            <a:r>
              <a:rPr lang="en-US" sz="2600" dirty="0" err="1">
                <a:solidFill>
                  <a:schemeClr val="accent5">
                    <a:lumMod val="50000"/>
                  </a:schemeClr>
                </a:solidFill>
                <a:latin typeface="Georgia" panose="02040502050405020303" pitchFamily="18" charset="0"/>
              </a:rPr>
              <a:t>bayes</a:t>
            </a:r>
            <a:r>
              <a:rPr lang="en-US" sz="2600" dirty="0">
                <a:solidFill>
                  <a:schemeClr val="accent5">
                    <a:lumMod val="50000"/>
                  </a:schemeClr>
                </a:solidFill>
                <a:latin typeface="Georgia" panose="02040502050405020303" pitchFamily="18" charset="0"/>
              </a:rPr>
              <a:t> classifier to demonstrate two-class classification for detecting spams</a:t>
            </a:r>
          </a:p>
          <a:p>
            <a:pPr marL="457200" indent="-457200" algn="just">
              <a:buFont typeface="+mj-lt"/>
              <a:buAutoNum type="arabicPeriod"/>
            </a:pPr>
            <a:r>
              <a:rPr lang="en-US" sz="2600" dirty="0">
                <a:solidFill>
                  <a:schemeClr val="accent5">
                    <a:lumMod val="50000"/>
                  </a:schemeClr>
                </a:solidFill>
                <a:latin typeface="Georgia" panose="02040502050405020303" pitchFamily="18" charset="0"/>
              </a:rPr>
              <a:t>Implement a logistic regression and deep-learning classifier for fraud detection over the under-sampled ‘creditcard.csv’ dataset</a:t>
            </a:r>
          </a:p>
        </p:txBody>
      </p:sp>
      <p:pic>
        <p:nvPicPr>
          <p:cNvPr id="6" name="Picture 5">
            <a:extLst>
              <a:ext uri="{FF2B5EF4-FFF2-40B4-BE49-F238E27FC236}">
                <a16:creationId xmlns:a16="http://schemas.microsoft.com/office/drawing/2014/main" id="{86A26132-8F60-4F45-8873-F330DDB6ECC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7" name="Rectangle 6">
            <a:extLst>
              <a:ext uri="{FF2B5EF4-FFF2-40B4-BE49-F238E27FC236}">
                <a16:creationId xmlns:a16="http://schemas.microsoft.com/office/drawing/2014/main" id="{F65893F9-4552-4DE5-830A-86B21324F8C3}"/>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78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8A1288-7A69-40EB-A7BA-BE9ED3A61D74}"/>
              </a:ext>
            </a:extLst>
          </p:cNvPr>
          <p:cNvSpPr/>
          <p:nvPr/>
        </p:nvSpPr>
        <p:spPr>
          <a:xfrm>
            <a:off x="183499" y="1237466"/>
            <a:ext cx="11803225" cy="4893647"/>
          </a:xfrm>
          <a:prstGeom prst="rect">
            <a:avLst/>
          </a:prstGeom>
        </p:spPr>
        <p:txBody>
          <a:bodyPr wrap="square">
            <a:spAutoFit/>
          </a:bodyPr>
          <a:lstStyle/>
          <a:p>
            <a:pPr marL="457200" indent="-457200" algn="just">
              <a:buFont typeface="+mj-lt"/>
              <a:buAutoNum type="arabicPeriod" startAt="7"/>
            </a:pPr>
            <a:r>
              <a:rPr lang="en-US" sz="2600" dirty="0">
                <a:solidFill>
                  <a:schemeClr val="accent5">
                    <a:lumMod val="50000"/>
                  </a:schemeClr>
                </a:solidFill>
                <a:latin typeface="Georgia" panose="02040502050405020303" pitchFamily="18" charset="0"/>
              </a:rPr>
              <a:t>Develop a support vector machine (SVM) based prediction model to detect malicious URLs</a:t>
            </a:r>
          </a:p>
          <a:p>
            <a:pPr marL="457200" indent="-457200" algn="just">
              <a:buFont typeface="+mj-lt"/>
              <a:buAutoNum type="arabicPeriod" startAt="7"/>
            </a:pPr>
            <a:r>
              <a:rPr lang="en-US" sz="2600" dirty="0">
                <a:solidFill>
                  <a:schemeClr val="accent5">
                    <a:lumMod val="50000"/>
                  </a:schemeClr>
                </a:solidFill>
                <a:latin typeface="Georgia" panose="02040502050405020303" pitchFamily="18" charset="0"/>
              </a:rPr>
              <a:t>Demonstrate data-skewing over the ‘creditcard.csv’ dataset for fraud detection using logistic regression</a:t>
            </a:r>
          </a:p>
          <a:p>
            <a:pPr marL="457200" indent="-457200" algn="just">
              <a:buFont typeface="+mj-lt"/>
              <a:buAutoNum type="arabicPeriod" startAt="7"/>
            </a:pPr>
            <a:r>
              <a:rPr lang="en-US" sz="2600" dirty="0">
                <a:solidFill>
                  <a:schemeClr val="accent5">
                    <a:lumMod val="50000"/>
                  </a:schemeClr>
                </a:solidFill>
                <a:latin typeface="Georgia" panose="02040502050405020303" pitchFamily="18" charset="0"/>
              </a:rPr>
              <a:t>Apply the K-means algorithm for clustering out anomalies from the ‘KDD-99’ dataset</a:t>
            </a:r>
          </a:p>
          <a:p>
            <a:pPr marL="457200" indent="-457200" algn="just">
              <a:buFont typeface="+mj-lt"/>
              <a:buAutoNum type="arabicPeriod" startAt="7"/>
            </a:pPr>
            <a:r>
              <a:rPr lang="en-US" sz="2600" dirty="0">
                <a:solidFill>
                  <a:schemeClr val="accent5">
                    <a:lumMod val="50000"/>
                  </a:schemeClr>
                </a:solidFill>
                <a:latin typeface="Georgia" panose="02040502050405020303" pitchFamily="18" charset="0"/>
              </a:rPr>
              <a:t>Compare the performance of various machine learning models in distributed denial of service (DDoS) attack detection</a:t>
            </a:r>
          </a:p>
          <a:p>
            <a:pPr marL="457200" indent="-457200" algn="just">
              <a:buFont typeface="+mj-lt"/>
              <a:buAutoNum type="arabicPeriod" startAt="7"/>
            </a:pPr>
            <a:r>
              <a:rPr lang="en-US" sz="2600" dirty="0">
                <a:solidFill>
                  <a:schemeClr val="accent5">
                    <a:lumMod val="50000"/>
                  </a:schemeClr>
                </a:solidFill>
                <a:latin typeface="Georgia" panose="02040502050405020303" pitchFamily="18" charset="0"/>
              </a:rPr>
              <a:t>Implement and compare various machine learning models for the efficient classification of phishing attacks from the given dataset</a:t>
            </a:r>
          </a:p>
          <a:p>
            <a:pPr marL="457200" indent="-457200" algn="just">
              <a:buFont typeface="+mj-lt"/>
              <a:buAutoNum type="arabicPeriod" startAt="7"/>
            </a:pPr>
            <a:r>
              <a:rPr lang="en-US" sz="2600" dirty="0">
                <a:solidFill>
                  <a:schemeClr val="accent5">
                    <a:lumMod val="50000"/>
                  </a:schemeClr>
                </a:solidFill>
                <a:latin typeface="Georgia" panose="02040502050405020303" pitchFamily="18" charset="0"/>
              </a:rPr>
              <a:t>Illustrate the generative adversarial network (GAN) and plot the adversaries generated from the given dataset</a:t>
            </a:r>
          </a:p>
        </p:txBody>
      </p:sp>
      <p:pic>
        <p:nvPicPr>
          <p:cNvPr id="6" name="Picture 5">
            <a:extLst>
              <a:ext uri="{FF2B5EF4-FFF2-40B4-BE49-F238E27FC236}">
                <a16:creationId xmlns:a16="http://schemas.microsoft.com/office/drawing/2014/main" id="{0EC8528B-6D6D-4A1C-8871-2ED0EB9CAC0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7" name="Rectangle 6">
            <a:extLst>
              <a:ext uri="{FF2B5EF4-FFF2-40B4-BE49-F238E27FC236}">
                <a16:creationId xmlns:a16="http://schemas.microsoft.com/office/drawing/2014/main" id="{06EBA1EC-A067-46BD-B304-793A7BD3C3A7}"/>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7089DA7F-F15E-4EB1-835E-B267DB408490}"/>
              </a:ext>
            </a:extLst>
          </p:cNvPr>
          <p:cNvSpPr>
            <a:spLocks noGrp="1"/>
          </p:cNvSpPr>
          <p:nvPr>
            <p:ph type="subTitle" idx="1"/>
          </p:nvPr>
        </p:nvSpPr>
        <p:spPr>
          <a:xfrm>
            <a:off x="46653" y="191650"/>
            <a:ext cx="9144000" cy="600674"/>
          </a:xfrm>
        </p:spPr>
        <p:txBody>
          <a:bodyPr>
            <a:noAutofit/>
          </a:bodyPr>
          <a:lstStyle/>
          <a:p>
            <a:r>
              <a:rPr lang="en-US" sz="4800" b="1" dirty="0">
                <a:solidFill>
                  <a:srgbClr val="0070C0"/>
                </a:solidFill>
                <a:effectLst>
                  <a:outerShdw blurRad="38100" dist="38100" dir="2700000" algn="tl">
                    <a:srgbClr val="000000">
                      <a:alpha val="43137"/>
                    </a:srgbClr>
                  </a:outerShdw>
                </a:effectLst>
                <a:latin typeface="Georgia" panose="02040502050405020303" pitchFamily="18" charset="0"/>
              </a:rPr>
              <a:t>List of Experiments </a:t>
            </a:r>
            <a:r>
              <a:rPr lang="en-US" sz="3200" b="1" dirty="0">
                <a:solidFill>
                  <a:srgbClr val="0070C0"/>
                </a:solidFill>
                <a:effectLst>
                  <a:outerShdw blurRad="38100" dist="38100" dir="2700000" algn="tl">
                    <a:srgbClr val="000000">
                      <a:alpha val="43137"/>
                    </a:srgbClr>
                  </a:outerShdw>
                </a:effectLst>
                <a:latin typeface="Georgia" panose="02040502050405020303" pitchFamily="18" charset="0"/>
              </a:rPr>
              <a:t>(Contd.)</a:t>
            </a:r>
          </a:p>
        </p:txBody>
      </p:sp>
    </p:spTree>
    <p:extLst>
      <p:ext uri="{BB962C8B-B14F-4D97-AF65-F5344CB8AC3E}">
        <p14:creationId xmlns:p14="http://schemas.microsoft.com/office/powerpoint/2010/main" val="108380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201C33-BA7F-4682-93CC-27348A733616}"/>
              </a:ext>
            </a:extLst>
          </p:cNvPr>
          <p:cNvSpPr>
            <a:spLocks noGrp="1"/>
          </p:cNvSpPr>
          <p:nvPr>
            <p:ph type="subTitle" idx="1"/>
          </p:nvPr>
        </p:nvSpPr>
        <p:spPr>
          <a:xfrm>
            <a:off x="-293711" y="191650"/>
            <a:ext cx="9423714" cy="600674"/>
          </a:xfrm>
        </p:spPr>
        <p:txBody>
          <a:bodyPr>
            <a:noAutofit/>
          </a:bodyPr>
          <a:lstStyle/>
          <a:p>
            <a:r>
              <a:rPr lang="en-US" sz="4000" b="1" dirty="0">
                <a:solidFill>
                  <a:srgbClr val="0070C0"/>
                </a:solidFill>
                <a:effectLst>
                  <a:outerShdw blurRad="38100" dist="38100" dir="2700000" algn="tl">
                    <a:srgbClr val="000000">
                      <a:alpha val="43137"/>
                    </a:srgbClr>
                  </a:outerShdw>
                </a:effectLst>
                <a:latin typeface="Georgia" panose="02040502050405020303" pitchFamily="18" charset="0"/>
              </a:rPr>
              <a:t>Datasets for experimentation</a:t>
            </a:r>
          </a:p>
        </p:txBody>
      </p:sp>
      <p:sp>
        <p:nvSpPr>
          <p:cNvPr id="13" name="Rectangle 12">
            <a:extLst>
              <a:ext uri="{FF2B5EF4-FFF2-40B4-BE49-F238E27FC236}">
                <a16:creationId xmlns:a16="http://schemas.microsoft.com/office/drawing/2014/main" id="{1B8A1288-7A69-40EB-A7BA-BE9ED3A61D74}"/>
              </a:ext>
            </a:extLst>
          </p:cNvPr>
          <p:cNvSpPr/>
          <p:nvPr/>
        </p:nvSpPr>
        <p:spPr>
          <a:xfrm>
            <a:off x="309261" y="904461"/>
            <a:ext cx="11803225" cy="5847755"/>
          </a:xfrm>
          <a:prstGeom prst="rect">
            <a:avLst/>
          </a:prstGeom>
        </p:spPr>
        <p:txBody>
          <a:bodyPr wrap="square">
            <a:spAutoFit/>
          </a:bodyPr>
          <a:lstStyle/>
          <a:p>
            <a:pPr algn="just">
              <a:spcBef>
                <a:spcPts val="1200"/>
              </a:spcBef>
            </a:pPr>
            <a:r>
              <a:rPr lang="en-US" sz="2200" dirty="0">
                <a:solidFill>
                  <a:schemeClr val="accent5">
                    <a:lumMod val="50000"/>
                  </a:schemeClr>
                </a:solidFill>
                <a:latin typeface="Georgia" panose="02040502050405020303" pitchFamily="18" charset="0"/>
              </a:rPr>
              <a:t>1. NSL-KDD dataset</a:t>
            </a:r>
          </a:p>
          <a:p>
            <a:pPr algn="just">
              <a:spcBef>
                <a:spcPts val="1200"/>
              </a:spcBef>
            </a:pPr>
            <a:r>
              <a:rPr lang="en-US" sz="2200" dirty="0">
                <a:solidFill>
                  <a:schemeClr val="accent5">
                    <a:lumMod val="50000"/>
                  </a:schemeClr>
                </a:solidFill>
                <a:latin typeface="Georgia" panose="02040502050405020303" pitchFamily="18" charset="0"/>
                <a:hlinkClick r:id="rId2"/>
              </a:rPr>
              <a:t>https://www.unb.ca/cic/datasets/nsl.html</a:t>
            </a:r>
            <a:endParaRPr lang="en-US" sz="2200" dirty="0">
              <a:solidFill>
                <a:schemeClr val="accent5">
                  <a:lumMod val="50000"/>
                </a:schemeClr>
              </a:solidFill>
              <a:latin typeface="Georgia" panose="02040502050405020303" pitchFamily="18" charset="0"/>
            </a:endParaRPr>
          </a:p>
          <a:p>
            <a:pPr algn="just">
              <a:spcBef>
                <a:spcPts val="1200"/>
              </a:spcBef>
            </a:pPr>
            <a:r>
              <a:rPr lang="en-US" sz="2200" dirty="0">
                <a:solidFill>
                  <a:schemeClr val="accent5">
                    <a:lumMod val="50000"/>
                  </a:schemeClr>
                </a:solidFill>
                <a:latin typeface="Georgia" panose="02040502050405020303" pitchFamily="18" charset="0"/>
              </a:rPr>
              <a:t>2. KDD'</a:t>
            </a:r>
            <a:r>
              <a:rPr lang="en-US" sz="2200" dirty="0">
                <a:solidFill>
                  <a:schemeClr val="accent5">
                    <a:lumMod val="50000"/>
                  </a:schemeClr>
                </a:solidFill>
                <a:latin typeface="Cambria" panose="02040503050406030204" pitchFamily="18" charset="0"/>
                <a:ea typeface="Cambria" panose="02040503050406030204" pitchFamily="18" charset="0"/>
              </a:rPr>
              <a:t>99 </a:t>
            </a:r>
            <a:r>
              <a:rPr lang="en-US" sz="2200" dirty="0">
                <a:solidFill>
                  <a:schemeClr val="accent5">
                    <a:lumMod val="50000"/>
                  </a:schemeClr>
                </a:solidFill>
                <a:latin typeface="Georgia" panose="02040502050405020303" pitchFamily="18" charset="0"/>
              </a:rPr>
              <a:t>dataset</a:t>
            </a:r>
          </a:p>
          <a:p>
            <a:pPr algn="just">
              <a:spcBef>
                <a:spcPts val="1200"/>
              </a:spcBef>
            </a:pPr>
            <a:r>
              <a:rPr lang="en-US" sz="2200" dirty="0">
                <a:solidFill>
                  <a:schemeClr val="accent5">
                    <a:lumMod val="50000"/>
                  </a:schemeClr>
                </a:solidFill>
                <a:latin typeface="Georgia" panose="02040502050405020303" pitchFamily="18" charset="0"/>
                <a:hlinkClick r:id="rId3"/>
              </a:rPr>
              <a:t>https://archive.ics.uci.edu/ml/machine-learning-databases/kddcup99-mld/</a:t>
            </a:r>
            <a:endParaRPr lang="en-US" sz="2200" dirty="0">
              <a:solidFill>
                <a:schemeClr val="accent5">
                  <a:lumMod val="50000"/>
                </a:schemeClr>
              </a:solidFill>
              <a:latin typeface="Georgia" panose="02040502050405020303" pitchFamily="18" charset="0"/>
            </a:endParaRPr>
          </a:p>
          <a:p>
            <a:pPr algn="just">
              <a:spcBef>
                <a:spcPts val="1200"/>
              </a:spcBef>
            </a:pPr>
            <a:r>
              <a:rPr lang="en-US" sz="2200" dirty="0">
                <a:solidFill>
                  <a:schemeClr val="accent5">
                    <a:lumMod val="50000"/>
                  </a:schemeClr>
                </a:solidFill>
                <a:latin typeface="Georgia" panose="02040502050405020303" pitchFamily="18" charset="0"/>
              </a:rPr>
              <a:t>3. creditcard.csv dataset</a:t>
            </a:r>
          </a:p>
          <a:p>
            <a:pPr algn="just">
              <a:spcBef>
                <a:spcPts val="1200"/>
              </a:spcBef>
            </a:pPr>
            <a:r>
              <a:rPr lang="en-US" sz="2200" dirty="0">
                <a:solidFill>
                  <a:schemeClr val="accent5">
                    <a:lumMod val="50000"/>
                  </a:schemeClr>
                </a:solidFill>
                <a:latin typeface="Georgia" panose="02040502050405020303" pitchFamily="18" charset="0"/>
                <a:hlinkClick r:id="rId4"/>
              </a:rPr>
              <a:t>https://www.kaggle.com/datasets/mlg-ulb/creditcardfraud</a:t>
            </a:r>
            <a:endParaRPr lang="en-US" sz="2200" dirty="0">
              <a:solidFill>
                <a:schemeClr val="accent5">
                  <a:lumMod val="50000"/>
                </a:schemeClr>
              </a:solidFill>
              <a:latin typeface="Georgia" panose="02040502050405020303" pitchFamily="18" charset="0"/>
            </a:endParaRPr>
          </a:p>
          <a:p>
            <a:pPr algn="just">
              <a:spcBef>
                <a:spcPts val="1200"/>
              </a:spcBef>
            </a:pPr>
            <a:r>
              <a:rPr lang="en-US" sz="2200" dirty="0">
                <a:solidFill>
                  <a:schemeClr val="accent5">
                    <a:lumMod val="50000"/>
                  </a:schemeClr>
                </a:solidFill>
                <a:latin typeface="Georgia" panose="02040502050405020303" pitchFamily="18" charset="0"/>
              </a:rPr>
              <a:t>4. Phishing Dataset</a:t>
            </a:r>
          </a:p>
          <a:p>
            <a:pPr algn="just">
              <a:spcBef>
                <a:spcPts val="1200"/>
              </a:spcBef>
            </a:pPr>
            <a:r>
              <a:rPr lang="en-US" sz="2200" dirty="0">
                <a:solidFill>
                  <a:schemeClr val="accent5">
                    <a:lumMod val="50000"/>
                  </a:schemeClr>
                </a:solidFill>
                <a:latin typeface="Georgia" panose="02040502050405020303" pitchFamily="18" charset="0"/>
                <a:hlinkClick r:id="rId5"/>
              </a:rPr>
              <a:t>https://www.kaggle.com/datasets/isatish/phishing-dataset-uci-ml-csv</a:t>
            </a:r>
            <a:endParaRPr lang="en-US" sz="2200" dirty="0">
              <a:solidFill>
                <a:schemeClr val="accent5">
                  <a:lumMod val="50000"/>
                </a:schemeClr>
              </a:solidFill>
              <a:latin typeface="Georgia" panose="02040502050405020303" pitchFamily="18" charset="0"/>
            </a:endParaRPr>
          </a:p>
          <a:p>
            <a:pPr algn="just">
              <a:spcBef>
                <a:spcPts val="1200"/>
              </a:spcBef>
            </a:pPr>
            <a:r>
              <a:rPr lang="en-US" sz="2200" dirty="0">
                <a:solidFill>
                  <a:schemeClr val="accent5">
                    <a:lumMod val="50000"/>
                  </a:schemeClr>
                </a:solidFill>
                <a:latin typeface="Georgia" panose="02040502050405020303" pitchFamily="18" charset="0"/>
              </a:rPr>
              <a:t>5. DDoS Evaluation Dataset</a:t>
            </a:r>
          </a:p>
          <a:p>
            <a:pPr algn="just">
              <a:spcBef>
                <a:spcPts val="1200"/>
              </a:spcBef>
            </a:pPr>
            <a:r>
              <a:rPr lang="en-US" sz="2200" dirty="0">
                <a:solidFill>
                  <a:schemeClr val="accent5">
                    <a:lumMod val="50000"/>
                  </a:schemeClr>
                </a:solidFill>
                <a:latin typeface="Georgia" panose="02040502050405020303" pitchFamily="18" charset="0"/>
                <a:hlinkClick r:id="rId6"/>
              </a:rPr>
              <a:t>https://www.unb.ca/cic/datasets/ddos-2019.html</a:t>
            </a:r>
            <a:r>
              <a:rPr lang="en-US" sz="2200" dirty="0">
                <a:solidFill>
                  <a:schemeClr val="accent5">
                    <a:lumMod val="50000"/>
                  </a:schemeClr>
                </a:solidFill>
                <a:latin typeface="Georgia" panose="02040502050405020303" pitchFamily="18" charset="0"/>
              </a:rPr>
              <a:t> </a:t>
            </a:r>
          </a:p>
          <a:p>
            <a:pPr algn="just">
              <a:spcBef>
                <a:spcPts val="1200"/>
              </a:spcBef>
            </a:pPr>
            <a:r>
              <a:rPr lang="en-US" sz="2200" dirty="0">
                <a:solidFill>
                  <a:schemeClr val="accent5">
                    <a:lumMod val="50000"/>
                  </a:schemeClr>
                </a:solidFill>
                <a:latin typeface="Georgia" panose="02040502050405020303" pitchFamily="18" charset="0"/>
              </a:rPr>
              <a:t>6. </a:t>
            </a:r>
            <a:r>
              <a:rPr lang="en-US" sz="2200" dirty="0" err="1">
                <a:solidFill>
                  <a:schemeClr val="accent5">
                    <a:lumMod val="50000"/>
                  </a:schemeClr>
                </a:solidFill>
                <a:latin typeface="Georgia" panose="02040502050405020303" pitchFamily="18" charset="0"/>
              </a:rPr>
              <a:t>spam_ham_dataset</a:t>
            </a:r>
            <a:endParaRPr lang="en-US" sz="2200" dirty="0">
              <a:solidFill>
                <a:schemeClr val="accent5">
                  <a:lumMod val="50000"/>
                </a:schemeClr>
              </a:solidFill>
              <a:latin typeface="Georgia" panose="02040502050405020303" pitchFamily="18" charset="0"/>
            </a:endParaRPr>
          </a:p>
          <a:p>
            <a:pPr algn="just">
              <a:spcBef>
                <a:spcPts val="1200"/>
              </a:spcBef>
            </a:pPr>
            <a:r>
              <a:rPr lang="en-US" sz="2200" dirty="0">
                <a:solidFill>
                  <a:schemeClr val="accent5">
                    <a:lumMod val="50000"/>
                  </a:schemeClr>
                </a:solidFill>
                <a:latin typeface="Georgia" panose="02040502050405020303" pitchFamily="18" charset="0"/>
                <a:hlinkClick r:id="rId7"/>
              </a:rPr>
              <a:t>https://www.kaggle.com/datasets/venky73/spam-mails-dataset</a:t>
            </a:r>
            <a:endParaRPr lang="en-US" sz="2200" dirty="0">
              <a:solidFill>
                <a:schemeClr val="accent5">
                  <a:lumMod val="50000"/>
                </a:schemeClr>
              </a:solidFill>
              <a:latin typeface="Georgia" panose="02040502050405020303" pitchFamily="18" charset="0"/>
            </a:endParaRPr>
          </a:p>
        </p:txBody>
      </p:sp>
      <p:pic>
        <p:nvPicPr>
          <p:cNvPr id="6" name="Picture 5">
            <a:extLst>
              <a:ext uri="{FF2B5EF4-FFF2-40B4-BE49-F238E27FC236}">
                <a16:creationId xmlns:a16="http://schemas.microsoft.com/office/drawing/2014/main" id="{5A5D3141-3254-4030-9CE4-D89542F430DB}"/>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7" name="Rectangle 6">
            <a:extLst>
              <a:ext uri="{FF2B5EF4-FFF2-40B4-BE49-F238E27FC236}">
                <a16:creationId xmlns:a16="http://schemas.microsoft.com/office/drawing/2014/main" id="{07C576E3-5C50-4E3D-9A2C-959EA1B11A8C}"/>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23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201C33-BA7F-4682-93CC-27348A733616}"/>
              </a:ext>
            </a:extLst>
          </p:cNvPr>
          <p:cNvSpPr>
            <a:spLocks noGrp="1"/>
          </p:cNvSpPr>
          <p:nvPr>
            <p:ph type="subTitle" idx="1"/>
          </p:nvPr>
        </p:nvSpPr>
        <p:spPr>
          <a:xfrm>
            <a:off x="359228" y="201760"/>
            <a:ext cx="9144000" cy="600674"/>
          </a:xfrm>
        </p:spPr>
        <p:txBody>
          <a:bodyPr>
            <a:noAutofit/>
          </a:bodyPr>
          <a:lstStyle/>
          <a:p>
            <a:r>
              <a:rPr lang="en-US" sz="4800" b="1" dirty="0">
                <a:solidFill>
                  <a:srgbClr val="0070C0"/>
                </a:solidFill>
                <a:effectLst>
                  <a:outerShdw blurRad="38100" dist="38100" dir="2700000" algn="tl">
                    <a:srgbClr val="000000">
                      <a:alpha val="43137"/>
                    </a:srgbClr>
                  </a:outerShdw>
                </a:effectLst>
                <a:latin typeface="Georgia" panose="02040502050405020303" pitchFamily="18" charset="0"/>
              </a:rPr>
              <a:t>Python Libraries</a:t>
            </a:r>
          </a:p>
        </p:txBody>
      </p:sp>
      <p:pic>
        <p:nvPicPr>
          <p:cNvPr id="6" name="Picture 5">
            <a:extLst>
              <a:ext uri="{FF2B5EF4-FFF2-40B4-BE49-F238E27FC236}">
                <a16:creationId xmlns:a16="http://schemas.microsoft.com/office/drawing/2014/main" id="{6C9C1A17-983D-47D9-A6E6-E3B700198A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7" name="Rectangle 6">
            <a:extLst>
              <a:ext uri="{FF2B5EF4-FFF2-40B4-BE49-F238E27FC236}">
                <a16:creationId xmlns:a16="http://schemas.microsoft.com/office/drawing/2014/main" id="{985B3F00-A768-44BE-B238-75B93DFEC4C9}"/>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5">
            <a:extLst>
              <a:ext uri="{FF2B5EF4-FFF2-40B4-BE49-F238E27FC236}">
                <a16:creationId xmlns:a16="http://schemas.microsoft.com/office/drawing/2014/main" id="{A3981BD4-6C69-452C-B6A8-B8DCE2032AAB}"/>
              </a:ext>
            </a:extLst>
          </p:cNvPr>
          <p:cNvGraphicFramePr>
            <a:graphicFrameLocks noGrp="1"/>
          </p:cNvGraphicFramePr>
          <p:nvPr>
            <p:extLst>
              <p:ext uri="{D42A27DB-BD31-4B8C-83A1-F6EECF244321}">
                <p14:modId xmlns:p14="http://schemas.microsoft.com/office/powerpoint/2010/main" val="1281242665"/>
              </p:ext>
            </p:extLst>
          </p:nvPr>
        </p:nvGraphicFramePr>
        <p:xfrm>
          <a:off x="694082" y="1534674"/>
          <a:ext cx="10803835" cy="4846320"/>
        </p:xfrm>
        <a:graphic>
          <a:graphicData uri="http://schemas.openxmlformats.org/drawingml/2006/table">
            <a:tbl>
              <a:tblPr firstRow="1" bandRow="1">
                <a:tableStyleId>{2D5ABB26-0587-4C30-8999-92F81FD0307C}</a:tableStyleId>
              </a:tblPr>
              <a:tblGrid>
                <a:gridCol w="2200401">
                  <a:extLst>
                    <a:ext uri="{9D8B030D-6E8A-4147-A177-3AD203B41FA5}">
                      <a16:colId xmlns:a16="http://schemas.microsoft.com/office/drawing/2014/main" val="742404958"/>
                    </a:ext>
                  </a:extLst>
                </a:gridCol>
                <a:gridCol w="8603434">
                  <a:extLst>
                    <a:ext uri="{9D8B030D-6E8A-4147-A177-3AD203B41FA5}">
                      <a16:colId xmlns:a16="http://schemas.microsoft.com/office/drawing/2014/main" val="3848467253"/>
                    </a:ext>
                  </a:extLst>
                </a:gridCol>
              </a:tblGrid>
              <a:tr h="370840">
                <a:tc>
                  <a:txBody>
                    <a:bodyPr/>
                    <a:lstStyle/>
                    <a:p>
                      <a:pPr>
                        <a:spcBef>
                          <a:spcPts val="1800"/>
                        </a:spcBef>
                      </a:pPr>
                      <a:r>
                        <a:rPr lang="en-IN" sz="2200" b="1" dirty="0">
                          <a:solidFill>
                            <a:srgbClr val="002060"/>
                          </a:solidFill>
                          <a:effectLst>
                            <a:outerShdw blurRad="38100" dist="38100" dir="2700000" algn="tl">
                              <a:srgbClr val="000000">
                                <a:alpha val="43137"/>
                              </a:srgbClr>
                            </a:outerShdw>
                          </a:effectLst>
                          <a:latin typeface="Georgia" panose="02040502050405020303" pitchFamily="18" charset="0"/>
                        </a:rPr>
                        <a:t>Libraries</a:t>
                      </a:r>
                    </a:p>
                  </a:txBody>
                  <a:tcPr/>
                </a:tc>
                <a:tc>
                  <a:txBody>
                    <a:bodyPr/>
                    <a:lstStyle/>
                    <a:p>
                      <a:pPr>
                        <a:spcBef>
                          <a:spcPts val="1800"/>
                        </a:spcBef>
                      </a:pPr>
                      <a:r>
                        <a:rPr lang="en-IN" sz="2200" b="1" dirty="0">
                          <a:solidFill>
                            <a:srgbClr val="002060"/>
                          </a:solidFill>
                          <a:effectLst>
                            <a:outerShdw blurRad="38100" dist="38100" dir="2700000" algn="tl">
                              <a:srgbClr val="000000">
                                <a:alpha val="43137"/>
                              </a:srgbClr>
                            </a:outerShdw>
                          </a:effectLst>
                          <a:latin typeface="Georgia" panose="02040502050405020303" pitchFamily="18" charset="0"/>
                        </a:rPr>
                        <a:t>Description</a:t>
                      </a:r>
                    </a:p>
                  </a:txBody>
                  <a:tcPr/>
                </a:tc>
                <a:extLst>
                  <a:ext uri="{0D108BD9-81ED-4DB2-BD59-A6C34878D82A}">
                    <a16:rowId xmlns:a16="http://schemas.microsoft.com/office/drawing/2014/main" val="142113090"/>
                  </a:ext>
                </a:extLst>
              </a:tr>
              <a:tr h="370840">
                <a:tc>
                  <a:txBody>
                    <a:bodyPr/>
                    <a:lstStyle/>
                    <a:p>
                      <a:pPr>
                        <a:spcBef>
                          <a:spcPts val="1800"/>
                        </a:spcBef>
                      </a:pPr>
                      <a:r>
                        <a:rPr lang="en-IN" sz="2200" b="1" dirty="0">
                          <a:solidFill>
                            <a:srgbClr val="002060"/>
                          </a:solidFill>
                          <a:effectLst>
                            <a:outerShdw blurRad="38100" dist="38100" dir="2700000" algn="tl">
                              <a:srgbClr val="000000">
                                <a:alpha val="43137"/>
                              </a:srgbClr>
                            </a:outerShdw>
                          </a:effectLst>
                          <a:latin typeface="Georgia" panose="02040502050405020303" pitchFamily="18" charset="0"/>
                        </a:rPr>
                        <a:t>Pandas </a:t>
                      </a:r>
                    </a:p>
                  </a:txBody>
                  <a:tcPr/>
                </a:tc>
                <a:tc>
                  <a:txBody>
                    <a:bodyPr/>
                    <a:lstStyle/>
                    <a:p>
                      <a:pPr>
                        <a:spcBef>
                          <a:spcPts val="1800"/>
                        </a:spcBef>
                      </a:pPr>
                      <a:r>
                        <a:rPr lang="en-US" sz="2200" dirty="0">
                          <a:solidFill>
                            <a:srgbClr val="002060"/>
                          </a:solidFill>
                          <a:latin typeface="Georgia" panose="02040502050405020303" pitchFamily="18" charset="0"/>
                        </a:rPr>
                        <a:t>Data Analysis and Manipulation tool</a:t>
                      </a:r>
                      <a:endParaRPr lang="en-IN" sz="2200" dirty="0">
                        <a:solidFill>
                          <a:srgbClr val="002060"/>
                        </a:solidFill>
                        <a:latin typeface="Georgia" panose="02040502050405020303" pitchFamily="18" charset="0"/>
                      </a:endParaRPr>
                    </a:p>
                  </a:txBody>
                  <a:tcPr/>
                </a:tc>
                <a:extLst>
                  <a:ext uri="{0D108BD9-81ED-4DB2-BD59-A6C34878D82A}">
                    <a16:rowId xmlns:a16="http://schemas.microsoft.com/office/drawing/2014/main" val="3007362497"/>
                  </a:ext>
                </a:extLst>
              </a:tr>
              <a:tr h="370840">
                <a:tc>
                  <a:txBody>
                    <a:bodyPr/>
                    <a:lstStyle/>
                    <a:p>
                      <a:pPr>
                        <a:spcBef>
                          <a:spcPts val="1800"/>
                        </a:spcBef>
                      </a:pPr>
                      <a:r>
                        <a:rPr lang="en-US" sz="2200" b="1" dirty="0">
                          <a:solidFill>
                            <a:srgbClr val="002060"/>
                          </a:solidFill>
                          <a:effectLst>
                            <a:outerShdw blurRad="38100" dist="38100" dir="2700000" algn="tl">
                              <a:srgbClr val="000000">
                                <a:alpha val="43137"/>
                              </a:srgbClr>
                            </a:outerShdw>
                          </a:effectLst>
                          <a:latin typeface="Georgia" panose="02040502050405020303" pitchFamily="18" charset="0"/>
                        </a:rPr>
                        <a:t>NumPy</a:t>
                      </a:r>
                      <a:endParaRPr lang="en-IN" sz="2200" b="1" dirty="0">
                        <a:solidFill>
                          <a:srgbClr val="002060"/>
                        </a:solidFill>
                        <a:effectLst>
                          <a:outerShdw blurRad="38100" dist="38100" dir="2700000" algn="tl">
                            <a:srgbClr val="000000">
                              <a:alpha val="43137"/>
                            </a:srgbClr>
                          </a:outerShdw>
                        </a:effectLst>
                        <a:latin typeface="Georgia" panose="02040502050405020303" pitchFamily="18" charset="0"/>
                      </a:endParaRPr>
                    </a:p>
                  </a:txBody>
                  <a:tcPr/>
                </a:tc>
                <a:tc>
                  <a:txBody>
                    <a:bodyPr/>
                    <a:lstStyle/>
                    <a:p>
                      <a:pPr>
                        <a:spcBef>
                          <a:spcPts val="1800"/>
                        </a:spcBef>
                      </a:pPr>
                      <a:r>
                        <a:rPr lang="en-US" sz="2200" dirty="0">
                          <a:solidFill>
                            <a:srgbClr val="002060"/>
                          </a:solidFill>
                          <a:latin typeface="Georgia" panose="02040502050405020303" pitchFamily="18" charset="0"/>
                        </a:rPr>
                        <a:t>Numerical Computing tool (Supports for large, multidimensional array </a:t>
                      </a:r>
                      <a:r>
                        <a:rPr lang="en-US" sz="2200">
                          <a:solidFill>
                            <a:srgbClr val="002060"/>
                          </a:solidFill>
                          <a:latin typeface="Georgia" panose="02040502050405020303" pitchFamily="18" charset="0"/>
                        </a:rPr>
                        <a:t>&amp; Matrices functions)</a:t>
                      </a:r>
                      <a:endParaRPr lang="en-IN" sz="2200" dirty="0">
                        <a:solidFill>
                          <a:srgbClr val="002060"/>
                        </a:solidFill>
                        <a:latin typeface="Georgia" panose="02040502050405020303" pitchFamily="18" charset="0"/>
                      </a:endParaRPr>
                    </a:p>
                  </a:txBody>
                  <a:tcPr/>
                </a:tc>
                <a:extLst>
                  <a:ext uri="{0D108BD9-81ED-4DB2-BD59-A6C34878D82A}">
                    <a16:rowId xmlns:a16="http://schemas.microsoft.com/office/drawing/2014/main" val="3357548426"/>
                  </a:ext>
                </a:extLst>
              </a:tr>
              <a:tr h="370840">
                <a:tc>
                  <a:txBody>
                    <a:bodyPr/>
                    <a:lstStyle/>
                    <a:p>
                      <a:pPr>
                        <a:spcBef>
                          <a:spcPts val="1800"/>
                        </a:spcBef>
                      </a:pPr>
                      <a:r>
                        <a:rPr lang="en-US" sz="2200" b="1" dirty="0">
                          <a:solidFill>
                            <a:srgbClr val="002060"/>
                          </a:solidFill>
                          <a:effectLst>
                            <a:outerShdw blurRad="38100" dist="38100" dir="2700000" algn="tl">
                              <a:srgbClr val="000000">
                                <a:alpha val="43137"/>
                              </a:srgbClr>
                            </a:outerShdw>
                          </a:effectLst>
                          <a:latin typeface="Georgia" panose="02040502050405020303" pitchFamily="18" charset="0"/>
                        </a:rPr>
                        <a:t>SciPy </a:t>
                      </a:r>
                      <a:endParaRPr lang="en-IN" sz="2200" b="1" dirty="0">
                        <a:solidFill>
                          <a:srgbClr val="002060"/>
                        </a:solidFill>
                        <a:effectLst>
                          <a:outerShdw blurRad="38100" dist="38100" dir="2700000" algn="tl">
                            <a:srgbClr val="000000">
                              <a:alpha val="43137"/>
                            </a:srgbClr>
                          </a:outerShdw>
                        </a:effectLst>
                        <a:latin typeface="Georgia" panose="02040502050405020303" pitchFamily="18" charset="0"/>
                      </a:endParaRPr>
                    </a:p>
                  </a:txBody>
                  <a:tcPr/>
                </a:tc>
                <a:tc>
                  <a:txBody>
                    <a:bodyPr/>
                    <a:lstStyle/>
                    <a:p>
                      <a:pPr>
                        <a:spcBef>
                          <a:spcPts val="1800"/>
                        </a:spcBef>
                      </a:pPr>
                      <a:r>
                        <a:rPr lang="en-US" sz="2200" dirty="0">
                          <a:solidFill>
                            <a:srgbClr val="002060"/>
                          </a:solidFill>
                          <a:latin typeface="Georgia" panose="02040502050405020303" pitchFamily="18" charset="0"/>
                        </a:rPr>
                        <a:t>Scientific and technical computing tool</a:t>
                      </a:r>
                      <a:endParaRPr lang="en-IN" sz="2200" dirty="0">
                        <a:solidFill>
                          <a:srgbClr val="002060"/>
                        </a:solidFill>
                        <a:latin typeface="Georgia" panose="02040502050405020303" pitchFamily="18" charset="0"/>
                      </a:endParaRPr>
                    </a:p>
                  </a:txBody>
                  <a:tcPr/>
                </a:tc>
                <a:extLst>
                  <a:ext uri="{0D108BD9-81ED-4DB2-BD59-A6C34878D82A}">
                    <a16:rowId xmlns:a16="http://schemas.microsoft.com/office/drawing/2014/main" val="137142761"/>
                  </a:ext>
                </a:extLst>
              </a:tr>
              <a:tr h="370840">
                <a:tc>
                  <a:txBody>
                    <a:bodyPr/>
                    <a:lstStyle/>
                    <a:p>
                      <a:pPr marL="0" marR="0" lvl="0" indent="0" algn="l" defTabSz="914400" rtl="0" eaLnBrk="1" fontAlgn="auto" latinLnBrk="0" hangingPunct="1">
                        <a:lnSpc>
                          <a:spcPct val="100000"/>
                        </a:lnSpc>
                        <a:spcBef>
                          <a:spcPts val="1800"/>
                        </a:spcBef>
                        <a:spcAft>
                          <a:spcPts val="0"/>
                        </a:spcAft>
                        <a:buClrTx/>
                        <a:buSzTx/>
                        <a:buFontTx/>
                        <a:buNone/>
                        <a:tabLst/>
                        <a:defRPr/>
                      </a:pPr>
                      <a:r>
                        <a:rPr lang="en-US" sz="2200" b="1" dirty="0">
                          <a:solidFill>
                            <a:srgbClr val="002060"/>
                          </a:solidFill>
                          <a:effectLst>
                            <a:outerShdw blurRad="38100" dist="38100" dir="2700000" algn="tl">
                              <a:srgbClr val="000000">
                                <a:alpha val="43137"/>
                              </a:srgbClr>
                            </a:outerShdw>
                          </a:effectLst>
                          <a:latin typeface="Georgia" panose="02040502050405020303" pitchFamily="18" charset="0"/>
                        </a:rPr>
                        <a:t>Keras</a:t>
                      </a:r>
                    </a:p>
                  </a:txBody>
                  <a:tcPr/>
                </a:tc>
                <a:tc>
                  <a:txBody>
                    <a:bodyPr/>
                    <a:lstStyle/>
                    <a:p>
                      <a:pPr>
                        <a:spcBef>
                          <a:spcPts val="1800"/>
                        </a:spcBef>
                      </a:pPr>
                      <a:r>
                        <a:rPr lang="en-US" sz="2200" dirty="0">
                          <a:solidFill>
                            <a:srgbClr val="002060"/>
                          </a:solidFill>
                          <a:latin typeface="Georgia" panose="02040502050405020303" pitchFamily="18" charset="0"/>
                        </a:rPr>
                        <a:t>Python interface for artificial neural networks</a:t>
                      </a:r>
                      <a:endParaRPr lang="en-IN" sz="2200" dirty="0">
                        <a:solidFill>
                          <a:srgbClr val="002060"/>
                        </a:solidFill>
                        <a:latin typeface="Georgia" panose="02040502050405020303" pitchFamily="18" charset="0"/>
                      </a:endParaRPr>
                    </a:p>
                  </a:txBody>
                  <a:tcPr/>
                </a:tc>
                <a:extLst>
                  <a:ext uri="{0D108BD9-81ED-4DB2-BD59-A6C34878D82A}">
                    <a16:rowId xmlns:a16="http://schemas.microsoft.com/office/drawing/2014/main" val="3863874245"/>
                  </a:ext>
                </a:extLst>
              </a:tr>
              <a:tr h="370840">
                <a:tc>
                  <a:txBody>
                    <a:bodyPr/>
                    <a:lstStyle/>
                    <a:p>
                      <a:pPr>
                        <a:spcBef>
                          <a:spcPts val="1800"/>
                        </a:spcBef>
                      </a:pPr>
                      <a:r>
                        <a:rPr lang="en-US" sz="2200" b="1" dirty="0" err="1">
                          <a:solidFill>
                            <a:srgbClr val="002060"/>
                          </a:solidFill>
                          <a:effectLst>
                            <a:outerShdw blurRad="38100" dist="38100" dir="2700000" algn="tl">
                              <a:srgbClr val="000000">
                                <a:alpha val="43137"/>
                              </a:srgbClr>
                            </a:outerShdw>
                          </a:effectLst>
                          <a:latin typeface="Georgia" panose="02040502050405020303" pitchFamily="18" charset="0"/>
                        </a:rPr>
                        <a:t>Tensorflow</a:t>
                      </a:r>
                      <a:endParaRPr lang="en-IN" sz="2200" b="1" dirty="0">
                        <a:solidFill>
                          <a:srgbClr val="002060"/>
                        </a:solidFill>
                        <a:effectLst>
                          <a:outerShdw blurRad="38100" dist="38100" dir="2700000" algn="tl">
                            <a:srgbClr val="000000">
                              <a:alpha val="43137"/>
                            </a:srgbClr>
                          </a:outerShdw>
                        </a:effectLst>
                        <a:latin typeface="Georgia" panose="02040502050405020303" pitchFamily="18" charset="0"/>
                      </a:endParaRPr>
                    </a:p>
                  </a:txBody>
                  <a:tcPr/>
                </a:tc>
                <a:tc>
                  <a:txBody>
                    <a:bodyPr/>
                    <a:lstStyle/>
                    <a:p>
                      <a:pPr>
                        <a:spcBef>
                          <a:spcPts val="1800"/>
                        </a:spcBef>
                      </a:pPr>
                      <a:r>
                        <a:rPr lang="en-US" sz="2200" dirty="0">
                          <a:solidFill>
                            <a:srgbClr val="002060"/>
                          </a:solidFill>
                          <a:latin typeface="Georgia" panose="02040502050405020303" pitchFamily="18" charset="0"/>
                        </a:rPr>
                        <a:t>Open source framework for Machine Learning and Deep Learning, supports numerical computations on CPUs, GPUs, and cluster of GPUs</a:t>
                      </a:r>
                      <a:endParaRPr lang="en-IN" sz="2200" dirty="0">
                        <a:solidFill>
                          <a:srgbClr val="002060"/>
                        </a:solidFill>
                        <a:latin typeface="Georgia" panose="02040502050405020303" pitchFamily="18" charset="0"/>
                      </a:endParaRPr>
                    </a:p>
                  </a:txBody>
                  <a:tcPr/>
                </a:tc>
                <a:extLst>
                  <a:ext uri="{0D108BD9-81ED-4DB2-BD59-A6C34878D82A}">
                    <a16:rowId xmlns:a16="http://schemas.microsoft.com/office/drawing/2014/main" val="651342247"/>
                  </a:ext>
                </a:extLst>
              </a:tr>
              <a:tr h="370840">
                <a:tc>
                  <a:txBody>
                    <a:bodyPr/>
                    <a:lstStyle/>
                    <a:p>
                      <a:pPr>
                        <a:spcBef>
                          <a:spcPts val="1800"/>
                        </a:spcBef>
                      </a:pPr>
                      <a:r>
                        <a:rPr lang="en-US" sz="2200" b="1" dirty="0" err="1">
                          <a:solidFill>
                            <a:srgbClr val="002060"/>
                          </a:solidFill>
                          <a:effectLst>
                            <a:outerShdw blurRad="38100" dist="38100" dir="2700000" algn="tl">
                              <a:srgbClr val="000000">
                                <a:alpha val="43137"/>
                              </a:srgbClr>
                            </a:outerShdw>
                          </a:effectLst>
                          <a:latin typeface="Georgia" panose="02040502050405020303" pitchFamily="18" charset="0"/>
                        </a:rPr>
                        <a:t>Scikit</a:t>
                      </a:r>
                      <a:r>
                        <a:rPr lang="en-US" sz="2200" b="1" dirty="0">
                          <a:solidFill>
                            <a:srgbClr val="002060"/>
                          </a:solidFill>
                          <a:effectLst>
                            <a:outerShdw blurRad="38100" dist="38100" dir="2700000" algn="tl">
                              <a:srgbClr val="000000">
                                <a:alpha val="43137"/>
                              </a:srgbClr>
                            </a:outerShdw>
                          </a:effectLst>
                          <a:latin typeface="Georgia" panose="02040502050405020303" pitchFamily="18" charset="0"/>
                        </a:rPr>
                        <a:t>-Learn</a:t>
                      </a:r>
                      <a:endParaRPr lang="en-IN" sz="2200" b="1" dirty="0">
                        <a:solidFill>
                          <a:srgbClr val="002060"/>
                        </a:solidFill>
                        <a:effectLst>
                          <a:outerShdw blurRad="38100" dist="38100" dir="2700000" algn="tl">
                            <a:srgbClr val="000000">
                              <a:alpha val="43137"/>
                            </a:srgbClr>
                          </a:outerShdw>
                        </a:effectLst>
                        <a:latin typeface="Georgia" panose="02040502050405020303" pitchFamily="18" charset="0"/>
                      </a:endParaRPr>
                    </a:p>
                  </a:txBody>
                  <a:tcPr/>
                </a:tc>
                <a:tc>
                  <a:txBody>
                    <a:bodyPr/>
                    <a:lstStyle/>
                    <a:p>
                      <a:pPr>
                        <a:spcBef>
                          <a:spcPts val="1800"/>
                        </a:spcBef>
                      </a:pPr>
                      <a:r>
                        <a:rPr lang="en-IN" sz="2200" dirty="0">
                          <a:solidFill>
                            <a:srgbClr val="002060"/>
                          </a:solidFill>
                          <a:latin typeface="Georgia" panose="02040502050405020303" pitchFamily="18" charset="0"/>
                        </a:rPr>
                        <a:t>Open source Data Analysis Library</a:t>
                      </a:r>
                    </a:p>
                  </a:txBody>
                  <a:tcPr/>
                </a:tc>
                <a:extLst>
                  <a:ext uri="{0D108BD9-81ED-4DB2-BD59-A6C34878D82A}">
                    <a16:rowId xmlns:a16="http://schemas.microsoft.com/office/drawing/2014/main" val="587301196"/>
                  </a:ext>
                </a:extLst>
              </a:tr>
              <a:tr h="370840">
                <a:tc>
                  <a:txBody>
                    <a:bodyPr/>
                    <a:lstStyle/>
                    <a:p>
                      <a:pPr marL="0" marR="0" lvl="0" indent="0" algn="l" defTabSz="914400" rtl="0" eaLnBrk="1" fontAlgn="auto" latinLnBrk="0" hangingPunct="1">
                        <a:lnSpc>
                          <a:spcPct val="100000"/>
                        </a:lnSpc>
                        <a:spcBef>
                          <a:spcPts val="1800"/>
                        </a:spcBef>
                        <a:spcAft>
                          <a:spcPts val="0"/>
                        </a:spcAft>
                        <a:buClrTx/>
                        <a:buSzTx/>
                        <a:buFontTx/>
                        <a:buNone/>
                        <a:tabLst/>
                        <a:defRPr/>
                      </a:pPr>
                      <a:r>
                        <a:rPr lang="en-US" sz="2200" b="1" dirty="0">
                          <a:solidFill>
                            <a:srgbClr val="002060"/>
                          </a:solidFill>
                          <a:effectLst>
                            <a:outerShdw blurRad="38100" dist="38100" dir="2700000" algn="tl">
                              <a:srgbClr val="000000">
                                <a:alpha val="43137"/>
                              </a:srgbClr>
                            </a:outerShdw>
                          </a:effectLst>
                          <a:latin typeface="Georgia" panose="02040502050405020303" pitchFamily="18" charset="0"/>
                        </a:rPr>
                        <a:t>Matplotlib</a:t>
                      </a:r>
                    </a:p>
                  </a:txBody>
                  <a:tcPr/>
                </a:tc>
                <a:tc>
                  <a:txBody>
                    <a:bodyPr/>
                    <a:lstStyle/>
                    <a:p>
                      <a:pPr>
                        <a:spcBef>
                          <a:spcPts val="1800"/>
                        </a:spcBef>
                      </a:pPr>
                      <a:r>
                        <a:rPr lang="en-IN" sz="2200" dirty="0">
                          <a:solidFill>
                            <a:srgbClr val="002060"/>
                          </a:solidFill>
                          <a:latin typeface="Georgia" panose="02040502050405020303" pitchFamily="18" charset="0"/>
                        </a:rPr>
                        <a:t>Interactive visualization tool</a:t>
                      </a:r>
                    </a:p>
                  </a:txBody>
                  <a:tcPr/>
                </a:tc>
                <a:extLst>
                  <a:ext uri="{0D108BD9-81ED-4DB2-BD59-A6C34878D82A}">
                    <a16:rowId xmlns:a16="http://schemas.microsoft.com/office/drawing/2014/main" val="3464563870"/>
                  </a:ext>
                </a:extLst>
              </a:tr>
              <a:tr h="370840">
                <a:tc>
                  <a:txBody>
                    <a:bodyPr/>
                    <a:lstStyle/>
                    <a:p>
                      <a:pPr marL="0" marR="0" lvl="0" indent="0" algn="l" defTabSz="914400" rtl="0" eaLnBrk="1" fontAlgn="auto" latinLnBrk="0" hangingPunct="1">
                        <a:lnSpc>
                          <a:spcPct val="100000"/>
                        </a:lnSpc>
                        <a:spcBef>
                          <a:spcPts val="1800"/>
                        </a:spcBef>
                        <a:spcAft>
                          <a:spcPts val="0"/>
                        </a:spcAft>
                        <a:buClrTx/>
                        <a:buSzTx/>
                        <a:buFontTx/>
                        <a:buNone/>
                        <a:tabLst/>
                        <a:defRPr/>
                      </a:pPr>
                      <a:r>
                        <a:rPr lang="en-US" sz="2200" b="1" dirty="0">
                          <a:solidFill>
                            <a:srgbClr val="002060"/>
                          </a:solidFill>
                          <a:effectLst>
                            <a:outerShdw blurRad="38100" dist="38100" dir="2700000" algn="tl">
                              <a:srgbClr val="000000">
                                <a:alpha val="43137"/>
                              </a:srgbClr>
                            </a:outerShdw>
                          </a:effectLst>
                          <a:latin typeface="Georgia" panose="02040502050405020303" pitchFamily="18" charset="0"/>
                        </a:rPr>
                        <a:t>Seaborn</a:t>
                      </a:r>
                    </a:p>
                  </a:txBody>
                  <a:tcPr/>
                </a:tc>
                <a:tc>
                  <a:txBody>
                    <a:bodyPr/>
                    <a:lstStyle/>
                    <a:p>
                      <a:pPr>
                        <a:spcBef>
                          <a:spcPts val="1800"/>
                        </a:spcBef>
                      </a:pPr>
                      <a:r>
                        <a:rPr lang="en-IN" sz="2200" dirty="0">
                          <a:solidFill>
                            <a:srgbClr val="002060"/>
                          </a:solidFill>
                          <a:latin typeface="Georgia" panose="02040502050405020303" pitchFamily="18" charset="0"/>
                        </a:rPr>
                        <a:t>Extended version of Matplotlib</a:t>
                      </a:r>
                    </a:p>
                  </a:txBody>
                  <a:tcPr/>
                </a:tc>
                <a:extLst>
                  <a:ext uri="{0D108BD9-81ED-4DB2-BD59-A6C34878D82A}">
                    <a16:rowId xmlns:a16="http://schemas.microsoft.com/office/drawing/2014/main" val="1051976055"/>
                  </a:ext>
                </a:extLst>
              </a:tr>
            </a:tbl>
          </a:graphicData>
        </a:graphic>
      </p:graphicFrame>
    </p:spTree>
    <p:extLst>
      <p:ext uri="{BB962C8B-B14F-4D97-AF65-F5344CB8AC3E}">
        <p14:creationId xmlns:p14="http://schemas.microsoft.com/office/powerpoint/2010/main" val="318483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4" name="TextBox 3">
            <a:extLst>
              <a:ext uri="{FF2B5EF4-FFF2-40B4-BE49-F238E27FC236}">
                <a16:creationId xmlns:a16="http://schemas.microsoft.com/office/drawing/2014/main" id="{D1BD975A-922C-4B45-97DF-3B35A644612D}"/>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1</a:t>
            </a:r>
          </a:p>
        </p:txBody>
      </p:sp>
      <p:sp>
        <p:nvSpPr>
          <p:cNvPr id="5" name="TextBox 4">
            <a:extLst>
              <a:ext uri="{FF2B5EF4-FFF2-40B4-BE49-F238E27FC236}">
                <a16:creationId xmlns:a16="http://schemas.microsoft.com/office/drawing/2014/main" id="{DE1B189B-F834-4410-9EB3-34AAE6156E24}"/>
              </a:ext>
            </a:extLst>
          </p:cNvPr>
          <p:cNvSpPr txBox="1"/>
          <p:nvPr/>
        </p:nvSpPr>
        <p:spPr>
          <a:xfrm>
            <a:off x="79514" y="875920"/>
            <a:ext cx="12112485" cy="5170646"/>
          </a:xfrm>
          <a:prstGeom prst="rect">
            <a:avLst/>
          </a:prstGeom>
          <a:noFill/>
        </p:spPr>
        <p:txBody>
          <a:bodyPr wrap="square" rtlCol="0">
            <a:spAutoFit/>
          </a:bodyPr>
          <a:lstStyle/>
          <a:p>
            <a:pPr algn="just">
              <a:spcBef>
                <a:spcPts val="600"/>
              </a:spcBef>
            </a:pPr>
            <a:r>
              <a:rPr lang="en-US" b="1" dirty="0">
                <a:solidFill>
                  <a:srgbClr val="0070C0"/>
                </a:solidFill>
                <a:latin typeface="Georgia" panose="02040502050405020303" pitchFamily="18" charset="0"/>
                <a:ea typeface="Cambria" panose="02040503050406030204" pitchFamily="18" charset="0"/>
              </a:rPr>
              <a:t>Perform exploratory data analysis and demonstrate data splitting technique over the ‘NSL-KDD’ dataset and print the standardized training and testing data</a:t>
            </a:r>
          </a:p>
          <a:p>
            <a:pPr algn="just">
              <a:spcBef>
                <a:spcPts val="6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perform exploratory data analysis to investigate and summarize the data distributions</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perform standardization and print the standardized data</a:t>
            </a:r>
          </a:p>
          <a:p>
            <a:pPr algn="just"/>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6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6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exploratory analysis using functions</a:t>
            </a:r>
            <a:endParaRPr lang="en-US" b="1" u="sng" dirty="0">
              <a:solidFill>
                <a:srgbClr val="002060"/>
              </a:solidFill>
              <a:latin typeface="Georgia" panose="02040502050405020303" pitchFamily="18" charset="0"/>
              <a:ea typeface="Cambria" panose="02040503050406030204" pitchFamily="18" charset="0"/>
            </a:endParaRPr>
          </a:p>
          <a:p>
            <a:pPr marL="344488" lvl="1" indent="-173038"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df.info() - basic information about the dataset</a:t>
            </a:r>
          </a:p>
          <a:p>
            <a:pPr marL="344488" lvl="1" indent="-173038" algn="just">
              <a:spcBef>
                <a:spcPts val="600"/>
              </a:spcBef>
              <a:buFont typeface="Arial" panose="020B0604020202020204" pitchFamily="34" charset="0"/>
              <a:buChar char="•"/>
            </a:pPr>
            <a:r>
              <a:rPr lang="en-US" dirty="0" err="1">
                <a:solidFill>
                  <a:srgbClr val="0070C0"/>
                </a:solidFill>
                <a:latin typeface="Georgia" panose="02040502050405020303" pitchFamily="18" charset="0"/>
                <a:ea typeface="Cambria" panose="02040503050406030204" pitchFamily="18" charset="0"/>
              </a:rPr>
              <a:t>df.describe</a:t>
            </a:r>
            <a:r>
              <a:rPr lang="en-US" dirty="0">
                <a:solidFill>
                  <a:srgbClr val="0070C0"/>
                </a:solidFill>
                <a:latin typeface="Georgia" panose="02040502050405020303" pitchFamily="18" charset="0"/>
                <a:ea typeface="Cambria" panose="02040503050406030204" pitchFamily="18" charset="0"/>
              </a:rPr>
              <a:t>() – Describe the dataset</a:t>
            </a:r>
          </a:p>
          <a:p>
            <a:pPr marL="344488" lvl="1" indent="-173038" algn="just">
              <a:spcBef>
                <a:spcPts val="600"/>
              </a:spcBef>
              <a:buFont typeface="Arial" panose="020B0604020202020204" pitchFamily="34" charset="0"/>
              <a:buChar char="•"/>
            </a:pPr>
            <a:r>
              <a:rPr lang="en-US" dirty="0" err="1">
                <a:solidFill>
                  <a:srgbClr val="0070C0"/>
                </a:solidFill>
                <a:latin typeface="Georgia" panose="02040502050405020303" pitchFamily="18" charset="0"/>
                <a:ea typeface="Cambria" panose="02040503050406030204" pitchFamily="18" charset="0"/>
              </a:rPr>
              <a:t>df.shape</a:t>
            </a:r>
            <a:r>
              <a:rPr lang="en-US" dirty="0">
                <a:solidFill>
                  <a:srgbClr val="0070C0"/>
                </a:solidFill>
                <a:latin typeface="Georgia" panose="02040502050405020303" pitchFamily="18" charset="0"/>
                <a:ea typeface="Cambria" panose="02040503050406030204" pitchFamily="18" charset="0"/>
              </a:rPr>
              <a:t>() – describe the dimensions of the </a:t>
            </a:r>
            <a:r>
              <a:rPr lang="en-US" dirty="0" err="1">
                <a:solidFill>
                  <a:srgbClr val="0070C0"/>
                </a:solidFill>
                <a:latin typeface="Georgia" panose="02040502050405020303" pitchFamily="18" charset="0"/>
                <a:ea typeface="Cambria" panose="02040503050406030204" pitchFamily="18" charset="0"/>
              </a:rPr>
              <a:t>datset</a:t>
            </a:r>
            <a:endParaRPr lang="en-US" dirty="0">
              <a:solidFill>
                <a:srgbClr val="0070C0"/>
              </a:solidFill>
              <a:latin typeface="Georgia" panose="02040502050405020303" pitchFamily="18" charset="0"/>
              <a:ea typeface="Cambria" panose="02040503050406030204" pitchFamily="18" charset="0"/>
            </a:endParaRPr>
          </a:p>
          <a:p>
            <a:pPr marL="344488" lvl="1" indent="-173038"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unique() – Find unique values in particular columns</a:t>
            </a:r>
          </a:p>
          <a:p>
            <a:pPr marL="344488" lvl="1" indent="-173038" algn="just">
              <a:spcBef>
                <a:spcPts val="600"/>
              </a:spcBef>
              <a:buFont typeface="Arial" panose="020B0604020202020204" pitchFamily="34" charset="0"/>
              <a:buChar char="•"/>
            </a:pPr>
            <a:r>
              <a:rPr lang="en-US" dirty="0" err="1">
                <a:solidFill>
                  <a:srgbClr val="0070C0"/>
                </a:solidFill>
                <a:latin typeface="Georgia" panose="02040502050405020303" pitchFamily="18" charset="0"/>
                <a:ea typeface="Cambria" panose="02040503050406030204" pitchFamily="18" charset="0"/>
              </a:rPr>
              <a:t>df.isnull</a:t>
            </a:r>
            <a:r>
              <a:rPr lang="en-US" dirty="0">
                <a:solidFill>
                  <a:srgbClr val="0070C0"/>
                </a:solidFill>
                <a:latin typeface="Georgia" panose="02040502050405020303" pitchFamily="18" charset="0"/>
                <a:ea typeface="Cambria" panose="02040503050406030204" pitchFamily="18" charset="0"/>
              </a:rPr>
              <a:t>() – Find the null values</a:t>
            </a:r>
          </a:p>
        </p:txBody>
      </p:sp>
      <p:sp>
        <p:nvSpPr>
          <p:cNvPr id="6" name="Rectangle 5">
            <a:extLst>
              <a:ext uri="{FF2B5EF4-FFF2-40B4-BE49-F238E27FC236}">
                <a16:creationId xmlns:a16="http://schemas.microsoft.com/office/drawing/2014/main" id="{5F6E2925-078A-41F4-8EB9-0A276E4D49DC}"/>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36A54DC-38F9-42F0-A777-37414A35020A}"/>
              </a:ext>
            </a:extLst>
          </p:cNvPr>
          <p:cNvSpPr/>
          <p:nvPr/>
        </p:nvSpPr>
        <p:spPr>
          <a:xfrm>
            <a:off x="79514" y="5982080"/>
            <a:ext cx="9642984" cy="723275"/>
          </a:xfrm>
          <a:prstGeom prst="rect">
            <a:avLst/>
          </a:prstGeom>
        </p:spPr>
        <p:txBody>
          <a:bodyPr wrap="square">
            <a:spAutoFit/>
          </a:bodyPr>
          <a:lstStyle/>
          <a:p>
            <a:pPr marL="285750" lvl="1"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Analyze various plots for both numerical and categorical data in the dataset</a:t>
            </a:r>
          </a:p>
          <a:p>
            <a:pPr marL="285750" lvl="1"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Export the data frames into csv files</a:t>
            </a:r>
          </a:p>
        </p:txBody>
      </p:sp>
      <p:sp>
        <p:nvSpPr>
          <p:cNvPr id="7" name="TextBox 6">
            <a:extLst>
              <a:ext uri="{FF2B5EF4-FFF2-40B4-BE49-F238E27FC236}">
                <a16:creationId xmlns:a16="http://schemas.microsoft.com/office/drawing/2014/main" id="{8BF59341-6E1D-498E-919F-B4111991E7F5}"/>
              </a:ext>
            </a:extLst>
          </p:cNvPr>
          <p:cNvSpPr txBox="1"/>
          <p:nvPr/>
        </p:nvSpPr>
        <p:spPr>
          <a:xfrm>
            <a:off x="5264900" y="4261462"/>
            <a:ext cx="7073247" cy="1785104"/>
          </a:xfrm>
          <a:prstGeom prst="rect">
            <a:avLst/>
          </a:prstGeom>
          <a:noFill/>
        </p:spPr>
        <p:txBody>
          <a:bodyPr wrap="square" rtlCol="0">
            <a:spAutoFit/>
          </a:bodyPr>
          <a:lstStyle/>
          <a:p>
            <a:pPr marL="742950" lvl="1" indent="-173038" algn="just">
              <a:spcBef>
                <a:spcPts val="600"/>
              </a:spcBef>
              <a:buFont typeface="Arial" panose="020B0604020202020204" pitchFamily="34" charset="0"/>
              <a:buChar char="•"/>
            </a:pPr>
            <a:r>
              <a:rPr lang="en-US" dirty="0" err="1">
                <a:solidFill>
                  <a:srgbClr val="0070C0"/>
                </a:solidFill>
                <a:latin typeface="Georgia" panose="02040502050405020303" pitchFamily="18" charset="0"/>
                <a:ea typeface="Cambria" panose="02040503050406030204" pitchFamily="18" charset="0"/>
              </a:rPr>
              <a:t>df.dtypes</a:t>
            </a:r>
            <a:r>
              <a:rPr lang="en-US" dirty="0">
                <a:solidFill>
                  <a:srgbClr val="0070C0"/>
                </a:solidFill>
                <a:latin typeface="Georgia" panose="02040502050405020303" pitchFamily="18" charset="0"/>
                <a:ea typeface="Cambria" panose="02040503050406030204" pitchFamily="18" charset="0"/>
              </a:rPr>
              <a:t> – Know about the data types</a:t>
            </a:r>
          </a:p>
          <a:p>
            <a:pPr marL="742950" lvl="1" indent="-173038" algn="just">
              <a:spcBef>
                <a:spcPts val="600"/>
              </a:spcBef>
              <a:buFont typeface="Arial" panose="020B0604020202020204" pitchFamily="34" charset="0"/>
              <a:buChar char="•"/>
            </a:pPr>
            <a:r>
              <a:rPr lang="en-US" dirty="0" err="1">
                <a:solidFill>
                  <a:srgbClr val="0070C0"/>
                </a:solidFill>
                <a:latin typeface="Georgia" panose="02040502050405020303" pitchFamily="18" charset="0"/>
                <a:ea typeface="Cambria" panose="02040503050406030204" pitchFamily="18" charset="0"/>
              </a:rPr>
              <a:t>df.corr</a:t>
            </a:r>
            <a:r>
              <a:rPr lang="en-US" dirty="0">
                <a:solidFill>
                  <a:srgbClr val="0070C0"/>
                </a:solidFill>
                <a:latin typeface="Georgia" panose="02040502050405020303" pitchFamily="18" charset="0"/>
                <a:ea typeface="Cambria" panose="02040503050406030204" pitchFamily="18" charset="0"/>
              </a:rPr>
              <a:t>() – Find correlation among variables</a:t>
            </a:r>
          </a:p>
          <a:p>
            <a:pPr marL="742950" lvl="1" indent="-173038"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count() – display number of instances of particular element</a:t>
            </a:r>
          </a:p>
          <a:p>
            <a:pPr marL="742950" lvl="1" indent="-173038"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Matplotlib – </a:t>
            </a:r>
            <a:r>
              <a:rPr lang="en-US" dirty="0">
                <a:solidFill>
                  <a:srgbClr val="0070C0"/>
                </a:solidFill>
                <a:latin typeface="Cambria" panose="02040503050406030204" pitchFamily="18" charset="0"/>
                <a:ea typeface="Cambria" panose="02040503050406030204" pitchFamily="18" charset="0"/>
              </a:rPr>
              <a:t>2</a:t>
            </a:r>
            <a:r>
              <a:rPr lang="en-US" dirty="0">
                <a:solidFill>
                  <a:srgbClr val="0070C0"/>
                </a:solidFill>
                <a:latin typeface="Georgia" panose="02040502050405020303" pitchFamily="18" charset="0"/>
                <a:ea typeface="Cambria" panose="02040503050406030204" pitchFamily="18" charset="0"/>
              </a:rPr>
              <a:t>D plotting library</a:t>
            </a:r>
          </a:p>
          <a:p>
            <a:pPr marL="742950" lvl="1" indent="-173038"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Seaborn – To plot graphs using Pandas, </a:t>
            </a:r>
            <a:r>
              <a:rPr lang="en-US" dirty="0" err="1">
                <a:solidFill>
                  <a:srgbClr val="0070C0"/>
                </a:solidFill>
                <a:latin typeface="Georgia" panose="02040502050405020303" pitchFamily="18" charset="0"/>
                <a:ea typeface="Cambria" panose="02040503050406030204" pitchFamily="18" charset="0"/>
              </a:rPr>
              <a:t>Numpy</a:t>
            </a:r>
            <a:endParaRPr lang="en-US" dirty="0">
              <a:solidFill>
                <a:srgbClr val="0070C0"/>
              </a:solidFill>
              <a:latin typeface="Georgia" panose="02040502050405020303" pitchFamily="18" charset="0"/>
              <a:ea typeface="Cambria" panose="02040503050406030204" pitchFamily="18" charset="0"/>
            </a:endParaRPr>
          </a:p>
        </p:txBody>
      </p:sp>
    </p:spTree>
    <p:extLst>
      <p:ext uri="{BB962C8B-B14F-4D97-AF65-F5344CB8AC3E}">
        <p14:creationId xmlns:p14="http://schemas.microsoft.com/office/powerpoint/2010/main" val="368888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79514" y="875920"/>
            <a:ext cx="12112485" cy="5878532"/>
          </a:xfrm>
          <a:prstGeom prst="rect">
            <a:avLst/>
          </a:prstGeom>
          <a:noFill/>
        </p:spPr>
        <p:txBody>
          <a:bodyPr wrap="square" rtlCol="0">
            <a:spAutoFit/>
          </a:bodyPr>
          <a:lstStyle/>
          <a:p>
            <a:pPr algn="just">
              <a:spcBef>
                <a:spcPts val="600"/>
              </a:spcBef>
            </a:pPr>
            <a:r>
              <a:rPr lang="en-US" b="1" dirty="0">
                <a:solidFill>
                  <a:srgbClr val="0070C0"/>
                </a:solidFill>
                <a:latin typeface="Georgia" panose="02040502050405020303" pitchFamily="18" charset="0"/>
                <a:ea typeface="Cambria" panose="02040503050406030204" pitchFamily="18" charset="0"/>
              </a:rPr>
              <a:t>Demonstrate the ‘undersampling’ and ‘oversampling’ data-balancing techniques over the ‘NSL-KDD dataset</a:t>
            </a:r>
          </a:p>
          <a:p>
            <a:pPr algn="just">
              <a:spcBef>
                <a:spcPts val="6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implement undersampling and oversampling techniques</a:t>
            </a:r>
          </a:p>
          <a:p>
            <a:pPr algn="just"/>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 </a:t>
            </a:r>
            <a:r>
              <a:rPr lang="en-US" dirty="0" err="1">
                <a:solidFill>
                  <a:srgbClr val="0070C0"/>
                </a:solidFill>
                <a:latin typeface="Georgia" panose="02040502050405020303" pitchFamily="18" charset="0"/>
                <a:ea typeface="Cambria" panose="02040503050406030204" pitchFamily="18" charset="0"/>
              </a:rPr>
              <a:t>numpy</a:t>
            </a:r>
            <a:r>
              <a:rPr lang="en-US" dirty="0">
                <a:solidFill>
                  <a:srgbClr val="0070C0"/>
                </a:solidFill>
                <a:latin typeface="Georgia" panose="02040502050405020303" pitchFamily="18" charset="0"/>
                <a:ea typeface="Cambria" panose="02040503050406030204" pitchFamily="18" charset="0"/>
              </a:rPr>
              <a:t>, pandas, seaborn, matplotlib</a:t>
            </a:r>
          </a:p>
          <a:p>
            <a:pPr marL="285750"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sampling techniques - </a:t>
            </a:r>
            <a:r>
              <a:rPr lang="en-US" dirty="0" err="1">
                <a:solidFill>
                  <a:srgbClr val="0070C0"/>
                </a:solidFill>
                <a:latin typeface="Georgia" panose="02040502050405020303" pitchFamily="18" charset="0"/>
                <a:ea typeface="Cambria" panose="02040503050406030204" pitchFamily="18" charset="0"/>
              </a:rPr>
              <a:t>imblearn.over_sampling</a:t>
            </a:r>
            <a:r>
              <a:rPr lang="en-US" dirty="0">
                <a:solidFill>
                  <a:srgbClr val="0070C0"/>
                </a:solidFill>
                <a:latin typeface="Georgia" panose="02040502050405020303" pitchFamily="18" charset="0"/>
                <a:ea typeface="Cambria" panose="02040503050406030204" pitchFamily="18" charset="0"/>
              </a:rPr>
              <a:t> &amp; </a:t>
            </a:r>
            <a:r>
              <a:rPr lang="en-US" dirty="0" err="1">
                <a:solidFill>
                  <a:srgbClr val="0070C0"/>
                </a:solidFill>
                <a:latin typeface="Georgia" panose="02040502050405020303" pitchFamily="18" charset="0"/>
                <a:ea typeface="Cambria" panose="02040503050406030204" pitchFamily="18" charset="0"/>
              </a:rPr>
              <a:t>imblearn.under_sampling</a:t>
            </a:r>
            <a:endParaRPr lang="en-US" dirty="0">
              <a:solidFill>
                <a:srgbClr val="0070C0"/>
              </a:solidFill>
              <a:latin typeface="Georgia" panose="02040502050405020303" pitchFamily="18" charset="0"/>
              <a:ea typeface="Cambria" panose="02040503050406030204" pitchFamily="18" charset="0"/>
            </a:endParaRPr>
          </a:p>
          <a:p>
            <a:pPr marL="285750" indent="-285750" algn="just">
              <a:spcBef>
                <a:spcPts val="6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6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endParaRPr lang="en-US" dirty="0">
              <a:solidFill>
                <a:srgbClr val="0070C0"/>
              </a:solidFill>
              <a:latin typeface="Georgia" panose="02040502050405020303" pitchFamily="18" charset="0"/>
              <a:ea typeface="Cambria" panose="02040503050406030204" pitchFamily="18" charset="0"/>
            </a:endParaRPr>
          </a:p>
          <a:p>
            <a:pPr marL="742950" lvl="1"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a:t>
            </a:r>
            <a:r>
              <a:rPr lang="en-US" b="1" i="1" dirty="0">
                <a:solidFill>
                  <a:srgbClr val="0070C0"/>
                </a:solidFill>
                <a:latin typeface="Georgia" panose="02040502050405020303" pitchFamily="18" charset="0"/>
                <a:ea typeface="Cambria" panose="02040503050406030204" pitchFamily="18" charset="0"/>
              </a:rPr>
              <a:t>SMOTE, </a:t>
            </a:r>
            <a:r>
              <a:rPr lang="en-US" b="1" i="1" dirty="0" err="1">
                <a:solidFill>
                  <a:srgbClr val="0070C0"/>
                </a:solidFill>
                <a:latin typeface="Georgia" panose="02040502050405020303" pitchFamily="18" charset="0"/>
                <a:ea typeface="Cambria" panose="02040503050406030204" pitchFamily="18" charset="0"/>
              </a:rPr>
              <a:t>BorderlineSMOTE</a:t>
            </a:r>
            <a:r>
              <a:rPr lang="en-US" b="1" i="1" dirty="0">
                <a:solidFill>
                  <a:srgbClr val="0070C0"/>
                </a:solidFill>
                <a:latin typeface="Georgia" panose="02040502050405020303" pitchFamily="18" charset="0"/>
                <a:ea typeface="Cambria" panose="02040503050406030204" pitchFamily="18" charset="0"/>
              </a:rPr>
              <a:t>, SVMSMOTE</a:t>
            </a:r>
            <a:r>
              <a:rPr lang="en-US" dirty="0">
                <a:solidFill>
                  <a:srgbClr val="0070C0"/>
                </a:solidFill>
                <a:latin typeface="Georgia" panose="02040502050405020303" pitchFamily="18" charset="0"/>
                <a:ea typeface="Cambria" panose="02040503050406030204" pitchFamily="18" charset="0"/>
              </a:rPr>
              <a:t> oversampling techniques </a:t>
            </a:r>
          </a:p>
          <a:p>
            <a:pPr marL="742950" lvl="1" indent="-285750" algn="just">
              <a:spcBef>
                <a:spcPts val="6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Perform undersampling techniques</a:t>
            </a:r>
          </a:p>
          <a:p>
            <a:pPr marL="1200150" lvl="2" indent="-285750" algn="just">
              <a:spcBef>
                <a:spcPts val="600"/>
              </a:spcBef>
              <a:buFont typeface="Arial" panose="020B0604020202020204" pitchFamily="34" charset="0"/>
              <a:buChar char="•"/>
            </a:pPr>
            <a:r>
              <a:rPr lang="en-US" i="1" dirty="0" err="1">
                <a:solidFill>
                  <a:srgbClr val="0070C0"/>
                </a:solidFill>
                <a:latin typeface="Georgia" panose="02040502050405020303" pitchFamily="18" charset="0"/>
                <a:ea typeface="Cambria" panose="02040503050406030204" pitchFamily="18" charset="0"/>
              </a:rPr>
              <a:t>NearMiss</a:t>
            </a:r>
            <a:r>
              <a:rPr lang="en-US" i="1" dirty="0">
                <a:solidFill>
                  <a:srgbClr val="0070C0"/>
                </a:solidFill>
                <a:latin typeface="Georgia" panose="02040502050405020303" pitchFamily="18" charset="0"/>
                <a:ea typeface="Cambria" panose="02040503050406030204" pitchFamily="18" charset="0"/>
              </a:rPr>
              <a:t> </a:t>
            </a:r>
          </a:p>
          <a:p>
            <a:pPr marL="1200150" lvl="2" indent="-285750" algn="just">
              <a:spcBef>
                <a:spcPts val="600"/>
              </a:spcBef>
              <a:buFont typeface="Arial" panose="020B0604020202020204" pitchFamily="34" charset="0"/>
              <a:buChar char="•"/>
            </a:pPr>
            <a:r>
              <a:rPr lang="en-US" i="1" dirty="0" err="1">
                <a:solidFill>
                  <a:srgbClr val="0070C0"/>
                </a:solidFill>
                <a:latin typeface="Georgia" panose="02040502050405020303" pitchFamily="18" charset="0"/>
                <a:ea typeface="Cambria" panose="02040503050406030204" pitchFamily="18" charset="0"/>
              </a:rPr>
              <a:t>CondensedNearestNeighbour</a:t>
            </a:r>
            <a:r>
              <a:rPr lang="en-US" i="1" dirty="0">
                <a:solidFill>
                  <a:srgbClr val="0070C0"/>
                </a:solidFill>
                <a:latin typeface="Georgia" panose="02040502050405020303" pitchFamily="18" charset="0"/>
                <a:ea typeface="Cambria" panose="02040503050406030204" pitchFamily="18" charset="0"/>
              </a:rPr>
              <a:t> </a:t>
            </a:r>
          </a:p>
          <a:p>
            <a:pPr marL="1200150" lvl="2" indent="-285750" algn="just">
              <a:spcBef>
                <a:spcPts val="600"/>
              </a:spcBef>
              <a:buFont typeface="Arial" panose="020B0604020202020204" pitchFamily="34" charset="0"/>
              <a:buChar char="•"/>
            </a:pPr>
            <a:r>
              <a:rPr lang="en-US" i="1" dirty="0" err="1">
                <a:solidFill>
                  <a:srgbClr val="0070C0"/>
                </a:solidFill>
                <a:latin typeface="Georgia" panose="02040502050405020303" pitchFamily="18" charset="0"/>
                <a:ea typeface="Cambria" panose="02040503050406030204" pitchFamily="18" charset="0"/>
              </a:rPr>
              <a:t>EditedNearestNeighbours</a:t>
            </a:r>
            <a:r>
              <a:rPr lang="en-US" i="1" dirty="0">
                <a:solidFill>
                  <a:srgbClr val="0070C0"/>
                </a:solidFill>
                <a:latin typeface="Georgia" panose="02040502050405020303" pitchFamily="18" charset="0"/>
                <a:ea typeface="Cambria" panose="02040503050406030204" pitchFamily="18" charset="0"/>
              </a:rPr>
              <a:t>  </a:t>
            </a:r>
          </a:p>
          <a:p>
            <a:pPr marL="1200150" lvl="2" indent="-285750" algn="just">
              <a:spcBef>
                <a:spcPts val="600"/>
              </a:spcBef>
              <a:buFont typeface="Arial" panose="020B0604020202020204" pitchFamily="34" charset="0"/>
              <a:buChar char="•"/>
            </a:pPr>
            <a:r>
              <a:rPr lang="en-US" i="1" dirty="0" err="1">
                <a:solidFill>
                  <a:srgbClr val="0070C0"/>
                </a:solidFill>
                <a:latin typeface="Georgia" panose="02040502050405020303" pitchFamily="18" charset="0"/>
                <a:ea typeface="Cambria" panose="02040503050406030204" pitchFamily="18" charset="0"/>
              </a:rPr>
              <a:t>RepeatedEditedNearestNeighbours</a:t>
            </a:r>
            <a:r>
              <a:rPr lang="en-US" i="1" dirty="0">
                <a:solidFill>
                  <a:srgbClr val="0070C0"/>
                </a:solidFill>
                <a:latin typeface="Georgia" panose="02040502050405020303" pitchFamily="18" charset="0"/>
                <a:ea typeface="Cambria" panose="02040503050406030204" pitchFamily="18" charset="0"/>
              </a:rPr>
              <a:t>  </a:t>
            </a:r>
          </a:p>
          <a:p>
            <a:pPr marL="1200150" lvl="2" indent="-285750" algn="just">
              <a:spcBef>
                <a:spcPts val="600"/>
              </a:spcBef>
              <a:buFont typeface="Arial" panose="020B0604020202020204" pitchFamily="34" charset="0"/>
              <a:buChar char="•"/>
            </a:pPr>
            <a:r>
              <a:rPr lang="en-US" i="1" dirty="0" err="1">
                <a:solidFill>
                  <a:srgbClr val="0070C0"/>
                </a:solidFill>
                <a:latin typeface="Georgia" panose="02040502050405020303" pitchFamily="18" charset="0"/>
                <a:ea typeface="Cambria" panose="02040503050406030204" pitchFamily="18" charset="0"/>
              </a:rPr>
              <a:t>TomekLinks</a:t>
            </a:r>
            <a:endParaRPr lang="en-US" dirty="0">
              <a:solidFill>
                <a:srgbClr val="0070C0"/>
              </a:solidFill>
              <a:latin typeface="Georgia" panose="02040502050405020303" pitchFamily="18" charset="0"/>
              <a:ea typeface="Cambria" panose="02040503050406030204" pitchFamily="18" charset="0"/>
            </a:endParaRP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2</a:t>
            </a:r>
          </a:p>
        </p:txBody>
      </p:sp>
      <p:sp>
        <p:nvSpPr>
          <p:cNvPr id="6" name="Rectangle 5">
            <a:extLst>
              <a:ext uri="{FF2B5EF4-FFF2-40B4-BE49-F238E27FC236}">
                <a16:creationId xmlns:a16="http://schemas.microsoft.com/office/drawing/2014/main" id="{B6D3ED46-F87C-4CB2-8B7C-C6B8A3F153F2}"/>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7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706CD-28FB-495A-AF8C-D730E9AB33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50076" y="79513"/>
            <a:ext cx="3462410" cy="824948"/>
          </a:xfrm>
          <a:prstGeom prst="rect">
            <a:avLst/>
          </a:prstGeom>
        </p:spPr>
      </p:pic>
      <p:sp>
        <p:nvSpPr>
          <p:cNvPr id="5" name="TextBox 4">
            <a:extLst>
              <a:ext uri="{FF2B5EF4-FFF2-40B4-BE49-F238E27FC236}">
                <a16:creationId xmlns:a16="http://schemas.microsoft.com/office/drawing/2014/main" id="{DE1B189B-F834-4410-9EB3-34AAE6156E24}"/>
              </a:ext>
            </a:extLst>
          </p:cNvPr>
          <p:cNvSpPr txBox="1"/>
          <p:nvPr/>
        </p:nvSpPr>
        <p:spPr>
          <a:xfrm>
            <a:off x="79514" y="1165175"/>
            <a:ext cx="12112485" cy="4093428"/>
          </a:xfrm>
          <a:prstGeom prst="rect">
            <a:avLst/>
          </a:prstGeom>
          <a:noFill/>
        </p:spPr>
        <p:txBody>
          <a:bodyPr wrap="square" rtlCol="0">
            <a:spAutoFit/>
          </a:bodyPr>
          <a:lstStyle/>
          <a:p>
            <a:pPr algn="just">
              <a:spcBef>
                <a:spcPts val="1200"/>
              </a:spcBef>
            </a:pPr>
            <a:r>
              <a:rPr lang="en-US" b="1" dirty="0">
                <a:solidFill>
                  <a:srgbClr val="0070C0"/>
                </a:solidFill>
                <a:latin typeface="Georgia" panose="02040502050405020303" pitchFamily="18" charset="0"/>
                <a:ea typeface="Cambria" panose="02040503050406030204" pitchFamily="18" charset="0"/>
              </a:rPr>
              <a:t>Perform dimensionality reduction over the ‘NSL-KDD dataset using principal component analysis (PCA)</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Objective: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load the data and perform data splitting</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To perform dimensionality reduction using PCA </a:t>
            </a:r>
          </a:p>
          <a:p>
            <a:pPr algn="just">
              <a:spcBef>
                <a:spcPts val="1200"/>
              </a:spcBef>
            </a:pPr>
            <a:r>
              <a:rPr lang="en-US" b="1" u="sng" dirty="0">
                <a:solidFill>
                  <a:srgbClr val="002060"/>
                </a:solidFill>
                <a:latin typeface="Georgia" panose="02040502050405020303" pitchFamily="18" charset="0"/>
                <a:ea typeface="Cambria" panose="02040503050406030204" pitchFamily="18" charset="0"/>
              </a:rPr>
              <a:t>Procedure:</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Import necessary packages and PCA from </a:t>
            </a:r>
            <a:r>
              <a:rPr lang="en-US" dirty="0" err="1">
                <a:solidFill>
                  <a:srgbClr val="0070C0"/>
                </a:solidFill>
                <a:latin typeface="Georgia" panose="02040502050405020303" pitchFamily="18" charset="0"/>
                <a:ea typeface="Cambria" panose="02040503050406030204" pitchFamily="18" charset="0"/>
              </a:rPr>
              <a:t>sklearn.decomposition</a:t>
            </a:r>
            <a:endParaRPr lang="en-US" dirty="0">
              <a:solidFill>
                <a:srgbClr val="0070C0"/>
              </a:solidFill>
              <a:latin typeface="Georgia" panose="02040502050405020303" pitchFamily="18" charset="0"/>
              <a:ea typeface="Cambria" panose="02040503050406030204" pitchFamily="18" charset="0"/>
            </a:endParaRP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Load the dataset using pandas function and read the csv files as </a:t>
            </a:r>
            <a:r>
              <a:rPr lang="en-IN" i="1" dirty="0">
                <a:solidFill>
                  <a:srgbClr val="0070C0"/>
                </a:solidFill>
                <a:latin typeface="Georgia" panose="02040502050405020303" pitchFamily="18" charset="0"/>
                <a:ea typeface="Cambria" panose="02040503050406030204" pitchFamily="18" charset="0"/>
              </a:rPr>
              <a:t>“</a:t>
            </a:r>
            <a:r>
              <a:rPr lang="en-IN" i="1" dirty="0" err="1">
                <a:solidFill>
                  <a:srgbClr val="0070C0"/>
                </a:solidFill>
                <a:latin typeface="Georgia" panose="02040502050405020303" pitchFamily="18" charset="0"/>
                <a:ea typeface="Cambria" panose="02040503050406030204" pitchFamily="18" charset="0"/>
              </a:rPr>
              <a:t>pd.read_csv</a:t>
            </a:r>
            <a:r>
              <a:rPr lang="en-IN"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IN" dirty="0">
                <a:solidFill>
                  <a:srgbClr val="0070C0"/>
                </a:solidFill>
                <a:latin typeface="Georgia" panose="02040502050405020303" pitchFamily="18" charset="0"/>
                <a:ea typeface="Cambria" panose="02040503050406030204" pitchFamily="18" charset="0"/>
              </a:rPr>
              <a:t>Split the dataset using the syntax “</a:t>
            </a:r>
            <a:r>
              <a:rPr lang="en-US" i="1" dirty="0" err="1">
                <a:solidFill>
                  <a:srgbClr val="0070C0"/>
                </a:solidFill>
                <a:latin typeface="Georgia" panose="02040502050405020303" pitchFamily="18" charset="0"/>
                <a:ea typeface="Cambria" panose="02040503050406030204" pitchFamily="18" charset="0"/>
              </a:rPr>
              <a:t>sklearn.model_selection.train_test_split</a:t>
            </a:r>
            <a:r>
              <a:rPr lang="en-US" i="1" dirty="0">
                <a:solidFill>
                  <a:srgbClr val="0070C0"/>
                </a:solidFill>
                <a:latin typeface="Georgia" panose="02040502050405020303" pitchFamily="18" charset="0"/>
                <a:ea typeface="Cambria" panose="02040503050406030204" pitchFamily="18" charset="0"/>
              </a:rPr>
              <a:t>()”</a:t>
            </a:r>
          </a:p>
          <a:p>
            <a:pPr marL="285750" indent="-285750" algn="just">
              <a:spcBef>
                <a:spcPts val="1200"/>
              </a:spcBef>
              <a:buFont typeface="Arial" panose="020B0604020202020204" pitchFamily="34" charset="0"/>
              <a:buChar char="•"/>
            </a:pPr>
            <a:r>
              <a:rPr lang="en-US" dirty="0">
                <a:solidFill>
                  <a:srgbClr val="0070C0"/>
                </a:solidFill>
                <a:latin typeface="Georgia" panose="02040502050405020303" pitchFamily="18" charset="0"/>
                <a:ea typeface="Cambria" panose="02040503050406030204" pitchFamily="18" charset="0"/>
              </a:rPr>
              <a:t>Print the original and transformed shape of the dataset and plot the transformed data using scatter plot </a:t>
            </a:r>
          </a:p>
        </p:txBody>
      </p:sp>
      <p:sp>
        <p:nvSpPr>
          <p:cNvPr id="7" name="TextBox 6">
            <a:extLst>
              <a:ext uri="{FF2B5EF4-FFF2-40B4-BE49-F238E27FC236}">
                <a16:creationId xmlns:a16="http://schemas.microsoft.com/office/drawing/2014/main" id="{ADD214E7-076E-4D2D-BF73-7E526BEDE327}"/>
              </a:ext>
            </a:extLst>
          </p:cNvPr>
          <p:cNvSpPr txBox="1"/>
          <p:nvPr/>
        </p:nvSpPr>
        <p:spPr>
          <a:xfrm>
            <a:off x="336556" y="73464"/>
            <a:ext cx="8313520" cy="830997"/>
          </a:xfrm>
          <a:prstGeom prst="rect">
            <a:avLst/>
          </a:prstGeom>
          <a:noFill/>
        </p:spPr>
        <p:txBody>
          <a:bodyPr wrap="square" rtlCol="0">
            <a:spAutoFit/>
          </a:bodyPr>
          <a:lstStyle/>
          <a:p>
            <a:pPr algn="ctr"/>
            <a:r>
              <a:rPr lang="en-IN" sz="4800" b="1" dirty="0">
                <a:solidFill>
                  <a:srgbClr val="0070C0"/>
                </a:solidFill>
                <a:effectLst>
                  <a:outerShdw blurRad="38100" dist="38100" dir="2700000" algn="tl">
                    <a:srgbClr val="000000">
                      <a:alpha val="43137"/>
                    </a:srgbClr>
                  </a:outerShdw>
                </a:effectLst>
                <a:latin typeface="Georgia" panose="02040502050405020303" pitchFamily="18" charset="0"/>
              </a:rPr>
              <a:t>      Experiment No. </a:t>
            </a:r>
            <a:r>
              <a:rPr lang="en-IN" sz="4800" b="1"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3</a:t>
            </a:r>
          </a:p>
        </p:txBody>
      </p:sp>
      <p:sp>
        <p:nvSpPr>
          <p:cNvPr id="6" name="Rectangle 5">
            <a:extLst>
              <a:ext uri="{FF2B5EF4-FFF2-40B4-BE49-F238E27FC236}">
                <a16:creationId xmlns:a16="http://schemas.microsoft.com/office/drawing/2014/main" id="{0415F263-9540-4DD1-9C67-88ABBD89CFC3}"/>
              </a:ext>
            </a:extLst>
          </p:cNvPr>
          <p:cNvSpPr/>
          <p:nvPr/>
        </p:nvSpPr>
        <p:spPr>
          <a:xfrm>
            <a:off x="46653" y="46653"/>
            <a:ext cx="12098694" cy="676469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263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TotalTime>
  <Words>2210</Words>
  <Application>Microsoft Office PowerPoint</Application>
  <PresentationFormat>Widescreen</PresentationFormat>
  <Paragraphs>227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vt:lpstr>
      <vt:lpstr>Georgia</vt:lpstr>
      <vt:lpstr>Office Theme</vt:lpstr>
      <vt:lpstr>Machine Learning for Cyber Security Laboratory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ANILA</dc:creator>
  <cp:lastModifiedBy>ANILA</cp:lastModifiedBy>
  <cp:revision>42</cp:revision>
  <dcterms:created xsi:type="dcterms:W3CDTF">2023-01-19T13:58:30Z</dcterms:created>
  <dcterms:modified xsi:type="dcterms:W3CDTF">2023-01-20T06:22:16Z</dcterms:modified>
</cp:coreProperties>
</file>