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b56c031ee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b56c031ee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b56c031eee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b56c031ee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b56c031eee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b56c031ee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b56c031ee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b56c031ee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b56c031ee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b56c031ee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b56c031ee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b56c031ee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b56c031ee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b56c031ee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b56c031ee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b56c031ee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b56c031eee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b56c031ee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b56c031eee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b56c031ee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b56c031eee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b56c031ee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image-steganography-in-cryptograph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emertxe.com/embedded-systems/c-programming/c-projects/lsb-image-steganography/" TargetMode="External"/><Relationship Id="rId7"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ieeexplore.ieee.org/document/9335027" TargetMode="External"/><Relationship Id="rId5" Type="http://schemas.openxmlformats.org/officeDocument/2006/relationships/hyperlink" Target="https://www.geeksforgeeks.org/image-based-steganography-using-python/" TargetMode="External"/><Relationship Id="rId4" Type="http://schemas.openxmlformats.org/officeDocument/2006/relationships/hyperlink" Target="https://stackoverflow.com/questions/15651567/steganography-in-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2640075" cy="698100"/>
          </a:xfrm>
          <a:prstGeom prst="rect">
            <a:avLst/>
          </a:prstGeom>
          <a:noFill/>
          <a:ln>
            <a:noFill/>
          </a:ln>
        </p:spPr>
      </p:pic>
      <p:sp>
        <p:nvSpPr>
          <p:cNvPr id="55" name="Google Shape;55;p13"/>
          <p:cNvSpPr txBox="1"/>
          <p:nvPr/>
        </p:nvSpPr>
        <p:spPr>
          <a:xfrm>
            <a:off x="2792475" y="152400"/>
            <a:ext cx="6158100" cy="631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a:solidFill>
                  <a:srgbClr val="9900FF"/>
                </a:solidFill>
              </a:rPr>
              <a:t>CSE 302:COMPUTER NETWORKS</a:t>
            </a:r>
            <a:endParaRPr sz="2900">
              <a:solidFill>
                <a:srgbClr val="9900FF"/>
              </a:solidFill>
            </a:endParaRPr>
          </a:p>
        </p:txBody>
      </p:sp>
      <p:sp>
        <p:nvSpPr>
          <p:cNvPr id="56" name="Google Shape;56;p13"/>
          <p:cNvSpPr txBox="1"/>
          <p:nvPr/>
        </p:nvSpPr>
        <p:spPr>
          <a:xfrm>
            <a:off x="212625" y="961875"/>
            <a:ext cx="8535300" cy="91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2200">
                <a:solidFill>
                  <a:srgbClr val="FF0000"/>
                </a:solidFill>
              </a:rPr>
              <a:t>IMPROVED ENCRYPTED IMAGE STEGANOGRAPHY ON CLIENT-SERVER IN JAVA</a:t>
            </a:r>
            <a:endParaRPr sz="2000">
              <a:solidFill>
                <a:srgbClr val="FF0000"/>
              </a:solidFill>
            </a:endParaRPr>
          </a:p>
        </p:txBody>
      </p:sp>
      <p:sp>
        <p:nvSpPr>
          <p:cNvPr id="57" name="Google Shape;57;p13"/>
          <p:cNvSpPr txBox="1"/>
          <p:nvPr/>
        </p:nvSpPr>
        <p:spPr>
          <a:xfrm>
            <a:off x="2792475" y="1874475"/>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t>Presented By</a:t>
            </a:r>
            <a:endParaRPr sz="2000"/>
          </a:p>
        </p:txBody>
      </p:sp>
      <p:sp>
        <p:nvSpPr>
          <p:cNvPr id="58" name="Google Shape;58;p13"/>
          <p:cNvSpPr txBox="1"/>
          <p:nvPr/>
        </p:nvSpPr>
        <p:spPr>
          <a:xfrm>
            <a:off x="1116675" y="2268000"/>
            <a:ext cx="63516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a:t>124157042 - PESHWAR RAJESH,</a:t>
            </a:r>
            <a:endParaRPr sz="2600"/>
          </a:p>
        </p:txBody>
      </p:sp>
      <p:sp>
        <p:nvSpPr>
          <p:cNvPr id="59" name="Google Shape;59;p13"/>
          <p:cNvSpPr txBox="1"/>
          <p:nvPr/>
        </p:nvSpPr>
        <p:spPr>
          <a:xfrm>
            <a:off x="152400" y="3027375"/>
            <a:ext cx="85956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t>Guide Name: Dr. R. Kavitha, CSE/SoC, SASTRA University</a:t>
            </a:r>
            <a:endParaRPr sz="1800" dirty="0"/>
          </a:p>
          <a:p>
            <a:pPr marL="0" lvl="0" indent="0" algn="ctr" rtl="0">
              <a:spcBef>
                <a:spcPts val="0"/>
              </a:spcBef>
              <a:spcAft>
                <a:spcPts val="0"/>
              </a:spcAft>
              <a:buNone/>
            </a:pPr>
            <a:r>
              <a:rPr lang="en-US" sz="1800"/>
              <a:t>Presentation Date-13 December 2022</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849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ENCODING  &amp;  DECODING</a:t>
            </a:r>
            <a:endParaRPr/>
          </a:p>
        </p:txBody>
      </p:sp>
      <p:pic>
        <p:nvPicPr>
          <p:cNvPr id="116" name="Google Shape;116;p21"/>
          <p:cNvPicPr preferRelativeResize="0"/>
          <p:nvPr/>
        </p:nvPicPr>
        <p:blipFill>
          <a:blip r:embed="rId3">
            <a:alphaModFix/>
          </a:blip>
          <a:stretch>
            <a:fillRect/>
          </a:stretch>
        </p:blipFill>
        <p:spPr>
          <a:xfrm>
            <a:off x="152400" y="152400"/>
            <a:ext cx="4419600" cy="4332500"/>
          </a:xfrm>
          <a:prstGeom prst="rect">
            <a:avLst/>
          </a:prstGeom>
          <a:noFill/>
          <a:ln>
            <a:noFill/>
          </a:ln>
        </p:spPr>
      </p:pic>
      <p:pic>
        <p:nvPicPr>
          <p:cNvPr id="117" name="Google Shape;117;p21"/>
          <p:cNvPicPr preferRelativeResize="0"/>
          <p:nvPr/>
        </p:nvPicPr>
        <p:blipFill>
          <a:blip r:embed="rId4">
            <a:alphaModFix/>
          </a:blip>
          <a:stretch>
            <a:fillRect/>
          </a:stretch>
        </p:blipFill>
        <p:spPr>
          <a:xfrm>
            <a:off x="4572000" y="152400"/>
            <a:ext cx="4419600" cy="433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363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FINAL CHAT UI</a:t>
            </a:r>
            <a:endParaRPr/>
          </a:p>
        </p:txBody>
      </p:sp>
      <p:pic>
        <p:nvPicPr>
          <p:cNvPr id="123" name="Google Shape;123;p22"/>
          <p:cNvPicPr preferRelativeResize="0"/>
          <p:nvPr/>
        </p:nvPicPr>
        <p:blipFill>
          <a:blip r:embed="rId3">
            <a:alphaModFix/>
          </a:blip>
          <a:stretch>
            <a:fillRect/>
          </a:stretch>
        </p:blipFill>
        <p:spPr>
          <a:xfrm>
            <a:off x="828888" y="101775"/>
            <a:ext cx="7486222" cy="421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2822850" y="445025"/>
            <a:ext cx="6009300" cy="572700"/>
          </a:xfrm>
          <a:prstGeom prst="rect">
            <a:avLst/>
          </a:prstGeom>
        </p:spPr>
        <p:txBody>
          <a:bodyPr spcFirstLastPara="1" wrap="square" lIns="91425" tIns="91425" rIns="91425" bIns="91425" anchor="t" anchorCtr="0">
            <a:normAutofit fontScale="90000"/>
          </a:bodyPr>
          <a:lstStyle/>
          <a:p>
            <a:pPr marL="0" lvl="0" indent="0" algn="just" rtl="0">
              <a:lnSpc>
                <a:spcPct val="95000"/>
              </a:lnSpc>
              <a:spcBef>
                <a:spcPts val="0"/>
              </a:spcBef>
              <a:spcAft>
                <a:spcPts val="1200"/>
              </a:spcAft>
              <a:buClr>
                <a:schemeClr val="dk1"/>
              </a:buClr>
              <a:buSzPts val="248"/>
              <a:buFont typeface="Arial"/>
              <a:buNone/>
            </a:pPr>
            <a:r>
              <a:rPr lang="en" sz="2983"/>
              <a:t>7)Why my project?</a:t>
            </a:r>
            <a:endParaRPr sz="4133"/>
          </a:p>
        </p:txBody>
      </p:sp>
      <p:sp>
        <p:nvSpPr>
          <p:cNvPr id="129" name="Google Shape;12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 sz="1600">
                <a:solidFill>
                  <a:schemeClr val="dk1"/>
                </a:solidFill>
              </a:rPr>
              <a:t>Steganography is the nascent stage of development,The world is evolving Technology is evolving very fast too! Everyone wants their own Privacy and in this world of hackers,one must know how to hide their secret message in plain sight and share it to only the concerned person.So steganography is like an ideal tool for such people</a:t>
            </a:r>
            <a:endParaRPr sz="1600">
              <a:solidFill>
                <a:schemeClr val="dk1"/>
              </a:solidFill>
            </a:endParaRPr>
          </a:p>
          <a:p>
            <a:pPr marL="0" lvl="0" indent="0" algn="just" rtl="0">
              <a:lnSpc>
                <a:spcPct val="115000"/>
              </a:lnSpc>
              <a:spcBef>
                <a:spcPts val="0"/>
              </a:spcBef>
              <a:spcAft>
                <a:spcPts val="0"/>
              </a:spcAft>
              <a:buNone/>
            </a:pPr>
            <a:endParaRPr sz="1600">
              <a:solidFill>
                <a:schemeClr val="dk1"/>
              </a:solidFill>
            </a:endParaRPr>
          </a:p>
          <a:p>
            <a:pPr marL="0" lvl="0" indent="0" algn="just" rtl="0">
              <a:lnSpc>
                <a:spcPct val="115000"/>
              </a:lnSpc>
              <a:spcBef>
                <a:spcPts val="0"/>
              </a:spcBef>
              <a:spcAft>
                <a:spcPts val="0"/>
              </a:spcAft>
              <a:buNone/>
            </a:pPr>
            <a:r>
              <a:rPr lang="en" sz="1600">
                <a:solidFill>
                  <a:schemeClr val="dk1"/>
                </a:solidFill>
              </a:rPr>
              <a:t>Steganography has the real potential for the safe transmission of data in this hacker’s world when utilized in a proper manner.The average encryption is easily tapped into at times by unauthorised persons so this type of encryption may bring in peace for such individuals.</a:t>
            </a:r>
            <a:endParaRPr sz="1600">
              <a:solidFill>
                <a:schemeClr val="dk1"/>
              </a:solidFill>
            </a:endParaRPr>
          </a:p>
          <a:p>
            <a:pPr marL="0" lvl="0" indent="0" algn="just" rtl="0">
              <a:lnSpc>
                <a:spcPct val="115000"/>
              </a:lnSpc>
              <a:spcBef>
                <a:spcPts val="0"/>
              </a:spcBef>
              <a:spcAft>
                <a:spcPts val="0"/>
              </a:spcAft>
              <a:buNone/>
            </a:pPr>
            <a:endParaRPr sz="1600">
              <a:solidFill>
                <a:schemeClr val="dk1"/>
              </a:solidFill>
            </a:endParaRPr>
          </a:p>
          <a:p>
            <a:pPr marL="0" lvl="0" indent="0" algn="just" rtl="0">
              <a:lnSpc>
                <a:spcPct val="115000"/>
              </a:lnSpc>
              <a:spcBef>
                <a:spcPts val="0"/>
              </a:spcBef>
              <a:spcAft>
                <a:spcPts val="0"/>
              </a:spcAft>
              <a:buNone/>
            </a:pPr>
            <a:r>
              <a:rPr lang="en" sz="1600">
                <a:solidFill>
                  <a:schemeClr val="dk1"/>
                </a:solidFill>
              </a:rPr>
              <a:t>Which is why I have tried this Steganography based Server Client Chat with OTP authentication.</a:t>
            </a:r>
            <a:endParaRPr sz="160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1600">
              <a:solidFill>
                <a:schemeClr val="dk1"/>
              </a:solidFill>
            </a:endParaRPr>
          </a:p>
        </p:txBody>
      </p:sp>
      <p:pic>
        <p:nvPicPr>
          <p:cNvPr id="130" name="Google Shape;130;p23"/>
          <p:cNvPicPr preferRelativeResize="0"/>
          <p:nvPr/>
        </p:nvPicPr>
        <p:blipFill>
          <a:blip r:embed="rId3">
            <a:alphaModFix/>
          </a:blip>
          <a:stretch>
            <a:fillRect/>
          </a:stretch>
        </p:blipFill>
        <p:spPr>
          <a:xfrm>
            <a:off x="182775" y="382325"/>
            <a:ext cx="2640075" cy="698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2822850" y="445025"/>
            <a:ext cx="6009600" cy="572700"/>
          </a:xfrm>
          <a:prstGeom prst="rect">
            <a:avLst/>
          </a:prstGeom>
        </p:spPr>
        <p:txBody>
          <a:bodyPr spcFirstLastPara="1" wrap="square" lIns="91425" tIns="91425" rIns="91425" bIns="91425" anchor="t" anchorCtr="0">
            <a:normAutofit fontScale="90000"/>
          </a:bodyPr>
          <a:lstStyle/>
          <a:p>
            <a:pPr marL="0" lvl="0" indent="0" algn="just" rtl="0">
              <a:lnSpc>
                <a:spcPct val="95000"/>
              </a:lnSpc>
              <a:spcBef>
                <a:spcPts val="0"/>
              </a:spcBef>
              <a:spcAft>
                <a:spcPts val="1200"/>
              </a:spcAft>
              <a:buClr>
                <a:schemeClr val="dk1"/>
              </a:buClr>
              <a:buSzPts val="248"/>
              <a:buFont typeface="Arial"/>
              <a:buNone/>
            </a:pPr>
            <a:r>
              <a:rPr lang="en" sz="2983"/>
              <a:t>8)Bibliography</a:t>
            </a:r>
            <a:endParaRPr sz="4133"/>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 sz="1600">
                <a:solidFill>
                  <a:schemeClr val="dk1"/>
                </a:solidFill>
              </a:rPr>
              <a:t>REFERENCES</a:t>
            </a:r>
            <a:endParaRPr sz="16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600">
                <a:solidFill>
                  <a:schemeClr val="dk1"/>
                </a:solidFill>
              </a:rPr>
              <a:t>• Gowda,S.N and Sulakhe, s., 2016,April. Block based least significant bit algorithm for image steganography. Annual Int’l conference on intelligent computing, computer science and information systems (ICCSIS-16).</a:t>
            </a:r>
            <a:endParaRPr sz="16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600">
                <a:solidFill>
                  <a:schemeClr val="dk1"/>
                </a:solidFill>
              </a:rPr>
              <a:t>•   http://en.wikipedia.org/wiki/steganography</a:t>
            </a:r>
            <a:endParaRPr sz="16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600">
                <a:solidFill>
                  <a:schemeClr val="dk1"/>
                </a:solidFill>
              </a:rPr>
              <a:t>• Article by AshwinGoel for image based steganography using python, improved by PratikBhattacharjee2 and AshwinGoel.</a:t>
            </a:r>
            <a:endParaRPr sz="1600">
              <a:solidFill>
                <a:schemeClr val="dk1"/>
              </a:solidFill>
            </a:endParaRPr>
          </a:p>
          <a:p>
            <a:pPr marL="0" lvl="0" indent="0" algn="just" rtl="0">
              <a:lnSpc>
                <a:spcPct val="115000"/>
              </a:lnSpc>
              <a:spcBef>
                <a:spcPts val="0"/>
              </a:spcBef>
              <a:spcAft>
                <a:spcPts val="0"/>
              </a:spcAft>
              <a:buNone/>
            </a:pPr>
            <a:r>
              <a:rPr lang="en" sz="1600">
                <a:solidFill>
                  <a:schemeClr val="dk1"/>
                </a:solidFill>
              </a:rPr>
              <a:t>•   </a:t>
            </a:r>
            <a:r>
              <a:rPr lang="en" sz="1600" u="sng">
                <a:solidFill>
                  <a:schemeClr val="hlink"/>
                </a:solidFill>
                <a:hlinkClick r:id="rId3"/>
              </a:rPr>
              <a:t>https://www.geeksforgeeks.org/image-steganography-in-cryptography/</a:t>
            </a:r>
            <a:endParaRPr sz="160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1600">
              <a:solidFill>
                <a:schemeClr val="dk1"/>
              </a:solidFill>
            </a:endParaRPr>
          </a:p>
          <a:p>
            <a:pPr marL="0" lvl="0" indent="0" algn="just" rtl="0">
              <a:lnSpc>
                <a:spcPct val="115000"/>
              </a:lnSpc>
              <a:spcBef>
                <a:spcPts val="0"/>
              </a:spcBef>
              <a:spcAft>
                <a:spcPts val="0"/>
              </a:spcAft>
              <a:buNone/>
            </a:pPr>
            <a:r>
              <a:rPr lang="en" sz="1600">
                <a:solidFill>
                  <a:schemeClr val="dk1"/>
                </a:solidFill>
              </a:rPr>
              <a:t>Reference Books</a:t>
            </a:r>
            <a:endParaRPr sz="1600">
              <a:solidFill>
                <a:schemeClr val="dk1"/>
              </a:solidFill>
            </a:endParaRPr>
          </a:p>
          <a:p>
            <a:pPr marL="0" lvl="0" indent="0" algn="just" rtl="0">
              <a:lnSpc>
                <a:spcPct val="115000"/>
              </a:lnSpc>
              <a:spcBef>
                <a:spcPts val="0"/>
              </a:spcBef>
              <a:spcAft>
                <a:spcPts val="0"/>
              </a:spcAft>
              <a:buNone/>
            </a:pPr>
            <a:r>
              <a:rPr lang="en" sz="1600">
                <a:solidFill>
                  <a:schemeClr val="dk1"/>
                </a:solidFill>
              </a:rPr>
              <a:t>•   James F Kurose, Keith W Ross Computer Networking A Top Down Approach</a:t>
            </a:r>
            <a:endParaRPr sz="160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200"/>
              </a:spcAft>
              <a:buNone/>
            </a:pPr>
            <a:endParaRPr/>
          </a:p>
        </p:txBody>
      </p:sp>
      <p:pic>
        <p:nvPicPr>
          <p:cNvPr id="137" name="Google Shape;137;p24"/>
          <p:cNvPicPr preferRelativeResize="0"/>
          <p:nvPr/>
        </p:nvPicPr>
        <p:blipFill>
          <a:blip r:embed="rId4">
            <a:alphaModFix/>
          </a:blip>
          <a:stretch>
            <a:fillRect/>
          </a:stretch>
        </p:blipFill>
        <p:spPr>
          <a:xfrm>
            <a:off x="182775" y="382325"/>
            <a:ext cx="2640075" cy="698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Points to be Discussed</a:t>
            </a:r>
            <a:endParaRPr>
              <a:solidFill>
                <a:srgbClr val="FF0000"/>
              </a:solidFill>
            </a:endParaRPr>
          </a:p>
        </p:txBody>
      </p:sp>
      <p:sp>
        <p:nvSpPr>
          <p:cNvPr id="65" name="Google Shape;65;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Clr>
                <a:schemeClr val="dk1"/>
              </a:buClr>
              <a:buSzPts val="275"/>
              <a:buFont typeface="Arial"/>
              <a:buNone/>
            </a:pPr>
            <a:r>
              <a:rPr lang="en" sz="1650">
                <a:solidFill>
                  <a:schemeClr val="dk1"/>
                </a:solidFill>
              </a:rPr>
              <a:t>1)Introduction</a:t>
            </a:r>
            <a:endParaRPr sz="1650">
              <a:solidFill>
                <a:schemeClr val="dk1"/>
              </a:solidFill>
            </a:endParaRPr>
          </a:p>
          <a:p>
            <a:pPr marL="0" lvl="0" indent="0" algn="just" rtl="0">
              <a:lnSpc>
                <a:spcPct val="95000"/>
              </a:lnSpc>
              <a:spcBef>
                <a:spcPts val="1200"/>
              </a:spcBef>
              <a:spcAft>
                <a:spcPts val="0"/>
              </a:spcAft>
              <a:buClr>
                <a:schemeClr val="dk1"/>
              </a:buClr>
              <a:buSzPts val="275"/>
              <a:buFont typeface="Arial"/>
              <a:buNone/>
            </a:pPr>
            <a:r>
              <a:rPr lang="en" sz="1650">
                <a:solidFill>
                  <a:schemeClr val="dk1"/>
                </a:solidFill>
              </a:rPr>
              <a:t>2)How does my project Work?</a:t>
            </a:r>
            <a:endParaRPr sz="1650">
              <a:solidFill>
                <a:schemeClr val="dk1"/>
              </a:solidFill>
            </a:endParaRPr>
          </a:p>
          <a:p>
            <a:pPr marL="0" lvl="0" indent="0" algn="just" rtl="0">
              <a:lnSpc>
                <a:spcPct val="95000"/>
              </a:lnSpc>
              <a:spcBef>
                <a:spcPts val="1200"/>
              </a:spcBef>
              <a:spcAft>
                <a:spcPts val="0"/>
              </a:spcAft>
              <a:buClr>
                <a:schemeClr val="dk1"/>
              </a:buClr>
              <a:buSzPts val="275"/>
              <a:buFont typeface="Arial"/>
              <a:buNone/>
            </a:pPr>
            <a:r>
              <a:rPr lang="en" sz="1650">
                <a:solidFill>
                  <a:schemeClr val="dk1"/>
                </a:solidFill>
              </a:rPr>
              <a:t>3)Existing Solutions : A Literature Survey</a:t>
            </a:r>
            <a:endParaRPr sz="1650">
              <a:solidFill>
                <a:schemeClr val="dk1"/>
              </a:solidFill>
            </a:endParaRPr>
          </a:p>
          <a:p>
            <a:pPr marL="0" lvl="0" indent="0" algn="just" rtl="0">
              <a:lnSpc>
                <a:spcPct val="95000"/>
              </a:lnSpc>
              <a:spcBef>
                <a:spcPts val="1200"/>
              </a:spcBef>
              <a:spcAft>
                <a:spcPts val="0"/>
              </a:spcAft>
              <a:buClr>
                <a:schemeClr val="dk1"/>
              </a:buClr>
              <a:buSzPts val="275"/>
              <a:buFont typeface="Arial"/>
              <a:buNone/>
            </a:pPr>
            <a:r>
              <a:rPr lang="en" sz="1650">
                <a:solidFill>
                  <a:schemeClr val="dk1"/>
                </a:solidFill>
              </a:rPr>
              <a:t>4)System Configurations</a:t>
            </a:r>
            <a:endParaRPr sz="1650">
              <a:solidFill>
                <a:schemeClr val="dk1"/>
              </a:solidFill>
            </a:endParaRPr>
          </a:p>
          <a:p>
            <a:pPr marL="0" lvl="0" indent="0" algn="just" rtl="0">
              <a:lnSpc>
                <a:spcPct val="95000"/>
              </a:lnSpc>
              <a:spcBef>
                <a:spcPts val="1200"/>
              </a:spcBef>
              <a:spcAft>
                <a:spcPts val="0"/>
              </a:spcAft>
              <a:buClr>
                <a:schemeClr val="dk1"/>
              </a:buClr>
              <a:buSzPts val="275"/>
              <a:buFont typeface="Arial"/>
              <a:buNone/>
            </a:pPr>
            <a:r>
              <a:rPr lang="en" sz="1650">
                <a:solidFill>
                  <a:schemeClr val="dk1"/>
                </a:solidFill>
              </a:rPr>
              <a:t>5)Project Progress</a:t>
            </a:r>
            <a:endParaRPr sz="1650">
              <a:solidFill>
                <a:schemeClr val="dk1"/>
              </a:solidFill>
            </a:endParaRPr>
          </a:p>
          <a:p>
            <a:pPr marL="0" lvl="0" indent="0" algn="just" rtl="0">
              <a:lnSpc>
                <a:spcPct val="95000"/>
              </a:lnSpc>
              <a:spcBef>
                <a:spcPts val="1200"/>
              </a:spcBef>
              <a:spcAft>
                <a:spcPts val="0"/>
              </a:spcAft>
              <a:buClr>
                <a:schemeClr val="dk1"/>
              </a:buClr>
              <a:buSzPts val="275"/>
              <a:buFont typeface="Arial"/>
              <a:buNone/>
            </a:pPr>
            <a:r>
              <a:rPr lang="en" sz="1650">
                <a:solidFill>
                  <a:schemeClr val="dk1"/>
                </a:solidFill>
              </a:rPr>
              <a:t>6)Sample I/O of the Project</a:t>
            </a:r>
            <a:endParaRPr sz="1650">
              <a:solidFill>
                <a:schemeClr val="dk1"/>
              </a:solidFill>
            </a:endParaRPr>
          </a:p>
          <a:p>
            <a:pPr marL="0" lvl="0" indent="0" algn="just" rtl="0">
              <a:lnSpc>
                <a:spcPct val="95000"/>
              </a:lnSpc>
              <a:spcBef>
                <a:spcPts val="1200"/>
              </a:spcBef>
              <a:spcAft>
                <a:spcPts val="0"/>
              </a:spcAft>
              <a:buClr>
                <a:schemeClr val="dk1"/>
              </a:buClr>
              <a:buSzPts val="275"/>
              <a:buFont typeface="Arial"/>
              <a:buNone/>
            </a:pPr>
            <a:r>
              <a:rPr lang="en" sz="1650">
                <a:solidFill>
                  <a:schemeClr val="dk1"/>
                </a:solidFill>
              </a:rPr>
              <a:t>7)Why my project?</a:t>
            </a:r>
            <a:endParaRPr sz="1650">
              <a:solidFill>
                <a:schemeClr val="dk1"/>
              </a:solidFill>
            </a:endParaRPr>
          </a:p>
          <a:p>
            <a:pPr marL="0" lvl="0" indent="0" algn="just" rtl="0">
              <a:lnSpc>
                <a:spcPct val="95000"/>
              </a:lnSpc>
              <a:spcBef>
                <a:spcPts val="1200"/>
              </a:spcBef>
              <a:spcAft>
                <a:spcPts val="0"/>
              </a:spcAft>
              <a:buClr>
                <a:schemeClr val="dk1"/>
              </a:buClr>
              <a:buSzPts val="275"/>
              <a:buFont typeface="Arial"/>
              <a:buNone/>
            </a:pPr>
            <a:r>
              <a:rPr lang="en" sz="1650">
                <a:solidFill>
                  <a:schemeClr val="dk1"/>
                </a:solidFill>
              </a:rPr>
              <a:t>8)Bibliography</a:t>
            </a:r>
            <a:endParaRPr sz="1650">
              <a:solidFill>
                <a:schemeClr val="dk1"/>
              </a:solidFill>
            </a:endParaRPr>
          </a:p>
          <a:p>
            <a:pPr marL="0" lvl="0" indent="0" algn="just" rtl="0">
              <a:lnSpc>
                <a:spcPct val="95000"/>
              </a:lnSpc>
              <a:spcBef>
                <a:spcPts val="1200"/>
              </a:spcBef>
              <a:spcAft>
                <a:spcPts val="1200"/>
              </a:spcAft>
              <a:buSzPts val="275"/>
              <a:buNone/>
            </a:pPr>
            <a:endParaRPr sz="1350"/>
          </a:p>
        </p:txBody>
      </p:sp>
      <p:pic>
        <p:nvPicPr>
          <p:cNvPr id="66" name="Google Shape;66;p14"/>
          <p:cNvPicPr preferRelativeResize="0"/>
          <p:nvPr/>
        </p:nvPicPr>
        <p:blipFill>
          <a:blip r:embed="rId3">
            <a:alphaModFix/>
          </a:blip>
          <a:stretch>
            <a:fillRect/>
          </a:stretch>
        </p:blipFill>
        <p:spPr>
          <a:xfrm>
            <a:off x="182775" y="382325"/>
            <a:ext cx="2640075" cy="698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95000"/>
              </a:lnSpc>
              <a:spcBef>
                <a:spcPts val="0"/>
              </a:spcBef>
              <a:spcAft>
                <a:spcPts val="1200"/>
              </a:spcAft>
              <a:buClr>
                <a:schemeClr val="dk1"/>
              </a:buClr>
              <a:buSzPts val="248"/>
              <a:buFont typeface="Arial"/>
              <a:buNone/>
            </a:pPr>
            <a:r>
              <a:rPr lang="en" sz="2983"/>
              <a:t>1)Introduction</a:t>
            </a:r>
            <a:endParaRPr sz="4133"/>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 sz="1500">
                <a:solidFill>
                  <a:schemeClr val="dk1"/>
                </a:solidFill>
              </a:rPr>
              <a:t>In our everyday life,we use chat applications like Whatsapp,Telegram,messenger and so on! It has become our Go-To tool for Both official and unofficial communication.We always want to Keep our messages secret from prying eyes in some form of encryption,which is why I wanted to Implement one of the Most Hybrid Encryptions- ”Steganography” in the form of a Chat application.</a:t>
            </a:r>
            <a:endParaRPr sz="1500">
              <a:solidFill>
                <a:schemeClr val="dk1"/>
              </a:solidFill>
            </a:endParaRPr>
          </a:p>
          <a:p>
            <a:pPr marL="0" lvl="0" indent="0" algn="just" rtl="0">
              <a:lnSpc>
                <a:spcPct val="115000"/>
              </a:lnSpc>
              <a:spcBef>
                <a:spcPts val="1200"/>
              </a:spcBef>
              <a:spcAft>
                <a:spcPts val="0"/>
              </a:spcAft>
              <a:buNone/>
            </a:pPr>
            <a:r>
              <a:rPr lang="en" sz="1500">
                <a:solidFill>
                  <a:schemeClr val="dk1"/>
                </a:solidFill>
              </a:rPr>
              <a:t>The technology has become so advanced and our topmost priority is to secure data. Nowadays data sharing is increasing rapidly as there are thousands of messages and large number of data transmission taking place on the internet every day from one place to another. The secured data transmission is the primary concern of the sender, which is to protect data and it is really important to transmit our message in a secret way that only the receiver can able to understand.Steganography literally means hiding data in plainsight.</a:t>
            </a:r>
            <a:endParaRPr sz="1500">
              <a:solidFill>
                <a:schemeClr val="dk1"/>
              </a:solidFill>
            </a:endParaRPr>
          </a:p>
          <a:p>
            <a:pPr marL="0" lvl="0" indent="0" algn="l" rtl="0">
              <a:spcBef>
                <a:spcPts val="1200"/>
              </a:spcBef>
              <a:spcAft>
                <a:spcPts val="1200"/>
              </a:spcAft>
              <a:buNone/>
            </a:pPr>
            <a:endParaRPr/>
          </a:p>
        </p:txBody>
      </p:sp>
      <p:pic>
        <p:nvPicPr>
          <p:cNvPr id="73" name="Google Shape;73;p15"/>
          <p:cNvPicPr preferRelativeResize="0"/>
          <p:nvPr/>
        </p:nvPicPr>
        <p:blipFill>
          <a:blip r:embed="rId3">
            <a:alphaModFix/>
          </a:blip>
          <a:stretch>
            <a:fillRect/>
          </a:stretch>
        </p:blipFill>
        <p:spPr>
          <a:xfrm>
            <a:off x="182775" y="382325"/>
            <a:ext cx="2640075" cy="698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774250" y="445025"/>
            <a:ext cx="6057900" cy="572700"/>
          </a:xfrm>
          <a:prstGeom prst="rect">
            <a:avLst/>
          </a:prstGeom>
        </p:spPr>
        <p:txBody>
          <a:bodyPr spcFirstLastPara="1" wrap="square" lIns="91425" tIns="91425" rIns="91425" bIns="91425" anchor="t" anchorCtr="0">
            <a:normAutofit fontScale="90000"/>
          </a:bodyPr>
          <a:lstStyle/>
          <a:p>
            <a:pPr marL="0" lvl="0" indent="0" algn="l" rtl="0">
              <a:lnSpc>
                <a:spcPct val="95000"/>
              </a:lnSpc>
              <a:spcBef>
                <a:spcPts val="0"/>
              </a:spcBef>
              <a:spcAft>
                <a:spcPts val="1200"/>
              </a:spcAft>
              <a:buClr>
                <a:schemeClr val="dk1"/>
              </a:buClr>
              <a:buSzPts val="990"/>
              <a:buFont typeface="Arial"/>
              <a:buNone/>
            </a:pPr>
            <a:r>
              <a:rPr lang="en" sz="2685"/>
              <a:t>2)How does my project Work?</a:t>
            </a:r>
            <a:endParaRPr sz="3720"/>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 have built this project based on Java that enables a Client to connect to a Server for Chatting using Image Steganography.</a:t>
            </a:r>
            <a:endParaRPr/>
          </a:p>
          <a:p>
            <a:pPr marL="0" lvl="0" indent="0" algn="l" rtl="0">
              <a:spcBef>
                <a:spcPts val="1200"/>
              </a:spcBef>
              <a:spcAft>
                <a:spcPts val="0"/>
              </a:spcAft>
              <a:buNone/>
            </a:pPr>
            <a:r>
              <a:rPr lang="en"/>
              <a:t>The Server generates an OTP on connecting with the Client for authorization.</a:t>
            </a:r>
            <a:endParaRPr/>
          </a:p>
          <a:p>
            <a:pPr marL="0" lvl="0" indent="0" algn="l" rtl="0">
              <a:spcBef>
                <a:spcPts val="1200"/>
              </a:spcBef>
              <a:spcAft>
                <a:spcPts val="0"/>
              </a:spcAft>
              <a:buNone/>
            </a:pPr>
            <a:r>
              <a:rPr lang="en"/>
              <a:t>To encode message we use the embed button and select the picture and message and send it.</a:t>
            </a:r>
            <a:endParaRPr/>
          </a:p>
          <a:p>
            <a:pPr marL="0" lvl="0" indent="0" algn="l" rtl="0">
              <a:spcBef>
                <a:spcPts val="1200"/>
              </a:spcBef>
              <a:spcAft>
                <a:spcPts val="0"/>
              </a:spcAft>
              <a:buNone/>
            </a:pPr>
            <a:r>
              <a:rPr lang="en"/>
              <a:t>To read any message, the Client will select a message and click on the Decoder and then, will be able to decode the image using the OTP provided.</a:t>
            </a:r>
            <a:endParaRPr/>
          </a:p>
          <a:p>
            <a:pPr marL="0" lvl="0" indent="0" algn="l" rtl="0">
              <a:spcBef>
                <a:spcPts val="1200"/>
              </a:spcBef>
              <a:spcAft>
                <a:spcPts val="1200"/>
              </a:spcAft>
              <a:buNone/>
            </a:pPr>
            <a:endParaRPr/>
          </a:p>
        </p:txBody>
      </p:sp>
      <p:pic>
        <p:nvPicPr>
          <p:cNvPr id="80" name="Google Shape;80;p16"/>
          <p:cNvPicPr preferRelativeResize="0"/>
          <p:nvPr/>
        </p:nvPicPr>
        <p:blipFill>
          <a:blip r:embed="rId3">
            <a:alphaModFix/>
          </a:blip>
          <a:stretch>
            <a:fillRect/>
          </a:stretch>
        </p:blipFill>
        <p:spPr>
          <a:xfrm>
            <a:off x="182775" y="382325"/>
            <a:ext cx="2640075" cy="69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2822850" y="445025"/>
            <a:ext cx="6009300" cy="5727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Clr>
                <a:schemeClr val="dk1"/>
              </a:buClr>
              <a:buSzPts val="990"/>
              <a:buFont typeface="Arial"/>
              <a:buNone/>
            </a:pPr>
            <a:r>
              <a:rPr lang="en" sz="2485"/>
              <a:t>3)Existing Solutions : A Literature Survey</a:t>
            </a:r>
            <a:endParaRPr sz="3520"/>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https://www.emertxe.com/embedded-systems/c-programming/c-projects/lsb-image-steganography/</a:t>
            </a:r>
            <a:endParaRPr/>
          </a:p>
          <a:p>
            <a:pPr marL="0" lvl="0" indent="0" algn="l" rtl="0">
              <a:spcBef>
                <a:spcPts val="1200"/>
              </a:spcBef>
              <a:spcAft>
                <a:spcPts val="0"/>
              </a:spcAft>
              <a:buNone/>
            </a:pPr>
            <a:r>
              <a:rPr lang="en" u="sng">
                <a:solidFill>
                  <a:schemeClr val="hlink"/>
                </a:solidFill>
                <a:hlinkClick r:id="rId4"/>
              </a:rPr>
              <a:t>https://stackoverflow.com/questions/15651567/steganography-in-c</a:t>
            </a:r>
            <a:endParaRPr/>
          </a:p>
          <a:p>
            <a:pPr marL="0" lvl="0" indent="0" algn="l" rtl="0">
              <a:spcBef>
                <a:spcPts val="1200"/>
              </a:spcBef>
              <a:spcAft>
                <a:spcPts val="0"/>
              </a:spcAft>
              <a:buNone/>
            </a:pPr>
            <a:r>
              <a:rPr lang="en" u="sng">
                <a:solidFill>
                  <a:schemeClr val="hlink"/>
                </a:solidFill>
                <a:hlinkClick r:id="rId5"/>
              </a:rPr>
              <a:t>https://www.geeksforgeeks.org/image-based-steganography-using-python/</a:t>
            </a:r>
            <a:endParaRPr/>
          </a:p>
          <a:p>
            <a:pPr marL="0" lvl="0" indent="0" algn="l" rtl="0">
              <a:spcBef>
                <a:spcPts val="1200"/>
              </a:spcBef>
              <a:spcAft>
                <a:spcPts val="0"/>
              </a:spcAft>
              <a:buNone/>
            </a:pPr>
            <a:r>
              <a:rPr lang="en" u="sng">
                <a:solidFill>
                  <a:schemeClr val="hlink"/>
                </a:solidFill>
                <a:hlinkClick r:id="rId6"/>
              </a:rPr>
              <a:t>https://ieeexplore.ieee.org/document/9335027</a:t>
            </a:r>
            <a:endParaRPr/>
          </a:p>
          <a:p>
            <a:pPr marL="0" lvl="0" indent="0" algn="l" rtl="0">
              <a:spcBef>
                <a:spcPts val="1200"/>
              </a:spcBef>
              <a:spcAft>
                <a:spcPts val="1200"/>
              </a:spcAft>
              <a:buNone/>
            </a:pPr>
            <a:endParaRPr/>
          </a:p>
        </p:txBody>
      </p:sp>
      <p:pic>
        <p:nvPicPr>
          <p:cNvPr id="87" name="Google Shape;87;p17"/>
          <p:cNvPicPr preferRelativeResize="0"/>
          <p:nvPr/>
        </p:nvPicPr>
        <p:blipFill>
          <a:blip r:embed="rId7">
            <a:alphaModFix/>
          </a:blip>
          <a:stretch>
            <a:fillRect/>
          </a:stretch>
        </p:blipFill>
        <p:spPr>
          <a:xfrm>
            <a:off x="182775" y="382325"/>
            <a:ext cx="2640075" cy="69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822850" y="445025"/>
            <a:ext cx="6009300" cy="572700"/>
          </a:xfrm>
          <a:prstGeom prst="rect">
            <a:avLst/>
          </a:prstGeom>
        </p:spPr>
        <p:txBody>
          <a:bodyPr spcFirstLastPara="1" wrap="square" lIns="91425" tIns="91425" rIns="91425" bIns="91425" anchor="t" anchorCtr="0">
            <a:normAutofit fontScale="90000"/>
          </a:bodyPr>
          <a:lstStyle/>
          <a:p>
            <a:pPr marL="0" lvl="0" indent="0" algn="just" rtl="0">
              <a:lnSpc>
                <a:spcPct val="95000"/>
              </a:lnSpc>
              <a:spcBef>
                <a:spcPts val="0"/>
              </a:spcBef>
              <a:spcAft>
                <a:spcPts val="1200"/>
              </a:spcAft>
              <a:buClr>
                <a:schemeClr val="dk1"/>
              </a:buClr>
              <a:buSzPts val="248"/>
              <a:buFont typeface="Arial"/>
              <a:buNone/>
            </a:pPr>
            <a:r>
              <a:rPr lang="en" sz="2983"/>
              <a:t>4)System Configurations</a:t>
            </a:r>
            <a:endParaRPr sz="4133"/>
          </a:p>
        </p:txBody>
      </p:sp>
      <p:sp>
        <p:nvSpPr>
          <p:cNvPr id="93" name="Google Shape;93;p1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Server Side:-</a:t>
            </a:r>
            <a:endParaRPr dirty="0">
              <a:solidFill>
                <a:schemeClr val="dk1"/>
              </a:solidFill>
            </a:endParaRPr>
          </a:p>
          <a:p>
            <a:pPr marL="0" lvl="0" indent="0" algn="l" rtl="0">
              <a:spcBef>
                <a:spcPts val="1200"/>
              </a:spcBef>
              <a:spcAft>
                <a:spcPts val="0"/>
              </a:spcAft>
              <a:buNone/>
            </a:pPr>
            <a:r>
              <a:rPr lang="en" dirty="0">
                <a:solidFill>
                  <a:schemeClr val="dk1"/>
                </a:solidFill>
              </a:rPr>
              <a:t>Hardware configuration:Any PC</a:t>
            </a:r>
            <a:endParaRPr dirty="0">
              <a:solidFill>
                <a:schemeClr val="dk1"/>
              </a:solidFill>
            </a:endParaRPr>
          </a:p>
          <a:p>
            <a:pPr marL="0" lvl="0" indent="0" algn="l" rtl="0">
              <a:spcBef>
                <a:spcPts val="1200"/>
              </a:spcBef>
              <a:spcAft>
                <a:spcPts val="0"/>
              </a:spcAft>
              <a:buNone/>
            </a:pPr>
            <a:r>
              <a:rPr lang="en" dirty="0">
                <a:solidFill>
                  <a:schemeClr val="dk1"/>
                </a:solidFill>
              </a:rPr>
              <a:t>Software configuration: JAVA </a:t>
            </a:r>
            <a:endParaRPr dirty="0">
              <a:solidFill>
                <a:schemeClr val="dk1"/>
              </a:solidFill>
            </a:endParaRPr>
          </a:p>
          <a:p>
            <a:pPr marL="0" lvl="0" indent="0" algn="l" rtl="0">
              <a:spcBef>
                <a:spcPts val="1200"/>
              </a:spcBef>
              <a:spcAft>
                <a:spcPts val="0"/>
              </a:spcAft>
              <a:buNone/>
            </a:pPr>
            <a:r>
              <a:rPr lang="en" dirty="0">
                <a:solidFill>
                  <a:schemeClr val="dk1"/>
                </a:solidFill>
              </a:rPr>
              <a:t>Network:Wired/Wireless</a:t>
            </a:r>
            <a:endParaRPr dirty="0">
              <a:solidFill>
                <a:schemeClr val="dk1"/>
              </a:solidFill>
            </a:endParaRPr>
          </a:p>
          <a:p>
            <a:pPr marL="0" lvl="0" indent="0" algn="l" rtl="0">
              <a:spcBef>
                <a:spcPts val="1200"/>
              </a:spcBef>
              <a:spcAft>
                <a:spcPts val="0"/>
              </a:spcAft>
              <a:buNone/>
            </a:pPr>
            <a:r>
              <a:rPr lang="en" dirty="0">
                <a:solidFill>
                  <a:schemeClr val="dk1"/>
                </a:solidFill>
              </a:rPr>
              <a:t>Interface:Graphical user interface(GUI) using Java string/awt</a:t>
            </a:r>
            <a:endParaRPr dirty="0">
              <a:solidFill>
                <a:schemeClr val="dk1"/>
              </a:solidFill>
            </a:endParaRPr>
          </a:p>
          <a:p>
            <a:pPr marL="0" lvl="0" indent="0" algn="l" rtl="0">
              <a:spcBef>
                <a:spcPts val="1200"/>
              </a:spcBef>
              <a:spcAft>
                <a:spcPts val="1200"/>
              </a:spcAft>
              <a:buNone/>
            </a:pPr>
            <a:r>
              <a:rPr lang="en-US" dirty="0" err="1">
                <a:solidFill>
                  <a:schemeClr val="dk1"/>
                </a:solidFill>
              </a:rPr>
              <a:t>Protocol:TCP</a:t>
            </a:r>
            <a:r>
              <a:rPr lang="en-US" dirty="0">
                <a:solidFill>
                  <a:schemeClr val="dk1"/>
                </a:solidFill>
              </a:rPr>
              <a:t>/IP</a:t>
            </a:r>
            <a:endParaRPr dirty="0">
              <a:solidFill>
                <a:schemeClr val="dk1"/>
              </a:solidFill>
            </a:endParaRPr>
          </a:p>
        </p:txBody>
      </p:sp>
      <p:pic>
        <p:nvPicPr>
          <p:cNvPr id="94" name="Google Shape;94;p18"/>
          <p:cNvPicPr preferRelativeResize="0"/>
          <p:nvPr/>
        </p:nvPicPr>
        <p:blipFill>
          <a:blip r:embed="rId3">
            <a:alphaModFix/>
          </a:blip>
          <a:stretch>
            <a:fillRect/>
          </a:stretch>
        </p:blipFill>
        <p:spPr>
          <a:xfrm>
            <a:off x="182775" y="374891"/>
            <a:ext cx="2640075" cy="698100"/>
          </a:xfrm>
          <a:prstGeom prst="rect">
            <a:avLst/>
          </a:prstGeom>
          <a:noFill/>
          <a:ln>
            <a:noFill/>
          </a:ln>
        </p:spPr>
      </p:pic>
      <p:sp>
        <p:nvSpPr>
          <p:cNvPr id="95" name="Google Shape;95;p18"/>
          <p:cNvSpPr txBox="1">
            <a:spLocks noGrp="1"/>
          </p:cNvSpPr>
          <p:nvPr>
            <p:ph type="body" idx="1"/>
          </p:nvPr>
        </p:nvSpPr>
        <p:spPr>
          <a:xfrm>
            <a:off x="4511250" y="1193500"/>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Client Side:-</a:t>
            </a:r>
            <a:endParaRPr dirty="0">
              <a:solidFill>
                <a:schemeClr val="dk1"/>
              </a:solidFill>
            </a:endParaRPr>
          </a:p>
          <a:p>
            <a:pPr marL="0" lvl="0" indent="0" algn="l" rtl="0">
              <a:spcBef>
                <a:spcPts val="1200"/>
              </a:spcBef>
              <a:spcAft>
                <a:spcPts val="0"/>
              </a:spcAft>
              <a:buNone/>
            </a:pPr>
            <a:r>
              <a:rPr lang="en" dirty="0">
                <a:solidFill>
                  <a:schemeClr val="dk1"/>
                </a:solidFill>
              </a:rPr>
              <a:t>Hardware configuration:Any PC</a:t>
            </a:r>
            <a:endParaRPr dirty="0">
              <a:solidFill>
                <a:schemeClr val="dk1"/>
              </a:solidFill>
            </a:endParaRPr>
          </a:p>
          <a:p>
            <a:pPr marL="0" lvl="0" indent="0" algn="l" rtl="0">
              <a:spcBef>
                <a:spcPts val="1200"/>
              </a:spcBef>
              <a:spcAft>
                <a:spcPts val="0"/>
              </a:spcAft>
              <a:buNone/>
            </a:pPr>
            <a:r>
              <a:rPr lang="en" dirty="0">
                <a:solidFill>
                  <a:schemeClr val="dk1"/>
                </a:solidFill>
              </a:rPr>
              <a:t>Software configuration: JAVA </a:t>
            </a:r>
            <a:endParaRPr dirty="0">
              <a:solidFill>
                <a:schemeClr val="dk1"/>
              </a:solidFill>
            </a:endParaRPr>
          </a:p>
          <a:p>
            <a:pPr marL="0" lvl="0" indent="0" algn="l" rtl="0">
              <a:spcBef>
                <a:spcPts val="1200"/>
              </a:spcBef>
              <a:spcAft>
                <a:spcPts val="0"/>
              </a:spcAft>
              <a:buNone/>
            </a:pPr>
            <a:r>
              <a:rPr lang="en" dirty="0">
                <a:solidFill>
                  <a:schemeClr val="dk1"/>
                </a:solidFill>
              </a:rPr>
              <a:t>Network:Wired/Wireless</a:t>
            </a:r>
            <a:endParaRPr dirty="0">
              <a:solidFill>
                <a:schemeClr val="dk1"/>
              </a:solidFill>
            </a:endParaRPr>
          </a:p>
          <a:p>
            <a:pPr marL="0" lvl="0" indent="0" algn="l" rtl="0">
              <a:spcBef>
                <a:spcPts val="1200"/>
              </a:spcBef>
              <a:spcAft>
                <a:spcPts val="0"/>
              </a:spcAft>
              <a:buNone/>
            </a:pPr>
            <a:r>
              <a:rPr lang="en" dirty="0">
                <a:solidFill>
                  <a:schemeClr val="dk1"/>
                </a:solidFill>
              </a:rPr>
              <a:t>Interface:Graphical user interface(GUI) using Java string/awt</a:t>
            </a:r>
            <a:endParaRPr dirty="0">
              <a:solidFill>
                <a:schemeClr val="dk1"/>
              </a:solidFill>
            </a:endParaRPr>
          </a:p>
          <a:p>
            <a:pPr marL="0" indent="0">
              <a:spcBef>
                <a:spcPts val="1200"/>
              </a:spcBef>
              <a:spcAft>
                <a:spcPts val="1200"/>
              </a:spcAft>
              <a:buClr>
                <a:schemeClr val="dk1"/>
              </a:buClr>
              <a:buSzPts val="1100"/>
              <a:buNone/>
            </a:pPr>
            <a:r>
              <a:rPr lang="en-US" dirty="0" err="1">
                <a:solidFill>
                  <a:schemeClr val="dk1"/>
                </a:solidFill>
              </a:rPr>
              <a:t>Protocol:TCP</a:t>
            </a:r>
            <a:r>
              <a:rPr lang="en-US">
                <a:solidFill>
                  <a:schemeClr val="dk1"/>
                </a:solidFill>
              </a:rPr>
              <a:t>/IP</a:t>
            </a:r>
          </a:p>
          <a:p>
            <a:pPr marL="0" lvl="0" indent="0" algn="l" rtl="0">
              <a:spcBef>
                <a:spcPts val="1200"/>
              </a:spcBef>
              <a:spcAft>
                <a:spcPts val="1200"/>
              </a:spcAft>
              <a:buClr>
                <a:schemeClr val="dk1"/>
              </a:buClr>
              <a:buSzPts val="1100"/>
              <a:buFont typeface="Arial"/>
              <a:buNone/>
            </a:pP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2822850" y="445025"/>
            <a:ext cx="6009300" cy="572700"/>
          </a:xfrm>
          <a:prstGeom prst="rect">
            <a:avLst/>
          </a:prstGeom>
        </p:spPr>
        <p:txBody>
          <a:bodyPr spcFirstLastPara="1" wrap="square" lIns="91425" tIns="91425" rIns="91425" bIns="91425" anchor="t" anchorCtr="0">
            <a:normAutofit fontScale="90000"/>
          </a:bodyPr>
          <a:lstStyle/>
          <a:p>
            <a:pPr marL="0" lvl="0" indent="0" algn="just" rtl="0">
              <a:lnSpc>
                <a:spcPct val="95000"/>
              </a:lnSpc>
              <a:spcBef>
                <a:spcPts val="0"/>
              </a:spcBef>
              <a:spcAft>
                <a:spcPts val="1200"/>
              </a:spcAft>
              <a:buClr>
                <a:schemeClr val="dk1"/>
              </a:buClr>
              <a:buSzPts val="248"/>
              <a:buFont typeface="Arial"/>
              <a:buNone/>
            </a:pPr>
            <a:r>
              <a:rPr lang="en" sz="2983"/>
              <a:t>5)Project Progress</a:t>
            </a:r>
            <a:endParaRPr sz="4133"/>
          </a:p>
        </p:txBody>
      </p:sp>
      <p:sp>
        <p:nvSpPr>
          <p:cNvPr id="101" name="Google Shape;10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The Project was successfully completed to a 100% </a:t>
            </a:r>
            <a:endParaRPr>
              <a:solidFill>
                <a:schemeClr val="dk1"/>
              </a:solidFill>
            </a:endParaRPr>
          </a:p>
          <a:p>
            <a:pPr marL="0" lvl="0" indent="0" algn="l" rtl="0">
              <a:spcBef>
                <a:spcPts val="1200"/>
              </a:spcBef>
              <a:spcAft>
                <a:spcPts val="0"/>
              </a:spcAft>
              <a:buNone/>
            </a:pPr>
            <a:r>
              <a:rPr lang="en">
                <a:solidFill>
                  <a:schemeClr val="dk1"/>
                </a:solidFill>
              </a:rPr>
              <a:t>Some of the salient features are:</a:t>
            </a:r>
            <a:endParaRPr>
              <a:solidFill>
                <a:schemeClr val="dk1"/>
              </a:solidFill>
            </a:endParaRPr>
          </a:p>
          <a:p>
            <a:pPr marL="0" lvl="0" indent="0" algn="l" rtl="0">
              <a:spcBef>
                <a:spcPts val="1200"/>
              </a:spcBef>
              <a:spcAft>
                <a:spcPts val="0"/>
              </a:spcAft>
              <a:buNone/>
            </a:pPr>
            <a:r>
              <a:rPr lang="en">
                <a:solidFill>
                  <a:schemeClr val="dk1"/>
                </a:solidFill>
              </a:rPr>
              <a:t>1)Implementation of OTP</a:t>
            </a:r>
            <a:endParaRPr>
              <a:solidFill>
                <a:schemeClr val="dk1"/>
              </a:solidFill>
            </a:endParaRPr>
          </a:p>
          <a:p>
            <a:pPr marL="0" lvl="0" indent="0" algn="l" rtl="0">
              <a:spcBef>
                <a:spcPts val="1200"/>
              </a:spcBef>
              <a:spcAft>
                <a:spcPts val="0"/>
              </a:spcAft>
              <a:buNone/>
            </a:pPr>
            <a:r>
              <a:rPr lang="en">
                <a:solidFill>
                  <a:schemeClr val="dk1"/>
                </a:solidFill>
              </a:rPr>
              <a:t>2)GUI based for easy use</a:t>
            </a:r>
            <a:endParaRPr>
              <a:solidFill>
                <a:schemeClr val="dk1"/>
              </a:solidFill>
            </a:endParaRPr>
          </a:p>
          <a:p>
            <a:pPr marL="0" lvl="0" indent="0" algn="l" rtl="0">
              <a:spcBef>
                <a:spcPts val="1200"/>
              </a:spcBef>
              <a:spcAft>
                <a:spcPts val="0"/>
              </a:spcAft>
              <a:buNone/>
            </a:pPr>
            <a:r>
              <a:rPr lang="en">
                <a:solidFill>
                  <a:schemeClr val="dk1"/>
                </a:solidFill>
              </a:rPr>
              <a:t>3)Security of the messages sent</a:t>
            </a:r>
            <a:endParaRPr>
              <a:solidFill>
                <a:schemeClr val="dk1"/>
              </a:solidFill>
            </a:endParaRPr>
          </a:p>
          <a:p>
            <a:pPr marL="0" lvl="0" indent="0" algn="l" rtl="0">
              <a:spcBef>
                <a:spcPts val="1200"/>
              </a:spcBef>
              <a:spcAft>
                <a:spcPts val="1200"/>
              </a:spcAft>
              <a:buNone/>
            </a:pPr>
            <a:endParaRPr>
              <a:solidFill>
                <a:schemeClr val="dk1"/>
              </a:solidFill>
            </a:endParaRPr>
          </a:p>
        </p:txBody>
      </p:sp>
      <p:pic>
        <p:nvPicPr>
          <p:cNvPr id="102" name="Google Shape;102;p19"/>
          <p:cNvPicPr preferRelativeResize="0"/>
          <p:nvPr/>
        </p:nvPicPr>
        <p:blipFill>
          <a:blip r:embed="rId3">
            <a:alphaModFix/>
          </a:blip>
          <a:stretch>
            <a:fillRect/>
          </a:stretch>
        </p:blipFill>
        <p:spPr>
          <a:xfrm>
            <a:off x="182775" y="382325"/>
            <a:ext cx="2640075" cy="698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3BBD-0115-21C4-B6FA-60D7E38E9607}"/>
              </a:ext>
            </a:extLst>
          </p:cNvPr>
          <p:cNvSpPr>
            <a:spLocks noGrp="1"/>
          </p:cNvSpPr>
          <p:nvPr>
            <p:ph type="title"/>
          </p:nvPr>
        </p:nvSpPr>
        <p:spPr>
          <a:xfrm>
            <a:off x="2822850" y="445025"/>
            <a:ext cx="6009450" cy="572700"/>
          </a:xfrm>
        </p:spPr>
        <p:txBody>
          <a:bodyPr>
            <a:normAutofit fontScale="90000"/>
          </a:bodyPr>
          <a:lstStyle/>
          <a:p>
            <a:r>
              <a:rPr lang="en-US" dirty="0"/>
              <a:t>RFC number</a:t>
            </a:r>
            <a:br>
              <a:rPr lang="en-US" dirty="0"/>
            </a:br>
            <a:endParaRPr lang="en-AE" dirty="0"/>
          </a:p>
        </p:txBody>
      </p:sp>
      <p:sp>
        <p:nvSpPr>
          <p:cNvPr id="3" name="Text Placeholder 2">
            <a:extLst>
              <a:ext uri="{FF2B5EF4-FFF2-40B4-BE49-F238E27FC236}">
                <a16:creationId xmlns:a16="http://schemas.microsoft.com/office/drawing/2014/main" id="{CD0D814F-1DB1-E5B5-59B7-916B4EE7A221}"/>
              </a:ext>
            </a:extLst>
          </p:cNvPr>
          <p:cNvSpPr>
            <a:spLocks noGrp="1"/>
          </p:cNvSpPr>
          <p:nvPr>
            <p:ph type="body" idx="1"/>
          </p:nvPr>
        </p:nvSpPr>
        <p:spPr/>
        <p:txBody>
          <a:bodyPr>
            <a:normAutofit/>
          </a:bodyPr>
          <a:lstStyle/>
          <a:p>
            <a:pPr marL="114300" indent="0">
              <a:buNone/>
            </a:pPr>
            <a:r>
              <a:rPr lang="en-US"/>
              <a:t>Protocol     9293-TCP  </a:t>
            </a:r>
            <a:r>
              <a:rPr lang="en-US" dirty="0"/>
              <a:t>791-IP</a:t>
            </a:r>
          </a:p>
          <a:p>
            <a:r>
              <a:rPr lang="en-US" dirty="0"/>
              <a:t>TCP-It is a reliable protocol, ensures that the data reaches intended destination in the same order it was sent. is connection oriented, provides error-checking and recovery mechanism, provides end-to-end communication, provides flow control and quality of service.</a:t>
            </a:r>
          </a:p>
          <a:p>
            <a:r>
              <a:rPr lang="en-US" dirty="0"/>
              <a:t>IP-The Internet Protocol is responsible for addressing host interfaces, encapsulating data into datagrams (including fragmentation and reassembly) and routing datagrams from a source host interface to a destination host interface across one or more IP networks.</a:t>
            </a:r>
            <a:endParaRPr lang="en-AE" dirty="0"/>
          </a:p>
        </p:txBody>
      </p:sp>
      <p:pic>
        <p:nvPicPr>
          <p:cNvPr id="4" name="Google Shape;94;p18">
            <a:extLst>
              <a:ext uri="{FF2B5EF4-FFF2-40B4-BE49-F238E27FC236}">
                <a16:creationId xmlns:a16="http://schemas.microsoft.com/office/drawing/2014/main" id="{AD68CF9A-C76F-0D00-B426-9A54AC17897F}"/>
              </a:ext>
            </a:extLst>
          </p:cNvPr>
          <p:cNvPicPr preferRelativeResize="0"/>
          <p:nvPr/>
        </p:nvPicPr>
        <p:blipFill>
          <a:blip r:embed="rId2">
            <a:alphaModFix/>
          </a:blip>
          <a:stretch>
            <a:fillRect/>
          </a:stretch>
        </p:blipFill>
        <p:spPr>
          <a:xfrm>
            <a:off x="182775" y="374891"/>
            <a:ext cx="2640075" cy="698100"/>
          </a:xfrm>
          <a:prstGeom prst="rect">
            <a:avLst/>
          </a:prstGeom>
          <a:noFill/>
          <a:ln>
            <a:noFill/>
          </a:ln>
        </p:spPr>
      </p:pic>
    </p:spTree>
    <p:extLst>
      <p:ext uri="{BB962C8B-B14F-4D97-AF65-F5344CB8AC3E}">
        <p14:creationId xmlns:p14="http://schemas.microsoft.com/office/powerpoint/2010/main" val="121235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2822850" y="445025"/>
            <a:ext cx="6009600" cy="572700"/>
          </a:xfrm>
          <a:prstGeom prst="rect">
            <a:avLst/>
          </a:prstGeom>
        </p:spPr>
        <p:txBody>
          <a:bodyPr spcFirstLastPara="1" wrap="square" lIns="91425" tIns="91425" rIns="91425" bIns="91425" anchor="t" anchorCtr="0">
            <a:normAutofit fontScale="90000"/>
          </a:bodyPr>
          <a:lstStyle/>
          <a:p>
            <a:pPr marL="0" lvl="0" indent="0" algn="just" rtl="0">
              <a:lnSpc>
                <a:spcPct val="95000"/>
              </a:lnSpc>
              <a:spcBef>
                <a:spcPts val="0"/>
              </a:spcBef>
              <a:spcAft>
                <a:spcPts val="1200"/>
              </a:spcAft>
              <a:buClr>
                <a:schemeClr val="dk1"/>
              </a:buClr>
              <a:buSzPts val="248"/>
              <a:buFont typeface="Arial"/>
              <a:buNone/>
            </a:pPr>
            <a:r>
              <a:rPr lang="en" sz="2983"/>
              <a:t>6)Sample I/O of the Project</a:t>
            </a:r>
            <a:endParaRPr sz="4133"/>
          </a:p>
        </p:txBody>
      </p:sp>
      <p:pic>
        <p:nvPicPr>
          <p:cNvPr id="108" name="Google Shape;108;p20"/>
          <p:cNvPicPr preferRelativeResize="0"/>
          <p:nvPr/>
        </p:nvPicPr>
        <p:blipFill>
          <a:blip r:embed="rId3">
            <a:alphaModFix/>
          </a:blip>
          <a:stretch>
            <a:fillRect/>
          </a:stretch>
        </p:blipFill>
        <p:spPr>
          <a:xfrm>
            <a:off x="182775" y="382325"/>
            <a:ext cx="2640075" cy="698100"/>
          </a:xfrm>
          <a:prstGeom prst="rect">
            <a:avLst/>
          </a:prstGeom>
          <a:noFill/>
          <a:ln>
            <a:noFill/>
          </a:ln>
        </p:spPr>
      </p:pic>
      <p:pic>
        <p:nvPicPr>
          <p:cNvPr id="109" name="Google Shape;109;p20"/>
          <p:cNvPicPr preferRelativeResize="0"/>
          <p:nvPr/>
        </p:nvPicPr>
        <p:blipFill>
          <a:blip r:embed="rId4">
            <a:alphaModFix/>
          </a:blip>
          <a:stretch>
            <a:fillRect/>
          </a:stretch>
        </p:blipFill>
        <p:spPr>
          <a:xfrm>
            <a:off x="1446850" y="1149350"/>
            <a:ext cx="6250301" cy="3515800"/>
          </a:xfrm>
          <a:prstGeom prst="rect">
            <a:avLst/>
          </a:prstGeom>
          <a:noFill/>
          <a:ln>
            <a:noFill/>
          </a:ln>
        </p:spPr>
      </p:pic>
      <p:sp>
        <p:nvSpPr>
          <p:cNvPr id="110" name="Google Shape;110;p20"/>
          <p:cNvSpPr txBox="1"/>
          <p:nvPr/>
        </p:nvSpPr>
        <p:spPr>
          <a:xfrm>
            <a:off x="1447875" y="4677750"/>
            <a:ext cx="62502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t>INITIAL SCREEN WHERE OTP IS REQUESTED UPON LOGIN BY 2 PARTIES</a:t>
            </a:r>
            <a:endParaRPr sz="13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865</Words>
  <Application>Microsoft Office PowerPoint</Application>
  <PresentationFormat>On-screen Show (16:9)</PresentationFormat>
  <Paragraphs>70</Paragraphs>
  <Slides>13</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PowerPoint Presentation</vt:lpstr>
      <vt:lpstr>Points to be Discussed</vt:lpstr>
      <vt:lpstr>1)Introduction</vt:lpstr>
      <vt:lpstr>2)How does my project Work?</vt:lpstr>
      <vt:lpstr>3)Existing Solutions : A Literature Survey</vt:lpstr>
      <vt:lpstr>4)System Configurations</vt:lpstr>
      <vt:lpstr>5)Project Progress</vt:lpstr>
      <vt:lpstr>RFC number </vt:lpstr>
      <vt:lpstr>6)Sample I/O of the Project</vt:lpstr>
      <vt:lpstr>ENCODING  &amp;  DECODING</vt:lpstr>
      <vt:lpstr>FINAL CHAT UI</vt:lpstr>
      <vt:lpstr>7)Why my project?</vt:lpstr>
      <vt:lpstr>8)Bibliography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Peshwar Rajesh</cp:lastModifiedBy>
  <cp:revision>4</cp:revision>
  <dcterms:modified xsi:type="dcterms:W3CDTF">2022-12-13T03:51:17Z</dcterms:modified>
</cp:coreProperties>
</file>