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70" r:id="rId16"/>
    <p:sldId id="268" r:id="rId17"/>
  </p:sldIdLst>
  <p:sldSz cx="12192000" cy="6858000"/>
  <p:notesSz cx="6954838" cy="9309100"/>
  <p:embeddedFontLst>
    <p:embeddedFont>
      <p:font typeface="Cambria" pitchFamily="18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376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466" y="0"/>
            <a:ext cx="301376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1376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0" y="6529385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8/16/2022</a:t>
            </a:r>
            <a:endParaRPr sz="12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0553700" y="652938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675249"/>
          </a:xfrm>
          <a:prstGeom prst="rect">
            <a:avLst/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"/>
          <p:cNvCxnSpPr/>
          <p:nvPr/>
        </p:nvCxnSpPr>
        <p:spPr>
          <a:xfrm>
            <a:off x="0" y="6529385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89709E8-7C5A-4A14-B46A-33A9BCAA27A9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A22B092-873A-4B43-80FB-184B42174389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D00EF7C-37FB-4385-A529-28ACCE965CC0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DD79AB-17CA-42CF-B288-BEF1AD1DB3F1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899668B-C723-4398-AC3F-E55FEE5A95D5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C753C87-6624-44C8-964B-A3A9152089FC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57BB8E-A4A9-4B44-877E-A9583DD6FE93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BBAF2A2-BD1A-4351-895B-F20D0FDF8F78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A8F8B1F-6588-4E76-9E0E-537D8C15C7C2}" type="datetime1">
              <a:rPr lang="en-US" smtClean="0"/>
              <a:pPr/>
              <a:t>7/29/2023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C:\Users\dhakshin\Desktop\FFFF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9" y="6078964"/>
            <a:ext cx="12164916" cy="91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5279" y="1067470"/>
            <a:ext cx="7721441" cy="20286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297712" y="3715318"/>
            <a:ext cx="11276965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8000"/>
              </a:lnSpc>
            </a:pPr>
            <a:r>
              <a:rPr lang="en-US" sz="24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INT444 - FIREWALLS &amp; INTRUSION DETECTION SYSTEMS</a:t>
            </a:r>
            <a:endParaRPr sz="36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665641" y="4431789"/>
            <a:ext cx="42392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rgbClr val="1E4E79"/>
                </a:solidFill>
                <a:latin typeface="Cambria" pitchFamily="18" charset="0"/>
                <a:ea typeface="Cambria" pitchFamily="18" charset="0"/>
                <a:sym typeface="Arial"/>
              </a:rPr>
              <a:t>B.Tech. </a:t>
            </a:r>
            <a:r>
              <a:rPr lang="en-GB" sz="2400" b="1" i="0" u="none" strike="noStrike" cap="none" dirty="0" smtClean="0">
                <a:solidFill>
                  <a:srgbClr val="1E4E79"/>
                </a:solidFill>
                <a:latin typeface="Cambria" pitchFamily="18" charset="0"/>
                <a:ea typeface="Cambria" pitchFamily="18" charset="0"/>
                <a:sym typeface="Arial"/>
              </a:rPr>
              <a:t>CSE (CSBT)</a:t>
            </a:r>
            <a:endParaRPr sz="2400" b="1" dirty="0">
              <a:solidFill>
                <a:srgbClr val="1E4E79"/>
              </a:solidFill>
              <a:latin typeface="Cambria" pitchFamily="18" charset="0"/>
              <a:ea typeface="Cambria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210879" y="779489"/>
            <a:ext cx="11772015" cy="56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Ex.No.5. Dealing with the Real Thing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</a:t>
            </a: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: </a:t>
            </a:r>
            <a:endParaRPr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lvl="1" indent="0">
              <a:buSzPts val="24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To Customize the real time rules and getting the alerts.</a:t>
            </a: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 </a:t>
            </a:r>
          </a:p>
          <a:p>
            <a:pPr marL="0" lvl="1" indent="0">
              <a:buSzPts val="2400"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Changing the local rule sets.(Specified Ports or Domains)</a:t>
            </a:r>
          </a:p>
          <a:p>
            <a:pPr marL="0" lvl="1" indent="0">
              <a:buSzPts val="2400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identify and check the traffics.</a:t>
            </a:r>
          </a:p>
          <a:p>
            <a:pPr marL="0" lvl="1" indent="0" algn="ctr">
              <a:buSzPts val="2400"/>
              <a:buNone/>
            </a:pPr>
            <a:r>
              <a:rPr lang="en-US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“snort -</a:t>
            </a:r>
            <a:r>
              <a:rPr lang="en-US" b="1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1 -c C:\Snort\etc\snort.conf -A console”</a:t>
            </a:r>
          </a:p>
          <a:p>
            <a:pPr marL="0" lvl="1" indent="0"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</a:t>
            </a: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: </a:t>
            </a:r>
          </a:p>
          <a:p>
            <a:pPr marL="0" lvl="1" indent="0">
              <a:lnSpc>
                <a:spcPct val="150000"/>
              </a:lnSpc>
              <a:buSzPts val="24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Implement appropriate situations and scenarios where intrusion detection may be applied  to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achieve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 increased level of situational awareness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lvl="1" indent="0">
              <a:lnSpc>
                <a:spcPct val="150000"/>
              </a:lnSpc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Task: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Develop a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keylogger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software for detecting keyboard strokes.</a:t>
            </a:r>
          </a:p>
          <a:p>
            <a:pPr marL="0" lvl="1" indent="0">
              <a:lnSpc>
                <a:spcPct val="150000"/>
              </a:lnSpc>
              <a:buSzPts val="2400"/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210879" y="779489"/>
            <a:ext cx="11772015" cy="56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Ex.No.6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: Reacting in Real Time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 </a:t>
            </a:r>
            <a:endParaRPr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lvl="1" indent="0">
              <a:buSzPts val="24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To Customize the real time rules and getting the alerts.</a:t>
            </a: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 </a:t>
            </a:r>
          </a:p>
          <a:p>
            <a:pPr marL="0" lvl="1" indent="0">
              <a:buSzPts val="2400"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Changing the local rule sets.(Specified Ports or Domains)</a:t>
            </a:r>
          </a:p>
          <a:p>
            <a:pPr marL="0" lvl="1" indent="0">
              <a:buSzPts val="2400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identify and check the traffics.</a:t>
            </a:r>
          </a:p>
          <a:p>
            <a:pPr marL="0" lvl="1" indent="0" algn="ctr">
              <a:buSzPts val="2400"/>
              <a:buNone/>
            </a:pPr>
            <a:r>
              <a:rPr lang="en-US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“snort -</a:t>
            </a:r>
            <a:r>
              <a:rPr lang="en-US" b="1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1 -c C:\Snort\etc\snort.conf -A console”</a:t>
            </a:r>
          </a:p>
          <a:p>
            <a:pPr marL="0" lvl="1" indent="0"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</a:t>
            </a: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: </a:t>
            </a:r>
          </a:p>
          <a:p>
            <a:pPr marL="0" lvl="1" indent="0">
              <a:lnSpc>
                <a:spcPct val="150000"/>
              </a:lnSpc>
              <a:buSzPts val="24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Implement appropriate situations and scenarios where intrusion detection may be applied  to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achieve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 increased level of situational awareness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lvl="1" indent="0">
              <a:lnSpc>
                <a:spcPct val="150000"/>
              </a:lnSpc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Task: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E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nsuring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the safety of the packet transfer process.</a:t>
            </a:r>
          </a:p>
          <a:p>
            <a:pPr marL="0" lvl="1" indent="0">
              <a:lnSpc>
                <a:spcPct val="150000"/>
              </a:lnSpc>
              <a:buSzPts val="2400"/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210879" y="749508"/>
            <a:ext cx="11772015" cy="566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Ex. No .7 : Keeping Snort Up to Date</a:t>
            </a:r>
            <a:endParaRPr sz="2400" b="1" i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 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GB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GB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maintain intrusion detection tool current update.</a:t>
            </a:r>
            <a:endParaRPr lang="en-GB" sz="24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marL="457200" lvl="1" indent="-457200">
              <a:spcBef>
                <a:spcPts val="1000"/>
              </a:spcBef>
              <a:buClr>
                <a:srgbClr val="0070C0"/>
              </a:buClr>
              <a:buSzPts val="28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 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alert - generate an alert using the selected alert method, and then log the packet.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log - log the packet.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pass - ignore the packet.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activate - alert and then turn on another dynamic rule.</a:t>
            </a:r>
          </a:p>
          <a:p>
            <a:pPr indent="-457200"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</a:t>
            </a: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: </a:t>
            </a:r>
            <a:endParaRPr lang="en-GB" sz="2400" b="1" dirty="0" smtClean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buSzPts val="2800"/>
            </a:pP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Analyze the current alerts from the IDS tool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ts val="2800"/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Task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: Develop software for detecting any 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breach.</a:t>
            </a: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SzPts val="2800"/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210879" y="734518"/>
            <a:ext cx="11772015" cy="56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Clr>
                <a:srgbClr val="002060"/>
              </a:buClr>
              <a:buSzPts val="2800"/>
              <a:buNone/>
            </a:pPr>
            <a:r>
              <a:rPr lang="en-GB" sz="24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Exp</a:t>
            </a:r>
            <a:r>
              <a:rPr lang="en-GB" sz="24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. </a:t>
            </a:r>
            <a:r>
              <a:rPr lang="en-GB" sz="24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8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Filling Your Farm with Pigs</a:t>
            </a:r>
            <a:endParaRPr sz="24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 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develop the model using appropriate tool.</a:t>
            </a:r>
            <a:endParaRPr sz="24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</a:t>
            </a:r>
          </a:p>
          <a:p>
            <a:pPr marL="0" indent="0">
              <a:buSzPts val="28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Mini Task : </a:t>
            </a:r>
            <a:r>
              <a:rPr lang="en-US" sz="2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To create one application for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Assessing Visitors Entries and Controlling   </a:t>
            </a:r>
          </a:p>
          <a:p>
            <a:pPr marL="0" indent="0">
              <a:buSzPts val="2800"/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                        Risk Access</a:t>
            </a:r>
          </a:p>
          <a:p>
            <a:pPr marL="0" indent="0"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Outcome:</a:t>
            </a:r>
          </a:p>
          <a:p>
            <a:pPr marL="0" indent="0">
              <a:lnSpc>
                <a:spcPct val="150000"/>
              </a:lnSpc>
              <a:buSzPts val="2800"/>
            </a:pPr>
            <a:r>
              <a:rPr lang="en-US" sz="2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 Apply the knowledge to the architecture, configuration, and analysis of specific intrusion detection systems.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210879" y="794479"/>
            <a:ext cx="11772015" cy="562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buSzPts val="2400"/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Ex.No.9. Using the Barnyard Output Tool</a:t>
            </a:r>
            <a:endParaRPr b="1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 </a:t>
            </a:r>
          </a:p>
          <a:p>
            <a:pPr marL="0" lvl="1" indent="0">
              <a:buClr>
                <a:srgbClr val="0070C0"/>
              </a:buClr>
              <a:buSzPts val="2400"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Understand basic commands and configuration of the tool.</a:t>
            </a:r>
            <a:endParaRPr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marL="342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 dirty="0" smtClean="0">
                <a:latin typeface="Cambria" pitchFamily="18" charset="0"/>
                <a:ea typeface="Cambria" pitchFamily="18" charset="0"/>
              </a:rPr>
              <a:t>Procedure: </a:t>
            </a:r>
          </a:p>
          <a:p>
            <a:pPr marL="342900" lvl="1">
              <a:buSzPts val="28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Installing Barnyard</a:t>
            </a:r>
          </a:p>
          <a:p>
            <a:pPr marL="342900" lvl="1">
              <a:buSzPts val="28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Configuring Barnyard </a:t>
            </a:r>
          </a:p>
          <a:p>
            <a:pPr marL="342900" lvl="1">
              <a:buSzPts val="28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Understanding the Output Plug-Ins with MYSQL</a:t>
            </a:r>
          </a:p>
          <a:p>
            <a:pPr marL="342900" lvl="1">
              <a:buSzPts val="28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Running Barnyard using Commands with various modes.</a:t>
            </a:r>
          </a:p>
          <a:p>
            <a:pPr marL="342900" lvl="1">
              <a:buSzPts val="2800"/>
            </a:pPr>
            <a:endParaRPr lang="en-US" b="1" dirty="0" smtClean="0"/>
          </a:p>
          <a:p>
            <a:pPr marL="0" lvl="1" indent="0">
              <a:buClr>
                <a:srgbClr val="0070C0"/>
              </a:buClr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Outcome: </a:t>
            </a:r>
          </a:p>
          <a:p>
            <a:pPr marL="342900" lvl="1">
              <a:buSzPts val="28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Understand modern components related to the tool.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</a:b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210879" y="764498"/>
            <a:ext cx="11772015" cy="565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buSzPts val="2400"/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Ex.No.10. Exploring other Tools for Snort</a:t>
            </a:r>
            <a:endParaRPr b="1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To knowing the tool related intrusion detection system.</a:t>
            </a:r>
            <a:endParaRPr>
              <a:latin typeface="Cambria" pitchFamily="18" charset="0"/>
              <a:ea typeface="Cambria" pitchFamily="18" charset="0"/>
            </a:endParaRPr>
          </a:p>
          <a:p>
            <a:pPr marL="0" lvl="1" indent="0">
              <a:buClr>
                <a:srgbClr val="0070C0"/>
              </a:buClr>
              <a:buSzPts val="2400"/>
              <a:buNone/>
            </a:pPr>
            <a:r>
              <a:rPr lang="en-GB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 </a:t>
            </a:r>
          </a:p>
          <a:p>
            <a:pPr marL="342900" lvl="1">
              <a:buSzPts val="28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Using Suricata tool for log analysis.</a:t>
            </a:r>
          </a:p>
          <a:p>
            <a:pPr marL="342900" lvl="1">
              <a:buSzPts val="2800"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CrowdSec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342900" lvl="1">
              <a:buSzPts val="2800"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0" lvl="1" indent="0">
              <a:buClr>
                <a:srgbClr val="0070C0"/>
              </a:buClr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Outcome: </a:t>
            </a:r>
          </a:p>
          <a:p>
            <a:pPr marL="342900" lvl="1">
              <a:buSzPts val="28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Compare alternative tools and approaches for Intrusion Detection</a:t>
            </a:r>
          </a:p>
          <a:p>
            <a:pPr marL="342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b="1" dirty="0" smtClean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  <a:p>
            <a:pPr marL="342900" lvl="1">
              <a:buSzPts val="2800"/>
              <a:buNone/>
            </a:pPr>
            <a:r>
              <a:rPr lang="en-US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Task: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To Create App/Package A live network monitor that looks for anomalous    </a:t>
            </a:r>
          </a:p>
          <a:p>
            <a:pPr marL="342900" lvl="1">
              <a:buSzPts val="2800"/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     inbound/outbound traffic activity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GB" sz="4800" b="1" dirty="0"/>
              <a:t>		</a:t>
            </a:r>
            <a:r>
              <a:rPr lang="en-GB" sz="4800" b="1" dirty="0">
                <a:latin typeface="Cambria" pitchFamily="18" charset="0"/>
                <a:ea typeface="Cambria" pitchFamily="18" charset="0"/>
              </a:rPr>
              <a:t>     </a:t>
            </a:r>
            <a:r>
              <a:rPr lang="en-GB" sz="7200" b="1" dirty="0">
                <a:solidFill>
                  <a:srgbClr val="006600"/>
                </a:solidFill>
                <a:latin typeface="Cambria" pitchFamily="18" charset="0"/>
                <a:ea typeface="Cambria" pitchFamily="18" charset="0"/>
              </a:rPr>
              <a:t>THANK YOU</a:t>
            </a:r>
            <a:endParaRPr sz="4800" b="1">
              <a:solidFill>
                <a:srgbClr val="00660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b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</a:b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INT444 - FIREWALLS &amp; INTRUSION DETECTION SYSTEMS</a:t>
            </a:r>
            <a:r>
              <a:rPr lang="en-US" sz="3600" b="1" dirty="0" smtClean="0">
                <a:solidFill>
                  <a:srgbClr val="1E4E79"/>
                </a:solidFill>
              </a:rPr>
              <a:t/>
            </a:r>
            <a:br>
              <a:rPr lang="en-US" sz="3600" b="1" dirty="0" smtClean="0">
                <a:solidFill>
                  <a:srgbClr val="1E4E79"/>
                </a:solidFill>
              </a:rPr>
            </a:b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237875" y="664549"/>
            <a:ext cx="6865495" cy="87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None/>
            </a:pPr>
            <a:r>
              <a:rPr lang="en-GB" b="1" i="1" dirty="0">
                <a:solidFill>
                  <a:srgbClr val="006600"/>
                </a:solidFill>
                <a:latin typeface="Cambria" pitchFamily="18" charset="0"/>
                <a:ea typeface="Cambria" pitchFamily="18" charset="0"/>
                <a:sym typeface="Calibri"/>
              </a:rPr>
              <a:t>Course Objectives &amp; Outcomes  </a:t>
            </a:r>
            <a:endParaRPr>
              <a:latin typeface="Cambria" pitchFamily="18" charset="0"/>
              <a:ea typeface="Cambria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GB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7450" y="1051911"/>
            <a:ext cx="11449493" cy="729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Objectives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This course will help the learner to realize the demand of intrusion detection and prevention and can design the system to prevent intrusion by writing customized rule sets.</a:t>
            </a:r>
            <a:endParaRPr sz="200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Outcomes</a:t>
            </a:r>
            <a:endParaRPr smtClean="0">
              <a:latin typeface="Cambria" pitchFamily="18" charset="0"/>
              <a:ea typeface="Cambria" pitchFamily="18" charset="0"/>
            </a:endParaRPr>
          </a:p>
          <a:p>
            <a:pPr marL="857250"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 Understand modern components related to Intrusion Detection System.</a:t>
            </a:r>
          </a:p>
          <a:p>
            <a:pPr marL="857250"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Evaluate the security of an organization and appropriately apply Intrusion Detection tools and techniques in order to improve their security posture.</a:t>
            </a:r>
          </a:p>
          <a:p>
            <a:pPr marL="857250"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Compare alternative tools and approaches for Intrusion Detection through quantitative analysis to determine the best tool or approach to reduce risk from intrusion.</a:t>
            </a:r>
          </a:p>
          <a:p>
            <a:pPr marL="857250"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Analyze the parts of all intrusion detection systems and characterize new and emerging IDS technologies according to the basic capabilities all intrusion detection systems share.</a:t>
            </a:r>
            <a:endParaRPr sz="2000" b="0" i="0" u="none" strike="noStrike" cap="none">
              <a:solidFill>
                <a:schemeClr val="dk1"/>
              </a:solidFill>
              <a:latin typeface="Cambria" pitchFamily="18" charset="0"/>
              <a:ea typeface="Cambria" pitchFamily="18" charset="0"/>
              <a:cs typeface="Times New Roman" pitchFamily="18" charset="0"/>
              <a:sym typeface="Calibri"/>
            </a:endParaRPr>
          </a:p>
          <a:p>
            <a:pPr marL="1085850" marR="0" lvl="2" indent="-50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101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707916" y="664549"/>
            <a:ext cx="6740228" cy="87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None/>
            </a:pPr>
            <a:r>
              <a:rPr lang="en-GB" b="1" i="1" dirty="0">
                <a:solidFill>
                  <a:srgbClr val="006600"/>
                </a:solidFill>
                <a:latin typeface="Cambria" pitchFamily="18" charset="0"/>
                <a:ea typeface="Cambria" pitchFamily="18" charset="0"/>
                <a:sym typeface="Calibri"/>
              </a:rPr>
              <a:t>Course Objectives &amp; Outcomes  </a:t>
            </a:r>
            <a:endParaRPr>
              <a:latin typeface="Cambria" pitchFamily="18" charset="0"/>
              <a:ea typeface="Cambria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GB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7450" y="1051911"/>
            <a:ext cx="11449493" cy="729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Outcomes</a:t>
            </a:r>
            <a:endParaRPr smtClean="0">
              <a:latin typeface="Cambria" pitchFamily="18" charset="0"/>
              <a:ea typeface="Cambria" pitchFamily="18" charset="0"/>
            </a:endParaRPr>
          </a:p>
          <a:p>
            <a:pPr marL="857250"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Describe appropriate situations and scenarios where intrusion detection may be applied to achieve an increased level of situational awareness and information assurance.</a:t>
            </a:r>
          </a:p>
          <a:p>
            <a:pPr marL="857250" lvl="2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Apply the knowledge to the architecture, configuration, and analysis of specific intrusion detection systems</a:t>
            </a:r>
          </a:p>
          <a:p>
            <a:pPr marL="1085850" marR="0" lvl="2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101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87325" y="1162832"/>
            <a:ext cx="11144693" cy="520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1.Installing Snort and MySQL for Windows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2. Snorting Through Logs and Alerts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3. Adding Visuals and Getting Reports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4. Making Customized Rules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5. Dealing with the Real Thing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6. Reacting in Real Time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7. Keeping Snort Up to Date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8. Filling Your Farm with Pigs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9. Using the Barnyard Output Tool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</a:rPr>
              <a:t>10. Exploring other Tools for Snort</a:t>
            </a:r>
          </a:p>
          <a:p>
            <a:pPr marL="228600" lvl="0" indent="-17081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600814" y="673579"/>
            <a:ext cx="4768037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Arial"/>
              <a:buNone/>
            </a:pPr>
            <a:r>
              <a:rPr lang="en-GB" sz="2800" b="1" i="1" dirty="0">
                <a:solidFill>
                  <a:srgbClr val="0066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List of Experiments</a:t>
            </a:r>
            <a:endParaRPr sz="2800" b="1" i="1">
              <a:solidFill>
                <a:srgbClr val="FF0000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907507" y="1077942"/>
            <a:ext cx="359191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Arial"/>
              <a:buNone/>
            </a:pPr>
            <a:r>
              <a:rPr lang="en-GB" sz="2800" b="1" i="1" dirty="0">
                <a:solidFill>
                  <a:srgbClr val="006600"/>
                </a:solidFill>
                <a:latin typeface="Cambria" pitchFamily="18" charset="0"/>
                <a:ea typeface="Cambria" pitchFamily="18" charset="0"/>
                <a:cs typeface="Calibri"/>
                <a:sym typeface="Calibri"/>
              </a:rPr>
              <a:t>Prerequisite</a:t>
            </a:r>
            <a:endParaRPr sz="2800" b="1" i="1">
              <a:solidFill>
                <a:srgbClr val="FF0000"/>
              </a:solidFill>
              <a:latin typeface="Cambria" pitchFamily="18" charset="0"/>
              <a:ea typeface="Cambria" pitchFamily="18" charset="0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34518" y="1970979"/>
            <a:ext cx="103949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dirty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Hardware : </a:t>
            </a:r>
            <a:r>
              <a:rPr lang="en-GB" sz="28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Personal PC with Windows Configuration.</a:t>
            </a:r>
            <a:endParaRPr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Software: Snort Tool, </a:t>
            </a:r>
            <a:r>
              <a:rPr lang="en-GB" sz="2800" dirty="0" err="1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Ncap</a:t>
            </a:r>
            <a:r>
              <a:rPr lang="en-GB" sz="28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, </a:t>
            </a:r>
            <a:r>
              <a:rPr lang="en-GB" sz="2800" dirty="0" err="1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Wcap</a:t>
            </a:r>
            <a:r>
              <a:rPr lang="en-GB" sz="28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, MYSQL,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Barnyard</a:t>
            </a:r>
            <a:r>
              <a:rPr lang="en-GB" sz="2800" dirty="0" smtClean="0">
                <a:solidFill>
                  <a:schemeClr val="dk1"/>
                </a:solidFill>
                <a:latin typeface="Cambria" pitchFamily="18" charset="0"/>
                <a:ea typeface="Cambria" pitchFamily="18" charset="0"/>
                <a:cs typeface="Times New Roman" pitchFamily="18" charset="0"/>
                <a:sym typeface="Calibri"/>
              </a:rPr>
              <a:t> 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-281067" y="932233"/>
            <a:ext cx="11928462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210879" y="1199343"/>
            <a:ext cx="11772015" cy="52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Ex. No. 1.Installing Snort and MySQL for Windows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97"/>
              </a:buClr>
              <a:buSzPts val="24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 </a:t>
            </a:r>
            <a:endParaRPr sz="2400">
              <a:latin typeface="Cambria" pitchFamily="18" charset="0"/>
              <a:ea typeface="Cambria" pitchFamily="18" charset="0"/>
            </a:endParaRPr>
          </a:p>
          <a:p>
            <a:pPr marL="685800" lvl="1" indent="-228600" algn="just">
              <a:buSzPts val="2400"/>
            </a:pPr>
            <a:r>
              <a:rPr lang="en-GB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To Monitor the traffic and secure the database in windows</a:t>
            </a:r>
            <a:endParaRPr lang="en-GB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000097"/>
              </a:buClr>
              <a:buSzPts val="2400"/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 </a:t>
            </a:r>
          </a:p>
          <a:p>
            <a:pPr marL="0" indent="0">
              <a:lnSpc>
                <a:spcPct val="100000"/>
              </a:lnSpc>
              <a:buClr>
                <a:srgbClr val="000097"/>
              </a:buClr>
              <a:buSzPts val="2400"/>
            </a:pPr>
            <a:r>
              <a:rPr lang="en-GB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Run the Snort tool  package and install the administrator mode.</a:t>
            </a:r>
          </a:p>
          <a:p>
            <a:pPr marL="0" indent="0">
              <a:lnSpc>
                <a:spcPct val="100000"/>
              </a:lnSpc>
              <a:buClr>
                <a:srgbClr val="000097"/>
              </a:buClr>
              <a:buSzPts val="2400"/>
            </a:pPr>
            <a:r>
              <a:rPr lang="en-GB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Also run the  packages </a:t>
            </a:r>
            <a:r>
              <a:rPr lang="en-GB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Npcap</a:t>
            </a:r>
            <a:r>
              <a:rPr lang="en-GB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Wincap</a:t>
            </a:r>
            <a:endParaRPr lang="en-GB" sz="24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lnSpc>
                <a:spcPct val="100000"/>
              </a:lnSpc>
              <a:buClr>
                <a:srgbClr val="000097"/>
              </a:buClr>
              <a:buSzPts val="2400"/>
            </a:pPr>
            <a:r>
              <a:rPr lang="en-GB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Run the MYSQL package.</a:t>
            </a:r>
          </a:p>
          <a:p>
            <a:pPr marL="0" indent="0">
              <a:lnSpc>
                <a:spcPct val="150000"/>
              </a:lnSpc>
              <a:buClr>
                <a:srgbClr val="000097"/>
              </a:buClr>
              <a:buSzPts val="24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Outcomes:</a:t>
            </a:r>
          </a:p>
          <a:p>
            <a:pPr marL="0" indent="0">
              <a:lnSpc>
                <a:spcPct val="150000"/>
              </a:lnSpc>
              <a:buClr>
                <a:srgbClr val="000097"/>
              </a:buClr>
              <a:buSzPts val="2400"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Understand the tool related Intrusion Detection System.</a:t>
            </a:r>
          </a:p>
          <a:p>
            <a:pPr marL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94928" y="673579"/>
            <a:ext cx="2993995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Arial"/>
              <a:buNone/>
            </a:pPr>
            <a:r>
              <a:rPr lang="en-GB" sz="2800" b="1" i="1" dirty="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GB" sz="2800" b="1" i="1" dirty="0" smtClean="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Snort Tool</a:t>
            </a: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210879" y="1153710"/>
            <a:ext cx="11772015" cy="52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2800"/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Ex. No. 2. Snorting Through Logs and Alerts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maintain real-time traffic, logging analysis on networks and detecting types of cyber attack based the rules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 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Using Snort commands to identify the logs. (Ex.: c:\Snort\bin&gt; snort  -V and etc..)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Using the commands to identify the default alerts</a:t>
            </a:r>
            <a:endParaRPr lang="en-US" sz="2400" b="1" dirty="0" smtClean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Outcomes: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ts val="2800"/>
            </a:pPr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Evaluate the security of an organization and appropriately apply snort tools and techniques in order to improve their security posture.</a:t>
            </a:r>
          </a:p>
          <a:p>
            <a:pPr marL="0" indent="0">
              <a:buClr>
                <a:srgbClr val="0070C0"/>
              </a:buClr>
              <a:buSzPts val="2800"/>
            </a:pPr>
            <a:endParaRPr lang="en-US" sz="28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  <p:sp>
        <p:nvSpPr>
          <p:cNvPr id="6" name="Rectangle 5"/>
          <p:cNvSpPr/>
          <p:nvPr/>
        </p:nvSpPr>
        <p:spPr>
          <a:xfrm>
            <a:off x="5302982" y="722566"/>
            <a:ext cx="256685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buClr>
                <a:srgbClr val="006600"/>
              </a:buClr>
              <a:buSzPts val="2800"/>
            </a:pPr>
            <a:r>
              <a:rPr lang="en-GB" sz="2400" b="1" i="1" dirty="0" smtClean="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Using Snort Tool</a:t>
            </a:r>
            <a:endParaRPr lang="en-GB"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180899" y="718995"/>
            <a:ext cx="11772015" cy="578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1" dirty="0">
              <a:solidFill>
                <a:srgbClr val="002060"/>
              </a:solidFill>
            </a:endParaRPr>
          </a:p>
          <a:p>
            <a:pPr marL="0" indent="0"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Ex.No.3: Adding Visuals and Getting Reports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Objective: 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228600" indent="-50800">
              <a:buSzPts val="2800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To Monitor the traffic and getting the reports.</a:t>
            </a:r>
          </a:p>
          <a:p>
            <a:pPr marL="0" indent="0"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Procedure: </a:t>
            </a:r>
          </a:p>
          <a:p>
            <a:pPr marL="457200" lvl="1" indent="0">
              <a:buSzPts val="24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Adding  manual rules in Snort Configuration file.</a:t>
            </a:r>
          </a:p>
          <a:p>
            <a:pPr marL="457200" lvl="1" indent="0">
              <a:buSzPts val="2400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Set the Log path in the configuration file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0" indent="0">
              <a:buClr>
                <a:srgbClr val="0070C0"/>
              </a:buClr>
              <a:buSzPts val="2800"/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Outcomes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ts val="2800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Compare alternative logs  and approaches for Intrusion Detection through quantitative analysis to determine the logs or approach to reduce risk from intrusion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ts val="2800"/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Task: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Using python identify the Security holes in the networking Ports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ts val="2800"/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166" y="21266"/>
            <a:ext cx="2329728" cy="61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210879" y="779489"/>
            <a:ext cx="11772015" cy="56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>
              <a:buClr>
                <a:srgbClr val="002060"/>
              </a:buClr>
              <a:buSzPts val="2800"/>
              <a:buNone/>
            </a:pP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Exp . No.4: Making Customized Rules</a:t>
            </a:r>
            <a:endParaRPr sz="3600" b="1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9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Objective: 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US" sz="29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apply customized rules and detecting the appropriate alerts 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9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Procedure: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US" sz="29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9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Create Customized rule in local.log file in the snort folder.</a:t>
            </a:r>
          </a:p>
          <a:p>
            <a:pPr marL="0" indent="0">
              <a:buClr>
                <a:srgbClr val="0070C0"/>
              </a:buClr>
              <a:buSzPts val="2800"/>
            </a:pPr>
            <a:r>
              <a:rPr lang="en-US" sz="29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Configure the Snort and Execute the Snort</a:t>
            </a:r>
          </a:p>
          <a:p>
            <a:pPr marL="0" indent="0">
              <a:buClr>
                <a:srgbClr val="0070C0"/>
              </a:buClr>
              <a:buSzPts val="2800"/>
              <a:buNone/>
            </a:pPr>
            <a:r>
              <a:rPr lang="en-US" sz="29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“snort -</a:t>
            </a:r>
            <a:r>
              <a:rPr lang="en-US" sz="2900" b="1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sz="29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1 -c C:\Snort\etc\snort.conf –T”</a:t>
            </a:r>
          </a:p>
          <a:p>
            <a:r>
              <a:rPr lang="en-US" sz="2900" b="1" dirty="0" smtClean="0">
                <a:latin typeface="Cambria" pitchFamily="18" charset="0"/>
                <a:ea typeface="Cambria" pitchFamily="18" charset="0"/>
              </a:rPr>
              <a:t>Alert rules: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 Snort generates an alert when a suspicious packet is detected.</a:t>
            </a:r>
          </a:p>
          <a:p>
            <a:r>
              <a:rPr lang="en-US" sz="2900" b="1" dirty="0" smtClean="0">
                <a:latin typeface="Cambria" pitchFamily="18" charset="0"/>
                <a:ea typeface="Cambria" pitchFamily="18" charset="0"/>
              </a:rPr>
              <a:t>Block rules: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 Snort blocks the suspicious packet and all subsequent packets in the network flow.</a:t>
            </a:r>
          </a:p>
          <a:p>
            <a:r>
              <a:rPr lang="en-US" sz="2900" b="1" dirty="0" smtClean="0">
                <a:latin typeface="Cambria" pitchFamily="18" charset="0"/>
                <a:ea typeface="Cambria" pitchFamily="18" charset="0"/>
              </a:rPr>
              <a:t>Drop rules: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 Snort drops the packet as soon as the alert is generated.</a:t>
            </a:r>
          </a:p>
          <a:p>
            <a:r>
              <a:rPr lang="en-US" sz="2900" b="1" dirty="0" smtClean="0">
                <a:latin typeface="Cambria" pitchFamily="18" charset="0"/>
                <a:ea typeface="Cambria" pitchFamily="18" charset="0"/>
              </a:rPr>
              <a:t>Logging rules: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 Snort logs the packet as soon as the alert is generated.</a:t>
            </a:r>
          </a:p>
          <a:p>
            <a:r>
              <a:rPr lang="en-US" sz="2900" b="1" dirty="0" smtClean="0">
                <a:latin typeface="Cambria" pitchFamily="18" charset="0"/>
                <a:ea typeface="Cambria" pitchFamily="18" charset="0"/>
              </a:rPr>
              <a:t>Pass rules: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 Snort ignores the suspicious packet and marks it as passed.</a:t>
            </a:r>
          </a:p>
          <a:p>
            <a:pPr marL="0" indent="0">
              <a:buClr>
                <a:srgbClr val="0070C0"/>
              </a:buClr>
              <a:buSzPts val="2800"/>
              <a:buNone/>
            </a:pPr>
            <a:r>
              <a:rPr lang="en-US" sz="29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Outcome</a:t>
            </a:r>
            <a:r>
              <a:rPr lang="en-US" sz="29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: </a:t>
            </a:r>
          </a:p>
          <a:p>
            <a:pPr marL="228600" indent="-50800">
              <a:buSzPts val="2800"/>
            </a:pPr>
            <a:r>
              <a:rPr lang="en-US" sz="29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Analyze  and  implement the rule parts of all intrusion detection systems</a:t>
            </a:r>
            <a:r>
              <a:rPr lang="en-US" sz="29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</a:t>
            </a:r>
            <a:r>
              <a:rPr lang="en-US" sz="29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endParaRPr lang="en-US" sz="2900" b="1" dirty="0" smtClean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  <a:p>
            <a:pPr marL="228600" indent="-50800">
              <a:buSzPts val="2800"/>
            </a:pPr>
            <a:endParaRPr lang="en-US" sz="2900" b="1" dirty="0" smtClean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  <a:p>
            <a:pPr marL="228600" indent="-50800">
              <a:buSzPts val="2800"/>
              <a:buNone/>
            </a:pPr>
            <a:r>
              <a:rPr lang="en-US" sz="3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Task</a:t>
            </a:r>
            <a:r>
              <a:rPr lang="en-US" sz="3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: </a:t>
            </a:r>
            <a:r>
              <a:rPr lang="en-US" sz="3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Apply signature-based rule permissions (Allow and Disallow </a:t>
            </a:r>
            <a:r>
              <a:rPr lang="en-US" sz="3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coding </a:t>
            </a:r>
            <a:r>
              <a:rPr lang="en-US" sz="3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in particular App)</a:t>
            </a:r>
          </a:p>
          <a:p>
            <a:pPr marL="228600" indent="-50800">
              <a:buSzPts val="2800"/>
            </a:pPr>
            <a:endParaRPr lang="en-US" sz="29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16958" y="0"/>
            <a:ext cx="10515600" cy="49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4E79"/>
              </a:buClr>
              <a:buSzPct val="100000"/>
            </a:pPr>
            <a: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31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INT444 - FIREWALLS &amp; INTRUSION DETECTION SYSTEMS </a:t>
            </a:r>
            <a: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2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904</Words>
  <Application>Microsoft Office PowerPoint</Application>
  <PresentationFormat>Custom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</vt:lpstr>
      <vt:lpstr>Calibri</vt:lpstr>
      <vt:lpstr>Times New Roman</vt:lpstr>
      <vt:lpstr>Noto Sans Symbols</vt:lpstr>
      <vt:lpstr>Office Theme</vt:lpstr>
      <vt:lpstr>Slide 1</vt:lpstr>
      <vt:lpstr>  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  INT444 - FIREWALLS &amp; INTRUSION DETECTION SYSTEMS 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EZHIL</dc:creator>
  <cp:lastModifiedBy>Gokila</cp:lastModifiedBy>
  <cp:revision>45</cp:revision>
  <dcterms:modified xsi:type="dcterms:W3CDTF">2023-07-29T04:22:15Z</dcterms:modified>
</cp:coreProperties>
</file>