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216a3749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216a3749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6e22032c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6e22032c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6e22032ca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6e22032ca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8482d0fd2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482d0fd2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76e22032c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6e22032c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8482d0fd2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482d0fd2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216a3749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216a3749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216a3749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216a3749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482d0fd2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482d0fd2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216a3749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216a374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6e22032ca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6e22032c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8482d0fd2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482d0fd2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8482d0fd2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482d0fd2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216a3749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216a3749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Diabetes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Isaac Miller, Payton Simon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a:t>
            </a:r>
            <a:endParaRPr/>
          </a:p>
        </p:txBody>
      </p:sp>
      <p:sp>
        <p:nvSpPr>
          <p:cNvPr id="196" name="Google Shape;196;p22"/>
          <p:cNvSpPr txBox="1"/>
          <p:nvPr/>
        </p:nvSpPr>
        <p:spPr>
          <a:xfrm>
            <a:off x="1297500" y="1510625"/>
            <a:ext cx="6155700" cy="914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lt1"/>
              </a:buClr>
              <a:buSzPts val="1400"/>
              <a:buFont typeface="Lato"/>
              <a:buChar char="●"/>
            </a:pPr>
            <a:r>
              <a:rPr b="1" lang="en">
                <a:solidFill>
                  <a:schemeClr val="lt1"/>
                </a:solidFill>
                <a:latin typeface="Lato"/>
                <a:ea typeface="Lato"/>
                <a:cs typeface="Lato"/>
                <a:sym typeface="Lato"/>
              </a:rPr>
              <a:t>Based on the given variables and our findings while analyzing the dataset,  we believe that there is a correlation between the pima indian women’s body index numbers to being diabetic or not.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Selecting our Machine Learning Models</a:t>
            </a:r>
            <a:endParaRPr/>
          </a:p>
        </p:txBody>
      </p:sp>
      <p:sp>
        <p:nvSpPr>
          <p:cNvPr id="202" name="Google Shape;202;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When determining our model, we needed to work with a learning method that would take into consideration parameters we wanted to input </a:t>
            </a:r>
            <a:r>
              <a:rPr lang="en"/>
              <a:t>and the data set we have. </a:t>
            </a:r>
            <a:endParaRPr/>
          </a:p>
          <a:p>
            <a:pPr indent="-311150" lvl="0" marL="457200" rtl="0" algn="l">
              <a:spcBef>
                <a:spcPts val="0"/>
              </a:spcBef>
              <a:spcAft>
                <a:spcPts val="0"/>
              </a:spcAft>
              <a:buSzPts val="1300"/>
              <a:buChar char="●"/>
            </a:pPr>
            <a:r>
              <a:rPr lang="en"/>
              <a:t>From that we narrowed our choices down to Logistical Regression, K Neighbors, and Decision Tree.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Accuracy measurement, train/test split,</a:t>
            </a:r>
            <a:endParaRPr/>
          </a:p>
        </p:txBody>
      </p:sp>
      <p:sp>
        <p:nvSpPr>
          <p:cNvPr id="208" name="Google Shape;208;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Our accuracy measurement for our logistical regression machine learning model was 78.75%</a:t>
            </a:r>
            <a:endParaRPr/>
          </a:p>
          <a:p>
            <a:pPr indent="-311150" lvl="0" marL="457200" rtl="0" algn="l">
              <a:spcBef>
                <a:spcPts val="0"/>
              </a:spcBef>
              <a:spcAft>
                <a:spcPts val="0"/>
              </a:spcAft>
              <a:buSzPts val="1300"/>
              <a:buChar char="●"/>
            </a:pPr>
            <a:r>
              <a:rPr lang="en"/>
              <a:t>We went with a 70% training group and a 30% test group.</a:t>
            </a:r>
            <a:endParaRPr/>
          </a:p>
          <a:p>
            <a:pPr indent="-298450" lvl="1" marL="914400" rtl="0" algn="l">
              <a:spcBef>
                <a:spcPts val="0"/>
              </a:spcBef>
              <a:spcAft>
                <a:spcPts val="0"/>
              </a:spcAft>
              <a:buSzPts val="1100"/>
              <a:buChar char="○"/>
            </a:pPr>
            <a:r>
              <a:rPr lang="en"/>
              <a:t>From a pool size of 532, we trained with 372 and tested 160</a:t>
            </a:r>
            <a:endParaRPr/>
          </a:p>
        </p:txBody>
      </p:sp>
      <p:pic>
        <p:nvPicPr>
          <p:cNvPr id="209" name="Google Shape;209;p24"/>
          <p:cNvPicPr preferRelativeResize="0"/>
          <p:nvPr/>
        </p:nvPicPr>
        <p:blipFill>
          <a:blip r:embed="rId3">
            <a:alphaModFix/>
          </a:blip>
          <a:stretch>
            <a:fillRect/>
          </a:stretch>
        </p:blipFill>
        <p:spPr>
          <a:xfrm>
            <a:off x="3751200" y="3298250"/>
            <a:ext cx="4766449" cy="1653900"/>
          </a:xfrm>
          <a:prstGeom prst="rect">
            <a:avLst/>
          </a:prstGeom>
          <a:noFill/>
          <a:ln>
            <a:noFill/>
          </a:ln>
        </p:spPr>
      </p:pic>
      <p:pic>
        <p:nvPicPr>
          <p:cNvPr id="210" name="Google Shape;210;p24"/>
          <p:cNvPicPr preferRelativeResize="0"/>
          <p:nvPr/>
        </p:nvPicPr>
        <p:blipFill>
          <a:blip r:embed="rId4">
            <a:alphaModFix/>
          </a:blip>
          <a:stretch>
            <a:fillRect/>
          </a:stretch>
        </p:blipFill>
        <p:spPr>
          <a:xfrm>
            <a:off x="365450" y="3298251"/>
            <a:ext cx="2799833" cy="142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ross-validation</a:t>
            </a:r>
            <a:endParaRPr/>
          </a:p>
        </p:txBody>
      </p:sp>
      <p:sp>
        <p:nvSpPr>
          <p:cNvPr id="216" name="Google Shape;216;p25"/>
          <p:cNvSpPr txBox="1"/>
          <p:nvPr>
            <p:ph idx="1" type="body"/>
          </p:nvPr>
        </p:nvSpPr>
        <p:spPr>
          <a:xfrm>
            <a:off x="756700" y="1544525"/>
            <a:ext cx="2820000" cy="2905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By using Kfold, we were able to compare the logistical regression accuracy with the other two machine learning models. </a:t>
            </a:r>
            <a:endParaRPr/>
          </a:p>
          <a:p>
            <a:pPr indent="-298450" lvl="1" marL="914400" rtl="0" algn="l">
              <a:spcBef>
                <a:spcPts val="0"/>
              </a:spcBef>
              <a:spcAft>
                <a:spcPts val="0"/>
              </a:spcAft>
              <a:buSzPts val="1100"/>
              <a:buChar char="○"/>
            </a:pPr>
            <a:r>
              <a:rPr lang="en"/>
              <a:t>Once again, The logistical regression model had the highest score</a:t>
            </a:r>
            <a:endParaRPr/>
          </a:p>
        </p:txBody>
      </p:sp>
      <p:pic>
        <p:nvPicPr>
          <p:cNvPr id="217" name="Google Shape;217;p25"/>
          <p:cNvPicPr preferRelativeResize="0"/>
          <p:nvPr/>
        </p:nvPicPr>
        <p:blipFill>
          <a:blip r:embed="rId3">
            <a:alphaModFix/>
          </a:blip>
          <a:stretch>
            <a:fillRect/>
          </a:stretch>
        </p:blipFill>
        <p:spPr>
          <a:xfrm>
            <a:off x="4059900" y="1544513"/>
            <a:ext cx="4802475" cy="2648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evaluations, comparing with other Machine Learning algorithms</a:t>
            </a:r>
            <a:endParaRPr/>
          </a:p>
        </p:txBody>
      </p:sp>
      <p:sp>
        <p:nvSpPr>
          <p:cNvPr id="223" name="Google Shape;223;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tested K Neighbors 50 times. The accuracy of the prediction never reached over 80%</a:t>
            </a:r>
            <a:endParaRPr/>
          </a:p>
          <a:p>
            <a:pPr indent="-311150" lvl="0" marL="457200" rtl="0" algn="l">
              <a:spcBef>
                <a:spcPts val="0"/>
              </a:spcBef>
              <a:spcAft>
                <a:spcPts val="0"/>
              </a:spcAft>
              <a:buSzPts val="1300"/>
              <a:buChar char="●"/>
            </a:pPr>
            <a:r>
              <a:rPr lang="en"/>
              <a:t>We compared the accuracy and cross-validation for all three machine learning models on our dataset. </a:t>
            </a:r>
            <a:endParaRPr/>
          </a:p>
          <a:p>
            <a:pPr indent="-298450" lvl="1" marL="914400" rtl="0" algn="l">
              <a:spcBef>
                <a:spcPts val="0"/>
              </a:spcBef>
              <a:spcAft>
                <a:spcPts val="0"/>
              </a:spcAft>
              <a:buSzPts val="1100"/>
              <a:buChar char="○"/>
            </a:pPr>
            <a:r>
              <a:rPr lang="en"/>
              <a:t>Logistic regression had a higher accuracy and cross-validation score when compared to the k Neighbors and Decision Tree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24" name="Google Shape;224;p26"/>
          <p:cNvPicPr preferRelativeResize="0"/>
          <p:nvPr/>
        </p:nvPicPr>
        <p:blipFill>
          <a:blip r:embed="rId3">
            <a:alphaModFix/>
          </a:blip>
          <a:stretch>
            <a:fillRect/>
          </a:stretch>
        </p:blipFill>
        <p:spPr>
          <a:xfrm>
            <a:off x="5084280" y="2917375"/>
            <a:ext cx="2710250" cy="2042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30" name="Google Shape;230;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off of our findings from comparing accuracy and cross-validation scores, we </a:t>
            </a:r>
            <a:r>
              <a:rPr lang="en"/>
              <a:t>believe</a:t>
            </a:r>
            <a:r>
              <a:rPr lang="en"/>
              <a:t> the best machine learning model is the logistical regression model.</a:t>
            </a:r>
            <a:endParaRPr/>
          </a:p>
          <a:p>
            <a:pPr indent="0" lvl="0" marL="0" rtl="0" algn="l">
              <a:spcBef>
                <a:spcPts val="1600"/>
              </a:spcBef>
              <a:spcAft>
                <a:spcPts val="0"/>
              </a:spcAft>
              <a:buNone/>
            </a:pPr>
            <a:r>
              <a:rPr lang="en"/>
              <a:t>From the logistical machine learning model, we believe there is a somewhat strong correlation between the pima indian tribe women’s body indexes and the likelihood as to whether or not they were diagnosed as diabetic</a:t>
            </a:r>
            <a:endParaRPr/>
          </a:p>
          <a:p>
            <a:pPr indent="0" lvl="0" marL="0" rtl="0" algn="l">
              <a:spcBef>
                <a:spcPts val="1600"/>
              </a:spcBef>
              <a:spcAft>
                <a:spcPts val="1600"/>
              </a:spcAft>
              <a:buNone/>
            </a:pPr>
            <a:r>
              <a:rPr lang="en"/>
              <a:t>The best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dataset?</a:t>
            </a:r>
            <a:endParaRPr/>
          </a:p>
        </p:txBody>
      </p:sp>
      <p:sp>
        <p:nvSpPr>
          <p:cNvPr id="141" name="Google Shape;141;p14"/>
          <p:cNvSpPr txBox="1"/>
          <p:nvPr>
            <p:ph idx="1" type="body"/>
          </p:nvPr>
        </p:nvSpPr>
        <p:spPr>
          <a:xfrm>
            <a:off x="801375" y="1456175"/>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This dataset includes the following information on patients from the Pima Indian heritage </a:t>
            </a:r>
            <a:r>
              <a:rPr lang="en"/>
              <a:t>(subgroup of Native Americans) who are female and older than 21: Pregnancies, Glucose, Blood Pressure, Skin Thickness, Insulin, BMI, Diabetes Pedigree Function, Age, and their Outcome.</a:t>
            </a:r>
            <a:endParaRPr/>
          </a:p>
          <a:p>
            <a:pPr indent="-311150" lvl="0" marL="457200" rtl="0" algn="l">
              <a:spcBef>
                <a:spcPts val="0"/>
              </a:spcBef>
              <a:spcAft>
                <a:spcPts val="0"/>
              </a:spcAft>
              <a:buSzPts val="1300"/>
              <a:buChar char="●"/>
            </a:pPr>
            <a:r>
              <a:rPr lang="en"/>
              <a:t>We hope to find  any correlation between any of the variables of pregnancy, glucose, blood pressure, skin thickness, insulin, BMI, Diabetes Pedigree Function, and age and whether they are likely to have diabetes</a:t>
            </a:r>
            <a:endParaRPr/>
          </a:p>
          <a:p>
            <a:pPr indent="-311150" lvl="0" marL="457200" rtl="0" algn="l">
              <a:spcBef>
                <a:spcPts val="0"/>
              </a:spcBef>
              <a:spcAft>
                <a:spcPts val="0"/>
              </a:spcAft>
              <a:buSzPts val="1300"/>
              <a:buChar char="●"/>
            </a:pPr>
            <a:r>
              <a:rPr lang="en"/>
              <a:t>We hope to find a way to accurately predict the outcome of a test for Diabetes based on several factors.</a:t>
            </a:r>
            <a:endParaRPr/>
          </a:p>
          <a:p>
            <a:pPr indent="0" lvl="0" marL="0" rtl="0" algn="l">
              <a:spcBef>
                <a:spcPts val="1600"/>
              </a:spcBef>
              <a:spcAft>
                <a:spcPts val="1600"/>
              </a:spcAft>
              <a:buNone/>
            </a:pPr>
            <a:r>
              <a:t/>
            </a:r>
            <a:endParaRPr/>
          </a:p>
        </p:txBody>
      </p:sp>
      <p:pic>
        <p:nvPicPr>
          <p:cNvPr id="142" name="Google Shape;142;p14"/>
          <p:cNvPicPr preferRelativeResize="0"/>
          <p:nvPr/>
        </p:nvPicPr>
        <p:blipFill>
          <a:blip r:embed="rId3">
            <a:alphaModFix/>
          </a:blip>
          <a:stretch>
            <a:fillRect/>
          </a:stretch>
        </p:blipFill>
        <p:spPr>
          <a:xfrm>
            <a:off x="3213150" y="3509100"/>
            <a:ext cx="4927348" cy="14318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Cleaning and Preparing the dataset</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Data was pre-made and obtained from Kaggle.</a:t>
            </a:r>
            <a:endParaRPr/>
          </a:p>
          <a:p>
            <a:pPr indent="-311150" lvl="0" marL="457200" rtl="0" algn="l">
              <a:spcBef>
                <a:spcPts val="0"/>
              </a:spcBef>
              <a:spcAft>
                <a:spcPts val="0"/>
              </a:spcAft>
              <a:buSzPts val="1300"/>
              <a:buChar char="●"/>
            </a:pPr>
            <a:r>
              <a:rPr lang="en"/>
              <a:t>We removed the column “insulin” due to the overall lack of data representation within the column.</a:t>
            </a:r>
            <a:endParaRPr/>
          </a:p>
          <a:p>
            <a:pPr indent="-311150" lvl="0" marL="457200" rtl="0" algn="l">
              <a:spcBef>
                <a:spcPts val="0"/>
              </a:spcBef>
              <a:spcAft>
                <a:spcPts val="0"/>
              </a:spcAft>
              <a:buSzPts val="1300"/>
              <a:buChar char="●"/>
            </a:pPr>
            <a:r>
              <a:rPr lang="en"/>
              <a:t>We removed the “Age” column because the data collected did not accurately give an balanced </a:t>
            </a:r>
            <a:r>
              <a:rPr lang="en"/>
              <a:t>distribution</a:t>
            </a:r>
            <a:r>
              <a:rPr lang="en"/>
              <a:t> of patients based on age. A majority of the participants were between the ages of twenty to </a:t>
            </a:r>
            <a:r>
              <a:rPr lang="en"/>
              <a:t>forty</a:t>
            </a:r>
            <a:endParaRPr/>
          </a:p>
          <a:p>
            <a:pPr indent="0" lvl="0" marL="457200" rtl="0" algn="l">
              <a:spcBef>
                <a:spcPts val="1600"/>
              </a:spcBef>
              <a:spcAft>
                <a:spcPts val="1600"/>
              </a:spcAft>
              <a:buNone/>
            </a:pPr>
            <a:r>
              <a:t/>
            </a:r>
            <a:endParaRPr/>
          </a:p>
        </p:txBody>
      </p:sp>
      <p:pic>
        <p:nvPicPr>
          <p:cNvPr id="149" name="Google Shape;149;p15"/>
          <p:cNvPicPr preferRelativeResize="0"/>
          <p:nvPr/>
        </p:nvPicPr>
        <p:blipFill>
          <a:blip r:embed="rId3">
            <a:alphaModFix/>
          </a:blip>
          <a:stretch>
            <a:fillRect/>
          </a:stretch>
        </p:blipFill>
        <p:spPr>
          <a:xfrm>
            <a:off x="437250" y="3434500"/>
            <a:ext cx="8409829" cy="914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Cleaning and Preparing the dataset</a:t>
            </a:r>
            <a:endParaRPr/>
          </a:p>
        </p:txBody>
      </p:sp>
      <p:sp>
        <p:nvSpPr>
          <p:cNvPr id="155" name="Google Shape;155;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At first, we were going to remove the Diabetes Pedigree Function because neither of us understood what it was. After some research, we determined that the pedigrees function is the probability of one’s likelihood to develop diabetes when looking at their family history.</a:t>
            </a:r>
            <a:endParaRPr/>
          </a:p>
          <a:p>
            <a:pPr indent="-311150" lvl="0" marL="457200" rtl="0" algn="l">
              <a:spcBef>
                <a:spcPts val="0"/>
              </a:spcBef>
              <a:spcAft>
                <a:spcPts val="0"/>
              </a:spcAft>
              <a:buSzPts val="1300"/>
              <a:buChar char="●"/>
            </a:pPr>
            <a:r>
              <a:rPr lang="en"/>
              <a:t>Renamed columns ‘BloodPressure’ and ‘SkinThickness’ to ‘Blood_Pressure’ and ‘Skin_Thickness’</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6699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Exploring the Data</a:t>
            </a:r>
            <a:endParaRPr/>
          </a:p>
        </p:txBody>
      </p:sp>
      <p:sp>
        <p:nvSpPr>
          <p:cNvPr id="161" name="Google Shape;161;p17"/>
          <p:cNvSpPr txBox="1"/>
          <p:nvPr>
            <p:ph idx="1" type="body"/>
          </p:nvPr>
        </p:nvSpPr>
        <p:spPr>
          <a:xfrm>
            <a:off x="0" y="1593275"/>
            <a:ext cx="4028100" cy="2911200"/>
          </a:xfrm>
          <a:prstGeom prst="rect">
            <a:avLst/>
          </a:prstGeom>
        </p:spPr>
        <p:txBody>
          <a:bodyPr anchorCtr="0" anchor="t" bIns="91425" lIns="91425" spcFirstLastPara="1" rIns="91425" wrap="square" tIns="91425">
            <a:noAutofit/>
          </a:bodyPr>
          <a:lstStyle/>
          <a:p>
            <a:pPr indent="-311150" lvl="0" marL="457200" rtl="0" algn="l">
              <a:spcBef>
                <a:spcPts val="1200"/>
              </a:spcBef>
              <a:spcAft>
                <a:spcPts val="0"/>
              </a:spcAft>
              <a:buSzPts val="1300"/>
              <a:buChar char="●"/>
            </a:pPr>
            <a:r>
              <a:rPr lang="en"/>
              <a:t>Correlations:</a:t>
            </a:r>
            <a:endParaRPr/>
          </a:p>
          <a:p>
            <a:pPr indent="-298450" lvl="1" marL="914400" rtl="0" algn="l">
              <a:spcBef>
                <a:spcPts val="0"/>
              </a:spcBef>
              <a:spcAft>
                <a:spcPts val="0"/>
              </a:spcAft>
              <a:buSzPts val="1100"/>
              <a:buChar char="○"/>
            </a:pPr>
            <a:r>
              <a:rPr lang="en"/>
              <a:t>As Skin Thickness in the patient increases, so does the patient’s BMI</a:t>
            </a:r>
            <a:endParaRPr/>
          </a:p>
          <a:p>
            <a:pPr indent="-298450" lvl="1" marL="914400" rtl="0" algn="l">
              <a:spcBef>
                <a:spcPts val="0"/>
              </a:spcBef>
              <a:spcAft>
                <a:spcPts val="0"/>
              </a:spcAft>
              <a:buSzPts val="1100"/>
              <a:buChar char="○"/>
            </a:pPr>
            <a:r>
              <a:rPr lang="en"/>
              <a:t>Participants glucose levels who had diabetes varied drastically between 100 and 200 </a:t>
            </a:r>
            <a:endParaRPr/>
          </a:p>
          <a:p>
            <a:pPr indent="-298450" lvl="1" marL="914400" rtl="0" algn="l">
              <a:spcBef>
                <a:spcPts val="0"/>
              </a:spcBef>
              <a:spcAft>
                <a:spcPts val="0"/>
              </a:spcAft>
              <a:buSzPts val="1100"/>
              <a:buChar char="○"/>
            </a:pPr>
            <a:r>
              <a:rPr lang="en"/>
              <a:t>participants who did not have diabetes on average had glucose levels between 80 and 125</a:t>
            </a:r>
            <a:endParaRPr/>
          </a:p>
          <a:p>
            <a:pPr indent="-298450" lvl="1" marL="914400" rtl="0" algn="l">
              <a:spcBef>
                <a:spcPts val="0"/>
              </a:spcBef>
              <a:spcAft>
                <a:spcPts val="0"/>
              </a:spcAft>
              <a:buSzPts val="1100"/>
              <a:buChar char="○"/>
            </a:pPr>
            <a:r>
              <a:rPr lang="en"/>
              <a:t>Those with diabetes </a:t>
            </a:r>
            <a:endParaRPr/>
          </a:p>
          <a:p>
            <a:pPr indent="-298450" lvl="1" marL="914400" rtl="0" algn="l">
              <a:spcBef>
                <a:spcPts val="0"/>
              </a:spcBef>
              <a:spcAft>
                <a:spcPts val="0"/>
              </a:spcAft>
              <a:buSzPts val="1100"/>
              <a:buChar char="○"/>
            </a:pPr>
            <a:r>
              <a:rPr lang="en"/>
              <a:t>Diabetic patients were more likely to have more pregnancies, a higher BMI, and a higher value of Diabetes Pedigree function (next slide)</a:t>
            </a:r>
            <a:endParaRPr/>
          </a:p>
          <a:p>
            <a:pPr indent="0" lvl="0" marL="0" rtl="0" algn="l">
              <a:spcBef>
                <a:spcPts val="1200"/>
              </a:spcBef>
              <a:spcAft>
                <a:spcPts val="0"/>
              </a:spcAft>
              <a:buNone/>
            </a:pPr>
            <a:r>
              <a:t/>
            </a:r>
            <a:endParaRPr/>
          </a:p>
          <a:p>
            <a:pPr indent="0" lvl="0" marL="0" rtl="0" algn="l">
              <a:spcBef>
                <a:spcPts val="1200"/>
              </a:spcBef>
              <a:spcAft>
                <a:spcPts val="1600"/>
              </a:spcAft>
              <a:buNone/>
            </a:pPr>
            <a:r>
              <a:t/>
            </a:r>
            <a:endParaRPr/>
          </a:p>
        </p:txBody>
      </p:sp>
      <p:pic>
        <p:nvPicPr>
          <p:cNvPr id="162" name="Google Shape;162;p17"/>
          <p:cNvPicPr preferRelativeResize="0"/>
          <p:nvPr/>
        </p:nvPicPr>
        <p:blipFill rotWithShape="1">
          <a:blip r:embed="rId3">
            <a:alphaModFix/>
          </a:blip>
          <a:srcRect b="4571" l="10075" r="12363" t="0"/>
          <a:stretch/>
        </p:blipFill>
        <p:spPr>
          <a:xfrm>
            <a:off x="5406863" y="1103200"/>
            <a:ext cx="2281125" cy="1468550"/>
          </a:xfrm>
          <a:prstGeom prst="rect">
            <a:avLst/>
          </a:prstGeom>
          <a:noFill/>
          <a:ln>
            <a:noFill/>
          </a:ln>
        </p:spPr>
      </p:pic>
      <p:pic>
        <p:nvPicPr>
          <p:cNvPr id="163" name="Google Shape;163;p17"/>
          <p:cNvPicPr preferRelativeResize="0"/>
          <p:nvPr/>
        </p:nvPicPr>
        <p:blipFill>
          <a:blip r:embed="rId4">
            <a:alphaModFix/>
          </a:blip>
          <a:stretch>
            <a:fillRect/>
          </a:stretch>
        </p:blipFill>
        <p:spPr>
          <a:xfrm>
            <a:off x="5124325" y="2892975"/>
            <a:ext cx="2846200" cy="1812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pic>
        <p:nvPicPr>
          <p:cNvPr id="168" name="Google Shape;168;p18"/>
          <p:cNvPicPr preferRelativeResize="0"/>
          <p:nvPr/>
        </p:nvPicPr>
        <p:blipFill>
          <a:blip r:embed="rId3">
            <a:alphaModFix/>
          </a:blip>
          <a:stretch>
            <a:fillRect/>
          </a:stretch>
        </p:blipFill>
        <p:spPr>
          <a:xfrm>
            <a:off x="2031775" y="939725"/>
            <a:ext cx="5116574" cy="3606750"/>
          </a:xfrm>
          <a:prstGeom prst="rect">
            <a:avLst/>
          </a:prstGeom>
          <a:noFill/>
          <a:ln>
            <a:noFill/>
          </a:ln>
        </p:spPr>
      </p:pic>
      <p:sp>
        <p:nvSpPr>
          <p:cNvPr id="169" name="Google Shape;169;p18"/>
          <p:cNvSpPr txBox="1"/>
          <p:nvPr/>
        </p:nvSpPr>
        <p:spPr>
          <a:xfrm>
            <a:off x="2971950" y="4702825"/>
            <a:ext cx="3200100" cy="2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00">
                <a:solidFill>
                  <a:schemeClr val="lt1"/>
                </a:solidFill>
                <a:latin typeface="Lato"/>
                <a:ea typeface="Lato"/>
                <a:cs typeface="Lato"/>
                <a:sym typeface="Lato"/>
              </a:rPr>
              <a:t> </a:t>
            </a:r>
            <a:r>
              <a:rPr lang="en" sz="1300">
                <a:solidFill>
                  <a:schemeClr val="lt1"/>
                </a:solidFill>
                <a:latin typeface="Lato"/>
                <a:ea typeface="Lato"/>
                <a:cs typeface="Lato"/>
                <a:sym typeface="Lato"/>
              </a:rPr>
              <a:t>non-diabetic =0</a:t>
            </a:r>
            <a:r>
              <a:rPr lang="en">
                <a:latin typeface="Lato"/>
                <a:ea typeface="Lato"/>
                <a:cs typeface="Lato"/>
                <a:sym typeface="Lato"/>
              </a:rPr>
              <a:t>             </a:t>
            </a:r>
            <a:r>
              <a:rPr lang="en" sz="1300">
                <a:solidFill>
                  <a:schemeClr val="lt1"/>
                </a:solidFill>
                <a:latin typeface="Lato"/>
                <a:ea typeface="Lato"/>
                <a:cs typeface="Lato"/>
                <a:sym typeface="Lato"/>
              </a:rPr>
              <a:t>diabetic=1</a:t>
            </a:r>
            <a:endParaRPr>
              <a:latin typeface="Lato"/>
              <a:ea typeface="Lato"/>
              <a:cs typeface="Lato"/>
              <a:sym typeface="Lato"/>
            </a:endParaRPr>
          </a:p>
        </p:txBody>
      </p:sp>
      <p:sp>
        <p:nvSpPr>
          <p:cNvPr id="170" name="Google Shape;170;p18"/>
          <p:cNvSpPr txBox="1"/>
          <p:nvPr>
            <p:ph type="title"/>
          </p:nvPr>
        </p:nvSpPr>
        <p:spPr>
          <a:xfrm>
            <a:off x="1286000" y="3176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Exploring the Data: Pregnancies by outcome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pic>
        <p:nvPicPr>
          <p:cNvPr id="175" name="Google Shape;175;p19"/>
          <p:cNvPicPr preferRelativeResize="0"/>
          <p:nvPr/>
        </p:nvPicPr>
        <p:blipFill rotWithShape="1">
          <a:blip r:embed="rId3">
            <a:alphaModFix/>
          </a:blip>
          <a:srcRect b="0" l="0" r="0" t="3864"/>
          <a:stretch/>
        </p:blipFill>
        <p:spPr>
          <a:xfrm>
            <a:off x="1864838" y="945700"/>
            <a:ext cx="5414326" cy="3669276"/>
          </a:xfrm>
          <a:prstGeom prst="rect">
            <a:avLst/>
          </a:prstGeom>
          <a:noFill/>
          <a:ln>
            <a:noFill/>
          </a:ln>
        </p:spPr>
      </p:pic>
      <p:sp>
        <p:nvSpPr>
          <p:cNvPr id="176" name="Google Shape;176;p19"/>
          <p:cNvSpPr txBox="1"/>
          <p:nvPr/>
        </p:nvSpPr>
        <p:spPr>
          <a:xfrm>
            <a:off x="2971950" y="4702825"/>
            <a:ext cx="3200100" cy="2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00">
                <a:solidFill>
                  <a:schemeClr val="lt1"/>
                </a:solidFill>
                <a:latin typeface="Lato"/>
                <a:ea typeface="Lato"/>
                <a:cs typeface="Lato"/>
                <a:sym typeface="Lato"/>
              </a:rPr>
              <a:t> non-diabetic =0</a:t>
            </a:r>
            <a:r>
              <a:rPr lang="en">
                <a:latin typeface="Lato"/>
                <a:ea typeface="Lato"/>
                <a:cs typeface="Lato"/>
                <a:sym typeface="Lato"/>
              </a:rPr>
              <a:t>             </a:t>
            </a:r>
            <a:r>
              <a:rPr lang="en" sz="1300">
                <a:solidFill>
                  <a:schemeClr val="lt1"/>
                </a:solidFill>
                <a:latin typeface="Lato"/>
                <a:ea typeface="Lato"/>
                <a:cs typeface="Lato"/>
                <a:sym typeface="Lato"/>
              </a:rPr>
              <a:t>diabetic=1</a:t>
            </a:r>
            <a:endParaRPr>
              <a:latin typeface="Lato"/>
              <a:ea typeface="Lato"/>
              <a:cs typeface="Lato"/>
              <a:sym typeface="Lato"/>
            </a:endParaRPr>
          </a:p>
        </p:txBody>
      </p:sp>
      <p:sp>
        <p:nvSpPr>
          <p:cNvPr id="177" name="Google Shape;177;p19"/>
          <p:cNvSpPr txBox="1"/>
          <p:nvPr>
            <p:ph type="title"/>
          </p:nvPr>
        </p:nvSpPr>
        <p:spPr>
          <a:xfrm>
            <a:off x="1286000" y="3176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Exploring the Data: DP Function by outcome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pic>
        <p:nvPicPr>
          <p:cNvPr id="182" name="Google Shape;182;p20"/>
          <p:cNvPicPr preferRelativeResize="0"/>
          <p:nvPr/>
        </p:nvPicPr>
        <p:blipFill rotWithShape="1">
          <a:blip r:embed="rId3">
            <a:alphaModFix/>
          </a:blip>
          <a:srcRect b="0" l="0" r="0" t="3864"/>
          <a:stretch/>
        </p:blipFill>
        <p:spPr>
          <a:xfrm>
            <a:off x="1926475" y="1009200"/>
            <a:ext cx="5291050" cy="3585800"/>
          </a:xfrm>
          <a:prstGeom prst="rect">
            <a:avLst/>
          </a:prstGeom>
          <a:noFill/>
          <a:ln>
            <a:noFill/>
          </a:ln>
        </p:spPr>
      </p:pic>
      <p:sp>
        <p:nvSpPr>
          <p:cNvPr id="183" name="Google Shape;183;p20"/>
          <p:cNvSpPr txBox="1"/>
          <p:nvPr/>
        </p:nvSpPr>
        <p:spPr>
          <a:xfrm>
            <a:off x="2971950" y="4737325"/>
            <a:ext cx="3200100" cy="2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00">
                <a:solidFill>
                  <a:schemeClr val="lt1"/>
                </a:solidFill>
                <a:latin typeface="Lato"/>
                <a:ea typeface="Lato"/>
                <a:cs typeface="Lato"/>
                <a:sym typeface="Lato"/>
              </a:rPr>
              <a:t> non-diabetic =0</a:t>
            </a:r>
            <a:r>
              <a:rPr lang="en">
                <a:latin typeface="Lato"/>
                <a:ea typeface="Lato"/>
                <a:cs typeface="Lato"/>
                <a:sym typeface="Lato"/>
              </a:rPr>
              <a:t>             </a:t>
            </a:r>
            <a:r>
              <a:rPr lang="en" sz="1300">
                <a:solidFill>
                  <a:schemeClr val="lt1"/>
                </a:solidFill>
                <a:latin typeface="Lato"/>
                <a:ea typeface="Lato"/>
                <a:cs typeface="Lato"/>
                <a:sym typeface="Lato"/>
              </a:rPr>
              <a:t>diabetic=1</a:t>
            </a:r>
            <a:endParaRPr>
              <a:latin typeface="Lato"/>
              <a:ea typeface="Lato"/>
              <a:cs typeface="Lato"/>
              <a:sym typeface="Lato"/>
            </a:endParaRPr>
          </a:p>
        </p:txBody>
      </p:sp>
      <p:sp>
        <p:nvSpPr>
          <p:cNvPr id="184" name="Google Shape;184;p20"/>
          <p:cNvSpPr txBox="1"/>
          <p:nvPr>
            <p:ph type="title"/>
          </p:nvPr>
        </p:nvSpPr>
        <p:spPr>
          <a:xfrm>
            <a:off x="1286000" y="3176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Exploring the Data: BMI by outcome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113350" y="837350"/>
            <a:ext cx="7174200" cy="68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and Improvements</a:t>
            </a:r>
            <a:endParaRPr/>
          </a:p>
        </p:txBody>
      </p:sp>
      <p:sp>
        <p:nvSpPr>
          <p:cNvPr id="190" name="Google Shape;190;p21"/>
          <p:cNvSpPr txBox="1"/>
          <p:nvPr>
            <p:ph idx="1" type="body"/>
          </p:nvPr>
        </p:nvSpPr>
        <p:spPr>
          <a:xfrm>
            <a:off x="1113350" y="1527050"/>
            <a:ext cx="68850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Problems</a:t>
            </a:r>
            <a:endParaRPr/>
          </a:p>
          <a:p>
            <a:pPr indent="-298450" lvl="1" marL="914400" rtl="0" algn="l">
              <a:spcBef>
                <a:spcPts val="0"/>
              </a:spcBef>
              <a:spcAft>
                <a:spcPts val="0"/>
              </a:spcAft>
              <a:buSzPts val="1100"/>
              <a:buChar char="○"/>
            </a:pPr>
            <a:r>
              <a:rPr lang="en"/>
              <a:t>A majority of the patients are between the ages of 21 and 30, leaving the data skewed</a:t>
            </a:r>
            <a:endParaRPr/>
          </a:p>
          <a:p>
            <a:pPr indent="-298450" lvl="1" marL="914400" rtl="0" algn="l">
              <a:spcBef>
                <a:spcPts val="0"/>
              </a:spcBef>
              <a:spcAft>
                <a:spcPts val="0"/>
              </a:spcAft>
              <a:buSzPts val="1100"/>
              <a:buChar char="○"/>
            </a:pPr>
            <a:r>
              <a:rPr lang="en"/>
              <a:t>There is an insufficient amount of information included about the women’s insulin levels</a:t>
            </a:r>
            <a:endParaRPr/>
          </a:p>
          <a:p>
            <a:pPr indent="-298450" lvl="1" marL="914400" rtl="0" algn="l">
              <a:spcBef>
                <a:spcPts val="0"/>
              </a:spcBef>
              <a:spcAft>
                <a:spcPts val="0"/>
              </a:spcAft>
              <a:buSzPts val="1100"/>
              <a:buChar char="○"/>
            </a:pPr>
            <a:r>
              <a:rPr lang="en"/>
              <a:t>The data is taken from a very specific group of women. This data is only an accurate representation of this specific group. Have a sample size include wider range of Native American tribes</a:t>
            </a:r>
            <a:endParaRPr/>
          </a:p>
          <a:p>
            <a:pPr indent="0" lvl="0" marL="914400" rtl="0" algn="l">
              <a:spcBef>
                <a:spcPts val="1600"/>
              </a:spcBef>
              <a:spcAft>
                <a:spcPts val="0"/>
              </a:spcAft>
              <a:buNone/>
            </a:pPr>
            <a:r>
              <a:t/>
            </a:r>
            <a:endParaRPr/>
          </a:p>
          <a:p>
            <a:pPr indent="-311150" lvl="0" marL="457200" rtl="0" algn="l">
              <a:spcBef>
                <a:spcPts val="1600"/>
              </a:spcBef>
              <a:spcAft>
                <a:spcPts val="0"/>
              </a:spcAft>
              <a:buSzPts val="1300"/>
              <a:buChar char="●"/>
            </a:pPr>
            <a:r>
              <a:rPr lang="en"/>
              <a:t>Improvements</a:t>
            </a:r>
            <a:endParaRPr/>
          </a:p>
          <a:p>
            <a:pPr indent="-298450" lvl="1" marL="914400" rtl="0" algn="l">
              <a:spcBef>
                <a:spcPts val="0"/>
              </a:spcBef>
              <a:spcAft>
                <a:spcPts val="0"/>
              </a:spcAft>
              <a:buSzPts val="1100"/>
              <a:buChar char="○"/>
            </a:pPr>
            <a:r>
              <a:rPr lang="en"/>
              <a:t>Ensure that the age group is consistent: either from 18-30 or 40+</a:t>
            </a:r>
            <a:endParaRPr/>
          </a:p>
          <a:p>
            <a:pPr indent="-298450" lvl="1" marL="914400" rtl="0" algn="l">
              <a:spcBef>
                <a:spcPts val="0"/>
              </a:spcBef>
              <a:spcAft>
                <a:spcPts val="0"/>
              </a:spcAft>
              <a:buSzPts val="1100"/>
              <a:buChar char="○"/>
            </a:pPr>
            <a:r>
              <a:rPr lang="en"/>
              <a:t>Ensure the age groups are equally distributed in amount</a:t>
            </a:r>
            <a:endParaRPr/>
          </a:p>
          <a:p>
            <a:pPr indent="-298450" lvl="1" marL="914400" rtl="0" algn="l">
              <a:spcBef>
                <a:spcPts val="0"/>
              </a:spcBef>
              <a:spcAft>
                <a:spcPts val="0"/>
              </a:spcAft>
              <a:buSzPts val="1100"/>
              <a:buChar char="○"/>
            </a:pPr>
            <a:r>
              <a:rPr lang="en"/>
              <a:t>Include more information on individual’s insulin levels</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