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046558" x="685800"/>
            <a:ext cy="1102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1pPr>
            <a:lvl2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2pPr>
            <a:lvl3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3pPr>
            <a:lvl4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4pPr>
            <a:lvl5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5pPr>
            <a:lvl6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6pPr>
            <a:lvl7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7pPr>
            <a:lvl8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8pPr>
            <a:lvl9pPr indent="304800">
              <a:buClr>
                <a:srgbClr val="FFA711"/>
              </a:buClr>
              <a:buSzPct val="100000"/>
              <a:defRPr b="1" sz="4800"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182817" x="685800"/>
            <a:ext cy="838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buNone/>
              <a:defRPr/>
            </a:lvl1pPr>
            <a:lvl2pPr indent="203200" marL="0">
              <a:spcBef>
                <a:spcPts val="0"/>
              </a:spcBef>
              <a:buSzPct val="100000"/>
              <a:buNone/>
              <a:defRPr sz="3200"/>
            </a:lvl2pPr>
            <a:lvl3pPr indent="203200" marL="0">
              <a:spcBef>
                <a:spcPts val="0"/>
              </a:spcBef>
              <a:buSzPct val="100000"/>
              <a:buNone/>
              <a:defRPr sz="3200"/>
            </a:lvl3pPr>
            <a:lvl4pPr indent="203200" marL="0">
              <a:spcBef>
                <a:spcPts val="0"/>
              </a:spcBef>
              <a:buSzPct val="100000"/>
              <a:buNone/>
              <a:defRPr sz="3200"/>
            </a:lvl4pPr>
            <a:lvl5pPr indent="203200" marL="0">
              <a:spcBef>
                <a:spcPts val="0"/>
              </a:spcBef>
              <a:buSzPct val="100000"/>
              <a:buNone/>
              <a:defRPr sz="3200"/>
            </a:lvl5pPr>
            <a:lvl6pPr indent="203200" marL="0">
              <a:spcBef>
                <a:spcPts val="0"/>
              </a:spcBef>
              <a:buSzPct val="100000"/>
              <a:buNone/>
              <a:defRPr sz="3200"/>
            </a:lvl6pPr>
            <a:lvl7pPr indent="203200" marL="0">
              <a:spcBef>
                <a:spcPts val="0"/>
              </a:spcBef>
              <a:buSzPct val="100000"/>
              <a:buNone/>
              <a:defRPr sz="3200"/>
            </a:lvl7pPr>
            <a:lvl8pPr indent="203200" marL="0">
              <a:spcBef>
                <a:spcPts val="0"/>
              </a:spcBef>
              <a:buSzPct val="100000"/>
              <a:buNone/>
              <a:defRPr sz="3200"/>
            </a:lvl8pPr>
            <a:lvl9pPr indent="203200" marL="0">
              <a:spcBef>
                <a:spcPts val="0"/>
              </a:spcBef>
              <a:buSzPct val="100000"/>
              <a:buNone/>
              <a:defRPr sz="3200"/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y="3461599" x="0"/>
            <a:ext cy="1647971" cx="9144000"/>
            <a:chOff y="3690482" x="0"/>
            <a:chExt cy="850171" cx="9144000"/>
          </a:xfrm>
        </p:grpSpPr>
        <p:sp>
          <p:nvSpPr>
            <p:cNvPr id="12" name="Shape 12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>
                <a:solidFill>
                  <a:srgbClr val="FFA711"/>
                </a:solidFill>
              </a:defRPr>
            </a:lvl1pPr>
            <a:lvl2pPr>
              <a:defRPr>
                <a:solidFill>
                  <a:srgbClr val="FFA711"/>
                </a:solidFill>
              </a:defRPr>
            </a:lvl2pPr>
            <a:lvl3pPr>
              <a:defRPr>
                <a:solidFill>
                  <a:srgbClr val="FFA711"/>
                </a:solidFill>
              </a:defRPr>
            </a:lvl3pPr>
            <a:lvl4pPr>
              <a:defRPr>
                <a:solidFill>
                  <a:srgbClr val="FFA711"/>
                </a:solidFill>
              </a:defRPr>
            </a:lvl4pPr>
            <a:lvl5pPr>
              <a:defRPr>
                <a:solidFill>
                  <a:srgbClr val="FFA711"/>
                </a:solidFill>
              </a:defRPr>
            </a:lvl5pPr>
            <a:lvl6pPr>
              <a:defRPr>
                <a:solidFill>
                  <a:srgbClr val="FFA711"/>
                </a:solidFill>
              </a:defRPr>
            </a:lvl6pPr>
            <a:lvl7pPr>
              <a:defRPr>
                <a:solidFill>
                  <a:srgbClr val="FFA711"/>
                </a:solidFill>
              </a:defRPr>
            </a:lvl7pPr>
            <a:lvl8pPr>
              <a:defRPr>
                <a:solidFill>
                  <a:srgbClr val="FFA711"/>
                </a:solidFill>
              </a:defRPr>
            </a:lvl8pPr>
            <a:lvl9pPr>
              <a:defRPr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24" name="Shape 2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5" name="Shape 2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6" name="Shape 2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2669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00150" x="4648200"/>
            <a:ext cy="32669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32" name="Shape 32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37" name="Shape 37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38" name="Shape 38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4025503" x="1792288"/>
            <a:ext cy="471899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88900" marL="0">
              <a:buClr>
                <a:srgbClr val="FFA711"/>
              </a:buClr>
              <a:buSzPct val="100000"/>
              <a:buNone/>
              <a:defRPr sz="1400">
                <a:solidFill>
                  <a:srgbClr val="FFA711"/>
                </a:solidFill>
              </a:defRPr>
            </a:lvl1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y="4559110" x="0"/>
            <a:ext cy="584536" cx="9144000"/>
            <a:chOff y="3690482" x="0"/>
            <a:chExt cy="301556" cx="9144000"/>
          </a:xfrm>
        </p:grpSpPr>
        <p:sp>
          <p:nvSpPr>
            <p:cNvPr id="44" name="Shape 4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48" name="Shape 48"/>
          <p:cNvGrpSpPr/>
          <p:nvPr/>
        </p:nvGrpSpPr>
        <p:grpSpPr>
          <a:xfrm>
            <a:off y="3461599" x="0"/>
            <a:ext cy="1647971" cx="9144000"/>
            <a:chOff y="3690482" x="0"/>
            <a:chExt cy="850171" cx="9144000"/>
          </a:xfrm>
        </p:grpSpPr>
        <p:sp>
          <p:nvSpPr>
            <p:cNvPr id="49" name="Shape 49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0F23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279400" marL="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buClr>
                <a:schemeClr val="lt2"/>
              </a:buClr>
              <a:buSzPct val="100000"/>
              <a:buFont typeface="Georgia"/>
              <a:defRPr sz="3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07950" marL="742950">
              <a:spcBef>
                <a:spcPts val="560"/>
              </a:spcBef>
              <a:buClr>
                <a:schemeClr val="lt2"/>
              </a:buClr>
              <a:buSzPct val="100000"/>
              <a:buFont typeface="Georgia"/>
              <a:defRPr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lt2"/>
              </a:buClr>
              <a:buSzPct val="100000"/>
              <a:buFont typeface="Georgia"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1600" marL="16002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01600" marL="20574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01600" marL="2514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01600" marL="29718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01600" marL="34290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01600" marL="38862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990" x="0"/>
            <a:ext cy="88500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hl7api.sourceforge.net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rbt.ca/autodoc/" Type="http://schemas.openxmlformats.org/officeDocument/2006/relationships/hyperlink" TargetMode="External" Id="rId4"/><Relationship Target="http://www.hl7.org/" Type="http://schemas.openxmlformats.org/officeDocument/2006/relationships/hyperlink" TargetMode="External" Id="rId3"/><Relationship Target="http://www.cilatam.philips.com.br/solucoes/14/tasy-operadora/" Type="http://schemas.openxmlformats.org/officeDocument/2006/relationships/hyperlink" TargetMode="External" Id="rId6"/><Relationship Target="http://ribafs.wordpress.com/2008/04/02/mini-tutorial-sobre-a-ferramenta-postgresql-autodoc/" Type="http://schemas.openxmlformats.org/officeDocument/2006/relationships/hyperlink" TargetMode="External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y="643333" x="685800"/>
            <a:ext cy="1102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HL7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1993075" x="685800"/>
            <a:ext cy="838799" cx="798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Interação entre sistemas TASY e iCareWeb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chemeClr val="accent2"/>
                </a:solidFill>
              </a:rPr>
              <a:t>Normalização 3NF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endereco 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sz="1400" lang="pt-BR">
                <a:solidFill>
                  <a:srgbClr val="F3F3F3"/>
                </a:solidFill>
              </a:rPr>
              <a:t>idendereco</a:t>
            </a:r>
            <a:r>
              <a:rPr sz="1400" lang="pt-BR">
                <a:solidFill>
                  <a:srgbClr val="F3F3F3"/>
                </a:solidFill>
              </a:rPr>
              <a:t>, locbairro, loccidade, locestado, locpais, desendereco, numendereco, codcep, complendereco, </a:t>
            </a:r>
            <a:r>
              <a:rPr b="1" sz="1400" lang="pt-BR">
                <a:solidFill>
                  <a:srgbClr val="F3F3F3"/>
                </a:solidFill>
              </a:rPr>
              <a:t>idcity</a:t>
            </a:r>
            <a:r>
              <a:rPr sz="1400" lang="pt-BR">
                <a:solidFill>
                  <a:srgbClr val="F3F3F3"/>
                </a:solidFill>
              </a:rPr>
              <a:t>)</a:t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78571"/>
              <a:buFont typeface="Arial"/>
              <a:buNone/>
            </a:pPr>
            <a:r>
              <a:rPr sz="1400" lang="pt-BR">
                <a:solidFill>
                  <a:srgbClr val="F3F3F3"/>
                </a:solidFill>
              </a:rPr>
              <a:t>*idcity ref geocity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pessoaendereco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b="1" sz="1400" lang="pt-BR" i="1">
                <a:solidFill>
                  <a:srgbClr val="F3F3F3"/>
                </a:solidFill>
              </a:rPr>
              <a:t>cdlpessoa</a:t>
            </a:r>
            <a:r>
              <a:rPr u="sng" b="1" sz="1400" lang="pt-BR">
                <a:solidFill>
                  <a:srgbClr val="F3F3F3"/>
                </a:solidFill>
              </a:rPr>
              <a:t>,</a:t>
            </a:r>
            <a:r>
              <a:rPr u="sng" b="1" sz="1400" lang="pt-BR" i="1">
                <a:solidFill>
                  <a:srgbClr val="F3F3F3"/>
                </a:solidFill>
              </a:rPr>
              <a:t>idendereco</a:t>
            </a:r>
            <a:r>
              <a:rPr u="sng" b="1" sz="1400" lang="pt-BR">
                <a:solidFill>
                  <a:srgbClr val="F3F3F3"/>
                </a:solidFill>
              </a:rPr>
              <a:t>)</a:t>
            </a:r>
          </a:p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F3F3F3"/>
                </a:solidFill>
              </a:rPr>
              <a:t>*cdlpessoa ref mbspessoa,idendereco ref endereco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tmedpaciente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sz="1400" lang="pt-BR">
                <a:solidFill>
                  <a:srgbClr val="F3F3F3"/>
                </a:solidFill>
              </a:rPr>
              <a:t>cdlpaciente</a:t>
            </a:r>
            <a:r>
              <a:rPr sz="1400" lang="pt-BR">
                <a:solidFill>
                  <a:srgbClr val="F3F3F3"/>
                </a:solidFill>
              </a:rPr>
              <a:t>, indafdislipidemia, infafdiabetes, indafpneumopat, desconvenio, codcartaosus, indafneuropat, numversion, indconvenio, indafcardiopat, </a:t>
            </a:r>
            <a:r>
              <a:rPr b="1" sz="1400" lang="pt-BR" i="1">
                <a:solidFill>
                  <a:srgbClr val="F3F3F3"/>
                </a:solidFill>
              </a:rPr>
              <a:t>cdlpessoa</a:t>
            </a:r>
            <a:r>
              <a:rPr sz="1400" lang="pt-BR">
                <a:solidFill>
                  <a:srgbClr val="F3F3F3"/>
                </a:solidFill>
              </a:rPr>
              <a:t>, codremoteid, codremotesystem, codremoteid2, codcns)</a:t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78571"/>
              <a:buFont typeface="Arial"/>
              <a:buNone/>
            </a:pPr>
            <a:r>
              <a:rPr sz="1400" lang="pt-BR">
                <a:solidFill>
                  <a:srgbClr val="F3F3F3"/>
                </a:solidFill>
              </a:rPr>
              <a:t>*cdlpessoa ref mbspessoa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chemeClr val="accent2"/>
                </a:solidFill>
              </a:rPr>
              <a:t>Normalização 3NF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9382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tipoincapacidade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sz="1400" lang="pt-BR">
                <a:solidFill>
                  <a:srgbClr val="F3F3F3"/>
                </a:solidFill>
              </a:rPr>
              <a:t>idincapacidade</a:t>
            </a:r>
            <a:r>
              <a:rPr sz="1400" lang="pt-BR">
                <a:solidFill>
                  <a:srgbClr val="F3F3F3"/>
                </a:solidFill>
              </a:rPr>
              <a:t>, incapacidadenome)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tipoalergia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sz="1400" lang="pt-BR">
                <a:solidFill>
                  <a:srgbClr val="F3F3F3"/>
                </a:solidFill>
              </a:rPr>
              <a:t>idalergia</a:t>
            </a:r>
            <a:r>
              <a:rPr sz="1400" lang="pt-BR">
                <a:solidFill>
                  <a:srgbClr val="F3F3F3"/>
                </a:solidFill>
              </a:rPr>
              <a:t>, alergianome, alergiadescricao)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pacientealergia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b="1" sz="1400" lang="pt-BR">
                <a:solidFill>
                  <a:srgbClr val="F3F3F3"/>
                </a:solidFill>
              </a:rPr>
              <a:t>cldpaciente, idalergia</a:t>
            </a:r>
            <a:r>
              <a:rPr sz="1400" lang="pt-BR">
                <a:solidFill>
                  <a:srgbClr val="F3F3F3"/>
                </a:solidFill>
              </a:rPr>
              <a:t>, severidade, dataidentificacaoalergia)</a:t>
            </a:r>
          </a:p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F3F3F3"/>
                </a:solidFill>
              </a:rPr>
              <a:t>*cdlpaciente ref tmedpaciente,idalergia ref tipoalergia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F3F3F3"/>
                </a:solidFill>
              </a:rPr>
              <a:t>incapacidadepaciente</a:t>
            </a:r>
            <a:r>
              <a:rPr sz="1400" lang="pt-BR">
                <a:solidFill>
                  <a:srgbClr val="F3F3F3"/>
                </a:solidFill>
              </a:rPr>
              <a:t>(</a:t>
            </a:r>
            <a:r>
              <a:rPr u="sng" b="1" sz="1400" lang="pt-BR">
                <a:solidFill>
                  <a:srgbClr val="F3F3F3"/>
                </a:solidFill>
              </a:rPr>
              <a:t>cdlpaciente, idincapacidade,</a:t>
            </a:r>
            <a:r>
              <a:rPr sz="1400" lang="pt-BR">
                <a:solidFill>
                  <a:srgbClr val="F3F3F3"/>
                </a:solidFill>
              </a:rPr>
              <a:t> descricao)</a:t>
            </a:r>
          </a:p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F3F3F3"/>
                </a:solidFill>
              </a:rPr>
              <a:t>*cdlpaciente ref tmedpaciente,idincapacidade ref tipoincapacidade</a:t>
            </a:r>
          </a:p>
          <a:p>
            <a:r>
              <a:t/>
            </a:r>
          </a:p>
          <a:p>
            <a:pPr algn="just" rtl="0" lvl="0">
              <a:lnSpc>
                <a:spcPct val="115000"/>
              </a:lnSpc>
              <a:buClr>
                <a:schemeClr val="dk2"/>
              </a:buClr>
              <a:buSzPct val="78571"/>
              <a:buFont typeface="Arial"/>
              <a:buNone/>
            </a:pPr>
            <a:r>
              <a:rPr sz="1400" lang="pt-BR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Assim, todas as tabelas abrangidas pelo escopo do nosso trabalho foram passadas para a 3FN. No entanto, a normalização para a tabela </a:t>
            </a:r>
            <a:r>
              <a:rPr sz="1400" lang="pt-BR" i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mbspessoa</a:t>
            </a:r>
            <a:r>
              <a:rPr sz="1400" lang="pt-BR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não foi levada adiante na implementação, devido às alterações na estrutura do banco e das aplicações já utilizadas pela i9Access que esta normalização implicaria.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Integração com o Tasy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117025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sz="1600" lang="pt-BR"/>
              <a:t>Durante a reunião do dia 06/11/2013, os representantes da i9Access nos informaram que havia uma nova demanda da empresa, que seria para realizar a integração entre o iCareWeb e o sistema TASY, da Philips. Para tanto, seria necessário criar novas tabelas para permitir o suporte às seguintes mensagens HL7:</a:t>
            </a:r>
          </a:p>
          <a:p>
            <a:r>
              <a:t/>
            </a:r>
          </a:p>
          <a:p>
            <a:pPr algn="just" rtl="0" lvl="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Mensagens de envio (fluxo no sentido Tasy &gt; iCareWeb):</a:t>
            </a:r>
          </a:p>
          <a:p>
            <a:pPr algn="just" rtl="0" lvl="0" indent="0" marL="45720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• ADT_A04 – Cadastramento do paciente</a:t>
            </a:r>
          </a:p>
          <a:p>
            <a:pPr algn="just" rtl="0" lvl="0" indent="0" marL="45720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• ADT_A08 – Atualização dos dados do paciente</a:t>
            </a:r>
          </a:p>
          <a:p>
            <a:pPr algn="just" rtl="0" lvl="0" indent="0" marL="45720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• SIU_S12 – Cadastramento do agendamento após a confirmação do mesmo no Tasy</a:t>
            </a:r>
          </a:p>
          <a:p>
            <a:pPr algn="just" rtl="0" lvl="0" indent="0" marL="457200">
              <a:buNone/>
            </a:pPr>
            <a:r>
              <a:rPr sz="1600" lang="pt-BR"/>
              <a:t>• SIU_S15 – Cancelamento do agendamento</a:t>
            </a:r>
          </a:p>
          <a:p>
            <a:r>
              <a:t/>
            </a:r>
          </a:p>
          <a:p>
            <a:pPr algn="just" rtl="0" lvl="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Mensagens de retorno (fluxo no sentido iCareWeb &gt; Tasy):</a:t>
            </a:r>
          </a:p>
          <a:p>
            <a:pPr algn="just" rtl="0" lvl="0" indent="45720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• ORU_R01 – Recebimento do laudo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/>
        </p:nvSpPr>
        <p:spPr>
          <a:xfrm>
            <a:off y="271000" x="899550"/>
            <a:ext cy="4000500" cx="6877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0" name="Shape 130"/>
          <p:cNvSpPr txBox="1"/>
          <p:nvPr/>
        </p:nvSpPr>
        <p:spPr>
          <a:xfrm>
            <a:off y="4200350" x="1063800"/>
            <a:ext cy="248999" cx="6712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600" lang="pt-BR">
                <a:solidFill>
                  <a:srgbClr val="EFEFEF"/>
                </a:solidFill>
              </a:rPr>
              <a:t>Integração entre os sistemas IcareWeb e Tasy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Funcionamento da Aplicação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pt-BR"/>
              <a:t>A aplicação funcionará como um parser para mensagens HL7 recebidas ou enviadas. Para mensagens recebidas, a aplicação realiza o parse dos dados contidos na mensagem e salva as informações no banco de dados iCareWeb.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1800" lang="pt-BR"/>
              <a:t>Para enviar mensagens, a aplicação irá em intervalos de tempo determinado varrer uma tabela do banco de dados iCareWeb (tabela HL7msgs) para saber quais as mensagens que ainda estão pendentes de envio.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API de Desenvolvimento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3424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sz="1600" lang="pt-BR"/>
              <a:t>Para a criação da ferramenta de aplicação, faremos uso da API HAPI, desenvolvida em Java e projetada especialmente para aplicações que utilizam os padrões e documentos HL7. A API está publicada sob a Mozilla Public License v1.1 e a GNU General Public License version 2.0 (GPLv2), e é utilizada por diversas instituições e empresas, tais como Yale University, Siemens Medical e University College London.</a:t>
            </a:r>
          </a:p>
          <a:p>
            <a:r>
              <a:t/>
            </a:r>
          </a:p>
          <a:p>
            <a:r>
              <a:t/>
            </a:r>
          </a:p>
          <a:p>
            <a:pPr algn="just">
              <a:buNone/>
            </a:pPr>
            <a:r>
              <a:rPr u="sng" sz="1800" lang="pt-BR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http://hl7api.sourceforge.net/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Banco de dados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63525" x="457200"/>
            <a:ext cy="1448699" cx="5713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Utilizamos para a gerência das informações o banco de dados PostgreSQL juntamente com a aplicação pgAdmin III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49" name="Shape 149"/>
          <p:cNvSpPr/>
          <p:nvPr/>
        </p:nvSpPr>
        <p:spPr>
          <a:xfrm>
            <a:off y="1512350" x="6115575"/>
            <a:ext cy="2583574" cx="25712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0" name="Shape 150"/>
          <p:cNvSpPr/>
          <p:nvPr/>
        </p:nvSpPr>
        <p:spPr>
          <a:xfrm>
            <a:off y="2132950" x="1610395"/>
            <a:ext cy="1962974" cx="28799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Ambiente de Desenvolvimento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873125" x="457200"/>
            <a:ext cy="1448699" cx="366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Utilizamos a IDE Eclipse, por oferecer facilidades para o desenvolvimento da aplicação e também por possuir integração facilitada com o PostgreSQL.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7" name="Shape 157"/>
          <p:cNvSpPr/>
          <p:nvPr/>
        </p:nvSpPr>
        <p:spPr>
          <a:xfrm>
            <a:off y="1585525" x="4369775"/>
            <a:ext cy="2425474" cx="44023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Dificuldades Encontradas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Padrão HL7 é bastante complexo. Cada mensagem é composta de diversos segmentos e cada segmento é composto de diversos campos.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Boa parte dos campos não possuem um mapeamento para o banco de dados iCareWeb, o que tornou a construção das mensagens ainda mais difícil.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Poucos bons exemplos de mensagens HL7 na web. A maioria ou possui campos faltando, ou não é interpretada pela API ou possuía muitos dados desnecessários.</a:t>
            </a:r>
          </a:p>
          <a:p>
            <a:r>
              <a:t/>
            </a:r>
          </a:p>
          <a:p>
            <a:pPr>
              <a:buNone/>
            </a:pPr>
            <a:r>
              <a:rPr sz="1600" lang="pt-BR"/>
              <a:t>Cada mensagem HL7 possui suas particularidades. Logo, sem um exemplo palpável de criação não se pôde trabalhar com algumas mensagens.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Restrição do Escopo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Devido aos problemas citados optamos por restringir o escopo da aplicação. Os critérios para a restrição foram os seguintes:</a:t>
            </a:r>
          </a:p>
          <a:p>
            <a:r>
              <a:t/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Desenvolver o parser apenas para mensagens com estrutura conhecida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Selecionar mensagens que não gerem conflito com as diversas versões da API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Selecionar mensagens que possuam  maior quantidade de informações mapeadas para o iCareWeb.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Das 4 mensagens para a entrada da aplicação (ADT_A04, ADT_A08, SIU_S12, SIU_S15), apenas uma delas cumpriu as novas restrições.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Assim apenas a mensagens ADT_A04 foi interpretada.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Introdução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72725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15000"/>
              </a:lnSpc>
              <a:buNone/>
            </a:pPr>
            <a:r>
              <a:rPr sz="1600" lang="pt-BR"/>
              <a:t>Realizamos o primeiro contato com a i9Access em meados de setembro de 2013, onde conhecemos um pouco melhor a empresa e suas necessidades de banco de dados.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sz="1600" lang="pt-BR"/>
              <a:t>Como idéia inicial para o nosso trabalho, iríamos fazer a integração de visões entre duas bases de dados. Porém, como uma delas possuía questões legais de confidencialidade de informações não foi possível seguir este projeto.</a:t>
            </a:r>
          </a:p>
          <a:p>
            <a:r>
              <a:t/>
            </a:r>
          </a:p>
          <a:p>
            <a:pPr algn="just" rtl="0" lvl="0">
              <a:lnSpc>
                <a:spcPct val="115000"/>
              </a:lnSpc>
              <a:buNone/>
            </a:pPr>
            <a:r>
              <a:rPr sz="1600" lang="pt-BR"/>
              <a:t>Mas outro carência foi abordada, a necessidade de integrar o banco de dados do iCareWeb  com o HL7. O iCareWeb é um banco de dados com informações médicas utilizado principalmente para aplicações envolvendo telemedicina, o qual necessitava de integração com o HL7, padrão que permite interoperabilidade entre centrais médicas 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Restrição do Escopo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Quanto a mensagem ORU_R01:</a:t>
            </a:r>
          </a:p>
          <a:p>
            <a:r>
              <a:t/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Bons exemplos encontrados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Oferece mapeamento aos dados do iCareWeb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Sem conflito de versões com a API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Logo, além da ADT_A04 também conseguimos implementar a geração de laudos, através da mensagem ORU_R01.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Classes da Aplicação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Message_ADT_A04: 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Responsável por ler as mensagens ADT_A04 de uma pasta a medida que chegam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É realizado controle de mensagens novas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Cada mensagem nova é parseada e seus dados salvos no iCareWeb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Message_ORU_R01: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Tabela de laudos concluídos, HL7msgs, é monitorada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Cada novo laudo é identificado e para ele se cria uma mensagem ORU_R01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A mensagem criada é salva em um arquivo apropriadamente identificado e armazenado em uma pasta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Classes da Aplicação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HandleFiles: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Criação de novos arquivos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Leitura/abertura de novos aquivos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Testes de consistência entre mensagens novas e antigas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PostgreSQL: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Métodos de inserção de dados da mensagem ADT_A04 no iCareWeb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Métodos para atualização de campos no iCareWeb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Métodos para leitura de dados do iCareWeb para geração da mensagem ORU_R01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Métodos para controle de fluxo de novos laudos e de novas mensagens ADT_A04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Controle de fluxo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Tabela Hl7msgs: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Usada para indicar qual laudo deve ser gerado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Aplicação monitora a tabela por novos laudos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A cada mensagem gerada o correspondente registro na tabela é atualizado</a:t>
            </a:r>
          </a:p>
          <a:p>
            <a:r>
              <a:t/>
            </a:r>
          </a:p>
          <a:p>
            <a:pPr rtl="0" lvl="0">
              <a:buNone/>
            </a:pPr>
            <a:r>
              <a:rPr sz="1600" lang="pt-BR"/>
              <a:t>Tabela currentFileIndex: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Usada para controle dos arquivos de entrada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Cada arquivo de entrada tem um índice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A cada arquivo lido a aplicação pula para o arquivo com o próximo índice e faz a leitura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Resultados Obtidos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ADT_A04 - Cadastramento do paciente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Conseguimos ler mensagens ADT_A04 em uma pasta de chegada de mensagens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Cada mensagem identificada foi parseada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Seus dados foram registrados no iCareWeb</a:t>
            </a:r>
          </a:p>
          <a:p>
            <a:r>
              <a:t/>
            </a:r>
          </a:p>
          <a:p>
            <a:pPr algn="just" rtl="0" lvl="0" indent="0" marL="0">
              <a:buNone/>
            </a:pPr>
            <a:r>
              <a:rPr sz="1600" lang="pt-BR"/>
              <a:t>ORU_R01 - Recebimento do laudo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Criação da tabela HL7msgs para controle de laudos prontos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Laudos identificados como “ready” na tabela HL7msgs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Mensagem ORU_R01 foi criada de acordo com os dados de laudo de cada paciente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Mensagem é salva em uma pasta de saída de mensagens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Registro da pasta HL7msgs por fim é setado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Resultados Obtidos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pt-B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pt-BR"/>
              <a:t>Exemplo Prático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pt-BR">
                <a:solidFill>
                  <a:srgbClr val="E9E0C9"/>
                </a:solidFill>
              </a:rPr>
              <a:t>[HL7] Página oficial da Health Level Seven: </a:t>
            </a:r>
            <a:r>
              <a:rPr u="sng" sz="1400" lang="pt-BR">
                <a:solidFill>
                  <a:srgbClr val="E9E0C9"/>
                </a:solidFill>
                <a:hlinkClick r:id="rId3"/>
              </a:rPr>
              <a:t>http://www.hl7.org/</a:t>
            </a:r>
            <a:r>
              <a:rPr sz="1400" lang="pt-BR">
                <a:solidFill>
                  <a:srgbClr val="E9E0C9"/>
                </a:solidFill>
              </a:rPr>
              <a:t>. Acesso em: vários dias.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pt-BR">
                <a:solidFill>
                  <a:srgbClr val="E9E0C9"/>
                </a:solidFill>
              </a:rPr>
              <a:t>[PAD] Página oficial do Postgresql autodoc: </a:t>
            </a:r>
            <a:r>
              <a:rPr u="sng" sz="1400" lang="pt-BR">
                <a:solidFill>
                  <a:srgbClr val="E9E0C9"/>
                </a:solidFill>
                <a:hlinkClick r:id="rId4"/>
              </a:rPr>
              <a:t>http://www.rbt.ca/autodoc/</a:t>
            </a:r>
            <a:r>
              <a:rPr sz="1400" lang="pt-BR">
                <a:solidFill>
                  <a:srgbClr val="E9E0C9"/>
                </a:solidFill>
              </a:rPr>
              <a:t>. Acesso em: 16/10/2013.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pt-BR">
                <a:solidFill>
                  <a:srgbClr val="E9E0C9"/>
                </a:solidFill>
              </a:rPr>
              <a:t>[MPA] Mini tutorial sobre a ferramenta PostgreSQL Autodoc. </a:t>
            </a:r>
            <a:r>
              <a:rPr u="sng" sz="1400" lang="pt-BR">
                <a:solidFill>
                  <a:srgbClr val="E9E0C9"/>
                </a:solidFill>
                <a:hlinkClick r:id="rId5"/>
              </a:rPr>
              <a:t>http://ribafs.wordpress.com/2008/04/02/mini-tutorial-sobre-a-ferramenta-postgresql-autodoc/</a:t>
            </a:r>
            <a:r>
              <a:rPr sz="1400" lang="pt-BR">
                <a:solidFill>
                  <a:srgbClr val="E9E0C9"/>
                </a:solidFill>
              </a:rPr>
              <a:t>. Acesso em: 16/10/2013.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pt-BR">
                <a:solidFill>
                  <a:srgbClr val="E9E0C9"/>
                </a:solidFill>
              </a:rPr>
              <a:t>[TSY] Tasy - Philips. Disponível em: </a:t>
            </a:r>
            <a:r>
              <a:rPr u="sng" sz="1400" lang="pt-BR">
                <a:solidFill>
                  <a:srgbClr val="E9E0C9"/>
                </a:solidFill>
                <a:hlinkClick r:id="rId6"/>
              </a:rPr>
              <a:t>http://www.cilatam.philips.com.br/ solucoes/14/tasy-operadora/</a:t>
            </a:r>
            <a:r>
              <a:rPr sz="1400" lang="pt-BR">
                <a:solidFill>
                  <a:srgbClr val="E9E0C9"/>
                </a:solidFill>
              </a:rPr>
              <a:t>. Acesso em: 06/11/2013.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78571"/>
              <a:buFont typeface="Arial"/>
              <a:buNone/>
            </a:pPr>
            <a:r>
              <a:rPr sz="1400" lang="pt-BR">
                <a:solidFill>
                  <a:srgbClr val="E9E0C9"/>
                </a:solidFill>
              </a:rPr>
              <a:t>[i9]	i9Access. Proposta simplificada de integração entre sistemas de telecardiologia iCareWeb e sistema de gestão do encore (PHILIPS TASY). Elaborado em 28 de agosto de 2013.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Referências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buClr>
                <a:schemeClr val="dk2"/>
              </a:buClr>
              <a:buSzPct val="34375"/>
              <a:buFont typeface="Arial"/>
              <a:buNone/>
            </a:pPr>
            <a:r>
              <a:rPr lang="pt-BR">
                <a:solidFill>
                  <a:srgbClr val="E9E0C9"/>
                </a:solidFill>
              </a:rPr>
              <a:t>Obrigado.</a:t>
            </a:r>
          </a:p>
          <a:p>
            <a:r>
              <a:t/>
            </a:r>
          </a:p>
          <a:p>
            <a:pPr algn="ctr" rtl="0" lvl="0">
              <a:lnSpc>
                <a:spcPct val="115000"/>
              </a:lnSpc>
              <a:buClr>
                <a:schemeClr val="dk2"/>
              </a:buClr>
              <a:buSzPct val="34375"/>
              <a:buFont typeface="Arial"/>
              <a:buNone/>
            </a:pPr>
            <a:r>
              <a:rPr lang="pt-BR">
                <a:solidFill>
                  <a:srgbClr val="E9E0C9"/>
                </a:solidFill>
              </a:rPr>
              <a:t>Perguntas?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Estudo do protocolo HL7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063375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sz="1800" lang="pt-BR"/>
              <a:t>Definimos com o cliente que as informações que manteríamos no banco para as mensagem HL7 seriam referentes a a informações sobre pacientes, diagnósticos e prontuários médicos. Assim, analisamos o padrão HL7 em busca de dados complementares ao iCareWeb, pois seu banco de dados já é bastante completo.</a:t>
            </a:r>
          </a:p>
          <a:p>
            <a:r>
              <a:t/>
            </a:r>
          </a:p>
          <a:p>
            <a:pPr algn="just" rtl="0" lvl="0" indent="-342900" marL="457200">
              <a:buClr>
                <a:schemeClr val="lt2"/>
              </a:buClr>
              <a:buSzPct val="100000"/>
              <a:buFont typeface="Georgia"/>
              <a:buChar char="●"/>
            </a:pPr>
            <a:r>
              <a:rPr sz="1800" lang="pt-BR"/>
              <a:t>DG1 : Diagnosis Information Segment</a:t>
            </a:r>
          </a:p>
          <a:p>
            <a:pPr algn="just" rtl="0" lvl="0" indent="-342900" marL="457200">
              <a:buClr>
                <a:schemeClr val="lt2"/>
              </a:buClr>
              <a:buSzPct val="100000"/>
              <a:buFont typeface="Georgia"/>
              <a:buChar char="●"/>
            </a:pPr>
            <a:r>
              <a:rPr sz="1800" lang="pt-BR"/>
              <a:t>PID : Patient Information Segment</a:t>
            </a:r>
          </a:p>
          <a:p>
            <a:pPr algn="just" rtl="0" lvl="0" indent="-342900" marL="457200">
              <a:buClr>
                <a:schemeClr val="lt2"/>
              </a:buClr>
              <a:buSzPct val="100000"/>
              <a:buFont typeface="Georgia"/>
              <a:buChar char="●"/>
            </a:pPr>
            <a:r>
              <a:rPr sz="1800" lang="pt-BR"/>
              <a:t>AL1 : Patient Allergy Information Segment</a:t>
            </a:r>
          </a:p>
          <a:p>
            <a:pPr algn="just" rtl="0" lvl="0" indent="-342900" marL="457200">
              <a:buClr>
                <a:schemeClr val="lt2"/>
              </a:buClr>
              <a:buSzPct val="100000"/>
              <a:buFont typeface="Georgia"/>
              <a:buChar char="●"/>
            </a:pPr>
            <a:r>
              <a:rPr sz="1800" lang="pt-BR"/>
              <a:t>DB1 : Disability Information Segment</a:t>
            </a:r>
          </a:p>
          <a:p>
            <a:pPr algn="just" rtl="0" lvl="0" indent="-342900" marL="457200">
              <a:buClr>
                <a:schemeClr val="lt2"/>
              </a:buClr>
              <a:buSzPct val="100000"/>
              <a:buFont typeface="Georgia"/>
              <a:buChar char="●"/>
            </a:pPr>
            <a:r>
              <a:rPr sz="1800" lang="pt-BR"/>
              <a:t>PD1 : Patient Additional Demographic Segment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Modelo 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sz="1600" lang="pt-BR"/>
              <a:t>Após delimitarmos quais as mensagens do padrão iríamos utilizar desenvolvemos um Modelo Entidade - Relacionamento para a posterior integração de visões com o iCareWeb.</a:t>
            </a:r>
          </a:p>
          <a:p>
            <a:r>
              <a:t/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A tabela construída para diagnóstico não foi utilizada pois o iCareWeb já possuía tabelas que cobriam as necessidades de informações. </a:t>
            </a:r>
          </a:p>
          <a:p>
            <a:pPr rtl="0" lvl="0" indent="-3302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600" lang="pt-BR"/>
              <a:t>A tabela Paciente foi normalizada pra terceira forma normal, criando tabelas que detalham as informações de endereço do paciente (Endereco, PacEnd). </a:t>
            </a:r>
          </a:p>
          <a:p>
            <a:r>
              <a:t/>
            </a:r>
          </a:p>
          <a:p>
            <a:pPr rtl="0" lvl="0"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/>
              <a:t>Informações de Raça, Etnia, Local de Nascimento e Nacionalidade podem servir para fazer alguma estatística, permitindo realizar inferências sobre a existência de alguma doença relacionada ao local de nascimento ou à herança genética da pessoa. 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pt-BR"/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/>
        </p:nvSpPr>
        <p:spPr>
          <a:xfrm>
            <a:off y="152400" x="1364900"/>
            <a:ext cy="4389375" cx="6414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Normalização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063375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800" lang="pt-BR">
                <a:solidFill>
                  <a:srgbClr val="EFEFEF"/>
                </a:solidFill>
              </a:rPr>
              <a:t>Forma inicial: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b="1" sz="1600" lang="pt-BR">
                <a:solidFill>
                  <a:srgbClr val="EFEFEF"/>
                </a:solidFill>
              </a:rPr>
              <a:t>mbspessoa</a:t>
            </a:r>
            <a:r>
              <a:rPr sz="1400" lang="pt-BR">
                <a:solidFill>
                  <a:srgbClr val="EFEFEF"/>
                </a:solidFill>
              </a:rPr>
              <a:t>(</a:t>
            </a:r>
            <a:r>
              <a:rPr u="sng" sz="1400" lang="pt-BR">
                <a:solidFill>
                  <a:srgbClr val="EFEFEF"/>
                </a:solidFill>
              </a:rPr>
              <a:t>cdlpessoa</a:t>
            </a:r>
            <a:r>
              <a:rPr u="sng" b="1" sz="1400" lang="pt-BR">
                <a:solidFill>
                  <a:srgbClr val="EFEFEF"/>
                </a:solidFill>
              </a:rPr>
              <a:t>, </a:t>
            </a:r>
            <a:r>
              <a:rPr sz="1400" lang="pt-BR">
                <a:solidFill>
                  <a:srgbClr val="EFEFEF"/>
                </a:solidFill>
              </a:rPr>
              <a:t>loccidade, datexpidentidade, desobservacoes, destelefone1, destelefone2, codcnpjcpf, nompessoa, numversion, indescolar, locestado, complendereco, indtipopessoa, codcep, codidentidade, desendereco, desimagedata, locpais, desestadocivil, nompai, desorgaoidentidade, datfundnasc, contatoresponsavel, dessignature, nommae, nomresponsavel, indsituacaocadastro, locbairro, indsexo, codemail, numendereco, desporfissao, </a:t>
            </a:r>
            <a:r>
              <a:rPr b="1" sz="1400" lang="pt-BR" i="1">
                <a:solidFill>
                  <a:srgbClr val="EFEFEF"/>
                </a:solidFill>
              </a:rPr>
              <a:t>cdidomain</a:t>
            </a:r>
            <a:r>
              <a:rPr sz="1400" lang="pt-BR">
                <a:solidFill>
                  <a:srgbClr val="EFEFEF"/>
                </a:solidFill>
              </a:rPr>
              <a:t>, </a:t>
            </a:r>
            <a:r>
              <a:rPr b="1" sz="1400" lang="pt-BR" i="1">
                <a:solidFill>
                  <a:srgbClr val="EFEFEF"/>
                </a:solidFill>
              </a:rPr>
              <a:t>relethnicity</a:t>
            </a:r>
            <a:r>
              <a:rPr sz="1400" lang="pt-BR">
                <a:solidFill>
                  <a:srgbClr val="EFEFEF"/>
                </a:solidFill>
              </a:rPr>
              <a:t>, </a:t>
            </a:r>
            <a:r>
              <a:rPr b="1" sz="1400" lang="pt-BR" i="1">
                <a:solidFill>
                  <a:srgbClr val="EFEFEF"/>
                </a:solidFill>
              </a:rPr>
              <a:t>idcity</a:t>
            </a:r>
            <a:r>
              <a:rPr sz="1400" lang="pt-BR">
                <a:solidFill>
                  <a:srgbClr val="EFEFEF"/>
                </a:solidFill>
              </a:rPr>
              <a:t>, datcadastre, </a:t>
            </a:r>
            <a:r>
              <a:rPr b="1" sz="1400" lang="pt-BR" i="1">
                <a:solidFill>
                  <a:srgbClr val="EFEFEF"/>
                </a:solidFill>
              </a:rPr>
              <a:t>idcityplaceofbirth</a:t>
            </a:r>
            <a:r>
              <a:rPr sz="1400" lang="pt-BR">
                <a:solidFill>
                  <a:srgbClr val="EFEFEF"/>
                </a:solidFill>
              </a:rPr>
              <a:t>, </a:t>
            </a:r>
            <a:r>
              <a:rPr b="1" sz="1400" lang="pt-BR" i="1">
                <a:solidFill>
                  <a:srgbClr val="EFEFEF"/>
                </a:solidFill>
              </a:rPr>
              <a:t>idcountrynationality</a:t>
            </a:r>
            <a:r>
              <a:rPr sz="1400" lang="pt-BR">
                <a:solidFill>
                  <a:srgbClr val="EFEFEF"/>
                </a:solidFill>
              </a:rPr>
              <a:t>, datcadupdate, codusuariocad, codusuarioupd)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EFEFEF"/>
                </a:solidFill>
              </a:rPr>
              <a:t>*cdidomain ref admdomain; relethnicity ref mbsethnicity; idcity ref geocity; idcityplaceofbirth ref geocity; idcountrynationality ref geocountry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Normalização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063375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b="1" sz="1800" lang="pt-BR">
                <a:solidFill>
                  <a:srgbClr val="EFEFEF"/>
                </a:solidFill>
              </a:rPr>
              <a:t>admdomain</a:t>
            </a:r>
            <a:r>
              <a:rPr sz="1600" lang="pt-BR">
                <a:solidFill>
                  <a:srgbClr val="EFEFEF"/>
                </a:solidFill>
              </a:rPr>
              <a:t>(</a:t>
            </a:r>
            <a:r>
              <a:rPr u="sng" sz="1600" lang="pt-BR">
                <a:solidFill>
                  <a:srgbClr val="EFEFEF"/>
                </a:solidFill>
              </a:rPr>
              <a:t>cdidomain</a:t>
            </a:r>
            <a:r>
              <a:rPr sz="1600" lang="pt-BR">
                <a:solidFill>
                  <a:srgbClr val="EFEFEF"/>
                </a:solidFill>
              </a:rPr>
              <a:t>, desdomain, nomdomain)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b="1" sz="1800" lang="pt-BR">
                <a:solidFill>
                  <a:srgbClr val="EFEFEF"/>
                </a:solidFill>
              </a:rPr>
              <a:t>mbsethnicity</a:t>
            </a:r>
            <a:r>
              <a:rPr sz="1600" lang="pt-BR">
                <a:solidFill>
                  <a:srgbClr val="EFEFEF"/>
                </a:solidFill>
              </a:rPr>
              <a:t>(</a:t>
            </a:r>
            <a:r>
              <a:rPr u="sng" sz="1600" lang="pt-BR">
                <a:solidFill>
                  <a:srgbClr val="EFEFEF"/>
                </a:solidFill>
              </a:rPr>
              <a:t>idethnicity</a:t>
            </a:r>
            <a:r>
              <a:rPr sz="1600" lang="pt-BR">
                <a:solidFill>
                  <a:srgbClr val="EFEFEF"/>
                </a:solidFill>
              </a:rPr>
              <a:t>, codintegration, desethnicity)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b="1" sz="1800" lang="pt-BR">
                <a:solidFill>
                  <a:srgbClr val="EFEFEF"/>
                </a:solidFill>
              </a:rPr>
              <a:t>geocity</a:t>
            </a:r>
            <a:r>
              <a:rPr u="sng" sz="1600" lang="pt-BR">
                <a:solidFill>
                  <a:srgbClr val="EFEFEF"/>
                </a:solidFill>
              </a:rPr>
              <a:t>(idcity</a:t>
            </a:r>
            <a:r>
              <a:rPr sz="1600" lang="pt-BR">
                <a:solidFill>
                  <a:srgbClr val="EFEFEF"/>
                </a:solidFill>
              </a:rPr>
              <a:t>, codeibge, desname, </a:t>
            </a:r>
            <a:r>
              <a:rPr b="1" sz="1600" lang="pt-BR" i="1">
                <a:solidFill>
                  <a:srgbClr val="EFEFEF"/>
                </a:solidFill>
              </a:rPr>
              <a:t>idstate</a:t>
            </a:r>
            <a:r>
              <a:rPr sz="1600" lang="pt-BR">
                <a:solidFill>
                  <a:srgbClr val="EFEFEF"/>
                </a:solidFill>
              </a:rPr>
              <a:t>)</a:t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>
                <a:solidFill>
                  <a:srgbClr val="EFEFEF"/>
                </a:solidFill>
              </a:rPr>
              <a:t>*idstate ref geostate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b="1" sz="1800" lang="pt-BR">
                <a:solidFill>
                  <a:srgbClr val="EFEFEF"/>
                </a:solidFill>
              </a:rPr>
              <a:t>geostate</a:t>
            </a:r>
            <a:r>
              <a:rPr sz="1600" lang="pt-BR">
                <a:solidFill>
                  <a:srgbClr val="EFEFEF"/>
                </a:solidFill>
              </a:rPr>
              <a:t>(</a:t>
            </a:r>
            <a:r>
              <a:rPr u="sng" sz="1600" lang="pt-BR">
                <a:solidFill>
                  <a:srgbClr val="EFEFEF"/>
                </a:solidFill>
              </a:rPr>
              <a:t>idstate</a:t>
            </a:r>
            <a:r>
              <a:rPr sz="1600" lang="pt-BR">
                <a:solidFill>
                  <a:srgbClr val="EFEFEF"/>
                </a:solidFill>
              </a:rPr>
              <a:t>, desacronym, desname, </a:t>
            </a:r>
            <a:r>
              <a:rPr b="1" sz="1600" lang="pt-BR" i="1">
                <a:solidFill>
                  <a:srgbClr val="EFEFEF"/>
                </a:solidFill>
              </a:rPr>
              <a:t>idcountry</a:t>
            </a:r>
            <a:r>
              <a:rPr b="1" sz="1600" lang="pt-BR">
                <a:solidFill>
                  <a:srgbClr val="EFEFEF"/>
                </a:solidFill>
              </a:rPr>
              <a:t>)</a:t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>
                <a:solidFill>
                  <a:srgbClr val="EFEFEF"/>
                </a:solidFill>
              </a:rPr>
              <a:t>idcountry ref geocountry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b="1" sz="1800" lang="pt-BR">
                <a:solidFill>
                  <a:srgbClr val="EFEFEF"/>
                </a:solidFill>
              </a:rPr>
              <a:t>geocountry</a:t>
            </a:r>
            <a:r>
              <a:rPr sz="1600" lang="pt-BR">
                <a:solidFill>
                  <a:srgbClr val="EFEFEF"/>
                </a:solidFill>
              </a:rPr>
              <a:t>(</a:t>
            </a:r>
            <a:r>
              <a:rPr u="sng" sz="1600" lang="pt-BR">
                <a:solidFill>
                  <a:srgbClr val="EFEFEF"/>
                </a:solidFill>
              </a:rPr>
              <a:t>idcountry</a:t>
            </a:r>
            <a:r>
              <a:rPr sz="1600" lang="pt-BR">
                <a:solidFill>
                  <a:srgbClr val="EFEFEF"/>
                </a:solidFill>
              </a:rPr>
              <a:t>, desacronym, desname)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Normalização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b="1" sz="1800" lang="pt-BR">
                <a:solidFill>
                  <a:srgbClr val="F3F3F3"/>
                </a:solidFill>
              </a:rPr>
              <a:t>tmedpaciente</a:t>
            </a:r>
            <a:r>
              <a:rPr sz="1600" lang="pt-BR">
                <a:solidFill>
                  <a:srgbClr val="F3F3F3"/>
                </a:solidFill>
              </a:rPr>
              <a:t>(</a:t>
            </a:r>
            <a:r>
              <a:rPr u="sng" sz="1600" lang="pt-BR">
                <a:solidFill>
                  <a:srgbClr val="F3F3F3"/>
                </a:solidFill>
              </a:rPr>
              <a:t>cdlpaciente</a:t>
            </a:r>
            <a:r>
              <a:rPr sz="1600" lang="pt-BR">
                <a:solidFill>
                  <a:srgbClr val="F3F3F3"/>
                </a:solidFill>
              </a:rPr>
              <a:t>, indafdislipidemia, infafdiabetes, indafpneumopat, desconvenio, codcartaosus, indafneuropat, numversion, indconvenio, indafcardiopat, </a:t>
            </a:r>
            <a:r>
              <a:rPr b="1" sz="1600" lang="pt-BR">
                <a:solidFill>
                  <a:srgbClr val="F3F3F3"/>
                </a:solidFill>
              </a:rPr>
              <a:t>cdlpessoa</a:t>
            </a:r>
            <a:r>
              <a:rPr sz="1600" lang="pt-BR">
                <a:solidFill>
                  <a:srgbClr val="F3F3F3"/>
                </a:solidFill>
              </a:rPr>
              <a:t>, codremoteid, codremotesystem, codremoteid2, codcns)</a:t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>
                <a:solidFill>
                  <a:srgbClr val="F3F3F3"/>
                </a:solidFill>
              </a:rPr>
              <a:t>*cdlpessoa ref mbspessoa</a:t>
            </a:r>
          </a:p>
          <a:p>
            <a:r>
              <a:t/>
            </a:r>
          </a:p>
          <a:p>
            <a:pPr algn="just"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>
                <a:solidFill>
                  <a:srgbClr val="F3F3F3"/>
                </a:solidFill>
              </a:rPr>
              <a:t>Por construção, todas as tabelas já estão na segunda forma normal.</a:t>
            </a:r>
          </a:p>
          <a:p>
            <a:pPr algn="just"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>
                <a:solidFill>
                  <a:srgbClr val="F3F3F3"/>
                </a:solidFill>
              </a:rPr>
              <a:t>Modificamos a tabela</a:t>
            </a:r>
            <a:r>
              <a:rPr sz="1600" lang="pt-BR" i="1">
                <a:solidFill>
                  <a:srgbClr val="F3F3F3"/>
                </a:solidFill>
              </a:rPr>
              <a:t> tmedpaciente</a:t>
            </a:r>
            <a:r>
              <a:rPr sz="1600" lang="pt-BR">
                <a:solidFill>
                  <a:srgbClr val="F3F3F3"/>
                </a:solidFill>
              </a:rPr>
              <a:t> para conter os seguintes campos também:</a:t>
            </a:r>
          </a:p>
          <a:p>
            <a:r>
              <a:t/>
            </a:r>
          </a:p>
          <a:p>
            <a:pPr algn="just"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sz="1600" lang="pt-BR" i="1">
                <a:solidFill>
                  <a:srgbClr val="F3F3F3"/>
                </a:solidFill>
              </a:rPr>
              <a:t>incapacidadenome,idincapacidade,descricaoincapacidade, idalergia, severidadealergia, dataidentificacaoalergia, alergianome, alergiadescricao.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pt-BR"/>
              <a:t>Normalização 3NF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063375" x="457200"/>
            <a:ext cy="3266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F3F3F3"/>
                </a:solidFill>
              </a:rPr>
              <a:t>Após adicionarmos estes campos, a tabela</a:t>
            </a:r>
            <a:r>
              <a:rPr sz="1400" lang="pt-BR" i="1">
                <a:solidFill>
                  <a:srgbClr val="F3F3F3"/>
                </a:solidFill>
              </a:rPr>
              <a:t> tmedpaciente</a:t>
            </a:r>
            <a:r>
              <a:rPr sz="1400" lang="pt-BR">
                <a:solidFill>
                  <a:srgbClr val="F3F3F3"/>
                </a:solidFill>
              </a:rPr>
              <a:t> continua na segunda forma normal. Passamos ela para a 3NF: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Clr>
                <a:schemeClr val="dk2"/>
              </a:buClr>
              <a:buSzPct val="68750"/>
              <a:buFont typeface="Arial"/>
              <a:buNone/>
            </a:pPr>
            <a:r>
              <a:rPr b="1" sz="1600" lang="pt-BR">
                <a:solidFill>
                  <a:srgbClr val="EFEFEF"/>
                </a:solidFill>
              </a:rPr>
              <a:t>mbspessoa</a:t>
            </a:r>
            <a:r>
              <a:rPr sz="1400" lang="pt-BR">
                <a:solidFill>
                  <a:srgbClr val="EFEFEF"/>
                </a:solidFill>
              </a:rPr>
              <a:t>(</a:t>
            </a:r>
            <a:r>
              <a:rPr u="sng" sz="1400" lang="pt-BR">
                <a:solidFill>
                  <a:srgbClr val="EFEFEF"/>
                </a:solidFill>
              </a:rPr>
              <a:t>cdlpessoa</a:t>
            </a:r>
            <a:r>
              <a:rPr u="sng" b="1" sz="1400" lang="pt-BR">
                <a:solidFill>
                  <a:srgbClr val="EFEFEF"/>
                </a:solidFill>
              </a:rPr>
              <a:t>, </a:t>
            </a:r>
            <a:r>
              <a:rPr sz="1400" lang="pt-BR">
                <a:solidFill>
                  <a:srgbClr val="EFEFEF"/>
                </a:solidFill>
              </a:rPr>
              <a:t>datexpidentidade, desobservacoes, destelefone1, destelefone2, codcnpjcpf, nompessoa, numversion, indescolar, indtipopessoa, codidentidade, desimagedata,</a:t>
            </a:r>
          </a:p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EFEFEF"/>
                </a:solidFill>
              </a:rPr>
              <a:t>desestadocivil, nompai, desorgaoidentidade, datfundnasc, contatoresponsavel, dessignature, nommae, nomresponsavel, indsituacaocadastro, indsexo, codemail, desprofissao, </a:t>
            </a:r>
            <a:r>
              <a:rPr b="1" sz="1400" lang="pt-BR" i="1">
                <a:solidFill>
                  <a:srgbClr val="EFEFEF"/>
                </a:solidFill>
              </a:rPr>
              <a:t>cdidomain</a:t>
            </a:r>
            <a:r>
              <a:rPr sz="1400" lang="pt-BR">
                <a:solidFill>
                  <a:srgbClr val="EFEFEF"/>
                </a:solidFill>
              </a:rPr>
              <a:t>, </a:t>
            </a:r>
            <a:r>
              <a:rPr b="1" sz="1400" lang="pt-BR" i="1">
                <a:solidFill>
                  <a:srgbClr val="EFEFEF"/>
                </a:solidFill>
              </a:rPr>
              <a:t>relethnicity</a:t>
            </a:r>
            <a:r>
              <a:rPr sz="1400" lang="pt-BR">
                <a:solidFill>
                  <a:srgbClr val="EFEFEF"/>
                </a:solidFill>
              </a:rPr>
              <a:t>, datcadastre, </a:t>
            </a:r>
            <a:r>
              <a:rPr b="1" sz="1400" lang="pt-BR" i="1">
                <a:solidFill>
                  <a:srgbClr val="EFEFEF"/>
                </a:solidFill>
              </a:rPr>
              <a:t>idcityplaceofbirth</a:t>
            </a:r>
            <a:r>
              <a:rPr sz="1400" lang="pt-BR">
                <a:solidFill>
                  <a:srgbClr val="EFEFEF"/>
                </a:solidFill>
              </a:rPr>
              <a:t>, </a:t>
            </a:r>
            <a:r>
              <a:rPr b="1" sz="1400" lang="pt-BR" i="1">
                <a:solidFill>
                  <a:srgbClr val="EFEFEF"/>
                </a:solidFill>
              </a:rPr>
              <a:t>idcountrynationality</a:t>
            </a:r>
            <a:r>
              <a:rPr sz="1400" lang="pt-BR">
                <a:solidFill>
                  <a:srgbClr val="EFEFEF"/>
                </a:solidFill>
              </a:rPr>
              <a:t>, datcadupdate, codusuariocad, codusuarioupd)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1400" lang="pt-BR">
                <a:solidFill>
                  <a:srgbClr val="EFEFEF"/>
                </a:solidFill>
              </a:rPr>
              <a:t>*cdidomain ref admdomain; relethnicity ref mbsethnicity; idcityplaceofbirth ref geocity; idcountrynationality ref geocountry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lor-strip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