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6" r:id="rId18"/>
    <p:sldId id="271" r:id="rId19"/>
    <p:sldId id="272" r:id="rId20"/>
    <p:sldId id="273" r:id="rId21"/>
    <p:sldId id="274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9875DB-8CFE-4E98-82CA-1DE04B2100D3}">
  <a:tblStyle styleId="{849875DB-8CFE-4E98-82CA-1DE04B2100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89455" autoAdjust="0"/>
  </p:normalViewPr>
  <p:slideViewPr>
    <p:cSldViewPr snapToGrid="0">
      <p:cViewPr varScale="1">
        <p:scale>
          <a:sx n="130" d="100"/>
          <a:sy n="130" d="100"/>
        </p:scale>
        <p:origin x="127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a98674e694_0_9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a98674e694_0_9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a98674e694_0_2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a98674e694_0_2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a98674e694_0_2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a98674e694_0_2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a9db74145b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a9db74145b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a98674e694_0_2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a98674e694_0_2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a98674e694_0_2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a98674e694_0_2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a9db74145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a9db74145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a9db74145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a9db74145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a9db74145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a9db74145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879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2a98674e694_0_2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2a98674e694_0_2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a98674e694_0_2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2a98674e694_0_2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a98674e69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a98674e69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a98674e694_0_19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2a98674e694_0_19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6486101d19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26486101d19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a98674e694_0_1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a98674e694_0_1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a98674e694_0_2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a98674e694_0_2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a98674e694_0_1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a98674e694_0_1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a98674e694_0_2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a98674e694_0_2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a98674e694_0_2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a98674e694_0_2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a98674e694_0_2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a98674e694_0_2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617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a98674e694_0_2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a98674e694_0_2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8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9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0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 idx="2" hasCustomPrompt="1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1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2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4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6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2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ubTitle" idx="1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subTitle" idx="2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subTitle" idx="3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4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5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6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7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8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9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3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14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15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CUSTOM_32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7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8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ubTitle" idx="9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3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subTitle" idx="14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5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33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7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8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9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13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4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5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>
            <a:spLocks noGrp="1"/>
          </p:cNvSpPr>
          <p:nvPr>
            <p:ph type="subTitle" idx="1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subTitle" idx="2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subTitle" idx="3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subTitle" idx="4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subTitle" idx="5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6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7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8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6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3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7"/>
          <p:cNvSpPr txBox="1">
            <a:spLocks noGrp="1"/>
          </p:cNvSpPr>
          <p:nvPr>
            <p:ph type="subTitle" idx="1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2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subTitle" idx="3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subTitle" idx="4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37"/>
          <p:cNvSpPr txBox="1">
            <a:spLocks noGrp="1"/>
          </p:cNvSpPr>
          <p:nvPr>
            <p:ph type="subTitle" idx="5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8" name="Google Shape;328;p37"/>
          <p:cNvSpPr txBox="1">
            <a:spLocks noGrp="1"/>
          </p:cNvSpPr>
          <p:nvPr>
            <p:ph type="subTitle" idx="6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subTitle" idx="7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subTitle" idx="8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 idx="9" hasCustomPrompt="1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>
            <a:spLocks noGrp="1"/>
          </p:cNvSpPr>
          <p:nvPr>
            <p:ph type="title" idx="13" hasCustomPrompt="1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>
            <a:spLocks noGrp="1"/>
          </p:cNvSpPr>
          <p:nvPr>
            <p:ph type="title" idx="14" hasCustomPrompt="1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>
            <a:spLocks noGrp="1"/>
          </p:cNvSpPr>
          <p:nvPr>
            <p:ph type="title" idx="15" hasCustomPrompt="1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2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subTitle" idx="1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subTitle" idx="2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38"/>
          <p:cNvSpPr txBox="1">
            <a:spLocks noGrp="1"/>
          </p:cNvSpPr>
          <p:nvPr>
            <p:ph type="subTitle" idx="3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subTitle" idx="4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subTitle" idx="5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6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>
            <a:spLocks noGrp="1"/>
          </p:cNvSpPr>
          <p:nvPr>
            <p:ph type="subTitle" idx="1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2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3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subTitle" idx="4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ubTitle" idx="5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1" name="Google Shape;351;p39"/>
          <p:cNvSpPr txBox="1">
            <a:spLocks noGrp="1"/>
          </p:cNvSpPr>
          <p:nvPr>
            <p:ph type="subTitle" idx="6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subTitle" idx="7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subTitle" idx="8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6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0"/>
          <p:cNvSpPr txBox="1">
            <a:spLocks noGrp="1"/>
          </p:cNvSpPr>
          <p:nvPr>
            <p:ph type="subTitle" idx="1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5" name="Google Shape;365;p40"/>
          <p:cNvSpPr txBox="1">
            <a:spLocks noGrp="1"/>
          </p:cNvSpPr>
          <p:nvPr>
            <p:ph type="subTitle" idx="2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40"/>
          <p:cNvSpPr txBox="1">
            <a:spLocks noGrp="1"/>
          </p:cNvSpPr>
          <p:nvPr>
            <p:ph type="subTitle" idx="3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7" name="Google Shape;367;p40"/>
          <p:cNvSpPr txBox="1">
            <a:spLocks noGrp="1"/>
          </p:cNvSpPr>
          <p:nvPr>
            <p:ph type="subTitle" idx="4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69" name="Google Shape;369;p40"/>
          <p:cNvSpPr txBox="1">
            <a:spLocks noGrp="1"/>
          </p:cNvSpPr>
          <p:nvPr>
            <p:ph type="subTitle" idx="5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0" name="Google Shape;370;p40"/>
          <p:cNvSpPr txBox="1">
            <a:spLocks noGrp="1"/>
          </p:cNvSpPr>
          <p:nvPr>
            <p:ph type="subTitle" idx="6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title" hasCustomPrompt="1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>
            <a:spLocks noGrp="1"/>
          </p:cNvSpPr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 idx="2" hasCustomPrompt="1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>
            <a:spLocks noGrp="1"/>
          </p:cNvSpPr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title" idx="4" hasCustomPrompt="1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>
            <a:spLocks noGrp="1"/>
          </p:cNvSpPr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8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subTitle" idx="1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2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3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4" name="Google Shape;384;p42"/>
          <p:cNvSpPr txBox="1">
            <a:spLocks noGrp="1"/>
          </p:cNvSpPr>
          <p:nvPr>
            <p:ph type="subTitle" idx="4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42"/>
          <p:cNvSpPr txBox="1">
            <a:spLocks noGrp="1"/>
          </p:cNvSpPr>
          <p:nvPr>
            <p:ph type="subTitle" idx="5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6" name="Google Shape;386;p42"/>
          <p:cNvSpPr txBox="1">
            <a:spLocks noGrp="1"/>
          </p:cNvSpPr>
          <p:nvPr>
            <p:ph type="subTitle" idx="6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42"/>
          <p:cNvSpPr txBox="1">
            <a:spLocks noGrp="1"/>
          </p:cNvSpPr>
          <p:nvPr>
            <p:ph type="title" hasCustomPrompt="1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>
            <a:spLocks noGrp="1"/>
          </p:cNvSpPr>
          <p:nvPr>
            <p:ph type="title" idx="7" hasCustomPrompt="1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>
            <a:spLocks noGrp="1"/>
          </p:cNvSpPr>
          <p:nvPr>
            <p:ph type="title" idx="8" hasCustomPrompt="1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7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7_2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>
            <a:spLocks noGrp="1"/>
          </p:cNvSpPr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8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9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46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1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ubTitle" idx="2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1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subTitle" idx="1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subTitle" idx="2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subTitle" idx="3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subTitle" idx="4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subTitle" idx="5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subTitle" idx="6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zh-TW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zh-TW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zh-TW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zh-TW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zh-TW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zh-TW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Bird Efficient Classification</a:t>
            </a:r>
            <a:endParaRPr sz="4000"/>
          </a:p>
        </p:txBody>
      </p:sp>
      <p:sp>
        <p:nvSpPr>
          <p:cNvPr id="473" name="Google Shape;473;p54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Group 6 許詠晴 謝承諺 陳彥凱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2"/>
          <p:cNvSpPr txBox="1">
            <a:spLocks noGrp="1"/>
          </p:cNvSpPr>
          <p:nvPr>
            <p:ph type="title"/>
          </p:nvPr>
        </p:nvSpPr>
        <p:spPr>
          <a:xfrm>
            <a:off x="1916250" y="2325200"/>
            <a:ext cx="53115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More Lightweight</a:t>
            </a:r>
            <a:endParaRPr/>
          </a:p>
        </p:txBody>
      </p:sp>
      <p:sp>
        <p:nvSpPr>
          <p:cNvPr id="540" name="Google Shape;540;p62"/>
          <p:cNvSpPr txBox="1">
            <a:spLocks noGrp="1"/>
          </p:cNvSpPr>
          <p:nvPr>
            <p:ph type="title" idx="2"/>
          </p:nvPr>
        </p:nvSpPr>
        <p:spPr>
          <a:xfrm>
            <a:off x="3746550" y="1346888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3"/>
          <p:cNvSpPr txBox="1">
            <a:spLocks noGrp="1"/>
          </p:cNvSpPr>
          <p:nvPr>
            <p:ph type="title"/>
          </p:nvPr>
        </p:nvSpPr>
        <p:spPr>
          <a:xfrm>
            <a:off x="799575" y="488050"/>
            <a:ext cx="7582800" cy="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dirty="0"/>
              <a:t>Directly train Lightweight Model</a:t>
            </a:r>
            <a:br>
              <a:rPr lang="en-US" altLang="zh-TW" sz="4000" dirty="0"/>
            </a:br>
            <a:r>
              <a:rPr lang="en-US" altLang="zh-TW" sz="1400" dirty="0"/>
              <a:t>(no finetune, no pretrained, directly train on bird dataset)</a:t>
            </a:r>
            <a:endParaRPr lang="en-US" altLang="zh-TW" sz="4000" dirty="0"/>
          </a:p>
        </p:txBody>
      </p:sp>
      <p:sp>
        <p:nvSpPr>
          <p:cNvPr id="547" name="Google Shape;547;p63"/>
          <p:cNvSpPr txBox="1">
            <a:spLocks noGrp="1"/>
          </p:cNvSpPr>
          <p:nvPr>
            <p:ph type="subTitle" idx="1"/>
          </p:nvPr>
        </p:nvSpPr>
        <p:spPr>
          <a:xfrm>
            <a:off x="815024" y="1545550"/>
            <a:ext cx="8011885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 dirty="0"/>
              <a:t>Directly train </a:t>
            </a:r>
            <a:r>
              <a:rPr lang="en-US" altLang="zh-TW" sz="1600" dirty="0"/>
              <a:t>lightweight </a:t>
            </a:r>
            <a:r>
              <a:rPr lang="zh-TW" sz="1600" dirty="0"/>
              <a:t>model modified from Efficientnet b0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altLang="zh-TW" sz="1400" dirty="0"/>
              <a:t>Reduce depth, width, and resolution </a:t>
            </a:r>
          </a:p>
          <a:p>
            <a:pPr lvl="1" indent="-330200" algn="l">
              <a:buSzPts val="1600"/>
              <a:buFont typeface="Montserrat"/>
              <a:buChar char="○"/>
            </a:pPr>
            <a:r>
              <a:rPr lang="zh-TW" altLang="zh-TW" sz="1400" dirty="0">
                <a:solidFill>
                  <a:schemeClr val="dk1"/>
                </a:solidFill>
              </a:rPr>
              <a:t>#params~2.8M</a:t>
            </a:r>
            <a:r>
              <a:rPr lang="en-US" altLang="zh-TW" sz="1400" dirty="0">
                <a:solidFill>
                  <a:schemeClr val="dk1"/>
                </a:solidFill>
              </a:rPr>
              <a:t>  </a:t>
            </a:r>
            <a:r>
              <a:rPr lang="en-US" altLang="zh-TW" sz="1200" dirty="0">
                <a:solidFill>
                  <a:schemeClr val="dk1"/>
                </a:solidFill>
              </a:rPr>
              <a:t>(from origin 5.3M)</a:t>
            </a:r>
            <a:endParaRPr sz="12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400" dirty="0"/>
              <a:t>The result is poor, only 87.7% accuracy.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 dirty="0">
                <a:solidFill>
                  <a:schemeClr val="dk1"/>
                </a:solidFill>
              </a:rPr>
              <a:t>Directly train model modified from CSPPeleeNet</a:t>
            </a:r>
            <a:r>
              <a:rPr lang="en-US" altLang="zh-TW" sz="1600" dirty="0">
                <a:solidFill>
                  <a:schemeClr val="dk1"/>
                </a:solidFill>
              </a:rPr>
              <a:t> </a:t>
            </a:r>
            <a:endParaRPr lang="en-US" sz="1600" dirty="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altLang="zh-TW" sz="1400" dirty="0">
                <a:solidFill>
                  <a:schemeClr val="dk1"/>
                </a:solidFill>
              </a:rPr>
              <a:t>Modify the output classes of </a:t>
            </a:r>
            <a:r>
              <a:rPr lang="zh-TW" altLang="zh-TW" sz="1400" dirty="0">
                <a:solidFill>
                  <a:schemeClr val="dk1"/>
                </a:solidFill>
              </a:rPr>
              <a:t>CSPPeleeNet </a:t>
            </a:r>
            <a:r>
              <a:rPr lang="en-US" altLang="zh-TW" sz="1400" dirty="0">
                <a:solidFill>
                  <a:schemeClr val="dk1"/>
                </a:solidFill>
              </a:rPr>
              <a:t>from 1000 class to 525</a:t>
            </a:r>
          </a:p>
          <a:p>
            <a:pPr lvl="1" indent="-330200" algn="l">
              <a:buClr>
                <a:schemeClr val="dk1"/>
              </a:buClr>
              <a:buSzPts val="1600"/>
              <a:buFont typeface="Montserrat"/>
              <a:buChar char="○"/>
            </a:pPr>
            <a:r>
              <a:rPr lang="en-US" altLang="zh-TW" sz="1400" dirty="0">
                <a:solidFill>
                  <a:schemeClr val="dk1"/>
                </a:solidFill>
              </a:rPr>
              <a:t>#params~2.5M </a:t>
            </a:r>
            <a:r>
              <a:rPr lang="en-US" altLang="zh-TW" sz="1200" dirty="0">
                <a:solidFill>
                  <a:schemeClr val="dk1"/>
                </a:solidFill>
              </a:rPr>
              <a:t>(from origin 2.8M)</a:t>
            </a: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zh-TW" sz="1400" dirty="0">
                <a:solidFill>
                  <a:schemeClr val="dk1"/>
                </a:solidFill>
              </a:rPr>
              <a:t>The result is </a:t>
            </a:r>
            <a:r>
              <a:rPr lang="en-US" altLang="zh-TW" sz="1400" dirty="0">
                <a:solidFill>
                  <a:schemeClr val="dk1"/>
                </a:solidFill>
              </a:rPr>
              <a:t>not good</a:t>
            </a:r>
            <a:r>
              <a:rPr lang="zh-TW" sz="1400" dirty="0">
                <a:solidFill>
                  <a:schemeClr val="dk1"/>
                </a:solidFill>
              </a:rPr>
              <a:t>, only </a:t>
            </a:r>
            <a:r>
              <a:rPr lang="en-US" altLang="zh-TW" sz="1400" dirty="0">
                <a:solidFill>
                  <a:schemeClr val="dk1"/>
                </a:solidFill>
              </a:rPr>
              <a:t>94.3</a:t>
            </a:r>
            <a:r>
              <a:rPr lang="zh-TW" sz="1400" dirty="0">
                <a:solidFill>
                  <a:schemeClr val="dk1"/>
                </a:solidFill>
              </a:rPr>
              <a:t>% accuracy.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2486F3-451F-E87F-1856-596B89D30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076" y="4249623"/>
            <a:ext cx="6598274" cy="4058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7BAE0CC-8133-7B75-10A9-80F551326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076" y="2571750"/>
            <a:ext cx="6598274" cy="36710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4"/>
          <p:cNvSpPr txBox="1">
            <a:spLocks noGrp="1"/>
          </p:cNvSpPr>
          <p:nvPr>
            <p:ph type="title"/>
          </p:nvPr>
        </p:nvSpPr>
        <p:spPr>
          <a:xfrm>
            <a:off x="799575" y="488050"/>
            <a:ext cx="7582800" cy="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dirty="0"/>
              <a:t>Directly train Lightweight Model</a:t>
            </a:r>
            <a:br>
              <a:rPr lang="en-US" altLang="zh-TW" sz="4000" dirty="0"/>
            </a:br>
            <a:r>
              <a:rPr lang="en-US" altLang="zh-TW" sz="1400" dirty="0"/>
              <a:t>(no finetune, no pretrained, directly train on bird dataset)</a:t>
            </a:r>
            <a:endParaRPr sz="1400" dirty="0"/>
          </a:p>
        </p:txBody>
      </p:sp>
      <p:sp>
        <p:nvSpPr>
          <p:cNvPr id="554" name="Google Shape;554;p64"/>
          <p:cNvSpPr txBox="1">
            <a:spLocks noGrp="1"/>
          </p:cNvSpPr>
          <p:nvPr>
            <p:ph type="subTitle" idx="1"/>
          </p:nvPr>
        </p:nvSpPr>
        <p:spPr>
          <a:xfrm>
            <a:off x="815025" y="1545550"/>
            <a:ext cx="75828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graphicFrame>
        <p:nvGraphicFramePr>
          <p:cNvPr id="555" name="Google Shape;555;p64"/>
          <p:cNvGraphicFramePr/>
          <p:nvPr/>
        </p:nvGraphicFramePr>
        <p:xfrm>
          <a:off x="952500" y="200025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{849875DB-8CFE-4E98-82CA-1DE04B2100D3}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Model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# of parameters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accuracy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lighten_efficient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2.80M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0.877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CSPPeleeNet_large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2.52M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0.943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dirty="0">
                          <a:solidFill>
                            <a:schemeClr val="dk1"/>
                          </a:solidFill>
                        </a:rPr>
                        <a:t>CSPPeleeNet_small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1.36M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0.932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507C6D85-E155-0CA2-CE2F-5626B0CA23F8}"/>
              </a:ext>
            </a:extLst>
          </p:cNvPr>
          <p:cNvSpPr txBox="1"/>
          <p:nvPr/>
        </p:nvSpPr>
        <p:spPr>
          <a:xfrm>
            <a:off x="180997" y="4305116"/>
            <a:ext cx="553400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TW" altLang="en-US" sz="1400" dirty="0">
                <a:solidFill>
                  <a:schemeClr val="dk2"/>
                </a:solidFill>
                <a:latin typeface="Montserrat"/>
                <a:sym typeface="Montserrat"/>
              </a:rPr>
              <a:t>𝑛 </a:t>
            </a:r>
            <a:r>
              <a:rPr lang="en-US" altLang="zh-TW" dirty="0">
                <a:solidFill>
                  <a:schemeClr val="dk1"/>
                </a:solidFill>
              </a:rPr>
              <a:t>of each </a:t>
            </a:r>
            <a:r>
              <a:rPr lang="en-US" altLang="zh-TW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CSPResNe</a:t>
            </a:r>
            <a:r>
              <a:rPr lang="en-US" altLang="zh-TW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(X)t in </a:t>
            </a:r>
            <a:r>
              <a:rPr lang="en-US" altLang="zh-TW" dirty="0" err="1"/>
              <a:t>CSPPeleeNet_large</a:t>
            </a:r>
            <a:r>
              <a:rPr lang="en-US" altLang="zh-TW" dirty="0"/>
              <a:t> is [3,4,8,6]</a:t>
            </a:r>
            <a:endParaRPr lang="en-US" altLang="zh-TW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altLang="zh-TW" dirty="0">
                <a:solidFill>
                  <a:schemeClr val="dk1"/>
                </a:solidFill>
              </a:rPr>
              <a:t>	                            </a:t>
            </a:r>
            <a:r>
              <a:rPr lang="en-US" altLang="zh-TW" dirty="0" err="1">
                <a:solidFill>
                  <a:schemeClr val="dk1"/>
                </a:solidFill>
              </a:rPr>
              <a:t>CSPPeleeNet_small</a:t>
            </a:r>
            <a:r>
              <a:rPr lang="en-US" altLang="zh-TW" dirty="0"/>
              <a:t> is [2,3,6,3]</a:t>
            </a:r>
            <a:endParaRPr lang="en-US" altLang="zh-TW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>
                <a:solidFill>
                  <a:schemeClr val="dk1"/>
                </a:solidFill>
              </a:rPr>
              <a:t> </a:t>
            </a:r>
            <a:endParaRPr lang="en-US" altLang="zh-TW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5"/>
          <p:cNvSpPr txBox="1">
            <a:spLocks noGrp="1"/>
          </p:cNvSpPr>
          <p:nvPr>
            <p:ph type="title"/>
          </p:nvPr>
        </p:nvSpPr>
        <p:spPr>
          <a:xfrm>
            <a:off x="799575" y="488050"/>
            <a:ext cx="7582800" cy="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dirty="0"/>
              <a:t>Knowledge Distillation</a:t>
            </a:r>
            <a:endParaRPr lang="en-US" sz="4000" dirty="0"/>
          </a:p>
        </p:txBody>
      </p:sp>
      <p:sp>
        <p:nvSpPr>
          <p:cNvPr id="561" name="Google Shape;561;p65"/>
          <p:cNvSpPr txBox="1">
            <a:spLocks noGrp="1"/>
          </p:cNvSpPr>
          <p:nvPr>
            <p:ph type="subTitle" idx="1"/>
          </p:nvPr>
        </p:nvSpPr>
        <p:spPr>
          <a:xfrm>
            <a:off x="815025" y="1545550"/>
            <a:ext cx="75828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 dirty="0"/>
              <a:t>We use this concept to make our model more lightweight.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 dirty="0"/>
              <a:t>Use a teacher model to transfer the knowledge(information) to the student model, allowing student model to achieve similar performance to the teacher model but more lightweight.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 dirty="0"/>
              <a:t>In our </a:t>
            </a:r>
            <a:r>
              <a:rPr lang="en-US" altLang="zh-TW" sz="1600" dirty="0"/>
              <a:t>final </a:t>
            </a:r>
            <a:r>
              <a:rPr lang="zh-TW" sz="1600" dirty="0"/>
              <a:t>case：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 b="1" dirty="0"/>
              <a:t>Teacher Model:  efficientnet b1 (#params~7.8M)</a:t>
            </a:r>
            <a:endParaRPr lang="en-US" altLang="zh-TW" sz="1600" b="1" dirty="0"/>
          </a:p>
          <a:p>
            <a:pPr lvl="2" indent="-330200" algn="l">
              <a:buSzPts val="1600"/>
              <a:buChar char="○"/>
            </a:pPr>
            <a:r>
              <a:rPr lang="en-US" altLang="zh-TW" sz="1400" dirty="0"/>
              <a:t>F</a:t>
            </a:r>
            <a:r>
              <a:rPr lang="en-US" sz="1400" dirty="0"/>
              <a:t>reeze all blocks before the 5th block</a:t>
            </a:r>
            <a:r>
              <a:rPr lang="zh-TW" altLang="en-US" sz="1400" dirty="0"/>
              <a:t> </a:t>
            </a:r>
            <a:r>
              <a:rPr lang="en-US" altLang="zh-TW" sz="1400" dirty="0"/>
              <a:t>and finetune.</a:t>
            </a:r>
            <a:endParaRPr lang="en-US" sz="1600" dirty="0"/>
          </a:p>
          <a:p>
            <a:pPr lvl="1" indent="-330200" algn="l">
              <a:buSzPts val="1600"/>
              <a:buChar char="○"/>
            </a:pPr>
            <a:r>
              <a:rPr lang="zh-TW" sz="1600" b="1" dirty="0"/>
              <a:t>Student Model: CSPPeleeNet</a:t>
            </a:r>
            <a:r>
              <a:rPr lang="en-US" altLang="zh-TW" sz="1600" b="1" dirty="0"/>
              <a:t>_small</a:t>
            </a:r>
            <a:r>
              <a:rPr lang="zh-TW" sz="1600" b="1" dirty="0"/>
              <a:t> </a:t>
            </a:r>
            <a:r>
              <a:rPr lang="zh-TW" sz="1600" b="1" dirty="0">
                <a:solidFill>
                  <a:schemeClr val="dk1"/>
                </a:solidFill>
              </a:rPr>
              <a:t>(#params~1.3M)</a:t>
            </a:r>
            <a:endParaRPr lang="en-US" altLang="zh-TW" dirty="0"/>
          </a:p>
          <a:p>
            <a:pPr lvl="2" indent="-330200" algn="l">
              <a:buSzPts val="1600"/>
              <a:buChar char="○"/>
            </a:pPr>
            <a:r>
              <a:rPr lang="en-US" altLang="zh-TW" sz="1400" dirty="0"/>
              <a:t>We use knowledge distillation (KD) to compress a larger model-</a:t>
            </a:r>
            <a:r>
              <a:rPr lang="zh-TW" altLang="zh-TW" sz="1400" dirty="0"/>
              <a:t>efficientnet</a:t>
            </a:r>
            <a:r>
              <a:rPr lang="en-US" altLang="zh-TW" sz="1400" dirty="0"/>
              <a:t> b1.</a:t>
            </a:r>
          </a:p>
          <a:p>
            <a:pPr lvl="2" indent="-330200" algn="l">
              <a:buSzPts val="1600"/>
              <a:buChar char="○"/>
            </a:pPr>
            <a:r>
              <a:rPr lang="en-US" altLang="zh-TW" sz="1400" dirty="0"/>
              <a:t>We have 3 versions of KD.</a:t>
            </a: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endParaRPr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6"/>
          <p:cNvSpPr txBox="1">
            <a:spLocks noGrp="1"/>
          </p:cNvSpPr>
          <p:nvPr>
            <p:ph type="title"/>
          </p:nvPr>
        </p:nvSpPr>
        <p:spPr>
          <a:xfrm>
            <a:off x="799575" y="488050"/>
            <a:ext cx="7582800" cy="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KD_model_v1</a:t>
            </a:r>
            <a:endParaRPr sz="4000"/>
          </a:p>
        </p:txBody>
      </p:sp>
      <p:sp>
        <p:nvSpPr>
          <p:cNvPr id="567" name="Google Shape;567;p66"/>
          <p:cNvSpPr/>
          <p:nvPr/>
        </p:nvSpPr>
        <p:spPr>
          <a:xfrm>
            <a:off x="1826175" y="1808500"/>
            <a:ext cx="310500" cy="91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8" name="Google Shape;568;p66"/>
          <p:cNvSpPr/>
          <p:nvPr/>
        </p:nvSpPr>
        <p:spPr>
          <a:xfrm>
            <a:off x="3328575" y="1808500"/>
            <a:ext cx="310500" cy="91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9" name="Google Shape;569;p66"/>
          <p:cNvSpPr/>
          <p:nvPr/>
        </p:nvSpPr>
        <p:spPr>
          <a:xfrm>
            <a:off x="2577375" y="1808500"/>
            <a:ext cx="310500" cy="91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0" name="Google Shape;570;p66"/>
          <p:cNvSpPr/>
          <p:nvPr/>
        </p:nvSpPr>
        <p:spPr>
          <a:xfrm>
            <a:off x="4150600" y="1766825"/>
            <a:ext cx="310500" cy="91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1" name="Google Shape;571;p66"/>
          <p:cNvSpPr/>
          <p:nvPr/>
        </p:nvSpPr>
        <p:spPr>
          <a:xfrm rot="5400000">
            <a:off x="5145200" y="1854125"/>
            <a:ext cx="834600" cy="660000"/>
          </a:xfrm>
          <a:prstGeom prst="trapezoid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66"/>
          <p:cNvSpPr/>
          <p:nvPr/>
        </p:nvSpPr>
        <p:spPr>
          <a:xfrm>
            <a:off x="1826175" y="3329275"/>
            <a:ext cx="310500" cy="91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66"/>
          <p:cNvSpPr/>
          <p:nvPr/>
        </p:nvSpPr>
        <p:spPr>
          <a:xfrm>
            <a:off x="3328575" y="3329275"/>
            <a:ext cx="310500" cy="91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4" name="Google Shape;574;p66"/>
          <p:cNvSpPr/>
          <p:nvPr/>
        </p:nvSpPr>
        <p:spPr>
          <a:xfrm>
            <a:off x="2577375" y="3329275"/>
            <a:ext cx="310500" cy="91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5" name="Google Shape;575;p66"/>
          <p:cNvSpPr/>
          <p:nvPr/>
        </p:nvSpPr>
        <p:spPr>
          <a:xfrm>
            <a:off x="4150600" y="3287600"/>
            <a:ext cx="310500" cy="91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66"/>
          <p:cNvSpPr/>
          <p:nvPr/>
        </p:nvSpPr>
        <p:spPr>
          <a:xfrm rot="5400000">
            <a:off x="5145200" y="3374900"/>
            <a:ext cx="834600" cy="660000"/>
          </a:xfrm>
          <a:prstGeom prst="trapezoid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7" name="Google Shape;577;p66"/>
          <p:cNvCxnSpPr>
            <a:stCxn id="570" idx="2"/>
            <a:endCxn id="575" idx="0"/>
          </p:cNvCxnSpPr>
          <p:nvPr/>
        </p:nvCxnSpPr>
        <p:spPr>
          <a:xfrm>
            <a:off x="4305850" y="2679125"/>
            <a:ext cx="0" cy="6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8" name="Google Shape;578;p66"/>
          <p:cNvCxnSpPr>
            <a:stCxn id="571" idx="3"/>
            <a:endCxn id="576" idx="1"/>
          </p:cNvCxnSpPr>
          <p:nvPr/>
        </p:nvCxnSpPr>
        <p:spPr>
          <a:xfrm>
            <a:off x="5562500" y="2518925"/>
            <a:ext cx="0" cy="85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9" name="Google Shape;579;p66"/>
          <p:cNvSpPr txBox="1"/>
          <p:nvPr/>
        </p:nvSpPr>
        <p:spPr>
          <a:xfrm>
            <a:off x="875125" y="1420325"/>
            <a:ext cx="24942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zh-TW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eacher</a:t>
            </a:r>
            <a:r>
              <a:rPr lang="en-US" altLang="zh-TW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TW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(freeze all)</a:t>
            </a:r>
            <a:endParaRPr sz="18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0" name="Google Shape;580;p66"/>
          <p:cNvSpPr txBox="1"/>
          <p:nvPr/>
        </p:nvSpPr>
        <p:spPr>
          <a:xfrm>
            <a:off x="928425" y="4241575"/>
            <a:ext cx="24942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student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66"/>
          <p:cNvSpPr txBox="1"/>
          <p:nvPr/>
        </p:nvSpPr>
        <p:spPr>
          <a:xfrm>
            <a:off x="6562075" y="1604700"/>
            <a:ext cx="105780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2" name="Google Shape;582;p66"/>
          <p:cNvSpPr txBox="1"/>
          <p:nvPr/>
        </p:nvSpPr>
        <p:spPr>
          <a:xfrm>
            <a:off x="6775575" y="1662925"/>
            <a:ext cx="11742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3" name="Google Shape;583;p66"/>
          <p:cNvSpPr txBox="1"/>
          <p:nvPr/>
        </p:nvSpPr>
        <p:spPr>
          <a:xfrm>
            <a:off x="3921150" y="2783263"/>
            <a:ext cx="89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mse loss</a:t>
            </a:r>
            <a:endParaRPr/>
          </a:p>
        </p:txBody>
      </p:sp>
      <p:sp>
        <p:nvSpPr>
          <p:cNvPr id="584" name="Google Shape;584;p66"/>
          <p:cNvSpPr/>
          <p:nvPr/>
        </p:nvSpPr>
        <p:spPr>
          <a:xfrm>
            <a:off x="3776950" y="2824663"/>
            <a:ext cx="1057800" cy="3174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ontserrat"/>
                <a:ea typeface="Montserrat"/>
                <a:cs typeface="Montserrat"/>
                <a:sym typeface="Montserrat"/>
              </a:rPr>
              <a:t>mse loss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66"/>
          <p:cNvSpPr/>
          <p:nvPr/>
        </p:nvSpPr>
        <p:spPr>
          <a:xfrm>
            <a:off x="4970425" y="2783277"/>
            <a:ext cx="1329600" cy="4002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Montserrat"/>
                <a:ea typeface="Montserrat"/>
                <a:cs typeface="Montserrat"/>
                <a:sym typeface="Montserrat"/>
              </a:rPr>
              <a:t>cross entropy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6" name="Google Shape;586;p66"/>
          <p:cNvSpPr/>
          <p:nvPr/>
        </p:nvSpPr>
        <p:spPr>
          <a:xfrm>
            <a:off x="6426175" y="3504802"/>
            <a:ext cx="1329600" cy="400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TW" sz="1100" dirty="0">
                <a:latin typeface="Montserrat"/>
              </a:rPr>
              <a:t>KL-divergence loss</a:t>
            </a:r>
          </a:p>
        </p:txBody>
      </p:sp>
      <p:sp>
        <p:nvSpPr>
          <p:cNvPr id="587" name="Google Shape;587;p66"/>
          <p:cNvSpPr/>
          <p:nvPr/>
        </p:nvSpPr>
        <p:spPr>
          <a:xfrm>
            <a:off x="8119825" y="3248750"/>
            <a:ext cx="198900" cy="9123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p66"/>
          <p:cNvSpPr txBox="1"/>
          <p:nvPr/>
        </p:nvSpPr>
        <p:spPr>
          <a:xfrm>
            <a:off x="7554475" y="2601413"/>
            <a:ext cx="132960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Ground Truth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89" name="Google Shape;589;p66"/>
          <p:cNvCxnSpPr>
            <a:stCxn id="576" idx="0"/>
            <a:endCxn id="586" idx="1"/>
          </p:cNvCxnSpPr>
          <p:nvPr/>
        </p:nvCxnSpPr>
        <p:spPr>
          <a:xfrm>
            <a:off x="5892500" y="3704900"/>
            <a:ext cx="53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0" name="Google Shape;590;p66"/>
          <p:cNvCxnSpPr>
            <a:stCxn id="587" idx="1"/>
            <a:endCxn id="586" idx="3"/>
          </p:cNvCxnSpPr>
          <p:nvPr/>
        </p:nvCxnSpPr>
        <p:spPr>
          <a:xfrm rot="10800000">
            <a:off x="7755925" y="3704900"/>
            <a:ext cx="36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1" name="Google Shape;591;p66"/>
          <p:cNvSpPr txBox="1"/>
          <p:nvPr/>
        </p:nvSpPr>
        <p:spPr>
          <a:xfrm>
            <a:off x="6553675" y="3905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* hard_loss_ratio</a:t>
            </a:r>
            <a:endParaRPr/>
          </a:p>
        </p:txBody>
      </p:sp>
      <p:sp>
        <p:nvSpPr>
          <p:cNvPr id="592" name="Google Shape;592;p66"/>
          <p:cNvSpPr txBox="1"/>
          <p:nvPr/>
        </p:nvSpPr>
        <p:spPr>
          <a:xfrm>
            <a:off x="6221400" y="2783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* soft_loss_ratio</a:t>
            </a:r>
            <a:endParaRPr/>
          </a:p>
        </p:txBody>
      </p:sp>
      <p:sp>
        <p:nvSpPr>
          <p:cNvPr id="593" name="Google Shape;593;p66"/>
          <p:cNvSpPr txBox="1"/>
          <p:nvPr/>
        </p:nvSpPr>
        <p:spPr>
          <a:xfrm>
            <a:off x="2318163" y="27487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mse_loss_ratio*</a:t>
            </a:r>
            <a:endParaRPr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9864B3-8B9D-C493-A966-FF8ADC54B5B2}"/>
              </a:ext>
            </a:extLst>
          </p:cNvPr>
          <p:cNvSpPr txBox="1"/>
          <p:nvPr/>
        </p:nvSpPr>
        <p:spPr>
          <a:xfrm>
            <a:off x="1751498" y="2156928"/>
            <a:ext cx="709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block3</a:t>
            </a:r>
            <a:endParaRPr lang="zh-TW" altLang="en-US" sz="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EB9E51F-8981-518B-E1E2-EFF3B438A9B9}"/>
              </a:ext>
            </a:extLst>
          </p:cNvPr>
          <p:cNvSpPr txBox="1"/>
          <p:nvPr/>
        </p:nvSpPr>
        <p:spPr>
          <a:xfrm>
            <a:off x="2500889" y="2147855"/>
            <a:ext cx="709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block5</a:t>
            </a:r>
            <a:endParaRPr lang="zh-TW" altLang="en-US" sz="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9DFF3B1-214C-A897-2F7E-6695031EBBE7}"/>
              </a:ext>
            </a:extLst>
          </p:cNvPr>
          <p:cNvSpPr txBox="1"/>
          <p:nvPr/>
        </p:nvSpPr>
        <p:spPr>
          <a:xfrm>
            <a:off x="3250280" y="2159261"/>
            <a:ext cx="709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block7</a:t>
            </a:r>
            <a:endParaRPr lang="zh-TW" altLang="en-US" sz="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928BBC8-2923-3FCE-267F-2C63F62FEA80}"/>
              </a:ext>
            </a:extLst>
          </p:cNvPr>
          <p:cNvSpPr txBox="1"/>
          <p:nvPr/>
        </p:nvSpPr>
        <p:spPr>
          <a:xfrm>
            <a:off x="3957059" y="2053698"/>
            <a:ext cx="709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800" dirty="0">
                <a:latin typeface="Montserrat"/>
                <a:ea typeface="Montserrat"/>
                <a:cs typeface="Montserrat"/>
                <a:sym typeface="Montserrat"/>
              </a:rPr>
              <a:t>Final layers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7"/>
          <p:cNvSpPr txBox="1">
            <a:spLocks noGrp="1"/>
          </p:cNvSpPr>
          <p:nvPr>
            <p:ph type="title"/>
          </p:nvPr>
        </p:nvSpPr>
        <p:spPr>
          <a:xfrm>
            <a:off x="799575" y="488050"/>
            <a:ext cx="7582800" cy="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KD_model_v2</a:t>
            </a:r>
            <a:endParaRPr sz="4000"/>
          </a:p>
        </p:txBody>
      </p:sp>
      <p:sp>
        <p:nvSpPr>
          <p:cNvPr id="599" name="Google Shape;599;p67"/>
          <p:cNvSpPr/>
          <p:nvPr/>
        </p:nvSpPr>
        <p:spPr>
          <a:xfrm>
            <a:off x="1826175" y="1808500"/>
            <a:ext cx="310500" cy="91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p67"/>
          <p:cNvSpPr/>
          <p:nvPr/>
        </p:nvSpPr>
        <p:spPr>
          <a:xfrm>
            <a:off x="3328575" y="1808500"/>
            <a:ext cx="310500" cy="91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1" name="Google Shape;601;p67"/>
          <p:cNvSpPr/>
          <p:nvPr/>
        </p:nvSpPr>
        <p:spPr>
          <a:xfrm>
            <a:off x="2577375" y="1808500"/>
            <a:ext cx="310500" cy="91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2" name="Google Shape;602;p67"/>
          <p:cNvSpPr/>
          <p:nvPr/>
        </p:nvSpPr>
        <p:spPr>
          <a:xfrm>
            <a:off x="4150600" y="1766825"/>
            <a:ext cx="310500" cy="91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3" name="Google Shape;603;p67"/>
          <p:cNvSpPr/>
          <p:nvPr/>
        </p:nvSpPr>
        <p:spPr>
          <a:xfrm rot="5400000">
            <a:off x="5145200" y="1854125"/>
            <a:ext cx="834600" cy="660000"/>
          </a:xfrm>
          <a:prstGeom prst="trapezoid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p67"/>
          <p:cNvSpPr/>
          <p:nvPr/>
        </p:nvSpPr>
        <p:spPr>
          <a:xfrm>
            <a:off x="1826175" y="3329275"/>
            <a:ext cx="310500" cy="91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5" name="Google Shape;605;p67"/>
          <p:cNvSpPr/>
          <p:nvPr/>
        </p:nvSpPr>
        <p:spPr>
          <a:xfrm>
            <a:off x="3328575" y="3329275"/>
            <a:ext cx="310500" cy="91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67"/>
          <p:cNvSpPr/>
          <p:nvPr/>
        </p:nvSpPr>
        <p:spPr>
          <a:xfrm>
            <a:off x="2577375" y="3329275"/>
            <a:ext cx="310500" cy="91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67"/>
          <p:cNvSpPr/>
          <p:nvPr/>
        </p:nvSpPr>
        <p:spPr>
          <a:xfrm>
            <a:off x="4150600" y="3287600"/>
            <a:ext cx="310500" cy="91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8" name="Google Shape;608;p67"/>
          <p:cNvSpPr/>
          <p:nvPr/>
        </p:nvSpPr>
        <p:spPr>
          <a:xfrm rot="5400000">
            <a:off x="5145200" y="3374900"/>
            <a:ext cx="834600" cy="660000"/>
          </a:xfrm>
          <a:prstGeom prst="trapezoid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9" name="Google Shape;609;p67"/>
          <p:cNvCxnSpPr>
            <a:stCxn id="602" idx="2"/>
            <a:endCxn id="607" idx="0"/>
          </p:cNvCxnSpPr>
          <p:nvPr/>
        </p:nvCxnSpPr>
        <p:spPr>
          <a:xfrm>
            <a:off x="4305850" y="2679125"/>
            <a:ext cx="0" cy="6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0" name="Google Shape;610;p67"/>
          <p:cNvCxnSpPr>
            <a:stCxn id="603" idx="3"/>
            <a:endCxn id="608" idx="1"/>
          </p:cNvCxnSpPr>
          <p:nvPr/>
        </p:nvCxnSpPr>
        <p:spPr>
          <a:xfrm>
            <a:off x="5562500" y="2518925"/>
            <a:ext cx="0" cy="85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1" name="Google Shape;611;p67"/>
          <p:cNvCxnSpPr>
            <a:stCxn id="600" idx="2"/>
            <a:endCxn id="605" idx="0"/>
          </p:cNvCxnSpPr>
          <p:nvPr/>
        </p:nvCxnSpPr>
        <p:spPr>
          <a:xfrm>
            <a:off x="3483825" y="2720800"/>
            <a:ext cx="0" cy="6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2" name="Google Shape;612;p67"/>
          <p:cNvCxnSpPr>
            <a:stCxn id="601" idx="2"/>
            <a:endCxn id="606" idx="0"/>
          </p:cNvCxnSpPr>
          <p:nvPr/>
        </p:nvCxnSpPr>
        <p:spPr>
          <a:xfrm>
            <a:off x="2732625" y="2720800"/>
            <a:ext cx="0" cy="6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3" name="Google Shape;613;p67"/>
          <p:cNvCxnSpPr>
            <a:stCxn id="599" idx="2"/>
            <a:endCxn id="604" idx="0"/>
          </p:cNvCxnSpPr>
          <p:nvPr/>
        </p:nvCxnSpPr>
        <p:spPr>
          <a:xfrm>
            <a:off x="1981425" y="2720800"/>
            <a:ext cx="0" cy="6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5" name="Google Shape;615;p67"/>
          <p:cNvSpPr txBox="1"/>
          <p:nvPr/>
        </p:nvSpPr>
        <p:spPr>
          <a:xfrm>
            <a:off x="928425" y="4241575"/>
            <a:ext cx="24942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student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67"/>
          <p:cNvSpPr/>
          <p:nvPr/>
        </p:nvSpPr>
        <p:spPr>
          <a:xfrm>
            <a:off x="8119825" y="3248750"/>
            <a:ext cx="198900" cy="9123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8" name="Google Shape;618;p67"/>
          <p:cNvSpPr txBox="1"/>
          <p:nvPr/>
        </p:nvSpPr>
        <p:spPr>
          <a:xfrm>
            <a:off x="7554475" y="2601413"/>
            <a:ext cx="132960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Ground Truth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9" name="Google Shape;619;p67"/>
          <p:cNvCxnSpPr>
            <a:cxnSpLocks/>
          </p:cNvCxnSpPr>
          <p:nvPr/>
        </p:nvCxnSpPr>
        <p:spPr>
          <a:xfrm>
            <a:off x="5892475" y="3704902"/>
            <a:ext cx="53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0" name="Google Shape;620;p67"/>
          <p:cNvCxnSpPr>
            <a:cxnSpLocks/>
            <a:stCxn id="617" idx="1"/>
          </p:cNvCxnSpPr>
          <p:nvPr/>
        </p:nvCxnSpPr>
        <p:spPr>
          <a:xfrm rot="10800000">
            <a:off x="7755925" y="3704900"/>
            <a:ext cx="36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1" name="Google Shape;621;p67"/>
          <p:cNvCxnSpPr/>
          <p:nvPr/>
        </p:nvCxnSpPr>
        <p:spPr>
          <a:xfrm>
            <a:off x="5562500" y="2518925"/>
            <a:ext cx="0" cy="85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2" name="Google Shape;622;p67"/>
          <p:cNvSpPr/>
          <p:nvPr/>
        </p:nvSpPr>
        <p:spPr>
          <a:xfrm>
            <a:off x="4970425" y="2783277"/>
            <a:ext cx="1329600" cy="4002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ontserrat"/>
                <a:ea typeface="Montserrat"/>
                <a:cs typeface="Montserrat"/>
                <a:sym typeface="Montserrat"/>
              </a:rPr>
              <a:t>cross entropy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3" name="Google Shape;623;p67"/>
          <p:cNvSpPr/>
          <p:nvPr/>
        </p:nvSpPr>
        <p:spPr>
          <a:xfrm>
            <a:off x="1787350" y="2845500"/>
            <a:ext cx="2717400" cy="3174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ontserrat"/>
                <a:ea typeface="Montserrat"/>
                <a:cs typeface="Montserrat"/>
                <a:sym typeface="Montserrat"/>
              </a:rPr>
              <a:t>mse loss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67"/>
          <p:cNvSpPr txBox="1"/>
          <p:nvPr/>
        </p:nvSpPr>
        <p:spPr>
          <a:xfrm>
            <a:off x="6553675" y="3905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* hard_loss_ratio</a:t>
            </a:r>
            <a:endParaRPr/>
          </a:p>
        </p:txBody>
      </p:sp>
      <p:sp>
        <p:nvSpPr>
          <p:cNvPr id="625" name="Google Shape;625;p67"/>
          <p:cNvSpPr txBox="1"/>
          <p:nvPr/>
        </p:nvSpPr>
        <p:spPr>
          <a:xfrm>
            <a:off x="6221400" y="2783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* soft_loss_ratio</a:t>
            </a:r>
            <a:endParaRPr/>
          </a:p>
        </p:txBody>
      </p:sp>
      <p:sp>
        <p:nvSpPr>
          <p:cNvPr id="626" name="Google Shape;626;p67"/>
          <p:cNvSpPr txBox="1"/>
          <p:nvPr/>
        </p:nvSpPr>
        <p:spPr>
          <a:xfrm>
            <a:off x="319713" y="28249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mse_loss_ratio*</a:t>
            </a:r>
            <a:endParaRPr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81AEF71-6F4B-61D6-CE4F-AF0342683F17}"/>
              </a:ext>
            </a:extLst>
          </p:cNvPr>
          <p:cNvSpPr txBox="1"/>
          <p:nvPr/>
        </p:nvSpPr>
        <p:spPr>
          <a:xfrm>
            <a:off x="4150600" y="698361"/>
            <a:ext cx="481534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KD_</a:t>
            </a:r>
            <a:r>
              <a:rPr lang="zh-TW" altLang="en-US" dirty="0"/>
              <a:t>v2 will take multiple intermediate layers to calculate distillation loss </a:t>
            </a:r>
            <a:r>
              <a:rPr lang="en-US" altLang="zh-TW" dirty="0"/>
              <a:t>(</a:t>
            </a:r>
            <a:r>
              <a:rPr lang="en-US" altLang="zh-TW" dirty="0" err="1"/>
              <a:t>mse</a:t>
            </a:r>
            <a:r>
              <a:rPr lang="en-US" altLang="zh-TW" dirty="0"/>
              <a:t> loss)</a:t>
            </a:r>
            <a:r>
              <a:rPr lang="zh-TW" altLang="en-US" dirty="0"/>
              <a:t>,</a:t>
            </a:r>
          </a:p>
          <a:p>
            <a:r>
              <a:rPr lang="zh-TW" altLang="en-US" dirty="0"/>
              <a:t>while KD_</a:t>
            </a:r>
            <a:r>
              <a:rPr lang="en-US" altLang="zh-TW" dirty="0"/>
              <a:t>v1</a:t>
            </a:r>
            <a:r>
              <a:rPr lang="zh-TW" altLang="en-US" dirty="0"/>
              <a:t> will only take the last layer (after avgpool)</a:t>
            </a:r>
          </a:p>
        </p:txBody>
      </p:sp>
      <p:sp>
        <p:nvSpPr>
          <p:cNvPr id="4" name="Google Shape;586;p66">
            <a:extLst>
              <a:ext uri="{FF2B5EF4-FFF2-40B4-BE49-F238E27FC236}">
                <a16:creationId xmlns:a16="http://schemas.microsoft.com/office/drawing/2014/main" id="{BE98802B-0A70-E8B5-8C45-E9884501BDED}"/>
              </a:ext>
            </a:extLst>
          </p:cNvPr>
          <p:cNvSpPr/>
          <p:nvPr/>
        </p:nvSpPr>
        <p:spPr>
          <a:xfrm>
            <a:off x="6426175" y="3504802"/>
            <a:ext cx="1329600" cy="400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TW" sz="1100" dirty="0">
                <a:latin typeface="Montserrat"/>
              </a:rPr>
              <a:t>KL-divergence loss</a:t>
            </a:r>
          </a:p>
        </p:txBody>
      </p:sp>
      <p:sp>
        <p:nvSpPr>
          <p:cNvPr id="5" name="Google Shape;579;p66">
            <a:extLst>
              <a:ext uri="{FF2B5EF4-FFF2-40B4-BE49-F238E27FC236}">
                <a16:creationId xmlns:a16="http://schemas.microsoft.com/office/drawing/2014/main" id="{8CAA671F-BE85-8061-31BA-E811C3B82E7A}"/>
              </a:ext>
            </a:extLst>
          </p:cNvPr>
          <p:cNvSpPr txBox="1"/>
          <p:nvPr/>
        </p:nvSpPr>
        <p:spPr>
          <a:xfrm>
            <a:off x="875125" y="1420325"/>
            <a:ext cx="24942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zh-TW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eacher</a:t>
            </a:r>
            <a:r>
              <a:rPr lang="en-US" altLang="zh-TW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TW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(freeze all)</a:t>
            </a:r>
            <a:endParaRPr sz="18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7268C1A-4A4E-B285-81A9-217F869B476F}"/>
              </a:ext>
            </a:extLst>
          </p:cNvPr>
          <p:cNvSpPr txBox="1"/>
          <p:nvPr/>
        </p:nvSpPr>
        <p:spPr>
          <a:xfrm>
            <a:off x="1751498" y="2156928"/>
            <a:ext cx="709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block3</a:t>
            </a:r>
            <a:endParaRPr lang="zh-TW" altLang="en-US" sz="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B315E23-A01B-8714-78E2-034A24F60A7A}"/>
              </a:ext>
            </a:extLst>
          </p:cNvPr>
          <p:cNvSpPr txBox="1"/>
          <p:nvPr/>
        </p:nvSpPr>
        <p:spPr>
          <a:xfrm>
            <a:off x="2500889" y="2147855"/>
            <a:ext cx="709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block5</a:t>
            </a:r>
            <a:endParaRPr lang="zh-TW" altLang="en-US" sz="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1C420C8-00B2-6A26-6513-C4BE409140C3}"/>
              </a:ext>
            </a:extLst>
          </p:cNvPr>
          <p:cNvSpPr txBox="1"/>
          <p:nvPr/>
        </p:nvSpPr>
        <p:spPr>
          <a:xfrm>
            <a:off x="3250280" y="2159261"/>
            <a:ext cx="709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block7</a:t>
            </a:r>
            <a:endParaRPr lang="zh-TW" altLang="en-US" sz="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1A2B8C8-B039-1DEC-F449-118354FEB799}"/>
              </a:ext>
            </a:extLst>
          </p:cNvPr>
          <p:cNvSpPr txBox="1"/>
          <p:nvPr/>
        </p:nvSpPr>
        <p:spPr>
          <a:xfrm>
            <a:off x="3957059" y="2053698"/>
            <a:ext cx="709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800" dirty="0">
                <a:latin typeface="Montserrat"/>
                <a:ea typeface="Montserrat"/>
                <a:cs typeface="Montserrat"/>
                <a:sym typeface="Montserrat"/>
              </a:rPr>
              <a:t>Final layers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8"/>
          <p:cNvSpPr txBox="1">
            <a:spLocks noGrp="1"/>
          </p:cNvSpPr>
          <p:nvPr>
            <p:ph type="title"/>
          </p:nvPr>
        </p:nvSpPr>
        <p:spPr>
          <a:xfrm>
            <a:off x="799575" y="488050"/>
            <a:ext cx="7582800" cy="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KD_model_v3</a:t>
            </a:r>
            <a:endParaRPr sz="4000"/>
          </a:p>
        </p:txBody>
      </p:sp>
      <p:sp>
        <p:nvSpPr>
          <p:cNvPr id="632" name="Google Shape;632;p68"/>
          <p:cNvSpPr/>
          <p:nvPr/>
        </p:nvSpPr>
        <p:spPr>
          <a:xfrm>
            <a:off x="1826175" y="1808500"/>
            <a:ext cx="310500" cy="91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68"/>
          <p:cNvSpPr/>
          <p:nvPr/>
        </p:nvSpPr>
        <p:spPr>
          <a:xfrm>
            <a:off x="3328575" y="1808500"/>
            <a:ext cx="310500" cy="91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4" name="Google Shape;634;p68"/>
          <p:cNvSpPr/>
          <p:nvPr/>
        </p:nvSpPr>
        <p:spPr>
          <a:xfrm>
            <a:off x="2577375" y="1808500"/>
            <a:ext cx="310500" cy="91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5" name="Google Shape;635;p68"/>
          <p:cNvSpPr/>
          <p:nvPr/>
        </p:nvSpPr>
        <p:spPr>
          <a:xfrm>
            <a:off x="4150600" y="1766825"/>
            <a:ext cx="310500" cy="91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68"/>
          <p:cNvSpPr/>
          <p:nvPr/>
        </p:nvSpPr>
        <p:spPr>
          <a:xfrm rot="5400000">
            <a:off x="5145200" y="1854125"/>
            <a:ext cx="834600" cy="660000"/>
          </a:xfrm>
          <a:prstGeom prst="trapezoid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7" name="Google Shape;637;p68"/>
          <p:cNvSpPr/>
          <p:nvPr/>
        </p:nvSpPr>
        <p:spPr>
          <a:xfrm>
            <a:off x="1826175" y="3329275"/>
            <a:ext cx="310500" cy="91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68"/>
          <p:cNvSpPr/>
          <p:nvPr/>
        </p:nvSpPr>
        <p:spPr>
          <a:xfrm>
            <a:off x="3328575" y="3329275"/>
            <a:ext cx="310500" cy="91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9" name="Google Shape;639;p68"/>
          <p:cNvSpPr/>
          <p:nvPr/>
        </p:nvSpPr>
        <p:spPr>
          <a:xfrm>
            <a:off x="2577375" y="3329275"/>
            <a:ext cx="310500" cy="91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68"/>
          <p:cNvSpPr/>
          <p:nvPr/>
        </p:nvSpPr>
        <p:spPr>
          <a:xfrm>
            <a:off x="4150600" y="3287600"/>
            <a:ext cx="310500" cy="91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Google Shape;641;p68"/>
          <p:cNvSpPr/>
          <p:nvPr/>
        </p:nvSpPr>
        <p:spPr>
          <a:xfrm rot="5400000">
            <a:off x="5145200" y="3374900"/>
            <a:ext cx="834600" cy="660000"/>
          </a:xfrm>
          <a:prstGeom prst="trapezoid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2" name="Google Shape;642;p68"/>
          <p:cNvCxnSpPr>
            <a:stCxn id="635" idx="2"/>
            <a:endCxn id="640" idx="0"/>
          </p:cNvCxnSpPr>
          <p:nvPr/>
        </p:nvCxnSpPr>
        <p:spPr>
          <a:xfrm>
            <a:off x="4305850" y="2679125"/>
            <a:ext cx="0" cy="6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3" name="Google Shape;643;p68"/>
          <p:cNvCxnSpPr>
            <a:stCxn id="636" idx="3"/>
            <a:endCxn id="641" idx="1"/>
          </p:cNvCxnSpPr>
          <p:nvPr/>
        </p:nvCxnSpPr>
        <p:spPr>
          <a:xfrm>
            <a:off x="5562500" y="2518925"/>
            <a:ext cx="0" cy="85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4" name="Google Shape;644;p68"/>
          <p:cNvCxnSpPr>
            <a:stCxn id="633" idx="2"/>
            <a:endCxn id="640" idx="0"/>
          </p:cNvCxnSpPr>
          <p:nvPr/>
        </p:nvCxnSpPr>
        <p:spPr>
          <a:xfrm>
            <a:off x="3483825" y="2720800"/>
            <a:ext cx="822000" cy="56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5" name="Google Shape;645;p68"/>
          <p:cNvCxnSpPr>
            <a:stCxn id="634" idx="2"/>
            <a:endCxn id="640" idx="0"/>
          </p:cNvCxnSpPr>
          <p:nvPr/>
        </p:nvCxnSpPr>
        <p:spPr>
          <a:xfrm>
            <a:off x="2732625" y="2720800"/>
            <a:ext cx="1573200" cy="56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6" name="Google Shape;646;p68"/>
          <p:cNvCxnSpPr>
            <a:stCxn id="632" idx="2"/>
            <a:endCxn id="640" idx="0"/>
          </p:cNvCxnSpPr>
          <p:nvPr/>
        </p:nvCxnSpPr>
        <p:spPr>
          <a:xfrm>
            <a:off x="1981425" y="2720800"/>
            <a:ext cx="2324400" cy="56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8" name="Google Shape;648;p68"/>
          <p:cNvSpPr txBox="1"/>
          <p:nvPr/>
        </p:nvSpPr>
        <p:spPr>
          <a:xfrm>
            <a:off x="928425" y="4241575"/>
            <a:ext cx="24942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student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9" name="Google Shape;649;p68"/>
          <p:cNvSpPr/>
          <p:nvPr/>
        </p:nvSpPr>
        <p:spPr>
          <a:xfrm>
            <a:off x="2515225" y="2845500"/>
            <a:ext cx="1989600" cy="3174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ontserrat"/>
                <a:ea typeface="Montserrat"/>
                <a:cs typeface="Montserrat"/>
                <a:sym typeface="Montserrat"/>
              </a:rPr>
              <a:t>mse loss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1" name="Google Shape;651;p68"/>
          <p:cNvSpPr/>
          <p:nvPr/>
        </p:nvSpPr>
        <p:spPr>
          <a:xfrm>
            <a:off x="8119825" y="3248750"/>
            <a:ext cx="198900" cy="9123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2" name="Google Shape;652;p68"/>
          <p:cNvSpPr txBox="1"/>
          <p:nvPr/>
        </p:nvSpPr>
        <p:spPr>
          <a:xfrm>
            <a:off x="7554475" y="2601413"/>
            <a:ext cx="132960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Ground Truth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3" name="Google Shape;653;p68"/>
          <p:cNvCxnSpPr>
            <a:cxnSpLocks/>
          </p:cNvCxnSpPr>
          <p:nvPr/>
        </p:nvCxnSpPr>
        <p:spPr>
          <a:xfrm>
            <a:off x="5892475" y="3704902"/>
            <a:ext cx="53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4" name="Google Shape;654;p68"/>
          <p:cNvCxnSpPr>
            <a:cxnSpLocks/>
            <a:stCxn id="651" idx="1"/>
          </p:cNvCxnSpPr>
          <p:nvPr/>
        </p:nvCxnSpPr>
        <p:spPr>
          <a:xfrm rot="10800000">
            <a:off x="7755925" y="3704900"/>
            <a:ext cx="36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68"/>
          <p:cNvSpPr/>
          <p:nvPr/>
        </p:nvSpPr>
        <p:spPr>
          <a:xfrm>
            <a:off x="4970425" y="2783277"/>
            <a:ext cx="1329600" cy="4002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ontserrat"/>
                <a:ea typeface="Montserrat"/>
                <a:cs typeface="Montserrat"/>
                <a:sym typeface="Montserrat"/>
              </a:rPr>
              <a:t>cross entropy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6" name="Google Shape;656;p68"/>
          <p:cNvSpPr txBox="1"/>
          <p:nvPr/>
        </p:nvSpPr>
        <p:spPr>
          <a:xfrm>
            <a:off x="6553675" y="3905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* hard_loss_ratio</a:t>
            </a:r>
            <a:endParaRPr/>
          </a:p>
        </p:txBody>
      </p:sp>
      <p:sp>
        <p:nvSpPr>
          <p:cNvPr id="657" name="Google Shape;657;p68"/>
          <p:cNvSpPr txBox="1"/>
          <p:nvPr/>
        </p:nvSpPr>
        <p:spPr>
          <a:xfrm>
            <a:off x="6221400" y="2783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* soft_loss_ratio</a:t>
            </a:r>
            <a:endParaRPr/>
          </a:p>
        </p:txBody>
      </p:sp>
      <p:sp>
        <p:nvSpPr>
          <p:cNvPr id="658" name="Google Shape;658;p68"/>
          <p:cNvSpPr txBox="1"/>
          <p:nvPr/>
        </p:nvSpPr>
        <p:spPr>
          <a:xfrm>
            <a:off x="1022763" y="28249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mse_loss_ratio*</a:t>
            </a:r>
            <a:endParaRPr/>
          </a:p>
        </p:txBody>
      </p:sp>
      <p:sp>
        <p:nvSpPr>
          <p:cNvPr id="2" name="Google Shape;579;p66">
            <a:extLst>
              <a:ext uri="{FF2B5EF4-FFF2-40B4-BE49-F238E27FC236}">
                <a16:creationId xmlns:a16="http://schemas.microsoft.com/office/drawing/2014/main" id="{8FC56039-B125-B908-CC37-9D64CA45EC19}"/>
              </a:ext>
            </a:extLst>
          </p:cNvPr>
          <p:cNvSpPr txBox="1"/>
          <p:nvPr/>
        </p:nvSpPr>
        <p:spPr>
          <a:xfrm>
            <a:off x="875125" y="1420325"/>
            <a:ext cx="24942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zh-TW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eacher</a:t>
            </a:r>
            <a:r>
              <a:rPr lang="en-US" altLang="zh-TW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TW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(freeze all)</a:t>
            </a:r>
            <a:endParaRPr sz="18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CBAE093-5579-4946-6690-BF25C039A06B}"/>
              </a:ext>
            </a:extLst>
          </p:cNvPr>
          <p:cNvSpPr txBox="1"/>
          <p:nvPr/>
        </p:nvSpPr>
        <p:spPr>
          <a:xfrm>
            <a:off x="1751498" y="2156928"/>
            <a:ext cx="709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block3</a:t>
            </a:r>
            <a:endParaRPr lang="zh-TW" altLang="en-US" sz="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14BA45A-87F0-3F41-D844-2D842EE38175}"/>
              </a:ext>
            </a:extLst>
          </p:cNvPr>
          <p:cNvSpPr txBox="1"/>
          <p:nvPr/>
        </p:nvSpPr>
        <p:spPr>
          <a:xfrm>
            <a:off x="2500889" y="2147855"/>
            <a:ext cx="709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block5</a:t>
            </a:r>
            <a:endParaRPr lang="zh-TW" altLang="en-US" sz="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E84FF64-97A6-ED74-0A9F-C2FDCD80C738}"/>
              </a:ext>
            </a:extLst>
          </p:cNvPr>
          <p:cNvSpPr txBox="1"/>
          <p:nvPr/>
        </p:nvSpPr>
        <p:spPr>
          <a:xfrm>
            <a:off x="3250280" y="2159261"/>
            <a:ext cx="709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block7</a:t>
            </a:r>
            <a:endParaRPr lang="zh-TW" altLang="en-US" sz="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BFD0014-3BFA-E430-A3D1-4BED310D5F1A}"/>
              </a:ext>
            </a:extLst>
          </p:cNvPr>
          <p:cNvSpPr txBox="1"/>
          <p:nvPr/>
        </p:nvSpPr>
        <p:spPr>
          <a:xfrm>
            <a:off x="3957059" y="2053698"/>
            <a:ext cx="709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800" dirty="0">
                <a:latin typeface="Montserrat"/>
                <a:ea typeface="Montserrat"/>
                <a:cs typeface="Montserrat"/>
                <a:sym typeface="Montserrat"/>
              </a:rPr>
              <a:t>Final layers</a:t>
            </a:r>
          </a:p>
        </p:txBody>
      </p:sp>
      <p:sp>
        <p:nvSpPr>
          <p:cNvPr id="7" name="Google Shape;586;p66">
            <a:extLst>
              <a:ext uri="{FF2B5EF4-FFF2-40B4-BE49-F238E27FC236}">
                <a16:creationId xmlns:a16="http://schemas.microsoft.com/office/drawing/2014/main" id="{1C06955E-B878-0B79-0B1E-377E9BBA12FA}"/>
              </a:ext>
            </a:extLst>
          </p:cNvPr>
          <p:cNvSpPr/>
          <p:nvPr/>
        </p:nvSpPr>
        <p:spPr>
          <a:xfrm>
            <a:off x="6426175" y="3504802"/>
            <a:ext cx="1329600" cy="400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TW" sz="1100" dirty="0">
                <a:latin typeface="Montserrat"/>
              </a:rPr>
              <a:t>KL-divergence loss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A8A84CE-635D-90F2-0300-B7EF1009639E}"/>
              </a:ext>
            </a:extLst>
          </p:cNvPr>
          <p:cNvSpPr txBox="1"/>
          <p:nvPr/>
        </p:nvSpPr>
        <p:spPr>
          <a:xfrm>
            <a:off x="4068727" y="648444"/>
            <a:ext cx="48153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Introducing a concept named </a:t>
            </a:r>
            <a:r>
              <a:rPr lang="en-US" altLang="zh-TW" dirty="0" err="1"/>
              <a:t>KD_reviewer</a:t>
            </a:r>
            <a:r>
              <a:rPr lang="en-US" altLang="zh-TW" dirty="0"/>
              <a:t>, which means that the student model layer will not only learn the knowledge of the corresponding teacher layer, but also learn from layers shallower than it.</a:t>
            </a:r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8"/>
          <p:cNvSpPr txBox="1">
            <a:spLocks noGrp="1"/>
          </p:cNvSpPr>
          <p:nvPr>
            <p:ph type="title"/>
          </p:nvPr>
        </p:nvSpPr>
        <p:spPr>
          <a:xfrm>
            <a:off x="799575" y="488050"/>
            <a:ext cx="7582800" cy="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Training Detail</a:t>
            </a:r>
            <a:endParaRPr sz="4000" dirty="0"/>
          </a:p>
        </p:txBody>
      </p:sp>
      <p:sp>
        <p:nvSpPr>
          <p:cNvPr id="9" name="Google Shape;561;p65">
            <a:extLst>
              <a:ext uri="{FF2B5EF4-FFF2-40B4-BE49-F238E27FC236}">
                <a16:creationId xmlns:a16="http://schemas.microsoft.com/office/drawing/2014/main" id="{2878A651-E6D4-56F8-4E7B-5A36A36370B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5025" y="1545550"/>
            <a:ext cx="75828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Initial Learning rate(</a:t>
            </a:r>
            <a:r>
              <a:rPr lang="en-US" sz="1600" dirty="0" err="1"/>
              <a:t>lr</a:t>
            </a:r>
            <a:r>
              <a:rPr lang="en-US" sz="1600" dirty="0"/>
              <a:t>): 1e-3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 err="1"/>
              <a:t>Schduler</a:t>
            </a:r>
            <a:r>
              <a:rPr lang="en-US" sz="1600" dirty="0"/>
              <a:t> (</a:t>
            </a:r>
            <a:r>
              <a:rPr lang="en-US" sz="1600" dirty="0" err="1"/>
              <a:t>MultiStepLR</a:t>
            </a:r>
            <a:r>
              <a:rPr lang="en-US" sz="1600" dirty="0"/>
              <a:t>): </a:t>
            </a:r>
            <a:r>
              <a:rPr lang="en-US" sz="1600" dirty="0" err="1"/>
              <a:t>lr</a:t>
            </a:r>
            <a:r>
              <a:rPr lang="en-US" sz="1600" dirty="0"/>
              <a:t> x0.7 each 4 epochs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Number of epoch: 70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Batch size: 32</a:t>
            </a:r>
          </a:p>
        </p:txBody>
      </p:sp>
    </p:spTree>
    <p:extLst>
      <p:ext uri="{BB962C8B-B14F-4D97-AF65-F5344CB8AC3E}">
        <p14:creationId xmlns:p14="http://schemas.microsoft.com/office/powerpoint/2010/main" val="2735596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9"/>
          <p:cNvSpPr txBox="1">
            <a:spLocks noGrp="1"/>
          </p:cNvSpPr>
          <p:nvPr>
            <p:ph type="title"/>
          </p:nvPr>
        </p:nvSpPr>
        <p:spPr>
          <a:xfrm>
            <a:off x="799575" y="488050"/>
            <a:ext cx="7582800" cy="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Different Loss</a:t>
            </a:r>
            <a:endParaRPr sz="4000"/>
          </a:p>
        </p:txBody>
      </p:sp>
      <p:sp>
        <p:nvSpPr>
          <p:cNvPr id="664" name="Google Shape;664;p69"/>
          <p:cNvSpPr txBox="1">
            <a:spLocks noGrp="1"/>
          </p:cNvSpPr>
          <p:nvPr>
            <p:ph type="subTitle" idx="1"/>
          </p:nvPr>
        </p:nvSpPr>
        <p:spPr>
          <a:xfrm>
            <a:off x="243900" y="1081175"/>
            <a:ext cx="93669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Teacher: efficientnet b0 (#params=5.3M),  Student: </a:t>
            </a:r>
            <a:r>
              <a:rPr lang="zh-TW" sz="1600">
                <a:solidFill>
                  <a:schemeClr val="dk1"/>
                </a:solidFill>
              </a:rPr>
              <a:t>CSPPeleeNet_large (#params~2.5M)</a:t>
            </a:r>
            <a:endParaRPr sz="1600"/>
          </a:p>
        </p:txBody>
      </p:sp>
      <p:graphicFrame>
        <p:nvGraphicFramePr>
          <p:cNvPr id="665" name="Google Shape;665;p69"/>
          <p:cNvGraphicFramePr/>
          <p:nvPr/>
        </p:nvGraphicFramePr>
        <p:xfrm>
          <a:off x="434550" y="1522175"/>
          <a:ext cx="8083425" cy="2646185"/>
        </p:xfrm>
        <a:graphic>
          <a:graphicData uri="http://schemas.openxmlformats.org/drawingml/2006/table">
            <a:tbl>
              <a:tblPr>
                <a:noFill/>
                <a:tableStyleId>{849875DB-8CFE-4E98-82CA-1DE04B2100D3}</a:tableStyleId>
              </a:tblPr>
              <a:tblGrid>
                <a:gridCol w="16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0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0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KD_model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hard_loss_ratio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soft_loss_ratio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mse_loss_ratio</a:t>
                      </a:r>
                      <a:br>
                        <a:rPr lang="zh-TW"/>
                      </a:b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Accuracy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50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KD_v1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0.947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50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0.947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3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0.986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KD_v2</a:t>
                      </a:r>
                      <a:endParaRPr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0.986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KD_v3</a:t>
                      </a:r>
                      <a:endParaRPr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0.987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ACCCEAE4-A652-519F-3CD0-6A7AF2EAB0B3}"/>
              </a:ext>
            </a:extLst>
          </p:cNvPr>
          <p:cNvSpPr txBox="1"/>
          <p:nvPr/>
        </p:nvSpPr>
        <p:spPr>
          <a:xfrm>
            <a:off x="1062423" y="4424690"/>
            <a:ext cx="705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 find that setting </a:t>
            </a:r>
            <a:r>
              <a:rPr lang="en-US" altLang="zh-TW" dirty="0" err="1"/>
              <a:t>soft_loss_ratio</a:t>
            </a:r>
            <a:r>
              <a:rPr lang="en-US" altLang="zh-TW" dirty="0"/>
              <a:t> 1, and </a:t>
            </a:r>
            <a:r>
              <a:rPr lang="en-US" altLang="zh-TW" dirty="0" err="1"/>
              <a:t>hard_loss_ratio</a:t>
            </a:r>
            <a:r>
              <a:rPr lang="en-US" altLang="zh-TW" dirty="0"/>
              <a:t> 0 have better performance.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70"/>
          <p:cNvSpPr txBox="1">
            <a:spLocks noGrp="1"/>
          </p:cNvSpPr>
          <p:nvPr>
            <p:ph type="title"/>
          </p:nvPr>
        </p:nvSpPr>
        <p:spPr>
          <a:xfrm>
            <a:off x="799575" y="488050"/>
            <a:ext cx="7582800" cy="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dirty="0"/>
              <a:t>Final Results</a:t>
            </a:r>
            <a:endParaRPr sz="4000" dirty="0"/>
          </a:p>
        </p:txBody>
      </p:sp>
      <p:graphicFrame>
        <p:nvGraphicFramePr>
          <p:cNvPr id="671" name="Google Shape;671;p70"/>
          <p:cNvGraphicFramePr/>
          <p:nvPr>
            <p:extLst>
              <p:ext uri="{D42A27DB-BD31-4B8C-83A1-F6EECF244321}">
                <p14:modId xmlns:p14="http://schemas.microsoft.com/office/powerpoint/2010/main" val="2946339236"/>
              </p:ext>
            </p:extLst>
          </p:nvPr>
        </p:nvGraphicFramePr>
        <p:xfrm>
          <a:off x="264838" y="1562025"/>
          <a:ext cx="8652250" cy="2138560"/>
        </p:xfrm>
        <a:graphic>
          <a:graphicData uri="http://schemas.openxmlformats.org/drawingml/2006/table">
            <a:tbl>
              <a:tblPr>
                <a:noFill/>
                <a:tableStyleId>{849875DB-8CFE-4E98-82CA-1DE04B2100D3}</a:tableStyleId>
              </a:tblPr>
              <a:tblGrid>
                <a:gridCol w="166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2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Teacher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Student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Student size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Accuracy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Improvement (baseline)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efficientnetb1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CSPPeleeNet_large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2.52M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0.989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+0.046 (0.943)</a:t>
                      </a:r>
                      <a:endParaRPr lang="zh-TW" altLang="en-US">
                        <a:effectLst/>
                      </a:endParaRPr>
                    </a:p>
                  </a:txBody>
                  <a:tcPr marL="63500" marR="63500" marT="63500" marB="635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efficientnetb0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CSPPeleeNet_large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2.52M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0.986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+0.043 (0.943)</a:t>
                      </a:r>
                      <a:endParaRPr lang="zh-TW" altLang="en-US">
                        <a:effectLst/>
                      </a:endParaRPr>
                    </a:p>
                  </a:txBody>
                  <a:tcPr marL="63500" marR="63500" marT="63500" marB="635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efficientnetb0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CSPPeleeNet_mid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2.10M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0.983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+0.043 (0.940)</a:t>
                      </a:r>
                      <a:endParaRPr lang="zh-TW" alt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efficientnetb1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CSPPeleeNet_small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1.36M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0.986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+0.054 (0.932)</a:t>
                      </a:r>
                      <a:endParaRPr lang="zh-TW" altLang="en-US" dirty="0">
                        <a:effectLst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 txBox="1">
            <a:spLocks noGrp="1"/>
          </p:cNvSpPr>
          <p:nvPr>
            <p:ph type="title"/>
          </p:nvPr>
        </p:nvSpPr>
        <p:spPr>
          <a:xfrm>
            <a:off x="799575" y="488050"/>
            <a:ext cx="7582800" cy="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Outline</a:t>
            </a:r>
            <a:endParaRPr sz="4000"/>
          </a:p>
        </p:txBody>
      </p:sp>
      <p:sp>
        <p:nvSpPr>
          <p:cNvPr id="479" name="Google Shape;479;p55"/>
          <p:cNvSpPr txBox="1">
            <a:spLocks noGrp="1"/>
          </p:cNvSpPr>
          <p:nvPr>
            <p:ph type="subTitle" idx="1"/>
          </p:nvPr>
        </p:nvSpPr>
        <p:spPr>
          <a:xfrm>
            <a:off x="815025" y="1545550"/>
            <a:ext cx="75828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zh-TW" sz="2300" dirty="0"/>
              <a:t>Introduction</a:t>
            </a:r>
            <a:endParaRPr sz="2300" dirty="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zh-TW" sz="2300" dirty="0"/>
              <a:t>Models</a:t>
            </a:r>
            <a:endParaRPr sz="2300" dirty="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zh-TW" sz="2300" dirty="0"/>
              <a:t>More Lightweight</a:t>
            </a:r>
            <a:endParaRPr lang="en-US" altLang="zh-TW" sz="2300" dirty="0"/>
          </a:p>
          <a:p>
            <a:pPr lvl="1" indent="-374650" algn="l">
              <a:buSzPts val="2300"/>
              <a:buChar char="●"/>
            </a:pPr>
            <a:r>
              <a:rPr lang="zh-TW" altLang="zh-TW" sz="1600" dirty="0"/>
              <a:t>Directly train Lightweight Model</a:t>
            </a:r>
            <a:endParaRPr lang="en-US" altLang="zh-TW" sz="1600" dirty="0"/>
          </a:p>
          <a:p>
            <a:pPr lvl="1" indent="-374650" algn="l">
              <a:buSzPts val="2300"/>
              <a:buChar char="●"/>
            </a:pPr>
            <a:r>
              <a:rPr lang="en-US" altLang="zh-TW" sz="1600" dirty="0"/>
              <a:t>Use knowledge distillation to compress model</a:t>
            </a:r>
          </a:p>
          <a:p>
            <a:pPr lvl="1" indent="-374650" algn="l">
              <a:buSzPts val="2300"/>
              <a:buChar char="●"/>
            </a:pPr>
            <a:endParaRPr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1"/>
          <p:cNvSpPr txBox="1"/>
          <p:nvPr/>
        </p:nvSpPr>
        <p:spPr>
          <a:xfrm>
            <a:off x="1039950" y="1978800"/>
            <a:ext cx="7064100" cy="11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500">
                <a:latin typeface="Vidaloka"/>
                <a:ea typeface="Vidaloka"/>
                <a:cs typeface="Vidaloka"/>
                <a:sym typeface="Vidaloka"/>
              </a:rPr>
              <a:t>Q</a:t>
            </a:r>
            <a:r>
              <a:rPr lang="zh-TW" sz="6500"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zh-TW" sz="6500">
                <a:latin typeface="Vidaloka"/>
                <a:ea typeface="Vidaloka"/>
                <a:cs typeface="Vidaloka"/>
                <a:sym typeface="Vidaloka"/>
              </a:rPr>
              <a:t>A</a:t>
            </a:r>
            <a:endParaRPr sz="6500">
              <a:solidFill>
                <a:srgbClr val="000000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2"/>
          <p:cNvSpPr txBox="1"/>
          <p:nvPr/>
        </p:nvSpPr>
        <p:spPr>
          <a:xfrm>
            <a:off x="1039950" y="1978800"/>
            <a:ext cx="7064100" cy="11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500">
                <a:solidFill>
                  <a:srgbClr val="000000"/>
                </a:solidFill>
                <a:latin typeface="Vidaloka"/>
                <a:ea typeface="Vidaloka"/>
                <a:cs typeface="Vidaloka"/>
                <a:sym typeface="Vidaloka"/>
              </a:rPr>
              <a:t>Thanks</a:t>
            </a:r>
            <a:endParaRPr sz="6500">
              <a:solidFill>
                <a:srgbClr val="000000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682" name="Google Shape;682;p72"/>
          <p:cNvSpPr txBox="1"/>
          <p:nvPr/>
        </p:nvSpPr>
        <p:spPr>
          <a:xfrm>
            <a:off x="1040000" y="337710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Group </a:t>
            </a:r>
            <a:r>
              <a:rPr lang="zh-TW" sz="1600"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6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  <p:sp>
        <p:nvSpPr>
          <p:cNvPr id="485" name="Google Shape;485;p56"/>
          <p:cNvSpPr txBox="1">
            <a:spLocks noGrp="1"/>
          </p:cNvSpPr>
          <p:nvPr>
            <p:ph type="title" idx="2"/>
          </p:nvPr>
        </p:nvSpPr>
        <p:spPr>
          <a:xfrm>
            <a:off x="3630875" y="13879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7"/>
          <p:cNvSpPr txBox="1">
            <a:spLocks noGrp="1"/>
          </p:cNvSpPr>
          <p:nvPr>
            <p:ph type="title"/>
          </p:nvPr>
        </p:nvSpPr>
        <p:spPr>
          <a:xfrm>
            <a:off x="799575" y="488050"/>
            <a:ext cx="7582800" cy="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Task</a:t>
            </a:r>
            <a:endParaRPr sz="4000"/>
          </a:p>
        </p:txBody>
      </p:sp>
      <p:sp>
        <p:nvSpPr>
          <p:cNvPr id="491" name="Google Shape;491;p57"/>
          <p:cNvSpPr txBox="1">
            <a:spLocks noGrp="1"/>
          </p:cNvSpPr>
          <p:nvPr>
            <p:ph type="subTitle" idx="1"/>
          </p:nvPr>
        </p:nvSpPr>
        <p:spPr>
          <a:xfrm>
            <a:off x="815025" y="1545550"/>
            <a:ext cx="75828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zh-TW" sz="2000"/>
              <a:t>image classification (Modified BIRDS 525 SPECIES) with lightweight models.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492" name="Google Shape;49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275" y="2571750"/>
            <a:ext cx="1491975" cy="14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7100" y="2571750"/>
            <a:ext cx="1491975" cy="14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3375" y="2571750"/>
            <a:ext cx="1491975" cy="14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9650" y="2571750"/>
            <a:ext cx="1491975" cy="14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8"/>
          <p:cNvSpPr txBox="1">
            <a:spLocks noGrp="1"/>
          </p:cNvSpPr>
          <p:nvPr>
            <p:ph type="title"/>
          </p:nvPr>
        </p:nvSpPr>
        <p:spPr>
          <a:xfrm>
            <a:off x="799575" y="488050"/>
            <a:ext cx="7582800" cy="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Direction of Implementation</a:t>
            </a:r>
            <a:endParaRPr sz="4000"/>
          </a:p>
        </p:txBody>
      </p:sp>
      <p:sp>
        <p:nvSpPr>
          <p:cNvPr id="501" name="Google Shape;501;p58"/>
          <p:cNvSpPr txBox="1">
            <a:spLocks noGrp="1"/>
          </p:cNvSpPr>
          <p:nvPr>
            <p:ph type="subTitle" idx="1"/>
          </p:nvPr>
        </p:nvSpPr>
        <p:spPr>
          <a:xfrm>
            <a:off x="780600" y="1514075"/>
            <a:ext cx="75828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 dirty="0"/>
              <a:t>Directly </a:t>
            </a:r>
            <a:r>
              <a:rPr lang="en-US" altLang="zh-TW" sz="2000" dirty="0"/>
              <a:t>re</a:t>
            </a:r>
            <a:r>
              <a:rPr lang="zh-TW" sz="2000" dirty="0"/>
              <a:t>train lightweight models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 dirty="0"/>
              <a:t>Use </a:t>
            </a:r>
            <a:r>
              <a:rPr lang="zh-TW" sz="2000" dirty="0">
                <a:solidFill>
                  <a:srgbClr val="FF0000"/>
                </a:solidFill>
              </a:rPr>
              <a:t>knowledge distillation</a:t>
            </a:r>
            <a:r>
              <a:rPr lang="zh-TW" sz="2000" dirty="0"/>
              <a:t> to compress a larger model</a:t>
            </a: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9"/>
          <p:cNvSpPr txBox="1">
            <a:spLocks noGrp="1"/>
          </p:cNvSpPr>
          <p:nvPr>
            <p:ph type="title"/>
          </p:nvPr>
        </p:nvSpPr>
        <p:spPr>
          <a:xfrm>
            <a:off x="2714550" y="2373972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Models</a:t>
            </a:r>
            <a:endParaRPr/>
          </a:p>
        </p:txBody>
      </p:sp>
      <p:sp>
        <p:nvSpPr>
          <p:cNvPr id="507" name="Google Shape;507;p59"/>
          <p:cNvSpPr txBox="1">
            <a:spLocks noGrp="1"/>
          </p:cNvSpPr>
          <p:nvPr>
            <p:ph type="title" idx="2"/>
          </p:nvPr>
        </p:nvSpPr>
        <p:spPr>
          <a:xfrm>
            <a:off x="3746550" y="1346888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0"/>
          <p:cNvSpPr txBox="1">
            <a:spLocks noGrp="1"/>
          </p:cNvSpPr>
          <p:nvPr>
            <p:ph type="title"/>
          </p:nvPr>
        </p:nvSpPr>
        <p:spPr>
          <a:xfrm>
            <a:off x="780600" y="488050"/>
            <a:ext cx="7582800" cy="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/>
              <a:t>Efficientnet</a:t>
            </a:r>
            <a:r>
              <a:rPr lang="en-US" altLang="zh-TW" sz="4000" dirty="0"/>
              <a:t> </a:t>
            </a:r>
            <a:endParaRPr sz="4000" dirty="0"/>
          </a:p>
        </p:txBody>
      </p:sp>
      <p:pic>
        <p:nvPicPr>
          <p:cNvPr id="513" name="Google Shape;513;p60"/>
          <p:cNvPicPr preferRelativeResize="0"/>
          <p:nvPr/>
        </p:nvPicPr>
        <p:blipFill rotWithShape="1">
          <a:blip r:embed="rId3">
            <a:alphaModFix/>
          </a:blip>
          <a:srcRect t="13331" b="13128"/>
          <a:stretch/>
        </p:blipFill>
        <p:spPr>
          <a:xfrm>
            <a:off x="620214" y="1850923"/>
            <a:ext cx="5936125" cy="2455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60"/>
          <p:cNvPicPr preferRelativeResize="0"/>
          <p:nvPr/>
        </p:nvPicPr>
        <p:blipFill rotWithShape="1">
          <a:blip r:embed="rId4">
            <a:alphaModFix/>
          </a:blip>
          <a:srcRect r="50789"/>
          <a:stretch/>
        </p:blipFill>
        <p:spPr>
          <a:xfrm>
            <a:off x="6986500" y="2477246"/>
            <a:ext cx="1760976" cy="9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60"/>
          <p:cNvPicPr preferRelativeResize="0"/>
          <p:nvPr/>
        </p:nvPicPr>
        <p:blipFill rotWithShape="1">
          <a:blip r:embed="rId4">
            <a:alphaModFix/>
          </a:blip>
          <a:srcRect l="50789" t="8985" b="23606"/>
          <a:stretch/>
        </p:blipFill>
        <p:spPr>
          <a:xfrm>
            <a:off x="6986500" y="3532946"/>
            <a:ext cx="1760976" cy="6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FF662E2-82B0-B8B0-F1FD-C1E2ABADD171}"/>
              </a:ext>
            </a:extLst>
          </p:cNvPr>
          <p:cNvSpPr txBox="1"/>
          <p:nvPr/>
        </p:nvSpPr>
        <p:spPr>
          <a:xfrm>
            <a:off x="6836558" y="1778541"/>
            <a:ext cx="2307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dk2"/>
                </a:solidFill>
                <a:latin typeface="Montserrat"/>
                <a:sym typeface="Montserrat"/>
              </a:rPr>
              <a:t>We can set different depth, width, and resolution to modify the architecture.</a:t>
            </a:r>
            <a:endParaRPr lang="zh-TW" altLang="en-US" sz="1200" dirty="0">
              <a:solidFill>
                <a:schemeClr val="dk2"/>
              </a:solidFill>
              <a:latin typeface="Montserrat"/>
              <a:sym typeface="Montserra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8589F77-AC05-28F1-0E08-078F2D785385}"/>
              </a:ext>
            </a:extLst>
          </p:cNvPr>
          <p:cNvSpPr txBox="1"/>
          <p:nvPr/>
        </p:nvSpPr>
        <p:spPr>
          <a:xfrm>
            <a:off x="377673" y="1255321"/>
            <a:ext cx="7841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dk2"/>
                </a:solidFill>
                <a:latin typeface="Montserrat"/>
                <a:sym typeface="Montserrat"/>
              </a:rPr>
              <a:t>Efficientnet</a:t>
            </a:r>
            <a:r>
              <a:rPr lang="en-US" altLang="zh-TW" dirty="0">
                <a:solidFill>
                  <a:schemeClr val="dk2"/>
                </a:solidFill>
                <a:latin typeface="Montserrat"/>
                <a:sym typeface="Montserrat"/>
              </a:rPr>
              <a:t> propose a new concept (e)compound scaling, which uniformly scales all three dimensions at a fixed ratio.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26563C7-A813-9438-D643-6DA73753793E}"/>
              </a:ext>
            </a:extLst>
          </p:cNvPr>
          <p:cNvCxnSpPr>
            <a:cxnSpLocks/>
          </p:cNvCxnSpPr>
          <p:nvPr/>
        </p:nvCxnSpPr>
        <p:spPr>
          <a:xfrm>
            <a:off x="1726491" y="3340101"/>
            <a:ext cx="6211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Google Shape;512;p60"/>
          <p:cNvSpPr txBox="1">
            <a:spLocks noGrp="1"/>
          </p:cNvSpPr>
          <p:nvPr>
            <p:ph type="title"/>
          </p:nvPr>
        </p:nvSpPr>
        <p:spPr>
          <a:xfrm>
            <a:off x="780600" y="488050"/>
            <a:ext cx="7582800" cy="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/>
              <a:t>Efficientnet</a:t>
            </a:r>
            <a:r>
              <a:rPr lang="en-US" altLang="zh-TW" sz="4000" dirty="0"/>
              <a:t>b0, and b1</a:t>
            </a:r>
            <a:endParaRPr sz="4000" dirty="0"/>
          </a:p>
        </p:txBody>
      </p:sp>
      <p:sp>
        <p:nvSpPr>
          <p:cNvPr id="6" name="Google Shape;501;p58">
            <a:extLst>
              <a:ext uri="{FF2B5EF4-FFF2-40B4-BE49-F238E27FC236}">
                <a16:creationId xmlns:a16="http://schemas.microsoft.com/office/drawing/2014/main" id="{3730DF46-4A71-F8EC-B244-6C0EA2C0D15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80600" y="1226481"/>
            <a:ext cx="7582800" cy="14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 algn="l">
              <a:buSzPts val="2000"/>
              <a:buFont typeface="Montserrat"/>
              <a:buAutoNum type="arabicPeriod"/>
            </a:pPr>
            <a:r>
              <a:rPr lang="en-US" altLang="zh-TW" sz="1800" dirty="0"/>
              <a:t>The different between b0 and b1 is the layer depth and width (channels) in each block, however the number of block is the same (7 blocks).</a:t>
            </a:r>
            <a:endParaRPr lang="en-US" sz="18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1800" dirty="0"/>
              <a:t>We can simplify the  architecture as: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endParaRPr lang="en-US" sz="2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FBAE610-05DA-6686-604D-D1F340FBA033}"/>
              </a:ext>
            </a:extLst>
          </p:cNvPr>
          <p:cNvSpPr txBox="1"/>
          <p:nvPr/>
        </p:nvSpPr>
        <p:spPr>
          <a:xfrm>
            <a:off x="234614" y="4427071"/>
            <a:ext cx="4653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algn="l" rtl="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altLang="zh-TW" sz="1400" dirty="0"/>
              <a:t>number of parameters:  b0 is 5.3M; b1 is 8.3M</a:t>
            </a:r>
          </a:p>
        </p:txBody>
      </p:sp>
      <p:sp>
        <p:nvSpPr>
          <p:cNvPr id="9" name="Google Shape;527;p61">
            <a:extLst>
              <a:ext uri="{FF2B5EF4-FFF2-40B4-BE49-F238E27FC236}">
                <a16:creationId xmlns:a16="http://schemas.microsoft.com/office/drawing/2014/main" id="{D2AC4D95-A2C5-2F3A-04E2-F489185A2EF7}"/>
              </a:ext>
            </a:extLst>
          </p:cNvPr>
          <p:cNvSpPr/>
          <p:nvPr/>
        </p:nvSpPr>
        <p:spPr>
          <a:xfrm>
            <a:off x="1111074" y="2901651"/>
            <a:ext cx="725400" cy="876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Montserrat"/>
                <a:ea typeface="Montserrat"/>
                <a:cs typeface="Montserrat"/>
                <a:sym typeface="Montserrat"/>
              </a:rPr>
              <a:t>stem block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524;p61">
            <a:extLst>
              <a:ext uri="{FF2B5EF4-FFF2-40B4-BE49-F238E27FC236}">
                <a16:creationId xmlns:a16="http://schemas.microsoft.com/office/drawing/2014/main" id="{0DD5A3A2-97A7-5BF9-C20D-5B2DB4413346}"/>
              </a:ext>
            </a:extLst>
          </p:cNvPr>
          <p:cNvSpPr/>
          <p:nvPr/>
        </p:nvSpPr>
        <p:spPr>
          <a:xfrm>
            <a:off x="1996907" y="2866251"/>
            <a:ext cx="584064" cy="91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419DC08-3926-1983-AB55-C3511C42005C}"/>
              </a:ext>
            </a:extLst>
          </p:cNvPr>
          <p:cNvSpPr txBox="1"/>
          <p:nvPr/>
        </p:nvSpPr>
        <p:spPr>
          <a:xfrm>
            <a:off x="1959515" y="3189149"/>
            <a:ext cx="709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block1</a:t>
            </a:r>
            <a:endParaRPr lang="zh-TW" altLang="en-US" dirty="0"/>
          </a:p>
        </p:txBody>
      </p:sp>
      <p:sp>
        <p:nvSpPr>
          <p:cNvPr id="21" name="Google Shape;524;p61">
            <a:extLst>
              <a:ext uri="{FF2B5EF4-FFF2-40B4-BE49-F238E27FC236}">
                <a16:creationId xmlns:a16="http://schemas.microsoft.com/office/drawing/2014/main" id="{AA163929-7C44-0D3F-A8AB-641A9DCE3A8E}"/>
              </a:ext>
            </a:extLst>
          </p:cNvPr>
          <p:cNvSpPr/>
          <p:nvPr/>
        </p:nvSpPr>
        <p:spPr>
          <a:xfrm>
            <a:off x="2729091" y="2866251"/>
            <a:ext cx="584064" cy="91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5E0E749-440B-DE32-C782-560AF3DCFCB4}"/>
              </a:ext>
            </a:extLst>
          </p:cNvPr>
          <p:cNvSpPr txBox="1"/>
          <p:nvPr/>
        </p:nvSpPr>
        <p:spPr>
          <a:xfrm>
            <a:off x="2691699" y="3189149"/>
            <a:ext cx="709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block2</a:t>
            </a:r>
            <a:endParaRPr lang="zh-TW" altLang="en-US" dirty="0"/>
          </a:p>
        </p:txBody>
      </p:sp>
      <p:sp>
        <p:nvSpPr>
          <p:cNvPr id="23" name="Google Shape;524;p61">
            <a:extLst>
              <a:ext uri="{FF2B5EF4-FFF2-40B4-BE49-F238E27FC236}">
                <a16:creationId xmlns:a16="http://schemas.microsoft.com/office/drawing/2014/main" id="{D99CB3F0-B1A9-989D-1F32-7365A3A9EFC5}"/>
              </a:ext>
            </a:extLst>
          </p:cNvPr>
          <p:cNvSpPr/>
          <p:nvPr/>
        </p:nvSpPr>
        <p:spPr>
          <a:xfrm>
            <a:off x="3476023" y="2866251"/>
            <a:ext cx="584064" cy="91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42F0369-F52A-2DFA-143C-312B6B705E2D}"/>
              </a:ext>
            </a:extLst>
          </p:cNvPr>
          <p:cNvSpPr txBox="1"/>
          <p:nvPr/>
        </p:nvSpPr>
        <p:spPr>
          <a:xfrm>
            <a:off x="3438631" y="3189149"/>
            <a:ext cx="709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block3</a:t>
            </a:r>
            <a:endParaRPr lang="zh-TW" altLang="en-US" dirty="0"/>
          </a:p>
        </p:txBody>
      </p:sp>
      <p:sp>
        <p:nvSpPr>
          <p:cNvPr id="25" name="Google Shape;524;p61">
            <a:extLst>
              <a:ext uri="{FF2B5EF4-FFF2-40B4-BE49-F238E27FC236}">
                <a16:creationId xmlns:a16="http://schemas.microsoft.com/office/drawing/2014/main" id="{95D99618-771A-FD6C-1AC1-BE31D4376F21}"/>
              </a:ext>
            </a:extLst>
          </p:cNvPr>
          <p:cNvSpPr/>
          <p:nvPr/>
        </p:nvSpPr>
        <p:spPr>
          <a:xfrm>
            <a:off x="4185563" y="2866251"/>
            <a:ext cx="584064" cy="91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EDD2379-CD42-6EF6-5060-0C001E45D69F}"/>
              </a:ext>
            </a:extLst>
          </p:cNvPr>
          <p:cNvSpPr txBox="1"/>
          <p:nvPr/>
        </p:nvSpPr>
        <p:spPr>
          <a:xfrm>
            <a:off x="4148171" y="3189149"/>
            <a:ext cx="709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block4</a:t>
            </a:r>
            <a:endParaRPr lang="zh-TW" altLang="en-US" dirty="0"/>
          </a:p>
        </p:txBody>
      </p:sp>
      <p:sp>
        <p:nvSpPr>
          <p:cNvPr id="27" name="Google Shape;524;p61">
            <a:extLst>
              <a:ext uri="{FF2B5EF4-FFF2-40B4-BE49-F238E27FC236}">
                <a16:creationId xmlns:a16="http://schemas.microsoft.com/office/drawing/2014/main" id="{EDF7726F-B82B-48DC-9AF6-23FCB77AD549}"/>
              </a:ext>
            </a:extLst>
          </p:cNvPr>
          <p:cNvSpPr/>
          <p:nvPr/>
        </p:nvSpPr>
        <p:spPr>
          <a:xfrm>
            <a:off x="4906426" y="2866251"/>
            <a:ext cx="584064" cy="91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67CA15D-5E5E-54E1-2D03-C3F898501B79}"/>
              </a:ext>
            </a:extLst>
          </p:cNvPr>
          <p:cNvSpPr txBox="1"/>
          <p:nvPr/>
        </p:nvSpPr>
        <p:spPr>
          <a:xfrm>
            <a:off x="4887730" y="3189149"/>
            <a:ext cx="709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block5</a:t>
            </a:r>
            <a:endParaRPr lang="zh-TW" altLang="en-US" dirty="0"/>
          </a:p>
        </p:txBody>
      </p:sp>
      <p:sp>
        <p:nvSpPr>
          <p:cNvPr id="29" name="Google Shape;524;p61">
            <a:extLst>
              <a:ext uri="{FF2B5EF4-FFF2-40B4-BE49-F238E27FC236}">
                <a16:creationId xmlns:a16="http://schemas.microsoft.com/office/drawing/2014/main" id="{BE3E7A79-7EF7-48A7-A903-F1306F9081EA}"/>
              </a:ext>
            </a:extLst>
          </p:cNvPr>
          <p:cNvSpPr/>
          <p:nvPr/>
        </p:nvSpPr>
        <p:spPr>
          <a:xfrm>
            <a:off x="5627289" y="2866251"/>
            <a:ext cx="584064" cy="91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248A274-F411-361B-BCEC-F7971D9BC6EF}"/>
              </a:ext>
            </a:extLst>
          </p:cNvPr>
          <p:cNvSpPr txBox="1"/>
          <p:nvPr/>
        </p:nvSpPr>
        <p:spPr>
          <a:xfrm>
            <a:off x="5589897" y="3189149"/>
            <a:ext cx="709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block6</a:t>
            </a:r>
            <a:endParaRPr lang="zh-TW" altLang="en-US" dirty="0"/>
          </a:p>
        </p:txBody>
      </p:sp>
      <p:sp>
        <p:nvSpPr>
          <p:cNvPr id="31" name="Google Shape;524;p61">
            <a:extLst>
              <a:ext uri="{FF2B5EF4-FFF2-40B4-BE49-F238E27FC236}">
                <a16:creationId xmlns:a16="http://schemas.microsoft.com/office/drawing/2014/main" id="{B2EE823A-B743-8DEF-B4DA-2D79CA4A470F}"/>
              </a:ext>
            </a:extLst>
          </p:cNvPr>
          <p:cNvSpPr/>
          <p:nvPr/>
        </p:nvSpPr>
        <p:spPr>
          <a:xfrm>
            <a:off x="6299437" y="2866251"/>
            <a:ext cx="584064" cy="91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F8C528D-9B3C-6CDD-BB6C-221BD32C4E64}"/>
              </a:ext>
            </a:extLst>
          </p:cNvPr>
          <p:cNvSpPr txBox="1"/>
          <p:nvPr/>
        </p:nvSpPr>
        <p:spPr>
          <a:xfrm>
            <a:off x="6262045" y="3189149"/>
            <a:ext cx="709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block7</a:t>
            </a:r>
            <a:endParaRPr lang="zh-TW" altLang="en-US" dirty="0"/>
          </a:p>
        </p:txBody>
      </p:sp>
      <p:sp>
        <p:nvSpPr>
          <p:cNvPr id="33" name="Google Shape;527;p61">
            <a:extLst>
              <a:ext uri="{FF2B5EF4-FFF2-40B4-BE49-F238E27FC236}">
                <a16:creationId xmlns:a16="http://schemas.microsoft.com/office/drawing/2014/main" id="{C7D9652F-41EF-BF15-84A4-1AD515B7AD61}"/>
              </a:ext>
            </a:extLst>
          </p:cNvPr>
          <p:cNvSpPr/>
          <p:nvPr/>
        </p:nvSpPr>
        <p:spPr>
          <a:xfrm>
            <a:off x="7008977" y="2883951"/>
            <a:ext cx="725400" cy="8769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Montserrat"/>
                <a:ea typeface="Montserrat"/>
                <a:cs typeface="Montserrat"/>
                <a:sym typeface="Montserrat"/>
              </a:rPr>
              <a:t>Final layers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92ED9EA-09BB-B42E-6299-E37DA5C03B7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840658" y="3340101"/>
            <a:ext cx="2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oogle Shape;522;p61">
            <a:extLst>
              <a:ext uri="{FF2B5EF4-FFF2-40B4-BE49-F238E27FC236}">
                <a16:creationId xmlns:a16="http://schemas.microsoft.com/office/drawing/2014/main" id="{4AB53B08-F56D-F9C1-7267-AAB21101194B}"/>
              </a:ext>
            </a:extLst>
          </p:cNvPr>
          <p:cNvSpPr/>
          <p:nvPr/>
        </p:nvSpPr>
        <p:spPr>
          <a:xfrm rot="5400000">
            <a:off x="7845353" y="2993901"/>
            <a:ext cx="834600" cy="650100"/>
          </a:xfrm>
          <a:prstGeom prst="trapezoid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" name="Google Shape;528;p61">
            <a:extLst>
              <a:ext uri="{FF2B5EF4-FFF2-40B4-BE49-F238E27FC236}">
                <a16:creationId xmlns:a16="http://schemas.microsoft.com/office/drawing/2014/main" id="{CFCF52AB-AA2C-9B64-83DE-F83DC440D851}"/>
              </a:ext>
            </a:extLst>
          </p:cNvPr>
          <p:cNvSpPr txBox="1"/>
          <p:nvPr/>
        </p:nvSpPr>
        <p:spPr>
          <a:xfrm>
            <a:off x="7916545" y="3070912"/>
            <a:ext cx="11985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linear classifier</a:t>
            </a:r>
            <a:endParaRPr sz="11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49660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1"/>
          <p:cNvSpPr txBox="1">
            <a:spLocks noGrp="1"/>
          </p:cNvSpPr>
          <p:nvPr>
            <p:ph type="title"/>
          </p:nvPr>
        </p:nvSpPr>
        <p:spPr>
          <a:xfrm>
            <a:off x="799575" y="488050"/>
            <a:ext cx="7582800" cy="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/>
              <a:t>CSPPeleeNet</a:t>
            </a:r>
            <a:endParaRPr sz="4000" dirty="0"/>
          </a:p>
        </p:txBody>
      </p:sp>
      <p:sp>
        <p:nvSpPr>
          <p:cNvPr id="522" name="Google Shape;522;p61"/>
          <p:cNvSpPr/>
          <p:nvPr/>
        </p:nvSpPr>
        <p:spPr>
          <a:xfrm rot="5400000">
            <a:off x="6702830" y="1948437"/>
            <a:ext cx="834600" cy="650100"/>
          </a:xfrm>
          <a:prstGeom prst="trapezoid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3" name="Google Shape;523;p61"/>
          <p:cNvSpPr txBox="1"/>
          <p:nvPr/>
        </p:nvSpPr>
        <p:spPr>
          <a:xfrm>
            <a:off x="2523671" y="1517106"/>
            <a:ext cx="11985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CSPResNe(X)t</a:t>
            </a:r>
            <a:endParaRPr sz="10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4" name="Google Shape;524;p61"/>
          <p:cNvSpPr/>
          <p:nvPr/>
        </p:nvSpPr>
        <p:spPr>
          <a:xfrm>
            <a:off x="2667955" y="1819391"/>
            <a:ext cx="725400" cy="91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61"/>
          <p:cNvSpPr/>
          <p:nvPr/>
        </p:nvSpPr>
        <p:spPr>
          <a:xfrm>
            <a:off x="1713568" y="1826556"/>
            <a:ext cx="725400" cy="876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Montserrat"/>
                <a:ea typeface="Montserrat"/>
                <a:cs typeface="Montserrat"/>
                <a:sym typeface="Montserrat"/>
              </a:rPr>
              <a:t>stem block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8" name="Google Shape;528;p61"/>
          <p:cNvSpPr txBox="1"/>
          <p:nvPr/>
        </p:nvSpPr>
        <p:spPr>
          <a:xfrm>
            <a:off x="6717330" y="1395237"/>
            <a:ext cx="11985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linear classifier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29" name="Google Shape;529;p61"/>
          <p:cNvGrpSpPr/>
          <p:nvPr/>
        </p:nvGrpSpPr>
        <p:grpSpPr>
          <a:xfrm>
            <a:off x="7478902" y="3131414"/>
            <a:ext cx="1485300" cy="1668772"/>
            <a:chOff x="38825" y="2673975"/>
            <a:chExt cx="2067600" cy="2181622"/>
          </a:xfrm>
        </p:grpSpPr>
        <p:pic>
          <p:nvPicPr>
            <p:cNvPr id="530" name="Google Shape;530;p6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825" y="2673975"/>
              <a:ext cx="2067600" cy="21816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1" name="Google Shape;531;p61"/>
            <p:cNvSpPr/>
            <p:nvPr/>
          </p:nvSpPr>
          <p:spPr>
            <a:xfrm>
              <a:off x="147275" y="4603450"/>
              <a:ext cx="291000" cy="203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532" name="Google Shape;53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2" y="3140374"/>
            <a:ext cx="2529924" cy="1668772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61"/>
          <p:cNvSpPr txBox="1"/>
          <p:nvPr/>
        </p:nvSpPr>
        <p:spPr>
          <a:xfrm>
            <a:off x="179798" y="2807533"/>
            <a:ext cx="194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stem block</a:t>
            </a:r>
            <a:endParaRPr dirty="0"/>
          </a:p>
        </p:txBody>
      </p:sp>
      <p:sp>
        <p:nvSpPr>
          <p:cNvPr id="534" name="Google Shape;534;p61"/>
          <p:cNvSpPr txBox="1"/>
          <p:nvPr/>
        </p:nvSpPr>
        <p:spPr>
          <a:xfrm>
            <a:off x="6629350" y="2808914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CSPResNe(X)t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Google Shape;523;p61">
            <a:extLst>
              <a:ext uri="{FF2B5EF4-FFF2-40B4-BE49-F238E27FC236}">
                <a16:creationId xmlns:a16="http://schemas.microsoft.com/office/drawing/2014/main" id="{61634F66-6ABE-4A26-A368-8891F15990D9}"/>
              </a:ext>
            </a:extLst>
          </p:cNvPr>
          <p:cNvSpPr txBox="1"/>
          <p:nvPr/>
        </p:nvSpPr>
        <p:spPr>
          <a:xfrm>
            <a:off x="3517413" y="1517224"/>
            <a:ext cx="11985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CSPResNe(X)t</a:t>
            </a:r>
            <a:endParaRPr sz="10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" name="Google Shape;524;p61">
            <a:extLst>
              <a:ext uri="{FF2B5EF4-FFF2-40B4-BE49-F238E27FC236}">
                <a16:creationId xmlns:a16="http://schemas.microsoft.com/office/drawing/2014/main" id="{E7E5DC8B-F2B8-42BF-847B-C27EAA7DE608}"/>
              </a:ext>
            </a:extLst>
          </p:cNvPr>
          <p:cNvSpPr/>
          <p:nvPr/>
        </p:nvSpPr>
        <p:spPr>
          <a:xfrm>
            <a:off x="3661697" y="1819509"/>
            <a:ext cx="725400" cy="91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523;p61">
            <a:extLst>
              <a:ext uri="{FF2B5EF4-FFF2-40B4-BE49-F238E27FC236}">
                <a16:creationId xmlns:a16="http://schemas.microsoft.com/office/drawing/2014/main" id="{BE08DB5F-86CE-4087-916F-2E48D9EC9E03}"/>
              </a:ext>
            </a:extLst>
          </p:cNvPr>
          <p:cNvSpPr txBox="1"/>
          <p:nvPr/>
        </p:nvSpPr>
        <p:spPr>
          <a:xfrm>
            <a:off x="4525088" y="1517106"/>
            <a:ext cx="11985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CSPResNe(X)t</a:t>
            </a:r>
            <a:endParaRPr sz="10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524;p61">
            <a:extLst>
              <a:ext uri="{FF2B5EF4-FFF2-40B4-BE49-F238E27FC236}">
                <a16:creationId xmlns:a16="http://schemas.microsoft.com/office/drawing/2014/main" id="{2AB6D8FE-2DFC-4075-A303-6ED7CE56171B}"/>
              </a:ext>
            </a:extLst>
          </p:cNvPr>
          <p:cNvSpPr/>
          <p:nvPr/>
        </p:nvSpPr>
        <p:spPr>
          <a:xfrm>
            <a:off x="4669372" y="1819391"/>
            <a:ext cx="725400" cy="91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523;p61">
            <a:extLst>
              <a:ext uri="{FF2B5EF4-FFF2-40B4-BE49-F238E27FC236}">
                <a16:creationId xmlns:a16="http://schemas.microsoft.com/office/drawing/2014/main" id="{14D9DAF5-64C6-4439-B8F3-FE5F85327DE6}"/>
              </a:ext>
            </a:extLst>
          </p:cNvPr>
          <p:cNvSpPr txBox="1"/>
          <p:nvPr/>
        </p:nvSpPr>
        <p:spPr>
          <a:xfrm>
            <a:off x="5565371" y="1515055"/>
            <a:ext cx="11985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CSPResNe(X)t</a:t>
            </a:r>
            <a:endParaRPr sz="10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Google Shape;524;p61">
            <a:extLst>
              <a:ext uri="{FF2B5EF4-FFF2-40B4-BE49-F238E27FC236}">
                <a16:creationId xmlns:a16="http://schemas.microsoft.com/office/drawing/2014/main" id="{E5FB51DD-7D97-457C-BAE4-65D40A8C8A5B}"/>
              </a:ext>
            </a:extLst>
          </p:cNvPr>
          <p:cNvSpPr/>
          <p:nvPr/>
        </p:nvSpPr>
        <p:spPr>
          <a:xfrm>
            <a:off x="5709655" y="1817340"/>
            <a:ext cx="725400" cy="91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E025898-EF4C-411D-9883-7CC369F8D7A3}"/>
              </a:ext>
            </a:extLst>
          </p:cNvPr>
          <p:cNvSpPr txBox="1"/>
          <p:nvPr/>
        </p:nvSpPr>
        <p:spPr>
          <a:xfrm>
            <a:off x="2669882" y="2119601"/>
            <a:ext cx="834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stage1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C374E63-1037-4CAB-A266-0A6A4D581D0B}"/>
              </a:ext>
            </a:extLst>
          </p:cNvPr>
          <p:cNvSpPr txBox="1"/>
          <p:nvPr/>
        </p:nvSpPr>
        <p:spPr>
          <a:xfrm>
            <a:off x="3654986" y="2119601"/>
            <a:ext cx="834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stage2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DBC1EA8-2505-4313-A2E7-2B7A985C7383}"/>
              </a:ext>
            </a:extLst>
          </p:cNvPr>
          <p:cNvSpPr txBox="1"/>
          <p:nvPr/>
        </p:nvSpPr>
        <p:spPr>
          <a:xfrm>
            <a:off x="4695269" y="2119600"/>
            <a:ext cx="834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stage3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B91DF82-C62D-4F99-98DC-6F3453DF2371}"/>
              </a:ext>
            </a:extLst>
          </p:cNvPr>
          <p:cNvSpPr txBox="1"/>
          <p:nvPr/>
        </p:nvSpPr>
        <p:spPr>
          <a:xfrm>
            <a:off x="5714792" y="2119599"/>
            <a:ext cx="834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Stage4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78EC794F-9541-5A40-0262-1C1661E64D41}"/>
              </a:ext>
            </a:extLst>
          </p:cNvPr>
          <p:cNvCxnSpPr>
            <a:cxnSpLocks/>
          </p:cNvCxnSpPr>
          <p:nvPr/>
        </p:nvCxnSpPr>
        <p:spPr>
          <a:xfrm>
            <a:off x="1443152" y="2270974"/>
            <a:ext cx="2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5A26ED0C-B7F3-DB63-2419-21385C8F86C1}"/>
              </a:ext>
            </a:extLst>
          </p:cNvPr>
          <p:cNvSpPr txBox="1"/>
          <p:nvPr/>
        </p:nvSpPr>
        <p:spPr>
          <a:xfrm>
            <a:off x="5387398" y="3697640"/>
            <a:ext cx="2273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dk2"/>
                </a:solidFill>
                <a:latin typeface="Montserrat"/>
                <a:sym typeface="Montserrat"/>
              </a:rPr>
              <a:t>We can set different </a:t>
            </a:r>
            <a:r>
              <a:rPr lang="zh-TW" altLang="en-US" sz="1200" dirty="0">
                <a:solidFill>
                  <a:schemeClr val="dk2"/>
                </a:solidFill>
                <a:latin typeface="Montserrat"/>
                <a:sym typeface="Montserrat"/>
              </a:rPr>
              <a:t>𝑛 </a:t>
            </a:r>
            <a:r>
              <a:rPr lang="en-US" altLang="zh-TW" sz="1200" dirty="0">
                <a:solidFill>
                  <a:schemeClr val="dk2"/>
                </a:solidFill>
                <a:latin typeface="Montserrat"/>
                <a:sym typeface="Montserrat"/>
              </a:rPr>
              <a:t>to obtain </a:t>
            </a:r>
            <a:r>
              <a:rPr lang="en-US" altLang="zh-TW" sz="1200" dirty="0" err="1">
                <a:solidFill>
                  <a:schemeClr val="dk2"/>
                </a:solidFill>
                <a:latin typeface="Montserrat"/>
                <a:sym typeface="Montserrat"/>
              </a:rPr>
              <a:t>CSPResNe</a:t>
            </a:r>
            <a:r>
              <a:rPr lang="en-US" altLang="zh-TW" sz="1200" dirty="0">
                <a:solidFill>
                  <a:schemeClr val="dk2"/>
                </a:solidFill>
                <a:latin typeface="Montserrat"/>
                <a:sym typeface="Montserrat"/>
              </a:rPr>
              <a:t>(X)t at different depths.</a:t>
            </a:r>
            <a:endParaRPr lang="zh-TW" altLang="en-US" sz="1200" dirty="0">
              <a:solidFill>
                <a:schemeClr val="dk2"/>
              </a:solidFill>
              <a:latin typeface="Montserrat"/>
              <a:sym typeface="Montserra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DE17609-495F-22CB-C52D-F27FD68DCA37}"/>
              </a:ext>
            </a:extLst>
          </p:cNvPr>
          <p:cNvSpPr txBox="1"/>
          <p:nvPr/>
        </p:nvSpPr>
        <p:spPr>
          <a:xfrm>
            <a:off x="585915" y="1176991"/>
            <a:ext cx="8166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dk2"/>
                </a:solidFill>
                <a:latin typeface="Montserrat"/>
                <a:sym typeface="Montserrat"/>
              </a:rPr>
              <a:t>CSPPeleeNet</a:t>
            </a:r>
            <a:r>
              <a:rPr lang="en-US" altLang="zh-TW" dirty="0">
                <a:solidFill>
                  <a:schemeClr val="dk2"/>
                </a:solidFill>
                <a:latin typeface="Montserrat"/>
                <a:sym typeface="Montserrat"/>
              </a:rPr>
              <a:t> is composed of a stem block, 4 </a:t>
            </a:r>
            <a:r>
              <a:rPr lang="en-US" altLang="zh-TW" dirty="0" err="1">
                <a:solidFill>
                  <a:schemeClr val="dk2"/>
                </a:solidFill>
                <a:latin typeface="Montserrat"/>
                <a:sym typeface="Montserrat"/>
              </a:rPr>
              <a:t>CSPResNe</a:t>
            </a:r>
            <a:r>
              <a:rPr lang="en-US" altLang="zh-TW" dirty="0">
                <a:solidFill>
                  <a:schemeClr val="dk2"/>
                </a:solidFill>
                <a:latin typeface="Montserrat"/>
                <a:sym typeface="Montserrat"/>
              </a:rPr>
              <a:t>(X)t, and finally a linear classifier.</a:t>
            </a:r>
            <a:endParaRPr lang="zh-TW" altLang="en-US" dirty="0">
              <a:solidFill>
                <a:schemeClr val="dk2"/>
              </a:solidFill>
              <a:latin typeface="Montserrat"/>
              <a:sym typeface="Montserrat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678B13F-BD74-C815-887D-F0C8199BF8E9}"/>
              </a:ext>
            </a:extLst>
          </p:cNvPr>
          <p:cNvSpPr txBox="1"/>
          <p:nvPr/>
        </p:nvSpPr>
        <p:spPr>
          <a:xfrm>
            <a:off x="2768173" y="2395679"/>
            <a:ext cx="5483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100" dirty="0">
                <a:solidFill>
                  <a:schemeClr val="dk2"/>
                </a:solidFill>
                <a:latin typeface="Montserrat"/>
                <a:sym typeface="Montserrat"/>
              </a:rPr>
              <a:t>𝑛 </a:t>
            </a:r>
            <a:r>
              <a:rPr lang="en-US" altLang="zh-TW" sz="1100" dirty="0">
                <a:solidFill>
                  <a:schemeClr val="dk2"/>
                </a:solidFill>
                <a:latin typeface="Montserrat"/>
                <a:sym typeface="Montserrat"/>
              </a:rPr>
              <a:t>= 3</a:t>
            </a:r>
            <a:r>
              <a:rPr lang="zh-TW" altLang="en-US" sz="1100" dirty="0">
                <a:solidFill>
                  <a:schemeClr val="dk2"/>
                </a:solidFill>
                <a:latin typeface="Montserrat"/>
                <a:sym typeface="Montserrat"/>
              </a:rPr>
              <a:t> </a:t>
            </a:r>
            <a:endParaRPr lang="zh-TW" altLang="en-US" sz="11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A7996E8-19C6-8BCA-6435-5FB666E16ECC}"/>
              </a:ext>
            </a:extLst>
          </p:cNvPr>
          <p:cNvSpPr txBox="1"/>
          <p:nvPr/>
        </p:nvSpPr>
        <p:spPr>
          <a:xfrm>
            <a:off x="3774771" y="2395679"/>
            <a:ext cx="5483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100" dirty="0">
                <a:solidFill>
                  <a:schemeClr val="dk2"/>
                </a:solidFill>
                <a:latin typeface="Montserrat"/>
                <a:sym typeface="Montserrat"/>
              </a:rPr>
              <a:t>𝑛 </a:t>
            </a:r>
            <a:r>
              <a:rPr lang="en-US" altLang="zh-TW" sz="1100" dirty="0">
                <a:solidFill>
                  <a:schemeClr val="dk2"/>
                </a:solidFill>
                <a:latin typeface="Montserrat"/>
                <a:sym typeface="Montserrat"/>
              </a:rPr>
              <a:t>= 4</a:t>
            </a:r>
            <a:r>
              <a:rPr lang="zh-TW" altLang="en-US" sz="1100" dirty="0">
                <a:solidFill>
                  <a:schemeClr val="dk2"/>
                </a:solidFill>
                <a:latin typeface="Montserrat"/>
                <a:sym typeface="Montserrat"/>
              </a:rPr>
              <a:t> </a:t>
            </a:r>
            <a:endParaRPr lang="zh-TW" altLang="en-US" sz="11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DB5CB86-2264-4689-C95E-33E43ECC6C2D}"/>
              </a:ext>
            </a:extLst>
          </p:cNvPr>
          <p:cNvSpPr txBox="1"/>
          <p:nvPr/>
        </p:nvSpPr>
        <p:spPr>
          <a:xfrm>
            <a:off x="4795996" y="2395679"/>
            <a:ext cx="5483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100" dirty="0">
                <a:solidFill>
                  <a:schemeClr val="dk2"/>
                </a:solidFill>
                <a:latin typeface="Montserrat"/>
                <a:sym typeface="Montserrat"/>
              </a:rPr>
              <a:t>𝑛 </a:t>
            </a:r>
            <a:r>
              <a:rPr lang="en-US" altLang="zh-TW" sz="1100" dirty="0">
                <a:solidFill>
                  <a:schemeClr val="dk2"/>
                </a:solidFill>
                <a:latin typeface="Montserrat"/>
                <a:sym typeface="Montserrat"/>
              </a:rPr>
              <a:t>= 8</a:t>
            </a:r>
            <a:r>
              <a:rPr lang="zh-TW" altLang="en-US" sz="1100" dirty="0">
                <a:solidFill>
                  <a:schemeClr val="dk2"/>
                </a:solidFill>
                <a:latin typeface="Montserrat"/>
                <a:sym typeface="Montserrat"/>
              </a:rPr>
              <a:t> </a:t>
            </a:r>
            <a:endParaRPr lang="zh-TW" altLang="en-US" sz="11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7B41FD6-7081-2533-528B-56EBBDF39553}"/>
              </a:ext>
            </a:extLst>
          </p:cNvPr>
          <p:cNvSpPr txBox="1"/>
          <p:nvPr/>
        </p:nvSpPr>
        <p:spPr>
          <a:xfrm>
            <a:off x="5847652" y="2395679"/>
            <a:ext cx="5483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100" dirty="0">
                <a:solidFill>
                  <a:schemeClr val="dk2"/>
                </a:solidFill>
                <a:latin typeface="Montserrat"/>
                <a:sym typeface="Montserrat"/>
              </a:rPr>
              <a:t>𝑛 </a:t>
            </a:r>
            <a:r>
              <a:rPr lang="en-US" altLang="zh-TW" sz="1100" dirty="0">
                <a:solidFill>
                  <a:schemeClr val="dk2"/>
                </a:solidFill>
                <a:latin typeface="Montserrat"/>
                <a:sym typeface="Montserrat"/>
              </a:rPr>
              <a:t>= 6</a:t>
            </a:r>
            <a:r>
              <a:rPr lang="zh-TW" altLang="en-US" sz="1100" dirty="0">
                <a:solidFill>
                  <a:schemeClr val="dk2"/>
                </a:solidFill>
                <a:latin typeface="Montserrat"/>
                <a:sym typeface="Montserrat"/>
              </a:rPr>
              <a:t> </a:t>
            </a:r>
            <a:endParaRPr lang="zh-TW" alt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979</Words>
  <Application>Microsoft Office PowerPoint</Application>
  <PresentationFormat>如螢幕大小 (16:9)</PresentationFormat>
  <Paragraphs>203</Paragraphs>
  <Slides>21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4" baseType="lpstr">
      <vt:lpstr>Crimson Text</vt:lpstr>
      <vt:lpstr>Mako</vt:lpstr>
      <vt:lpstr>Russo One</vt:lpstr>
      <vt:lpstr>Vidaloka</vt:lpstr>
      <vt:lpstr>Arial</vt:lpstr>
      <vt:lpstr>Calibri</vt:lpstr>
      <vt:lpstr>Josefin Sans</vt:lpstr>
      <vt:lpstr>Lato</vt:lpstr>
      <vt:lpstr>Merriweather Light</vt:lpstr>
      <vt:lpstr>Montserrat</vt:lpstr>
      <vt:lpstr>Open Sans</vt:lpstr>
      <vt:lpstr>Open Sans SemiBold</vt:lpstr>
      <vt:lpstr>Minimalist Business Slides XL by Slidesgo</vt:lpstr>
      <vt:lpstr>Bird Efficient Classification</vt:lpstr>
      <vt:lpstr>Outline</vt:lpstr>
      <vt:lpstr>Introduction</vt:lpstr>
      <vt:lpstr>Task</vt:lpstr>
      <vt:lpstr>Direction of Implementation</vt:lpstr>
      <vt:lpstr>Models</vt:lpstr>
      <vt:lpstr>Efficientnet </vt:lpstr>
      <vt:lpstr>Efficientnetb0, and b1</vt:lpstr>
      <vt:lpstr>CSPPeleeNet</vt:lpstr>
      <vt:lpstr>More Lightweight</vt:lpstr>
      <vt:lpstr>Directly train Lightweight Model (no finetune, no pretrained, directly train on bird dataset)</vt:lpstr>
      <vt:lpstr>Directly train Lightweight Model (no finetune, no pretrained, directly train on bird dataset)</vt:lpstr>
      <vt:lpstr>Knowledge Distillation</vt:lpstr>
      <vt:lpstr>KD_model_v1</vt:lpstr>
      <vt:lpstr>KD_model_v2</vt:lpstr>
      <vt:lpstr>KD_model_v3</vt:lpstr>
      <vt:lpstr>Training Detail</vt:lpstr>
      <vt:lpstr>Different Loss</vt:lpstr>
      <vt:lpstr>Final Results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 Efficient Classification</dc:title>
  <cp:lastModifiedBy>許詠晴</cp:lastModifiedBy>
  <cp:revision>55</cp:revision>
  <dcterms:modified xsi:type="dcterms:W3CDTF">2024-01-04T12:46:21Z</dcterms:modified>
</cp:coreProperties>
</file>