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6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>
        <p:scale>
          <a:sx n="75" d="100"/>
          <a:sy n="75" d="100"/>
        </p:scale>
        <p:origin x="192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4C19B-653C-4D38-8110-6998B5EDF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945A21-18EA-4F57-BA8E-C088CC19B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5A50A-8284-4707-8E89-ABDDE622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5122-C87E-4E63-927C-B2731EADEE6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FD64-9BB7-45BB-AD0C-F2113CB7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52E2A-D020-48DA-B88C-5EB5FDF0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9955-C55B-43D3-BAAD-BFA3948E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F9F92-50A1-4231-B892-9DD084EA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583CF-0B2F-4605-8BD6-F377661D9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5610-CEC5-4A15-A8EE-CF9A2304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5122-C87E-4E63-927C-B2731EADEE6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04A56-9178-4E67-8291-22554DDD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A1E3E-B882-4F49-8D7C-F4199126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9955-C55B-43D3-BAAD-BFA3948E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2C99C1-EF91-4E37-8C48-F89BDFDCD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07EF2-A112-4FA1-B1E3-7EDBEEC3E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C7AEC-4CEE-4889-9956-0CBA653B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5122-C87E-4E63-927C-B2731EADEE6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34042-BAAA-4C47-A873-F3053037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09666-02CF-4627-A9E0-A7831B15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9955-C55B-43D3-BAAD-BFA3948E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2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EDF2E-9D00-40D9-ACEB-D091994C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937FB-DDD1-4016-8A58-D1CC491E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C41EE-156A-42C8-9623-06D018F9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5122-C87E-4E63-927C-B2731EADEE6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58654-EE81-4EEF-8315-8E6885D0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76EE8-05D2-4989-924C-2DA21AB1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9955-C55B-43D3-BAAD-BFA3948E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6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384B7-0FE6-4FFD-8D22-634621C1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77FAF-91E6-4C04-A464-B2BB5B20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A1B96-876A-42DE-8112-9A087222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5122-C87E-4E63-927C-B2731EADEE6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69EB4-B748-4BF1-90A6-6F9FB241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4FCD-9A9D-4019-9306-51541432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9955-C55B-43D3-BAAD-BFA3948E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F8DEF-A4D1-4761-9D8C-FA859717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722BF-1285-47BE-B49D-04476CFAB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9B7790-38C3-4F48-9746-0223C4BD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32D01-C13F-4759-B64E-206BFAA8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5122-C87E-4E63-927C-B2731EADEE6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BC932-DBE7-444F-8C33-727164BB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92110-E68A-44FE-AA25-4EE19D65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9955-C55B-43D3-BAAD-BFA3948E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4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80E45-D923-48DD-BEDB-5B1C3B30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D3409-8A8B-409E-8C85-A92B661C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AD78A-C959-4127-B546-1C45B834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9CF174-68A7-473F-8DDE-E5112E97A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1B1DF-ACAD-4292-B9A6-AD47655A0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E3FCD8-67FE-4D2F-86FF-64D1DF68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5122-C87E-4E63-927C-B2731EADEE6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18E112-9EFD-4831-820D-928502FB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64BDD-C1E5-4059-8D9E-67B7FD46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9955-C55B-43D3-BAAD-BFA3948E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0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1EDB7-DCCD-4AA3-B565-B2B7D92D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FB476-A484-4655-A1E0-AC33EF6B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5122-C87E-4E63-927C-B2731EADEE6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993533-CA73-449C-B631-FC08278B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F8F9E3-D9E9-4C6B-AA07-209BABF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9955-C55B-43D3-BAAD-BFA3948E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B4E0B0-C151-4DAA-9379-4191A121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5122-C87E-4E63-927C-B2731EADEE6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8AE06B-87BF-4A83-9C30-39A8C1DB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C37D8-AB1A-43D2-97E8-F9815C5D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9955-C55B-43D3-BAAD-BFA3948E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7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6FFC4-A48E-4A65-B38C-11308F59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7173F-BB74-4821-A824-47E2A4EE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ED525-097E-4715-8ED6-B50433912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32CE1-9BA0-4705-BBC7-3C7257B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5122-C87E-4E63-927C-B2731EADEE6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139C1-622F-464D-9BF2-00282D31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6753-F797-44E5-A52C-343CC292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9955-C55B-43D3-BAAD-BFA3948E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9C0B5-9372-4F6C-8A3B-3A64D72B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74C8DB-BE09-439E-83A5-84C90E0CA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D1C54-9806-4C50-A126-B22B31CDE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50FCE2-B638-44FF-BCD2-FEEBAA4D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5122-C87E-4E63-927C-B2731EADEE6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88D5E-761A-4074-B800-02FBC265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30A1FB-D99B-4B14-8549-C1B4A11C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9955-C55B-43D3-BAAD-BFA3948E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7AF2D1-61EE-4BAA-9392-4609E66B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5080E-BB1D-49A8-986D-C6D9A1669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4E757-E39F-4F62-B163-5AB41867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75122-C87E-4E63-927C-B2731EADEE6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E79AC-CCA4-4717-85D6-06688071F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8920D-1C81-4939-944E-064F19D71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9955-C55B-43D3-BAAD-BFA3948EB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5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api/system.componentmodel.inotifypropertychanged?view=net-6.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oSuter/MyToolkit" TargetMode="External"/><Relationship Id="rId2" Type="http://schemas.openxmlformats.org/officeDocument/2006/relationships/hyperlink" Target="https://github.com/CommunityToolkit/WindowsCommunityToolki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microsoft.com/xaml/behavio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ko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848DE-B824-4B5E-A2A9-59ADF612D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WPF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7C283E-BFF7-43F8-A8B1-5F4C77804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48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0215-02E5-43F5-89D4-712BBBD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6000" dirty="0"/>
              <a:t>4) Style</a:t>
            </a:r>
            <a:br>
              <a:rPr lang="en-US" altLang="ko-KR" sz="6000" dirty="0"/>
            </a:br>
            <a:endParaRPr lang="en-US" altLang="ko-KR" sz="6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8F6B6-F01A-4EE5-A9E2-A80E79E8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244369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0215-02E5-43F5-89D4-712BBBD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6000" dirty="0"/>
              <a:t>5)</a:t>
            </a:r>
            <a:r>
              <a:rPr lang="en-US" altLang="ko-KR" sz="6000" dirty="0" err="1"/>
              <a:t>Xaml</a:t>
            </a:r>
            <a:r>
              <a:rPr lang="en-US" altLang="ko-KR" sz="6000" dirty="0"/>
              <a:t> Resources</a:t>
            </a:r>
            <a:br>
              <a:rPr lang="en-US" altLang="ko-KR" sz="6000" dirty="0"/>
            </a:br>
            <a:endParaRPr lang="en-US" altLang="ko-KR" sz="6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8F6B6-F01A-4EE5-A9E2-A80E79E8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104431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BC4D1-1647-4B66-835C-8277886C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err="1"/>
              <a:t>Xaml</a:t>
            </a:r>
            <a:r>
              <a:rPr lang="en-US" altLang="ko-KR" sz="4400" dirty="0"/>
              <a:t> Resources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24A3F-69F3-4AAF-8150-41AB6F81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설명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Xaml</a:t>
            </a:r>
            <a:r>
              <a:rPr lang="ko-KR" altLang="en-US" dirty="0"/>
              <a:t>리소스는 여러 곳에 스타일을 재사용할 수 있도록 해줍니다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형식</a:t>
            </a:r>
            <a:r>
              <a:rPr lang="en-US" altLang="ko-KR" dirty="0"/>
              <a:t>: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Window.Resources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Window.Resources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301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0215-02E5-43F5-89D4-712BBBD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sz="6000" dirty="0"/>
              <a:t>)Trigger</a:t>
            </a:r>
            <a:br>
              <a:rPr lang="en-US" altLang="ko-KR" sz="6000" dirty="0"/>
            </a:br>
            <a:endParaRPr lang="en-US" altLang="ko-KR" sz="6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8F6B6-F01A-4EE5-A9E2-A80E79E8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28258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BC4D1-1647-4B66-835C-8277886C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24A3F-69F3-4AAF-8150-41AB6F81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Trigger</a:t>
            </a:r>
            <a:r>
              <a:rPr lang="ko-KR" altLang="en-US" dirty="0"/>
              <a:t>를 사용하면 이벤트발생</a:t>
            </a:r>
            <a:r>
              <a:rPr lang="en-US" altLang="ko-KR" dirty="0"/>
              <a:t>, </a:t>
            </a:r>
            <a:r>
              <a:rPr lang="ko-KR" altLang="en-US" dirty="0"/>
              <a:t>속성값 변경 시 스타일을 변경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46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3835-3420-482B-B44E-85387B7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INotifyPropertyChanged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31DF-25D4-4851-A02A-8E9D32AA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MSDN_INotifyPropertyChanged</a:t>
            </a:r>
            <a:r>
              <a:rPr lang="en-US" altLang="ko-KR" dirty="0"/>
              <a:t>:</a:t>
            </a:r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https://docs.microsoft.com/ko-kr/dotnet/api/system.componentmodel.inotifypropertychanged?view=net-6.0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INotifyPropertyChanged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INotifyPropertyChanged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바인딩이 업데이트되도록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뷰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화면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에게 알려줍니다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7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0215-02E5-43F5-89D4-712BBBD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/>
              <a:t>7)Command</a:t>
            </a:r>
            <a:br>
              <a:rPr lang="en-US" altLang="ko-KR" sz="6000" dirty="0"/>
            </a:br>
            <a:endParaRPr lang="en-US" altLang="ko-KR" sz="6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8F6B6-F01A-4EE5-A9E2-A80E79E8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350311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3835-3420-482B-B44E-85387B7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31DF-25D4-4851-A02A-8E9D32AA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앞서 </a:t>
            </a:r>
            <a:r>
              <a:rPr lang="en-US" altLang="ko-KR" sz="2800" dirty="0" err="1"/>
              <a:t>ModelView</a:t>
            </a:r>
            <a:r>
              <a:rPr lang="ko-KR" altLang="en-US" sz="2800" dirty="0"/>
              <a:t>클래스의 </a:t>
            </a:r>
            <a:r>
              <a:rPr lang="ko-KR" altLang="en-US" sz="2800" dirty="0">
                <a:solidFill>
                  <a:srgbClr val="00B0F0"/>
                </a:solidFill>
              </a:rPr>
              <a:t>속성은 </a:t>
            </a:r>
            <a:r>
              <a:rPr lang="en-US" altLang="ko-KR" sz="2800" dirty="0">
                <a:solidFill>
                  <a:srgbClr val="00B0F0"/>
                </a:solidFill>
              </a:rPr>
              <a:t>Binding</a:t>
            </a:r>
            <a:r>
              <a:rPr lang="ko-KR" altLang="en-US" sz="2800" dirty="0">
                <a:solidFill>
                  <a:srgbClr val="00B0F0"/>
                </a:solidFill>
              </a:rPr>
              <a:t>을 통해 </a:t>
            </a:r>
            <a:r>
              <a:rPr lang="en-US" altLang="ko-KR" sz="2800" dirty="0">
                <a:solidFill>
                  <a:srgbClr val="00B0F0"/>
                </a:solidFill>
              </a:rPr>
              <a:t>View</a:t>
            </a:r>
            <a:r>
              <a:rPr lang="ko-KR" altLang="en-US" sz="2800" dirty="0"/>
              <a:t>와 연결을 해줬습니다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그런데 버튼클릭이 여전히 </a:t>
            </a:r>
            <a:r>
              <a:rPr lang="en-US" altLang="ko-KR" dirty="0"/>
              <a:t>Code-Behind</a:t>
            </a:r>
            <a:r>
              <a:rPr lang="ko-KR" altLang="en-US" dirty="0"/>
              <a:t>의 이벤트함수와 연결이 되어있습니다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반대로 요번에는 </a:t>
            </a:r>
            <a:r>
              <a:rPr lang="en-US" altLang="ko-KR" sz="2800" dirty="0" err="1">
                <a:solidFill>
                  <a:srgbClr val="00B0F0"/>
                </a:solidFill>
              </a:rPr>
              <a:t>ModelView</a:t>
            </a:r>
            <a:r>
              <a:rPr lang="ko-KR" altLang="en-US" sz="2800" dirty="0">
                <a:solidFill>
                  <a:srgbClr val="00B0F0"/>
                </a:solidFill>
              </a:rPr>
              <a:t>에</a:t>
            </a:r>
            <a:r>
              <a:rPr lang="en-US" altLang="ko-KR" sz="2800" dirty="0">
                <a:solidFill>
                  <a:srgbClr val="00B0F0"/>
                </a:solidFill>
              </a:rPr>
              <a:t> </a:t>
            </a:r>
            <a:r>
              <a:rPr lang="ko-KR" altLang="en-US" sz="2800" dirty="0">
                <a:solidFill>
                  <a:srgbClr val="00B0F0"/>
                </a:solidFill>
              </a:rPr>
              <a:t>클릭기능</a:t>
            </a:r>
            <a:r>
              <a:rPr lang="ko-KR" altLang="en-US" dirty="0"/>
              <a:t>을 만들어봅시다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68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3835-3420-482B-B44E-85387B7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31DF-25D4-4851-A02A-8E9D32AA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en-US" altLang="ko-KR" dirty="0"/>
              <a:t>Business Logic</a:t>
            </a:r>
            <a:r>
              <a:rPr lang="ko-KR" altLang="en-US" dirty="0"/>
              <a:t>의 느슨한 관계 형성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B21AA-1315-4FD5-AD1B-996E01DEAF5E}"/>
              </a:ext>
            </a:extLst>
          </p:cNvPr>
          <p:cNvSpPr/>
          <p:nvPr/>
        </p:nvSpPr>
        <p:spPr>
          <a:xfrm>
            <a:off x="7298422" y="3229761"/>
            <a:ext cx="2869035" cy="187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203F95-689F-444F-9DDE-249AB5DF4704}"/>
              </a:ext>
            </a:extLst>
          </p:cNvPr>
          <p:cNvSpPr/>
          <p:nvPr/>
        </p:nvSpPr>
        <p:spPr>
          <a:xfrm>
            <a:off x="1627464" y="2701255"/>
            <a:ext cx="2432808" cy="998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A</a:t>
            </a:r>
            <a:r>
              <a:rPr lang="ko-KR" altLang="en-US" dirty="0"/>
              <a:t>의 버튼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C08C9-D9D3-478E-84B4-D4791358E12E}"/>
              </a:ext>
            </a:extLst>
          </p:cNvPr>
          <p:cNvSpPr/>
          <p:nvPr/>
        </p:nvSpPr>
        <p:spPr>
          <a:xfrm>
            <a:off x="1616629" y="3909983"/>
            <a:ext cx="2432808" cy="998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A</a:t>
            </a:r>
            <a:r>
              <a:rPr lang="ko-KR" altLang="en-US" dirty="0"/>
              <a:t>의 버튼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A4B959-80FC-4EE1-AEB6-35AA9B7EE3C1}"/>
              </a:ext>
            </a:extLst>
          </p:cNvPr>
          <p:cNvSpPr/>
          <p:nvPr/>
        </p:nvSpPr>
        <p:spPr>
          <a:xfrm>
            <a:off x="1616629" y="5178673"/>
            <a:ext cx="2432808" cy="998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</a:t>
            </a:r>
            <a:r>
              <a:rPr lang="en-US" altLang="ko-KR" dirty="0"/>
              <a:t>B</a:t>
            </a:r>
            <a:r>
              <a:rPr lang="ko-KR" altLang="en-US" dirty="0"/>
              <a:t>의 버튼</a:t>
            </a:r>
            <a:r>
              <a:rPr lang="en-US" altLang="ko-KR" dirty="0"/>
              <a:t>E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01AD981-86C3-4858-82CF-497F99FB67FC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4060272" y="3200400"/>
            <a:ext cx="3238150" cy="96892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246C19A-7267-47D5-95A1-2CC43092518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049437" y="4300122"/>
            <a:ext cx="3248985" cy="1090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A51AFD2-A981-4FBC-9128-AB39E670B4C3}"/>
              </a:ext>
            </a:extLst>
          </p:cNvPr>
          <p:cNvCxnSpPr>
            <a:stCxn id="8" idx="3"/>
          </p:cNvCxnSpPr>
          <p:nvPr/>
        </p:nvCxnSpPr>
        <p:spPr>
          <a:xfrm flipV="1">
            <a:off x="4049437" y="4496499"/>
            <a:ext cx="3248985" cy="11813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36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3835-3420-482B-B44E-85387B7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31DF-25D4-4851-A02A-8E9D32AA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우리는 </a:t>
            </a:r>
            <a:r>
              <a:rPr lang="en-US" altLang="ko-KR" dirty="0" err="1">
                <a:solidFill>
                  <a:srgbClr val="00B0F0"/>
                </a:solidFill>
              </a:rPr>
              <a:t>ICommand</a:t>
            </a:r>
            <a:r>
              <a:rPr lang="ko-KR" altLang="en-US" dirty="0">
                <a:solidFill>
                  <a:srgbClr val="00B0F0"/>
                </a:solidFill>
              </a:rPr>
              <a:t>인터페이스를 구현한 객체를 사용해서 </a:t>
            </a:r>
            <a:r>
              <a:rPr lang="en-US" altLang="ko-KR" dirty="0">
                <a:solidFill>
                  <a:srgbClr val="00B0F0"/>
                </a:solidFill>
              </a:rPr>
              <a:t>View</a:t>
            </a:r>
            <a:r>
              <a:rPr lang="ko-KR" altLang="en-US" dirty="0"/>
              <a:t>에 </a:t>
            </a:r>
            <a:r>
              <a:rPr lang="ko-KR" altLang="en-US" dirty="0" err="1"/>
              <a:t>버튼의클릭</a:t>
            </a:r>
            <a:r>
              <a:rPr lang="en-US" altLang="ko-KR" dirty="0"/>
              <a:t>,</a:t>
            </a:r>
            <a:r>
              <a:rPr lang="ko-KR" altLang="en-US" dirty="0"/>
              <a:t>키보드의 </a:t>
            </a:r>
            <a:r>
              <a:rPr lang="ko-KR" altLang="en-US" dirty="0" err="1"/>
              <a:t>클릭등에</a:t>
            </a:r>
            <a:r>
              <a:rPr lang="ko-KR" altLang="en-US" dirty="0"/>
              <a:t> 바인딩 시킬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73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65757-4636-4192-9C57-F0BD19B9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DD70C-4164-43F9-B4FB-C69C5B1C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WPF</a:t>
            </a:r>
          </a:p>
          <a:p>
            <a:pPr marL="0" indent="0">
              <a:buNone/>
            </a:pPr>
            <a:r>
              <a:rPr lang="en-US" altLang="ko-KR" sz="2000" dirty="0"/>
              <a:t>1) WPF</a:t>
            </a:r>
            <a:r>
              <a:rPr lang="ko-KR" altLang="en-US" sz="2000" dirty="0"/>
              <a:t>의 사용이유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2) WPF</a:t>
            </a:r>
            <a:r>
              <a:rPr lang="ko-KR" altLang="en-US" sz="2000" dirty="0"/>
              <a:t>프로젝트 구성의 이해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3) </a:t>
            </a:r>
            <a:r>
              <a:rPr lang="ko-KR" altLang="en-US" sz="2000" dirty="0"/>
              <a:t>대표적인 컨트롤러 사용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4) Style</a:t>
            </a:r>
          </a:p>
          <a:p>
            <a:pPr marL="0" indent="0">
              <a:buNone/>
            </a:pPr>
            <a:r>
              <a:rPr lang="en-US" altLang="ko-KR" sz="2000" dirty="0"/>
              <a:t>5) </a:t>
            </a:r>
            <a:r>
              <a:rPr lang="en-US" altLang="ko-KR" sz="2000" dirty="0" err="1"/>
              <a:t>Xaml</a:t>
            </a:r>
            <a:r>
              <a:rPr lang="en-US" altLang="ko-KR" sz="2000" dirty="0"/>
              <a:t> Resources</a:t>
            </a:r>
          </a:p>
          <a:p>
            <a:pPr marL="0" indent="0">
              <a:buNone/>
            </a:pPr>
            <a:r>
              <a:rPr lang="en-US" altLang="ko-KR" sz="2000" dirty="0"/>
              <a:t>6) </a:t>
            </a:r>
            <a:r>
              <a:rPr lang="en-US" altLang="ko-KR" sz="2000" dirty="0" err="1"/>
              <a:t>Trigger,MVVM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7) Command</a:t>
            </a:r>
          </a:p>
          <a:p>
            <a:pPr marL="0" indent="0">
              <a:buNone/>
            </a:pPr>
            <a:r>
              <a:rPr lang="en-US" altLang="ko-KR" sz="2000" dirty="0"/>
              <a:t>8) </a:t>
            </a:r>
            <a:r>
              <a:rPr lang="ko-KR" altLang="en-US" sz="2000" dirty="0"/>
              <a:t>비동기</a:t>
            </a:r>
            <a:r>
              <a:rPr lang="en-US" altLang="ko-KR" sz="2000" dirty="0"/>
              <a:t>,Task,</a:t>
            </a:r>
            <a:r>
              <a:rPr lang="ko-KR" altLang="en-US" sz="2000" dirty="0"/>
              <a:t>비동기</a:t>
            </a:r>
            <a:r>
              <a:rPr lang="en-US" altLang="ko-KR" sz="2000" dirty="0"/>
              <a:t>Command, </a:t>
            </a:r>
          </a:p>
          <a:p>
            <a:pPr marL="0" indent="0">
              <a:buNone/>
            </a:pPr>
            <a:r>
              <a:rPr lang="en-US" altLang="ko-KR" sz="2000" dirty="0"/>
              <a:t>9) </a:t>
            </a:r>
            <a:r>
              <a:rPr lang="en-US" altLang="ko-KR" sz="2000" dirty="0" err="1"/>
              <a:t>UserControl,CustomControl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10)</a:t>
            </a:r>
            <a:r>
              <a:rPr lang="ko-KR" altLang="en-US" sz="2000" dirty="0"/>
              <a:t>다른 창 호출</a:t>
            </a:r>
            <a:r>
              <a:rPr lang="en-US" altLang="ko-KR" sz="2000" dirty="0"/>
              <a:t>.</a:t>
            </a:r>
            <a:r>
              <a:rPr lang="en-US" altLang="ko-KR" sz="2000" dirty="0" err="1"/>
              <a:t>ShowDialog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11)MVVM</a:t>
            </a:r>
            <a:r>
              <a:rPr lang="ko-KR" altLang="en-US" sz="2000" dirty="0"/>
              <a:t>복습 및 이론</a:t>
            </a:r>
            <a:r>
              <a:rPr lang="en-US" altLang="ko-KR" sz="2000" dirty="0"/>
              <a:t>,</a:t>
            </a:r>
            <a:r>
              <a:rPr lang="ko-KR" altLang="en-US" sz="2000" dirty="0"/>
              <a:t>실습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12)</a:t>
            </a:r>
            <a:r>
              <a:rPr lang="ko-KR" altLang="en-US" sz="2000" dirty="0"/>
              <a:t>데이터베이스</a:t>
            </a:r>
            <a:r>
              <a:rPr lang="en-US" altLang="ko-KR" sz="2000" dirty="0"/>
              <a:t>(ADO.NET)</a:t>
            </a:r>
          </a:p>
        </p:txBody>
      </p:sp>
    </p:spTree>
    <p:extLst>
      <p:ext uri="{BB962C8B-B14F-4D97-AF65-F5344CB8AC3E}">
        <p14:creationId xmlns:p14="http://schemas.microsoft.com/office/powerpoint/2010/main" val="291718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3835-3420-482B-B44E-85387B7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31DF-25D4-4851-A02A-8E9D32AA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70FB11-9F0C-47CB-973C-72876BB2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69" y="2816864"/>
            <a:ext cx="4958593" cy="3360099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116CD00E-5FF1-4A0A-AFED-67DBFF38EB39}"/>
              </a:ext>
            </a:extLst>
          </p:cNvPr>
          <p:cNvSpPr/>
          <p:nvPr/>
        </p:nvSpPr>
        <p:spPr>
          <a:xfrm>
            <a:off x="6096000" y="2490650"/>
            <a:ext cx="4958593" cy="1201783"/>
          </a:xfrm>
          <a:prstGeom prst="wedgeRectCallout">
            <a:avLst>
              <a:gd name="adj1" fmla="val -66168"/>
              <a:gd name="adj2" fmla="val 63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'</a:t>
            </a:r>
            <a:r>
              <a:rPr lang="en-US" altLang="ko-KR" dirty="0" err="1"/>
              <a:t>CanExecute</a:t>
            </a:r>
            <a:r>
              <a:rPr lang="en-US" altLang="ko-KR" dirty="0"/>
              <a:t>()'</a:t>
            </a:r>
            <a:r>
              <a:rPr lang="ko-KR" altLang="en-US" dirty="0"/>
              <a:t>실행을 호출하는 이벤트를 발생시키거나 외부 이벤트를 구독할 수 있습니다</a:t>
            </a:r>
            <a:r>
              <a:rPr lang="en-US" altLang="ko-KR" dirty="0"/>
              <a:t>.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AE6A81E1-5DA3-4CB6-AD4F-7FF1C0F50E7D}"/>
              </a:ext>
            </a:extLst>
          </p:cNvPr>
          <p:cNvSpPr/>
          <p:nvPr/>
        </p:nvSpPr>
        <p:spPr>
          <a:xfrm>
            <a:off x="6219040" y="3928564"/>
            <a:ext cx="3648891" cy="844732"/>
          </a:xfrm>
          <a:prstGeom prst="wedgeRectCallout">
            <a:avLst>
              <a:gd name="adj1" fmla="val -67611"/>
              <a:gd name="adj2" fmla="val 16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</a:t>
            </a:r>
            <a:r>
              <a:rPr lang="ko-KR" altLang="en-US" dirty="0"/>
              <a:t>활성화</a:t>
            </a:r>
            <a:r>
              <a:rPr lang="en-US" altLang="ko-KR" dirty="0"/>
              <a:t>,</a:t>
            </a:r>
            <a:r>
              <a:rPr lang="ko-KR" altLang="en-US" dirty="0"/>
              <a:t>비활성화 가능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True</a:t>
            </a:r>
            <a:r>
              <a:rPr lang="ko-KR" altLang="en-US" dirty="0"/>
              <a:t>활성화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86657C8B-057F-45D0-AC63-066629721C56}"/>
              </a:ext>
            </a:extLst>
          </p:cNvPr>
          <p:cNvSpPr/>
          <p:nvPr/>
        </p:nvSpPr>
        <p:spPr>
          <a:xfrm>
            <a:off x="6219040" y="5223873"/>
            <a:ext cx="3648891" cy="844732"/>
          </a:xfrm>
          <a:prstGeom prst="wedgeRectCallout">
            <a:avLst>
              <a:gd name="adj1" fmla="val -66179"/>
              <a:gd name="adj2" fmla="val -46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</a:t>
            </a:r>
            <a:r>
              <a:rPr lang="ko-KR" altLang="en-US" dirty="0"/>
              <a:t>가 호출 </a:t>
            </a:r>
            <a:r>
              <a:rPr lang="ko-KR" altLang="en-US" dirty="0" err="1"/>
              <a:t>됬을</a:t>
            </a:r>
            <a:r>
              <a:rPr lang="ko-KR" altLang="en-US" dirty="0"/>
              <a:t> 때 실행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06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3835-3420-482B-B44E-85387B7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31DF-25D4-4851-A02A-8E9D32AA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Command</a:t>
            </a:r>
            <a:r>
              <a:rPr lang="ko-KR" altLang="en-US" dirty="0"/>
              <a:t> 구현 대표적인</a:t>
            </a:r>
            <a:r>
              <a:rPr lang="en-US" altLang="ko-KR" dirty="0"/>
              <a:t>Class</a:t>
            </a:r>
            <a:r>
              <a:rPr lang="ko-KR" altLang="en-US" dirty="0"/>
              <a:t>종류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B0F0"/>
                </a:solidFill>
              </a:rPr>
              <a:t>RelayCommand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en-US" altLang="ko-KR" dirty="0" err="1">
                <a:solidFill>
                  <a:srgbClr val="00B0F0"/>
                </a:solidFill>
              </a:rPr>
              <a:t>DelegateCommand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en-US" altLang="ko-KR" dirty="0" err="1"/>
              <a:t>RoutedCommand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C90540-57E3-4E81-99EE-067DAAE1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810"/>
            <a:ext cx="4175848" cy="6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53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3835-3420-482B-B44E-85387B7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00B0F0"/>
                </a:solidFill>
              </a:rPr>
              <a:t>RelayCommand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en-US" altLang="ko-KR" dirty="0" err="1">
                <a:solidFill>
                  <a:srgbClr val="00B0F0"/>
                </a:solidFill>
              </a:rPr>
              <a:t>DelegateCommand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31DF-25D4-4851-A02A-8E9D32AA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ModelView</a:t>
            </a:r>
            <a:r>
              <a:rPr lang="ko-KR" altLang="en-US" dirty="0"/>
              <a:t>클래스가 여러 개 존재하는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쉽게 사용이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178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0215-02E5-43F5-89D4-712BBBD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sz="6000" dirty="0"/>
              <a:t>)</a:t>
            </a:r>
            <a:r>
              <a:rPr lang="ko-KR" altLang="en-US" sz="5400" dirty="0"/>
              <a:t>비동기</a:t>
            </a:r>
            <a:r>
              <a:rPr lang="en-US" altLang="ko-KR" sz="5400" dirty="0"/>
              <a:t>,Task,</a:t>
            </a:r>
            <a:r>
              <a:rPr lang="ko-KR" altLang="en-US" sz="5400" dirty="0"/>
              <a:t>비동기</a:t>
            </a:r>
            <a:r>
              <a:rPr lang="en-US" altLang="ko-KR" sz="5400" dirty="0"/>
              <a:t>Command</a:t>
            </a:r>
            <a:br>
              <a:rPr lang="en-US" altLang="ko-KR" sz="6000" dirty="0"/>
            </a:br>
            <a:endParaRPr lang="en-US" altLang="ko-KR" sz="6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8F6B6-F01A-4EE5-A9E2-A80E79E8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177451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3835-3420-482B-B44E-85387B7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Task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31DF-25D4-4851-A02A-8E9D32AA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NET Framework 4</a:t>
            </a:r>
            <a:r>
              <a:rPr lang="ko-KR" altLang="en-US" dirty="0"/>
              <a:t>에서 </a:t>
            </a:r>
            <a:r>
              <a:rPr lang="ko-KR" altLang="en-US" dirty="0" err="1"/>
              <a:t>처음소개되었습니다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task-based asynchronous pattern(TAP</a:t>
            </a:r>
            <a:r>
              <a:rPr lang="ko-KR" altLang="en-US" dirty="0"/>
              <a:t>패턴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Task</a:t>
            </a:r>
            <a:r>
              <a:rPr lang="ko-KR" altLang="en-US" dirty="0"/>
              <a:t>는 일반적으로 </a:t>
            </a:r>
            <a:r>
              <a:rPr lang="ko-KR" altLang="en-US" dirty="0" err="1">
                <a:solidFill>
                  <a:srgbClr val="00B0F0"/>
                </a:solidFill>
              </a:rPr>
              <a:t>쓰레드풀로부터</a:t>
            </a:r>
            <a:r>
              <a:rPr lang="ko-KR" altLang="en-US" dirty="0">
                <a:solidFill>
                  <a:srgbClr val="00B0F0"/>
                </a:solidFill>
              </a:rPr>
              <a:t> 쓰레드를 가져와 비동기 작업</a:t>
            </a:r>
            <a:r>
              <a:rPr lang="ko-KR" altLang="en-US" dirty="0"/>
              <a:t>을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568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3835-3420-482B-B44E-85387B7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AsyncRelayCommand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31DF-25D4-4851-A02A-8E9D32AA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https://github.com/CommunityToolkit/WindowsCommunityToolkit</a:t>
            </a:r>
            <a:r>
              <a:rPr lang="en-US" altLang="ko-KR" dirty="0"/>
              <a:t>(</a:t>
            </a:r>
            <a:r>
              <a:rPr lang="ko-KR" altLang="en-US" dirty="0"/>
              <a:t>강의에서 사용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https://github.com/RicoSuter/MyToolkit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986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0215-02E5-43F5-89D4-712BBBD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6000" dirty="0"/>
              <a:t>9)</a:t>
            </a:r>
            <a:r>
              <a:rPr lang="en-US" altLang="ko-KR" sz="6000" dirty="0" err="1"/>
              <a:t>UserControl,CustomControl</a:t>
            </a:r>
            <a:br>
              <a:rPr lang="en-US" altLang="ko-KR" sz="6000" dirty="0"/>
            </a:br>
            <a:endParaRPr lang="en-US" altLang="ko-KR" sz="6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8F6B6-F01A-4EE5-A9E2-A80E79E8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4251612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3835-3420-482B-B44E-85387B7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4400" dirty="0" err="1"/>
              <a:t>UserControl,CustomControl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31DF-25D4-4851-A02A-8E9D32AA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err="1"/>
              <a:t>UserControl</a:t>
            </a:r>
            <a:r>
              <a:rPr lang="en-US" altLang="ko-KR" dirty="0"/>
              <a:t>: </a:t>
            </a:r>
            <a:r>
              <a:rPr lang="ko-KR" altLang="en-US" dirty="0"/>
              <a:t>컨트롤을 여러 개 복합해서 사용가능</a:t>
            </a:r>
            <a:r>
              <a:rPr lang="en-US" altLang="ko-KR" dirty="0"/>
              <a:t>.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err="1"/>
              <a:t>CustomControl</a:t>
            </a:r>
            <a:r>
              <a:rPr lang="en-US" altLang="ko-KR" sz="2800" dirty="0"/>
              <a:t>: </a:t>
            </a:r>
            <a:r>
              <a:rPr lang="ko-KR" altLang="en-US" sz="2800" dirty="0"/>
              <a:t>기존컨트롤을 수정해서 사용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977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0215-02E5-43F5-89D4-712BBBD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10)</a:t>
            </a:r>
            <a:r>
              <a:rPr lang="ko-KR" altLang="en-US" sz="6000" dirty="0" err="1"/>
              <a:t>다른창</a:t>
            </a:r>
            <a:r>
              <a:rPr lang="ko-KR" altLang="en-US" sz="6000" dirty="0"/>
              <a:t> 호출</a:t>
            </a:r>
            <a:r>
              <a:rPr lang="en-US" altLang="ko-KR" sz="6000" dirty="0"/>
              <a:t>.</a:t>
            </a:r>
            <a:r>
              <a:rPr lang="en-US" altLang="ko-KR" sz="6000" dirty="0" err="1"/>
              <a:t>ShowDialog</a:t>
            </a:r>
            <a:br>
              <a:rPr lang="en-US" altLang="ko-KR" sz="6000" dirty="0"/>
            </a:br>
            <a:endParaRPr lang="en-US" altLang="ko-KR" sz="6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8F6B6-F01A-4EE5-A9E2-A80E79E8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3995941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0215-02E5-43F5-89D4-712BBBD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11)MVVM</a:t>
            </a:r>
            <a:r>
              <a:rPr lang="ko-KR" altLang="en-US" sz="6000" dirty="0"/>
              <a:t>복습 및 이론</a:t>
            </a:r>
            <a:r>
              <a:rPr lang="en-US" altLang="ko-KR" sz="6000" dirty="0"/>
              <a:t>,</a:t>
            </a:r>
            <a:r>
              <a:rPr lang="ko-KR" altLang="en-US" sz="6000" dirty="0"/>
              <a:t>실습</a:t>
            </a:r>
            <a:br>
              <a:rPr lang="en-US" altLang="ko-KR" sz="6000" dirty="0"/>
            </a:br>
            <a:endParaRPr lang="en-US" altLang="ko-KR" sz="6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8F6B6-F01A-4EE5-A9E2-A80E79E8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213181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0215-02E5-43F5-89D4-712BBBD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/>
              <a:t>1) WPF</a:t>
            </a:r>
            <a:r>
              <a:rPr lang="ko-KR" altLang="en-US" sz="6000" dirty="0"/>
              <a:t>의 사용이유</a:t>
            </a:r>
            <a:br>
              <a:rPr lang="en-US" altLang="ko-KR" sz="6000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8F6B6-F01A-4EE5-A9E2-A80E79E8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1048889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3835-3420-482B-B44E-85387B7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4400" dirty="0"/>
              <a:t>MVVM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31DF-25D4-4851-A02A-8E9D32AA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>
                <a:solidFill>
                  <a:srgbClr val="00B0F0"/>
                </a:solidFill>
              </a:rPr>
              <a:t>MVVM: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M</a:t>
            </a:r>
            <a:r>
              <a:rPr lang="en-US" altLang="ko-KR" dirty="0"/>
              <a:t>odel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00B0F0"/>
                </a:solidFill>
              </a:rPr>
              <a:t>V</a:t>
            </a:r>
            <a:r>
              <a:rPr lang="en-US" altLang="ko-KR" sz="2800" dirty="0"/>
              <a:t>iew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B0F0"/>
                </a:solidFill>
              </a:rPr>
              <a:t>V</a:t>
            </a:r>
            <a:r>
              <a:rPr lang="en-US" altLang="ko-KR" dirty="0" err="1"/>
              <a:t>iew</a:t>
            </a:r>
            <a:r>
              <a:rPr lang="en-US" altLang="ko-KR" dirty="0" err="1">
                <a:solidFill>
                  <a:srgbClr val="00B0F0"/>
                </a:solidFill>
              </a:rPr>
              <a:t>M</a:t>
            </a:r>
            <a:r>
              <a:rPr lang="en-US" altLang="ko-KR" dirty="0" err="1"/>
              <a:t>odel</a:t>
            </a:r>
            <a:endParaRPr lang="en-US" altLang="ko-KR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MVVM</a:t>
            </a:r>
            <a:r>
              <a:rPr lang="ko-KR" altLang="en-US" sz="2800" dirty="0"/>
              <a:t>패턴의 핵심</a:t>
            </a:r>
            <a:r>
              <a:rPr lang="en-US" altLang="ko-KR" sz="2800" dirty="0"/>
              <a:t>: 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00B0F0"/>
                </a:solidFill>
              </a:rPr>
              <a:t>UI</a:t>
            </a:r>
            <a:r>
              <a:rPr lang="ko-KR" altLang="en-US" sz="2800" dirty="0">
                <a:solidFill>
                  <a:srgbClr val="00B0F0"/>
                </a:solidFill>
              </a:rPr>
              <a:t>와 </a:t>
            </a:r>
            <a:r>
              <a:rPr lang="en-US" altLang="ko-KR" sz="2800" dirty="0" err="1">
                <a:solidFill>
                  <a:srgbClr val="00B0F0"/>
                </a:solidFill>
              </a:rPr>
              <a:t>Bussiness</a:t>
            </a:r>
            <a:r>
              <a:rPr lang="en-US" altLang="ko-KR" sz="2800" dirty="0">
                <a:solidFill>
                  <a:srgbClr val="00B0F0"/>
                </a:solidFill>
              </a:rPr>
              <a:t> Logic</a:t>
            </a:r>
            <a:r>
              <a:rPr lang="ko-KR" altLang="en-US" sz="2800" dirty="0">
                <a:solidFill>
                  <a:srgbClr val="00B0F0"/>
                </a:solidFill>
              </a:rPr>
              <a:t>의 분리</a:t>
            </a:r>
            <a:endParaRPr lang="en-US" altLang="ko-KR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54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0215-02E5-43F5-89D4-712BBBD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12)</a:t>
            </a:r>
            <a:r>
              <a:rPr lang="ko-KR" altLang="en-US" sz="6000" dirty="0"/>
              <a:t>데이터베이스</a:t>
            </a:r>
            <a:r>
              <a:rPr lang="en-US" altLang="ko-KR" sz="6000" dirty="0"/>
              <a:t>(ADO.NET)</a:t>
            </a:r>
            <a:br>
              <a:rPr lang="en-US" altLang="ko-KR" sz="6000" dirty="0"/>
            </a:br>
            <a:endParaRPr lang="en-US" altLang="ko-KR" sz="6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8F6B6-F01A-4EE5-A9E2-A80E79E8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392459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0215-02E5-43F5-89D4-712BBBD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ko-KR" sz="3200" dirty="0"/>
            </a:br>
            <a:r>
              <a:rPr lang="en-US" altLang="ko-KR" sz="3200" dirty="0"/>
              <a:t>13)</a:t>
            </a:r>
            <a:r>
              <a:rPr lang="ko-KR" altLang="en-US" sz="3200" dirty="0" err="1"/>
              <a:t>콤보박스</a:t>
            </a:r>
            <a:r>
              <a:rPr lang="en-US" altLang="ko-KR" sz="3200" dirty="0"/>
              <a:t>+</a:t>
            </a:r>
            <a:r>
              <a:rPr lang="ko-KR" altLang="en-US" sz="3200" dirty="0"/>
              <a:t>다양한</a:t>
            </a:r>
            <a:r>
              <a:rPr lang="en-US" altLang="ko-KR" sz="3200" dirty="0"/>
              <a:t>Event</a:t>
            </a:r>
            <a:r>
              <a:rPr lang="ko-KR" altLang="en-US" sz="3200" dirty="0"/>
              <a:t>를 </a:t>
            </a:r>
            <a:r>
              <a:rPr lang="en-US" altLang="ko-KR" sz="3200" dirty="0" err="1"/>
              <a:t>ModelView</a:t>
            </a:r>
            <a:r>
              <a:rPr lang="ko-KR" altLang="en-US" sz="3200" dirty="0"/>
              <a:t>에서 처리하기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endParaRPr lang="en-US" altLang="ko-KR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8F6B6-F01A-4EE5-A9E2-A80E79E8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3951636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3835-3420-482B-B44E-85387B7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Event &amp; </a:t>
            </a:r>
            <a:r>
              <a:rPr lang="en-US" altLang="ko-KR" dirty="0" err="1"/>
              <a:t>ModelView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231DF-25D4-4851-A02A-8E9D32AA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800" dirty="0">
                <a:solidFill>
                  <a:srgbClr val="00B0F0"/>
                </a:solidFill>
              </a:rPr>
              <a:t>설치</a:t>
            </a:r>
            <a:r>
              <a:rPr lang="en-US" altLang="ko-KR" sz="2800" dirty="0">
                <a:solidFill>
                  <a:srgbClr val="00B0F0"/>
                </a:solidFill>
              </a:rPr>
              <a:t>:</a:t>
            </a:r>
            <a:r>
              <a:rPr lang="ko-KR" altLang="en-US" sz="2800" dirty="0">
                <a:solidFill>
                  <a:srgbClr val="00B0F0"/>
                </a:solidFill>
              </a:rPr>
              <a:t>제공자</a:t>
            </a:r>
            <a:r>
              <a:rPr lang="en-US" altLang="ko-KR" sz="2800" dirty="0">
                <a:solidFill>
                  <a:srgbClr val="00B0F0"/>
                </a:solidFill>
              </a:rPr>
              <a:t>Microsoft</a:t>
            </a:r>
          </a:p>
          <a:p>
            <a:pPr marL="0" indent="0">
              <a:buNone/>
            </a:pPr>
            <a:r>
              <a:rPr lang="en-US" altLang="ko-KR" sz="2800" dirty="0" err="1"/>
              <a:t>XamlBehaviorsWpf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sz="2800" dirty="0">
                <a:solidFill>
                  <a:srgbClr val="00B0F0"/>
                </a:solidFill>
              </a:rPr>
              <a:t>사용방법</a:t>
            </a:r>
            <a:r>
              <a:rPr lang="en-US" altLang="ko-KR" sz="2800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xmlns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8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hlinkClick r:id="rId2"/>
              </a:rPr>
              <a:t>http://schemas.microsoft.com/xaml/behaviors</a:t>
            </a:r>
            <a:endParaRPr lang="en-US" altLang="ko-KR" dirty="0">
              <a:solidFill>
                <a:srgbClr val="00B0F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&lt;</a:t>
            </a:r>
            <a:r>
              <a:rPr lang="en-US" altLang="ko-KR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i:Interaction.Triggers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    &lt;</a:t>
            </a:r>
            <a:r>
              <a:rPr lang="en-US" altLang="ko-KR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i:EventTrigger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EventName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MouseLeave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</a:p>
          <a:p>
            <a:pPr marL="0" indent="0">
              <a:buNone/>
            </a:pP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&lt;</a:t>
            </a:r>
            <a:r>
              <a:rPr lang="en-US" altLang="ko-KR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i:InvokeCommandAction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Command="{Binding </a:t>
            </a:r>
            <a:r>
              <a:rPr lang="en-US" altLang="ko-KR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TestClick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}"/&gt;</a:t>
            </a:r>
          </a:p>
          <a:p>
            <a:pPr marL="0" indent="0">
              <a:buNone/>
            </a:pP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    &lt;/</a:t>
            </a:r>
            <a:r>
              <a:rPr lang="en-US" altLang="ko-KR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i:EventTrigger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&lt;/</a:t>
            </a:r>
            <a:r>
              <a:rPr lang="en-US" altLang="ko-KR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i:Interaction.Triggers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6417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BC4D1-1647-4B66-835C-8277886C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WPF</a:t>
            </a:r>
            <a:r>
              <a:rPr lang="ko-KR" altLang="en-US" sz="4400" dirty="0"/>
              <a:t>의 사용이유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24A3F-69F3-4AAF-8150-41AB6F81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뛰어난 </a:t>
            </a:r>
            <a:r>
              <a:rPr lang="en-US" altLang="ko-KR" dirty="0"/>
              <a:t>UI</a:t>
            </a:r>
            <a:r>
              <a:rPr lang="ko-KR" altLang="en-US" dirty="0"/>
              <a:t>를 쉽게 개발가능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*MVVM</a:t>
            </a:r>
            <a:r>
              <a:rPr lang="ko-KR" altLang="en-US" dirty="0"/>
              <a:t>패턴을 사용한 정해진 구조사용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*WPF</a:t>
            </a:r>
            <a:r>
              <a:rPr lang="ko-KR" altLang="en-US" dirty="0"/>
              <a:t>를 요구하는 프로젝트 개발가능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*WPF</a:t>
            </a:r>
            <a:r>
              <a:rPr lang="ko-KR" altLang="en-US" dirty="0"/>
              <a:t>를 사용하는 해외</a:t>
            </a:r>
            <a:r>
              <a:rPr lang="en-US" altLang="ko-KR" dirty="0"/>
              <a:t>,</a:t>
            </a:r>
            <a:r>
              <a:rPr lang="ko-KR" altLang="en-US" dirty="0"/>
              <a:t>국내기업 취업가능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93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0215-02E5-43F5-89D4-712BBBD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sz="6000" dirty="0"/>
              <a:t>) WPF</a:t>
            </a:r>
            <a:r>
              <a:rPr lang="ko-KR" altLang="en-US" sz="6000" dirty="0"/>
              <a:t>프로젝트 구성의 이해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8F6B6-F01A-4EE5-A9E2-A80E79E8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330132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BC4D1-1647-4B66-835C-8277886C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비주얼스튜디오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24A3F-69F3-4AAF-8150-41AB6F81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https://visualstudio.microsoft.com/ko/downloads/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E629C-9254-4466-969A-05CF24E2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7791"/>
            <a:ext cx="10515600" cy="38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BC4D1-1647-4B66-835C-8277886C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첫 프로젝트 생성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24A3F-69F3-4AAF-8150-41AB6F81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8F363-B708-429F-A48B-2B578421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25" y="1899965"/>
            <a:ext cx="7014209" cy="45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4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0215-02E5-43F5-89D4-712BBBD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대표적인 컨트롤러 사용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8F6B6-F01A-4EE5-A9E2-A80E79E8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CopyLight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303158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BC4D1-1647-4B66-835C-8277886C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24A3F-69F3-4AAF-8150-41AB6F81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Label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CheckBox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Radio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TextBox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Button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PasswordBox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ListView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76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12610</TotalTime>
  <Words>637</Words>
  <Application>Microsoft Office PowerPoint</Application>
  <PresentationFormat>와이드스크린</PresentationFormat>
  <Paragraphs>136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noto</vt:lpstr>
      <vt:lpstr>돋움체</vt:lpstr>
      <vt:lpstr>맑은 고딕</vt:lpstr>
      <vt:lpstr>Arial</vt:lpstr>
      <vt:lpstr>Office 테마</vt:lpstr>
      <vt:lpstr>WPF</vt:lpstr>
      <vt:lpstr>목차</vt:lpstr>
      <vt:lpstr>1) WPF의 사용이유 </vt:lpstr>
      <vt:lpstr>WPF의 사용이유</vt:lpstr>
      <vt:lpstr>2) WPF프로젝트 구성의 이해 </vt:lpstr>
      <vt:lpstr>비주얼스튜디오 설치</vt:lpstr>
      <vt:lpstr>첫 프로젝트 생성</vt:lpstr>
      <vt:lpstr>3) 대표적인 컨트롤러 사용. </vt:lpstr>
      <vt:lpstr>컨트롤러</vt:lpstr>
      <vt:lpstr>4) Style </vt:lpstr>
      <vt:lpstr>5)Xaml Resources </vt:lpstr>
      <vt:lpstr>Xaml Resources</vt:lpstr>
      <vt:lpstr>6)Trigger </vt:lpstr>
      <vt:lpstr>Trigger</vt:lpstr>
      <vt:lpstr>INotifyPropertyChanged</vt:lpstr>
      <vt:lpstr>7)Command </vt:lpstr>
      <vt:lpstr>Command</vt:lpstr>
      <vt:lpstr>Command</vt:lpstr>
      <vt:lpstr>ICommand 인터페이스란?</vt:lpstr>
      <vt:lpstr>ICommand 인터페이스</vt:lpstr>
      <vt:lpstr>ICommand 인터페이스</vt:lpstr>
      <vt:lpstr>RelayCommand, DelegateCommand</vt:lpstr>
      <vt:lpstr>8)비동기,Task,비동기Command </vt:lpstr>
      <vt:lpstr>Task</vt:lpstr>
      <vt:lpstr>AsyncRelayCommand</vt:lpstr>
      <vt:lpstr>9)UserControl,CustomControl </vt:lpstr>
      <vt:lpstr>UserControl,CustomControl</vt:lpstr>
      <vt:lpstr>10)다른창 호출.ShowDialog </vt:lpstr>
      <vt:lpstr>11)MVVM복습 및 이론,실습 </vt:lpstr>
      <vt:lpstr>MVVM</vt:lpstr>
      <vt:lpstr>12)데이터베이스(ADO.NET) </vt:lpstr>
      <vt:lpstr> 13)콤보박스+다양한Event를 ModelView에서 처리하기   </vt:lpstr>
      <vt:lpstr>Event &amp; ModelView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김 형주</dc:creator>
  <cp:lastModifiedBy>KHJ</cp:lastModifiedBy>
  <cp:revision>35</cp:revision>
  <dcterms:created xsi:type="dcterms:W3CDTF">2022-02-20T09:26:22Z</dcterms:created>
  <dcterms:modified xsi:type="dcterms:W3CDTF">2022-04-28T11:46:21Z</dcterms:modified>
</cp:coreProperties>
</file>