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180" autoAdjust="0"/>
  </p:normalViewPr>
  <p:slideViewPr>
    <p:cSldViewPr snapToGrid="0">
      <p:cViewPr varScale="1">
        <p:scale>
          <a:sx n="65" d="100"/>
          <a:sy n="65" d="100"/>
        </p:scale>
        <p:origin x="135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E0213D-18C8-4902-B91D-8FCB98E8B14B}" type="datetimeFigureOut">
              <a:rPr lang="en-US" smtClean="0"/>
              <a:t>4/4/2022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5A85A1-3DBF-4458-95C0-9121E3FA9A92}" type="slidenum">
              <a:rPr lang="en-US" smtClean="0"/>
              <a:t>‹#›</a:t>
            </a:fld>
            <a:endParaRPr lang="en-US"/>
          </a:p>
        </p:txBody>
      </p:sp>
    </p:spTree>
    <p:extLst>
      <p:ext uri="{BB962C8B-B14F-4D97-AF65-F5344CB8AC3E}">
        <p14:creationId xmlns:p14="http://schemas.microsoft.com/office/powerpoint/2010/main" val="3013961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5A85A1-3DBF-4458-95C0-9121E3FA9A92}" type="slidenum">
              <a:rPr lang="en-US" smtClean="0"/>
              <a:t>1</a:t>
            </a:fld>
            <a:endParaRPr lang="en-US"/>
          </a:p>
        </p:txBody>
      </p:sp>
    </p:spTree>
    <p:extLst>
      <p:ext uri="{BB962C8B-B14F-4D97-AF65-F5344CB8AC3E}">
        <p14:creationId xmlns:p14="http://schemas.microsoft.com/office/powerpoint/2010/main" val="3119272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dirty="0">
                <a:solidFill>
                  <a:srgbClr val="D4D4D4"/>
                </a:solidFill>
                <a:effectLst/>
                <a:latin typeface="Consolas" panose="020B0609020204030204" pitchFamily="49" charset="0"/>
              </a:rPr>
              <a:t>Основной вид </a:t>
            </a:r>
            <a:r>
              <a:rPr lang="ru-RU" b="0" dirty="0" err="1">
                <a:solidFill>
                  <a:srgbClr val="D4D4D4"/>
                </a:solidFill>
                <a:effectLst/>
                <a:latin typeface="Consolas" panose="020B0609020204030204" pitchFamily="49" charset="0"/>
              </a:rPr>
              <a:t>робо</a:t>
            </a:r>
            <a:r>
              <a:rPr lang="ru-RU" b="0" dirty="0">
                <a:solidFill>
                  <a:srgbClr val="D4D4D4"/>
                </a:solidFill>
                <a:effectLst/>
                <a:latin typeface="Consolas" panose="020B0609020204030204" pitchFamily="49" charset="0"/>
              </a:rPr>
              <a:t>-животных - это шагающие четвероногие роботы, разработка которых активно ведется, а некоторые проекты уже внедряются в производство или тестируются в военных частях. </a:t>
            </a:r>
            <a:r>
              <a:rPr lang="ru-RU" b="0" dirty="0" err="1">
                <a:solidFill>
                  <a:srgbClr val="D4D4D4"/>
                </a:solidFill>
                <a:effectLst/>
                <a:latin typeface="Consolas" panose="020B0609020204030204" pitchFamily="49" charset="0"/>
              </a:rPr>
              <a:t>Робособаки</a:t>
            </a:r>
            <a:r>
              <a:rPr lang="ru-RU" b="0" dirty="0">
                <a:solidFill>
                  <a:srgbClr val="D4D4D4"/>
                </a:solidFill>
                <a:effectLst/>
                <a:latin typeface="Consolas" panose="020B0609020204030204" pitchFamily="49" charset="0"/>
              </a:rPr>
              <a:t> используются в задачах, связанных с повышенным риском и сложностью прохождения, где опасно использовать человека, а колесные или гусеничные платформы испытывают сложности для преодоления препятствия. Нестандартный но интересный пример – построение 3д карты виноградников или других сельскохозяйственных растений для мониторинга процесса роста и качества растений.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0" dirty="0">
                <a:solidFill>
                  <a:srgbClr val="D4D4D4"/>
                </a:solidFill>
                <a:effectLst/>
                <a:latin typeface="Consolas" panose="020B0609020204030204" pitchFamily="49" charset="0"/>
              </a:rPr>
              <a:t>Для более эффективного использования мобильных роботов разработчики стараются делать их автономными, для этого используются алгоритмы, решающие задачу SLAM. </a:t>
            </a:r>
          </a:p>
          <a:p>
            <a:r>
              <a:rPr lang="ru-RU" b="0" dirty="0">
                <a:solidFill>
                  <a:srgbClr val="D4D4D4"/>
                </a:solidFill>
                <a:effectLst/>
                <a:latin typeface="Consolas" panose="020B0609020204030204" pitchFamily="49" charset="0"/>
              </a:rPr>
              <a:t>SLAM в робототехнике активно развивается, двумерный SLAM уже на достаточном уровне точности, скорости работы и простоте внедрение в любой проект. Но в моем случае для </a:t>
            </a:r>
            <a:r>
              <a:rPr lang="ru-RU" b="0" dirty="0" err="1">
                <a:solidFill>
                  <a:srgbClr val="D4D4D4"/>
                </a:solidFill>
                <a:effectLst/>
                <a:latin typeface="Consolas" panose="020B0609020204030204" pitchFamily="49" charset="0"/>
              </a:rPr>
              <a:t>робособаки</a:t>
            </a:r>
            <a:r>
              <a:rPr lang="ru-RU" b="0" dirty="0">
                <a:solidFill>
                  <a:srgbClr val="D4D4D4"/>
                </a:solidFill>
                <a:effectLst/>
                <a:latin typeface="Consolas" panose="020B0609020204030204" pitchFamily="49" charset="0"/>
              </a:rPr>
              <a:t> необходим трехмерный SLAM, так как робот собака, в отличие от колесных платформ, может передвигаться в трехмерном пространстве, например забираться на объекты, подниматься по лестнице. Многие алгоритмы управления ногами собаки могут вслепую проходить эти препятствия, используя обратную связь от поверхности (преждевременное присутствие контакта или отсутствие). Но для того, чтобы робот решился проходить данное препятствие нам нужно оценить его высоту и крутость подъема и разрешить ему идти по этой траектории, в двумерном SLAM любое препятствие выше заданной высоты будет считаться препятствием, которое невозможно обойти. Кроме того, используя данные о препятствии мы можем улучшить алгоритм управления роботом для более быстрого и надежного прохождения этого препятствия.</a:t>
            </a:r>
          </a:p>
          <a:p>
            <a:br>
              <a:rPr lang="ru-RU" b="0" dirty="0">
                <a:solidFill>
                  <a:srgbClr val="D4D4D4"/>
                </a:solidFill>
                <a:effectLst/>
                <a:latin typeface="Consolas" panose="020B0609020204030204" pitchFamily="49" charset="0"/>
              </a:rPr>
            </a:br>
            <a:r>
              <a:rPr lang="ru-RU" b="0" dirty="0">
                <a:solidFill>
                  <a:srgbClr val="D4D4D4"/>
                </a:solidFill>
                <a:effectLst/>
                <a:latin typeface="Consolas" panose="020B0609020204030204" pitchFamily="49" charset="0"/>
              </a:rPr>
              <a:t>Есть несколько методов, которые решают данную задачу 3D SLAM. Но в условиях частых колебаниях и резких движений </a:t>
            </a:r>
            <a:r>
              <a:rPr lang="ru-RU" b="0" dirty="0" err="1">
                <a:solidFill>
                  <a:srgbClr val="D4D4D4"/>
                </a:solidFill>
                <a:effectLst/>
                <a:latin typeface="Consolas" panose="020B0609020204030204" pitchFamily="49" charset="0"/>
              </a:rPr>
              <a:t>робособаки</a:t>
            </a:r>
            <a:r>
              <a:rPr lang="ru-RU" b="0" dirty="0">
                <a:solidFill>
                  <a:srgbClr val="D4D4D4"/>
                </a:solidFill>
                <a:effectLst/>
                <a:latin typeface="Consolas" panose="020B0609020204030204" pitchFamily="49" charset="0"/>
              </a:rPr>
              <a:t>, есть вероятность получить значительные ошибки в построение карты и локализации. </a:t>
            </a:r>
          </a:p>
          <a:p>
            <a:endParaRPr lang="en-US" dirty="0"/>
          </a:p>
        </p:txBody>
      </p:sp>
      <p:sp>
        <p:nvSpPr>
          <p:cNvPr id="4" name="Slide Number Placeholder 3"/>
          <p:cNvSpPr>
            <a:spLocks noGrp="1"/>
          </p:cNvSpPr>
          <p:nvPr>
            <p:ph type="sldNum" sz="quarter" idx="5"/>
          </p:nvPr>
        </p:nvSpPr>
        <p:spPr/>
        <p:txBody>
          <a:bodyPr/>
          <a:lstStyle/>
          <a:p>
            <a:fld id="{095A85A1-3DBF-4458-95C0-9121E3FA9A92}" type="slidenum">
              <a:rPr lang="en-US" smtClean="0"/>
              <a:t>2</a:t>
            </a:fld>
            <a:endParaRPr lang="en-US"/>
          </a:p>
        </p:txBody>
      </p:sp>
    </p:spTree>
    <p:extLst>
      <p:ext uri="{BB962C8B-B14F-4D97-AF65-F5344CB8AC3E}">
        <p14:creationId xmlns:p14="http://schemas.microsoft.com/office/powerpoint/2010/main" val="833875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Цель – сравнить существующие методы 3</a:t>
            </a:r>
            <a:r>
              <a:rPr lang="en-US" dirty="0"/>
              <a:t>d </a:t>
            </a:r>
            <a:r>
              <a:rPr lang="ru-RU" dirty="0" err="1"/>
              <a:t>лидарного</a:t>
            </a:r>
            <a:r>
              <a:rPr lang="ru-RU" dirty="0"/>
              <a:t> </a:t>
            </a:r>
            <a:r>
              <a:rPr lang="en-US" dirty="0"/>
              <a:t>SLAM</a:t>
            </a:r>
            <a:r>
              <a:rPr lang="ru-RU" dirty="0"/>
              <a:t>, оценить возможность использования их на </a:t>
            </a:r>
            <a:r>
              <a:rPr lang="ru-RU" dirty="0" err="1"/>
              <a:t>квадрупедах</a:t>
            </a:r>
            <a:r>
              <a:rPr lang="ru-RU" dirty="0"/>
              <a:t>. </a:t>
            </a:r>
          </a:p>
          <a:p>
            <a:r>
              <a:rPr lang="ru-RU" dirty="0"/>
              <a:t>Задачи: </a:t>
            </a:r>
            <a:endParaRPr lang="en-US" dirty="0"/>
          </a:p>
          <a:p>
            <a:pPr marL="171450" indent="-171450">
              <a:buFont typeface="Arial" panose="020B0604020202020204" pitchFamily="34" charset="0"/>
              <a:buChar char="•"/>
            </a:pPr>
            <a:r>
              <a:rPr lang="ru-RU" dirty="0"/>
              <a:t>Запустить в </a:t>
            </a:r>
            <a:r>
              <a:rPr lang="en-US" dirty="0"/>
              <a:t>Gazebo </a:t>
            </a:r>
            <a:r>
              <a:rPr lang="ru-RU" dirty="0"/>
              <a:t>симуляцию </a:t>
            </a:r>
            <a:r>
              <a:rPr lang="ru-RU" dirty="0" err="1"/>
              <a:t>квадрупеда</a:t>
            </a:r>
            <a:r>
              <a:rPr lang="ru-RU" dirty="0"/>
              <a:t> </a:t>
            </a:r>
            <a:r>
              <a:rPr lang="en-US" dirty="0"/>
              <a:t>Champ https://github.com/chvmp/champ (</a:t>
            </a:r>
            <a:r>
              <a:rPr lang="ru-RU" dirty="0"/>
              <a:t>сделано)</a:t>
            </a:r>
          </a:p>
          <a:p>
            <a:pPr marL="171450" indent="-171450">
              <a:buFont typeface="Arial" panose="020B0604020202020204" pitchFamily="34" charset="0"/>
              <a:buChar char="•"/>
            </a:pPr>
            <a:r>
              <a:rPr lang="ru-RU" dirty="0"/>
              <a:t>Выбрать наиболее подходящие методы, запустить их в среде </a:t>
            </a:r>
            <a:r>
              <a:rPr lang="en-US" dirty="0"/>
              <a:t>ROS </a:t>
            </a:r>
            <a:r>
              <a:rPr lang="ru-RU" dirty="0"/>
              <a:t>, в симуляции </a:t>
            </a:r>
            <a:r>
              <a:rPr lang="en-US" dirty="0"/>
              <a:t>Gazebo</a:t>
            </a:r>
            <a:r>
              <a:rPr lang="ru-RU" dirty="0"/>
              <a:t> (сделано) и оценить качество построенных карт без помех</a:t>
            </a:r>
          </a:p>
          <a:p>
            <a:pPr marL="171450" indent="-171450">
              <a:buFont typeface="Arial" panose="020B0604020202020204" pitchFamily="34" charset="0"/>
              <a:buChar char="•"/>
            </a:pPr>
            <a:r>
              <a:rPr lang="ru-RU" dirty="0"/>
              <a:t>Внедрить в симуляцию внешние колебания и помехи, соответствующие помехам на реальном роботе, аналогично записанным логам </a:t>
            </a:r>
            <a:r>
              <a:rPr lang="ru-RU" dirty="0" err="1"/>
              <a:t>одометрии</a:t>
            </a:r>
            <a:r>
              <a:rPr lang="ru-RU" dirty="0"/>
              <a:t> с реального робота</a:t>
            </a:r>
          </a:p>
          <a:p>
            <a:pPr marL="171450" indent="-171450">
              <a:buFont typeface="Arial" panose="020B0604020202020204" pitchFamily="34" charset="0"/>
              <a:buChar char="•"/>
            </a:pPr>
            <a:r>
              <a:rPr lang="ru-RU" dirty="0"/>
              <a:t>Выбрать наиболее подходящие критерии оценки 3д карты и сравнить по этим критериям полученные 3д карты</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95A85A1-3DBF-4458-95C0-9121E3FA9A92}" type="slidenum">
              <a:rPr lang="en-US" smtClean="0"/>
              <a:t>3</a:t>
            </a:fld>
            <a:endParaRPr lang="en-US"/>
          </a:p>
        </p:txBody>
      </p:sp>
    </p:spTree>
    <p:extLst>
      <p:ext uri="{BB962C8B-B14F-4D97-AF65-F5344CB8AC3E}">
        <p14:creationId xmlns:p14="http://schemas.microsoft.com/office/powerpoint/2010/main" val="99640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3CDA3-02BE-45B2-B71C-FDD80CC868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FA7894-FCBB-47F1-BBA8-8B83C41EF7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C6762D-A394-47EE-9ACA-940A795D0050}"/>
              </a:ext>
            </a:extLst>
          </p:cNvPr>
          <p:cNvSpPr>
            <a:spLocks noGrp="1"/>
          </p:cNvSpPr>
          <p:nvPr>
            <p:ph type="dt" sz="half" idx="10"/>
          </p:nvPr>
        </p:nvSpPr>
        <p:spPr/>
        <p:txBody>
          <a:bodyPr/>
          <a:lstStyle/>
          <a:p>
            <a:fld id="{49CC70E1-2168-4BE3-8E3E-B440A2B0F255}" type="datetimeFigureOut">
              <a:rPr lang="en-US" smtClean="0"/>
              <a:t>4/4/2022</a:t>
            </a:fld>
            <a:endParaRPr lang="en-US"/>
          </a:p>
        </p:txBody>
      </p:sp>
      <p:sp>
        <p:nvSpPr>
          <p:cNvPr id="5" name="Footer Placeholder 4">
            <a:extLst>
              <a:ext uri="{FF2B5EF4-FFF2-40B4-BE49-F238E27FC236}">
                <a16:creationId xmlns:a16="http://schemas.microsoft.com/office/drawing/2014/main" id="{0ED13EA0-28D0-49C1-A230-29DEBDE9EB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7D7C8A-F330-4814-ADB0-D8E6C4220159}"/>
              </a:ext>
            </a:extLst>
          </p:cNvPr>
          <p:cNvSpPr>
            <a:spLocks noGrp="1"/>
          </p:cNvSpPr>
          <p:nvPr>
            <p:ph type="sldNum" sz="quarter" idx="12"/>
          </p:nvPr>
        </p:nvSpPr>
        <p:spPr/>
        <p:txBody>
          <a:bodyPr/>
          <a:lstStyle/>
          <a:p>
            <a:fld id="{29E90AB4-B684-49BB-8B69-743003EC1E19}" type="slidenum">
              <a:rPr lang="en-US" smtClean="0"/>
              <a:t>‹#›</a:t>
            </a:fld>
            <a:endParaRPr lang="en-US"/>
          </a:p>
        </p:txBody>
      </p:sp>
    </p:spTree>
    <p:extLst>
      <p:ext uri="{BB962C8B-B14F-4D97-AF65-F5344CB8AC3E}">
        <p14:creationId xmlns:p14="http://schemas.microsoft.com/office/powerpoint/2010/main" val="3223820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A616E-3A53-4046-804D-2AAEA7935B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BC046A-92AF-412A-92C3-DD6C13993E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A93EC-3D84-48C4-AF6F-42D860A8776B}"/>
              </a:ext>
            </a:extLst>
          </p:cNvPr>
          <p:cNvSpPr>
            <a:spLocks noGrp="1"/>
          </p:cNvSpPr>
          <p:nvPr>
            <p:ph type="dt" sz="half" idx="10"/>
          </p:nvPr>
        </p:nvSpPr>
        <p:spPr/>
        <p:txBody>
          <a:bodyPr/>
          <a:lstStyle/>
          <a:p>
            <a:fld id="{49CC70E1-2168-4BE3-8E3E-B440A2B0F255}" type="datetimeFigureOut">
              <a:rPr lang="en-US" smtClean="0"/>
              <a:t>4/4/2022</a:t>
            </a:fld>
            <a:endParaRPr lang="en-US"/>
          </a:p>
        </p:txBody>
      </p:sp>
      <p:sp>
        <p:nvSpPr>
          <p:cNvPr id="5" name="Footer Placeholder 4">
            <a:extLst>
              <a:ext uri="{FF2B5EF4-FFF2-40B4-BE49-F238E27FC236}">
                <a16:creationId xmlns:a16="http://schemas.microsoft.com/office/drawing/2014/main" id="{5E6BFCFD-B470-4EF0-8B7A-8A7BBA6375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5F4217-3A8D-410D-9C8F-8F384A9DE5C8}"/>
              </a:ext>
            </a:extLst>
          </p:cNvPr>
          <p:cNvSpPr>
            <a:spLocks noGrp="1"/>
          </p:cNvSpPr>
          <p:nvPr>
            <p:ph type="sldNum" sz="quarter" idx="12"/>
          </p:nvPr>
        </p:nvSpPr>
        <p:spPr/>
        <p:txBody>
          <a:bodyPr/>
          <a:lstStyle/>
          <a:p>
            <a:fld id="{29E90AB4-B684-49BB-8B69-743003EC1E19}" type="slidenum">
              <a:rPr lang="en-US" smtClean="0"/>
              <a:t>‹#›</a:t>
            </a:fld>
            <a:endParaRPr lang="en-US"/>
          </a:p>
        </p:txBody>
      </p:sp>
    </p:spTree>
    <p:extLst>
      <p:ext uri="{BB962C8B-B14F-4D97-AF65-F5344CB8AC3E}">
        <p14:creationId xmlns:p14="http://schemas.microsoft.com/office/powerpoint/2010/main" val="3066512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AA8B94-5BA3-4D29-B255-872282049E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92FDDB-113F-4EBA-94E4-73723E4621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E630D-F3FF-49D5-878D-A8A94BFBF5B3}"/>
              </a:ext>
            </a:extLst>
          </p:cNvPr>
          <p:cNvSpPr>
            <a:spLocks noGrp="1"/>
          </p:cNvSpPr>
          <p:nvPr>
            <p:ph type="dt" sz="half" idx="10"/>
          </p:nvPr>
        </p:nvSpPr>
        <p:spPr/>
        <p:txBody>
          <a:bodyPr/>
          <a:lstStyle/>
          <a:p>
            <a:fld id="{49CC70E1-2168-4BE3-8E3E-B440A2B0F255}" type="datetimeFigureOut">
              <a:rPr lang="en-US" smtClean="0"/>
              <a:t>4/4/2022</a:t>
            </a:fld>
            <a:endParaRPr lang="en-US"/>
          </a:p>
        </p:txBody>
      </p:sp>
      <p:sp>
        <p:nvSpPr>
          <p:cNvPr id="5" name="Footer Placeholder 4">
            <a:extLst>
              <a:ext uri="{FF2B5EF4-FFF2-40B4-BE49-F238E27FC236}">
                <a16:creationId xmlns:a16="http://schemas.microsoft.com/office/drawing/2014/main" id="{CA5036BA-AF85-49E2-BCC8-FCA35D6629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A44A0-E6A1-4567-9833-AFC1AB1D3F8D}"/>
              </a:ext>
            </a:extLst>
          </p:cNvPr>
          <p:cNvSpPr>
            <a:spLocks noGrp="1"/>
          </p:cNvSpPr>
          <p:nvPr>
            <p:ph type="sldNum" sz="quarter" idx="12"/>
          </p:nvPr>
        </p:nvSpPr>
        <p:spPr/>
        <p:txBody>
          <a:bodyPr/>
          <a:lstStyle/>
          <a:p>
            <a:fld id="{29E90AB4-B684-49BB-8B69-743003EC1E19}" type="slidenum">
              <a:rPr lang="en-US" smtClean="0"/>
              <a:t>‹#›</a:t>
            </a:fld>
            <a:endParaRPr lang="en-US"/>
          </a:p>
        </p:txBody>
      </p:sp>
    </p:spTree>
    <p:extLst>
      <p:ext uri="{BB962C8B-B14F-4D97-AF65-F5344CB8AC3E}">
        <p14:creationId xmlns:p14="http://schemas.microsoft.com/office/powerpoint/2010/main" val="3666807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6A4D5-65B2-40F6-B916-B24AD6B2F7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5AC81C-69BF-473E-9767-8E388C5DE7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E6E6E6-4670-4E08-A1E4-35415E3B441A}"/>
              </a:ext>
            </a:extLst>
          </p:cNvPr>
          <p:cNvSpPr>
            <a:spLocks noGrp="1"/>
          </p:cNvSpPr>
          <p:nvPr>
            <p:ph type="dt" sz="half" idx="10"/>
          </p:nvPr>
        </p:nvSpPr>
        <p:spPr/>
        <p:txBody>
          <a:bodyPr/>
          <a:lstStyle/>
          <a:p>
            <a:fld id="{49CC70E1-2168-4BE3-8E3E-B440A2B0F255}" type="datetimeFigureOut">
              <a:rPr lang="en-US" smtClean="0"/>
              <a:t>4/4/2022</a:t>
            </a:fld>
            <a:endParaRPr lang="en-US"/>
          </a:p>
        </p:txBody>
      </p:sp>
      <p:sp>
        <p:nvSpPr>
          <p:cNvPr id="5" name="Footer Placeholder 4">
            <a:extLst>
              <a:ext uri="{FF2B5EF4-FFF2-40B4-BE49-F238E27FC236}">
                <a16:creationId xmlns:a16="http://schemas.microsoft.com/office/drawing/2014/main" id="{9942838B-6BE1-4CD7-AC0D-9F9F7633F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B48FD4-F469-447E-A481-C895D45BF496}"/>
              </a:ext>
            </a:extLst>
          </p:cNvPr>
          <p:cNvSpPr>
            <a:spLocks noGrp="1"/>
          </p:cNvSpPr>
          <p:nvPr>
            <p:ph type="sldNum" sz="quarter" idx="12"/>
          </p:nvPr>
        </p:nvSpPr>
        <p:spPr/>
        <p:txBody>
          <a:bodyPr/>
          <a:lstStyle/>
          <a:p>
            <a:fld id="{29E90AB4-B684-49BB-8B69-743003EC1E19}" type="slidenum">
              <a:rPr lang="en-US" smtClean="0"/>
              <a:t>‹#›</a:t>
            </a:fld>
            <a:endParaRPr lang="en-US"/>
          </a:p>
        </p:txBody>
      </p:sp>
    </p:spTree>
    <p:extLst>
      <p:ext uri="{BB962C8B-B14F-4D97-AF65-F5344CB8AC3E}">
        <p14:creationId xmlns:p14="http://schemas.microsoft.com/office/powerpoint/2010/main" val="3671763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60FA8-F58E-438D-B149-E6BDE3AC35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D88860-F1FF-4EF2-9269-369B93E3D6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FF3A63-69D0-4C41-89FB-F71F247C64C5}"/>
              </a:ext>
            </a:extLst>
          </p:cNvPr>
          <p:cNvSpPr>
            <a:spLocks noGrp="1"/>
          </p:cNvSpPr>
          <p:nvPr>
            <p:ph type="dt" sz="half" idx="10"/>
          </p:nvPr>
        </p:nvSpPr>
        <p:spPr/>
        <p:txBody>
          <a:bodyPr/>
          <a:lstStyle/>
          <a:p>
            <a:fld id="{49CC70E1-2168-4BE3-8E3E-B440A2B0F255}" type="datetimeFigureOut">
              <a:rPr lang="en-US" smtClean="0"/>
              <a:t>4/4/2022</a:t>
            </a:fld>
            <a:endParaRPr lang="en-US"/>
          </a:p>
        </p:txBody>
      </p:sp>
      <p:sp>
        <p:nvSpPr>
          <p:cNvPr id="5" name="Footer Placeholder 4">
            <a:extLst>
              <a:ext uri="{FF2B5EF4-FFF2-40B4-BE49-F238E27FC236}">
                <a16:creationId xmlns:a16="http://schemas.microsoft.com/office/drawing/2014/main" id="{347E25E0-C45E-4829-AFDA-A32ACB280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51914-05CC-4DF3-A074-DD66AF94E3CF}"/>
              </a:ext>
            </a:extLst>
          </p:cNvPr>
          <p:cNvSpPr>
            <a:spLocks noGrp="1"/>
          </p:cNvSpPr>
          <p:nvPr>
            <p:ph type="sldNum" sz="quarter" idx="12"/>
          </p:nvPr>
        </p:nvSpPr>
        <p:spPr/>
        <p:txBody>
          <a:bodyPr/>
          <a:lstStyle/>
          <a:p>
            <a:fld id="{29E90AB4-B684-49BB-8B69-743003EC1E19}" type="slidenum">
              <a:rPr lang="en-US" smtClean="0"/>
              <a:t>‹#›</a:t>
            </a:fld>
            <a:endParaRPr lang="en-US"/>
          </a:p>
        </p:txBody>
      </p:sp>
    </p:spTree>
    <p:extLst>
      <p:ext uri="{BB962C8B-B14F-4D97-AF65-F5344CB8AC3E}">
        <p14:creationId xmlns:p14="http://schemas.microsoft.com/office/powerpoint/2010/main" val="858479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2C43E-2BB1-469A-AE76-C6D42CF1D8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E07BBB-3A4D-4615-9833-9020B0FA35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553C09-347E-4799-900F-CF20FF4210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CF0385-4DA6-462B-8F1D-6FB2BDC73A64}"/>
              </a:ext>
            </a:extLst>
          </p:cNvPr>
          <p:cNvSpPr>
            <a:spLocks noGrp="1"/>
          </p:cNvSpPr>
          <p:nvPr>
            <p:ph type="dt" sz="half" idx="10"/>
          </p:nvPr>
        </p:nvSpPr>
        <p:spPr/>
        <p:txBody>
          <a:bodyPr/>
          <a:lstStyle/>
          <a:p>
            <a:fld id="{49CC70E1-2168-4BE3-8E3E-B440A2B0F255}" type="datetimeFigureOut">
              <a:rPr lang="en-US" smtClean="0"/>
              <a:t>4/4/2022</a:t>
            </a:fld>
            <a:endParaRPr lang="en-US"/>
          </a:p>
        </p:txBody>
      </p:sp>
      <p:sp>
        <p:nvSpPr>
          <p:cNvPr id="6" name="Footer Placeholder 5">
            <a:extLst>
              <a:ext uri="{FF2B5EF4-FFF2-40B4-BE49-F238E27FC236}">
                <a16:creationId xmlns:a16="http://schemas.microsoft.com/office/drawing/2014/main" id="{B0F3A37B-D234-4B14-A933-F2FA05D6DB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FD2CA-E248-4509-86D1-6EC0E3624CE7}"/>
              </a:ext>
            </a:extLst>
          </p:cNvPr>
          <p:cNvSpPr>
            <a:spLocks noGrp="1"/>
          </p:cNvSpPr>
          <p:nvPr>
            <p:ph type="sldNum" sz="quarter" idx="12"/>
          </p:nvPr>
        </p:nvSpPr>
        <p:spPr/>
        <p:txBody>
          <a:bodyPr/>
          <a:lstStyle/>
          <a:p>
            <a:fld id="{29E90AB4-B684-49BB-8B69-743003EC1E19}" type="slidenum">
              <a:rPr lang="en-US" smtClean="0"/>
              <a:t>‹#›</a:t>
            </a:fld>
            <a:endParaRPr lang="en-US"/>
          </a:p>
        </p:txBody>
      </p:sp>
    </p:spTree>
    <p:extLst>
      <p:ext uri="{BB962C8B-B14F-4D97-AF65-F5344CB8AC3E}">
        <p14:creationId xmlns:p14="http://schemas.microsoft.com/office/powerpoint/2010/main" val="2395769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F5EA8-7E03-451C-91BF-72EE53E837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2FE215-1C46-4A27-8BEF-EEB139B489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B71B72-5ABC-4CE7-BBA3-434EC73DAC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B00E54-307E-42AE-8085-B5A8599A6D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8E2598-3D8D-4C3E-A568-8650EDC58B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D6C211-79B8-4B0E-A46D-B35EA3B6CFCD}"/>
              </a:ext>
            </a:extLst>
          </p:cNvPr>
          <p:cNvSpPr>
            <a:spLocks noGrp="1"/>
          </p:cNvSpPr>
          <p:nvPr>
            <p:ph type="dt" sz="half" idx="10"/>
          </p:nvPr>
        </p:nvSpPr>
        <p:spPr/>
        <p:txBody>
          <a:bodyPr/>
          <a:lstStyle/>
          <a:p>
            <a:fld id="{49CC70E1-2168-4BE3-8E3E-B440A2B0F255}" type="datetimeFigureOut">
              <a:rPr lang="en-US" smtClean="0"/>
              <a:t>4/4/2022</a:t>
            </a:fld>
            <a:endParaRPr lang="en-US"/>
          </a:p>
        </p:txBody>
      </p:sp>
      <p:sp>
        <p:nvSpPr>
          <p:cNvPr id="8" name="Footer Placeholder 7">
            <a:extLst>
              <a:ext uri="{FF2B5EF4-FFF2-40B4-BE49-F238E27FC236}">
                <a16:creationId xmlns:a16="http://schemas.microsoft.com/office/drawing/2014/main" id="{6F7CA2E7-711D-4982-A94F-00A5415612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8A674E-EFA0-47E9-81CA-B35C226F7BED}"/>
              </a:ext>
            </a:extLst>
          </p:cNvPr>
          <p:cNvSpPr>
            <a:spLocks noGrp="1"/>
          </p:cNvSpPr>
          <p:nvPr>
            <p:ph type="sldNum" sz="quarter" idx="12"/>
          </p:nvPr>
        </p:nvSpPr>
        <p:spPr/>
        <p:txBody>
          <a:bodyPr/>
          <a:lstStyle/>
          <a:p>
            <a:fld id="{29E90AB4-B684-49BB-8B69-743003EC1E19}" type="slidenum">
              <a:rPr lang="en-US" smtClean="0"/>
              <a:t>‹#›</a:t>
            </a:fld>
            <a:endParaRPr lang="en-US"/>
          </a:p>
        </p:txBody>
      </p:sp>
    </p:spTree>
    <p:extLst>
      <p:ext uri="{BB962C8B-B14F-4D97-AF65-F5344CB8AC3E}">
        <p14:creationId xmlns:p14="http://schemas.microsoft.com/office/powerpoint/2010/main" val="2828151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A33FC-A062-4DD1-A84D-A76AC79730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3E1D63-7F35-41F8-A9B1-FF37412E55B3}"/>
              </a:ext>
            </a:extLst>
          </p:cNvPr>
          <p:cNvSpPr>
            <a:spLocks noGrp="1"/>
          </p:cNvSpPr>
          <p:nvPr>
            <p:ph type="dt" sz="half" idx="10"/>
          </p:nvPr>
        </p:nvSpPr>
        <p:spPr/>
        <p:txBody>
          <a:bodyPr/>
          <a:lstStyle/>
          <a:p>
            <a:fld id="{49CC70E1-2168-4BE3-8E3E-B440A2B0F255}" type="datetimeFigureOut">
              <a:rPr lang="en-US" smtClean="0"/>
              <a:t>4/4/2022</a:t>
            </a:fld>
            <a:endParaRPr lang="en-US"/>
          </a:p>
        </p:txBody>
      </p:sp>
      <p:sp>
        <p:nvSpPr>
          <p:cNvPr id="4" name="Footer Placeholder 3">
            <a:extLst>
              <a:ext uri="{FF2B5EF4-FFF2-40B4-BE49-F238E27FC236}">
                <a16:creationId xmlns:a16="http://schemas.microsoft.com/office/drawing/2014/main" id="{F0BC6EC8-24AE-4B78-956B-CD2183EE75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F35B42-3569-42FD-884B-D0CC6CD5C0B1}"/>
              </a:ext>
            </a:extLst>
          </p:cNvPr>
          <p:cNvSpPr>
            <a:spLocks noGrp="1"/>
          </p:cNvSpPr>
          <p:nvPr>
            <p:ph type="sldNum" sz="quarter" idx="12"/>
          </p:nvPr>
        </p:nvSpPr>
        <p:spPr/>
        <p:txBody>
          <a:bodyPr/>
          <a:lstStyle/>
          <a:p>
            <a:fld id="{29E90AB4-B684-49BB-8B69-743003EC1E19}" type="slidenum">
              <a:rPr lang="en-US" smtClean="0"/>
              <a:t>‹#›</a:t>
            </a:fld>
            <a:endParaRPr lang="en-US"/>
          </a:p>
        </p:txBody>
      </p:sp>
    </p:spTree>
    <p:extLst>
      <p:ext uri="{BB962C8B-B14F-4D97-AF65-F5344CB8AC3E}">
        <p14:creationId xmlns:p14="http://schemas.microsoft.com/office/powerpoint/2010/main" val="3328181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666468-6963-4953-9215-C29FB6D865A1}"/>
              </a:ext>
            </a:extLst>
          </p:cNvPr>
          <p:cNvSpPr>
            <a:spLocks noGrp="1"/>
          </p:cNvSpPr>
          <p:nvPr>
            <p:ph type="dt" sz="half" idx="10"/>
          </p:nvPr>
        </p:nvSpPr>
        <p:spPr/>
        <p:txBody>
          <a:bodyPr/>
          <a:lstStyle/>
          <a:p>
            <a:fld id="{49CC70E1-2168-4BE3-8E3E-B440A2B0F255}" type="datetimeFigureOut">
              <a:rPr lang="en-US" smtClean="0"/>
              <a:t>4/4/2022</a:t>
            </a:fld>
            <a:endParaRPr lang="en-US"/>
          </a:p>
        </p:txBody>
      </p:sp>
      <p:sp>
        <p:nvSpPr>
          <p:cNvPr id="3" name="Footer Placeholder 2">
            <a:extLst>
              <a:ext uri="{FF2B5EF4-FFF2-40B4-BE49-F238E27FC236}">
                <a16:creationId xmlns:a16="http://schemas.microsoft.com/office/drawing/2014/main" id="{9265AE11-DD71-40D9-8455-1058189483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218A62-5AC9-4C96-9934-C8348CE5D1F3}"/>
              </a:ext>
            </a:extLst>
          </p:cNvPr>
          <p:cNvSpPr>
            <a:spLocks noGrp="1"/>
          </p:cNvSpPr>
          <p:nvPr>
            <p:ph type="sldNum" sz="quarter" idx="12"/>
          </p:nvPr>
        </p:nvSpPr>
        <p:spPr/>
        <p:txBody>
          <a:bodyPr/>
          <a:lstStyle/>
          <a:p>
            <a:fld id="{29E90AB4-B684-49BB-8B69-743003EC1E19}" type="slidenum">
              <a:rPr lang="en-US" smtClean="0"/>
              <a:t>‹#›</a:t>
            </a:fld>
            <a:endParaRPr lang="en-US"/>
          </a:p>
        </p:txBody>
      </p:sp>
    </p:spTree>
    <p:extLst>
      <p:ext uri="{BB962C8B-B14F-4D97-AF65-F5344CB8AC3E}">
        <p14:creationId xmlns:p14="http://schemas.microsoft.com/office/powerpoint/2010/main" val="3588820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03638-F6E8-4784-B3BF-3B7FAD5E76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FF4D51-51D4-46A7-B967-1F2C5BD1AB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908FEC-9AA9-48FA-B8B3-F47717D4D4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23DB46-67D8-49CD-BCAB-16019D8ACFD0}"/>
              </a:ext>
            </a:extLst>
          </p:cNvPr>
          <p:cNvSpPr>
            <a:spLocks noGrp="1"/>
          </p:cNvSpPr>
          <p:nvPr>
            <p:ph type="dt" sz="half" idx="10"/>
          </p:nvPr>
        </p:nvSpPr>
        <p:spPr/>
        <p:txBody>
          <a:bodyPr/>
          <a:lstStyle/>
          <a:p>
            <a:fld id="{49CC70E1-2168-4BE3-8E3E-B440A2B0F255}" type="datetimeFigureOut">
              <a:rPr lang="en-US" smtClean="0"/>
              <a:t>4/4/2022</a:t>
            </a:fld>
            <a:endParaRPr lang="en-US"/>
          </a:p>
        </p:txBody>
      </p:sp>
      <p:sp>
        <p:nvSpPr>
          <p:cNvPr id="6" name="Footer Placeholder 5">
            <a:extLst>
              <a:ext uri="{FF2B5EF4-FFF2-40B4-BE49-F238E27FC236}">
                <a16:creationId xmlns:a16="http://schemas.microsoft.com/office/drawing/2014/main" id="{65E6337E-013A-421F-A4C5-2C7AB5595A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C4B92C-4396-4826-AB22-10BAB1D44121}"/>
              </a:ext>
            </a:extLst>
          </p:cNvPr>
          <p:cNvSpPr>
            <a:spLocks noGrp="1"/>
          </p:cNvSpPr>
          <p:nvPr>
            <p:ph type="sldNum" sz="quarter" idx="12"/>
          </p:nvPr>
        </p:nvSpPr>
        <p:spPr/>
        <p:txBody>
          <a:bodyPr/>
          <a:lstStyle/>
          <a:p>
            <a:fld id="{29E90AB4-B684-49BB-8B69-743003EC1E19}" type="slidenum">
              <a:rPr lang="en-US" smtClean="0"/>
              <a:t>‹#›</a:t>
            </a:fld>
            <a:endParaRPr lang="en-US"/>
          </a:p>
        </p:txBody>
      </p:sp>
    </p:spTree>
    <p:extLst>
      <p:ext uri="{BB962C8B-B14F-4D97-AF65-F5344CB8AC3E}">
        <p14:creationId xmlns:p14="http://schemas.microsoft.com/office/powerpoint/2010/main" val="3233159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5F911-0C24-4609-927E-010FD9A11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FC1D0F-764F-4A79-BABD-0C5BCAE115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261DB2-415A-4F30-95B4-73F9EE4F9D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B4A579-57B8-4EC7-BA63-A2CE1FD2C24A}"/>
              </a:ext>
            </a:extLst>
          </p:cNvPr>
          <p:cNvSpPr>
            <a:spLocks noGrp="1"/>
          </p:cNvSpPr>
          <p:nvPr>
            <p:ph type="dt" sz="half" idx="10"/>
          </p:nvPr>
        </p:nvSpPr>
        <p:spPr/>
        <p:txBody>
          <a:bodyPr/>
          <a:lstStyle/>
          <a:p>
            <a:fld id="{49CC70E1-2168-4BE3-8E3E-B440A2B0F255}" type="datetimeFigureOut">
              <a:rPr lang="en-US" smtClean="0"/>
              <a:t>4/4/2022</a:t>
            </a:fld>
            <a:endParaRPr lang="en-US"/>
          </a:p>
        </p:txBody>
      </p:sp>
      <p:sp>
        <p:nvSpPr>
          <p:cNvPr id="6" name="Footer Placeholder 5">
            <a:extLst>
              <a:ext uri="{FF2B5EF4-FFF2-40B4-BE49-F238E27FC236}">
                <a16:creationId xmlns:a16="http://schemas.microsoft.com/office/drawing/2014/main" id="{058D88E0-946F-4281-96C1-87331A0CE4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85EDEB-1E18-465A-A766-AA9800C5EB34}"/>
              </a:ext>
            </a:extLst>
          </p:cNvPr>
          <p:cNvSpPr>
            <a:spLocks noGrp="1"/>
          </p:cNvSpPr>
          <p:nvPr>
            <p:ph type="sldNum" sz="quarter" idx="12"/>
          </p:nvPr>
        </p:nvSpPr>
        <p:spPr/>
        <p:txBody>
          <a:bodyPr/>
          <a:lstStyle/>
          <a:p>
            <a:fld id="{29E90AB4-B684-49BB-8B69-743003EC1E19}" type="slidenum">
              <a:rPr lang="en-US" smtClean="0"/>
              <a:t>‹#›</a:t>
            </a:fld>
            <a:endParaRPr lang="en-US"/>
          </a:p>
        </p:txBody>
      </p:sp>
    </p:spTree>
    <p:extLst>
      <p:ext uri="{BB962C8B-B14F-4D97-AF65-F5344CB8AC3E}">
        <p14:creationId xmlns:p14="http://schemas.microsoft.com/office/powerpoint/2010/main" val="3469979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99D833-7CA9-49A2-B5D8-3C5A8D32D4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3A6D45-011D-472A-8EAE-0A32D02A3C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C4B608-C71D-4CBB-8040-5E3A3BEE6F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CC70E1-2168-4BE3-8E3E-B440A2B0F255}" type="datetimeFigureOut">
              <a:rPr lang="en-US" smtClean="0"/>
              <a:t>4/4/2022</a:t>
            </a:fld>
            <a:endParaRPr lang="en-US"/>
          </a:p>
        </p:txBody>
      </p:sp>
      <p:sp>
        <p:nvSpPr>
          <p:cNvPr id="5" name="Footer Placeholder 4">
            <a:extLst>
              <a:ext uri="{FF2B5EF4-FFF2-40B4-BE49-F238E27FC236}">
                <a16:creationId xmlns:a16="http://schemas.microsoft.com/office/drawing/2014/main" id="{8BC19287-128D-41F7-9AB4-338E6A5414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E32E83-E0B8-48DF-9D00-1BCF75F38C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90AB4-B684-49BB-8B69-743003EC1E19}" type="slidenum">
              <a:rPr lang="en-US" smtClean="0"/>
              <a:t>‹#›</a:t>
            </a:fld>
            <a:endParaRPr lang="en-US"/>
          </a:p>
        </p:txBody>
      </p:sp>
    </p:spTree>
    <p:extLst>
      <p:ext uri="{BB962C8B-B14F-4D97-AF65-F5344CB8AC3E}">
        <p14:creationId xmlns:p14="http://schemas.microsoft.com/office/powerpoint/2010/main" val="4272808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60ABB-7B95-4454-BB1D-80FBD218190E}"/>
              </a:ext>
            </a:extLst>
          </p:cNvPr>
          <p:cNvSpPr>
            <a:spLocks noGrp="1"/>
          </p:cNvSpPr>
          <p:nvPr>
            <p:ph type="ctrTitle"/>
          </p:nvPr>
        </p:nvSpPr>
        <p:spPr/>
        <p:txBody>
          <a:bodyPr>
            <a:normAutofit fontScale="90000"/>
          </a:bodyPr>
          <a:lstStyle/>
          <a:p>
            <a:r>
              <a:rPr lang="ru-RU" b="1" i="0" dirty="0">
                <a:effectLst/>
                <a:latin typeface="Roboto" panose="020B0604020202020204" pitchFamily="2" charset="0"/>
              </a:rPr>
              <a:t>Промежуточный отчет о НИР</a:t>
            </a:r>
            <a:br>
              <a:rPr lang="ru-RU" b="1" i="0" dirty="0">
                <a:solidFill>
                  <a:srgbClr val="37474F"/>
                </a:solidFill>
                <a:effectLst/>
                <a:latin typeface="Roboto" panose="020B0604020202020204" pitchFamily="2" charset="0"/>
              </a:rPr>
            </a:br>
            <a:endParaRPr lang="en-US" dirty="0"/>
          </a:p>
        </p:txBody>
      </p:sp>
      <p:sp>
        <p:nvSpPr>
          <p:cNvPr id="3" name="Subtitle 2">
            <a:extLst>
              <a:ext uri="{FF2B5EF4-FFF2-40B4-BE49-F238E27FC236}">
                <a16:creationId xmlns:a16="http://schemas.microsoft.com/office/drawing/2014/main" id="{3C204184-2BA4-41BF-B94E-BFE92ACDE641}"/>
              </a:ext>
            </a:extLst>
          </p:cNvPr>
          <p:cNvSpPr>
            <a:spLocks noGrp="1"/>
          </p:cNvSpPr>
          <p:nvPr>
            <p:ph type="subTitle" idx="1"/>
          </p:nvPr>
        </p:nvSpPr>
        <p:spPr/>
        <p:txBody>
          <a:bodyPr/>
          <a:lstStyle/>
          <a:p>
            <a:r>
              <a:rPr lang="ru-RU" dirty="0"/>
              <a:t>Тема: Исследование методов построения цифровых моделей объектов при выполнении операций мониторинга с использованием </a:t>
            </a:r>
            <a:r>
              <a:rPr lang="ru-RU" dirty="0" err="1"/>
              <a:t>робо</a:t>
            </a:r>
            <a:r>
              <a:rPr lang="ru-RU" dirty="0"/>
              <a:t>-животных.</a:t>
            </a:r>
            <a:endParaRPr lang="en-US" dirty="0"/>
          </a:p>
        </p:txBody>
      </p:sp>
    </p:spTree>
    <p:extLst>
      <p:ext uri="{BB962C8B-B14F-4D97-AF65-F5344CB8AC3E}">
        <p14:creationId xmlns:p14="http://schemas.microsoft.com/office/powerpoint/2010/main" val="2680394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6ED7-9570-4C1B-9F7B-9F234B1B9410}"/>
              </a:ext>
            </a:extLst>
          </p:cNvPr>
          <p:cNvSpPr>
            <a:spLocks noGrp="1"/>
          </p:cNvSpPr>
          <p:nvPr>
            <p:ph type="title"/>
          </p:nvPr>
        </p:nvSpPr>
        <p:spPr>
          <a:xfrm>
            <a:off x="838199" y="89754"/>
            <a:ext cx="10515600" cy="1325563"/>
          </a:xfrm>
        </p:spPr>
        <p:txBody>
          <a:bodyPr/>
          <a:lstStyle/>
          <a:p>
            <a:pPr algn="ctr"/>
            <a:r>
              <a:rPr lang="ru-RU" dirty="0"/>
              <a:t>Актуальность исследования</a:t>
            </a:r>
            <a:endParaRPr lang="en-US" dirty="0"/>
          </a:p>
        </p:txBody>
      </p:sp>
      <p:pic>
        <p:nvPicPr>
          <p:cNvPr id="1026" name="Picture 2" descr="North Sea Deployment Shows How Quadruped Robots Can Be Commercially Useful  - IEEE Spectrum">
            <a:extLst>
              <a:ext uri="{FF2B5EF4-FFF2-40B4-BE49-F238E27FC236}">
                <a16:creationId xmlns:a16="http://schemas.microsoft.com/office/drawing/2014/main" id="{DAEF1202-F78A-4D56-8CA4-CFF8E58B67F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10960" y="1309809"/>
            <a:ext cx="6770077" cy="5077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959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320C-C2D7-4B63-ACE3-FF31B763B650}"/>
              </a:ext>
            </a:extLst>
          </p:cNvPr>
          <p:cNvSpPr>
            <a:spLocks noGrp="1"/>
          </p:cNvSpPr>
          <p:nvPr>
            <p:ph type="title"/>
          </p:nvPr>
        </p:nvSpPr>
        <p:spPr/>
        <p:txBody>
          <a:bodyPr>
            <a:normAutofit/>
          </a:bodyPr>
          <a:lstStyle/>
          <a:p>
            <a:r>
              <a:rPr lang="ru-RU" dirty="0"/>
              <a:t>Цель и задачи работы, календарный план</a:t>
            </a:r>
            <a:br>
              <a:rPr lang="ru-RU" dirty="0"/>
            </a:br>
            <a:endParaRPr lang="en-US" dirty="0"/>
          </a:p>
        </p:txBody>
      </p:sp>
      <p:sp>
        <p:nvSpPr>
          <p:cNvPr id="3" name="Content Placeholder 2">
            <a:extLst>
              <a:ext uri="{FF2B5EF4-FFF2-40B4-BE49-F238E27FC236}">
                <a16:creationId xmlns:a16="http://schemas.microsoft.com/office/drawing/2014/main" id="{C3DCDAAD-3F1F-4457-9138-20900BA96454}"/>
              </a:ext>
            </a:extLst>
          </p:cNvPr>
          <p:cNvSpPr>
            <a:spLocks noGrp="1"/>
          </p:cNvSpPr>
          <p:nvPr>
            <p:ph idx="1"/>
          </p:nvPr>
        </p:nvSpPr>
        <p:spPr/>
        <p:txBody>
          <a:bodyPr/>
          <a:lstStyle/>
          <a:p>
            <a:pPr marL="0" indent="0">
              <a:buNone/>
            </a:pPr>
            <a:r>
              <a:rPr lang="ru-RU" dirty="0"/>
              <a:t>План: </a:t>
            </a:r>
          </a:p>
          <a:p>
            <a:r>
              <a:rPr lang="ru-RU" dirty="0"/>
              <a:t>10 </a:t>
            </a:r>
            <a:r>
              <a:rPr lang="ru-RU" dirty="0" err="1"/>
              <a:t>арпеля</a:t>
            </a:r>
            <a:r>
              <a:rPr lang="ru-RU" dirty="0"/>
              <a:t> – оценить качество построенных карт без помех</a:t>
            </a:r>
          </a:p>
          <a:p>
            <a:r>
              <a:rPr lang="ru-RU" dirty="0"/>
              <a:t>15 апреля – внедрить помехи</a:t>
            </a:r>
          </a:p>
          <a:p>
            <a:r>
              <a:rPr lang="ru-RU" dirty="0"/>
              <a:t>1 мая – выбрать критерии и оценить полученные карты</a:t>
            </a:r>
          </a:p>
          <a:p>
            <a:r>
              <a:rPr lang="ru-RU" dirty="0"/>
              <a:t>31 мая – написание отчета по проделанной работе</a:t>
            </a:r>
          </a:p>
          <a:p>
            <a:pPr marL="0" indent="0">
              <a:buNone/>
            </a:pPr>
            <a:endParaRPr lang="en-US" dirty="0"/>
          </a:p>
        </p:txBody>
      </p:sp>
    </p:spTree>
    <p:extLst>
      <p:ext uri="{BB962C8B-B14F-4D97-AF65-F5344CB8AC3E}">
        <p14:creationId xmlns:p14="http://schemas.microsoft.com/office/powerpoint/2010/main" val="3551176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DBA7-1AFF-4FDE-8006-513713E966F7}"/>
              </a:ext>
            </a:extLst>
          </p:cNvPr>
          <p:cNvSpPr>
            <a:spLocks noGrp="1"/>
          </p:cNvSpPr>
          <p:nvPr>
            <p:ph type="title"/>
          </p:nvPr>
        </p:nvSpPr>
        <p:spPr/>
        <p:txBody>
          <a:bodyPr/>
          <a:lstStyle/>
          <a:p>
            <a:r>
              <a:rPr lang="ru-RU" dirty="0"/>
              <a:t>Реализация</a:t>
            </a:r>
            <a:endParaRPr lang="en-US" dirty="0"/>
          </a:p>
        </p:txBody>
      </p:sp>
      <p:sp>
        <p:nvSpPr>
          <p:cNvPr id="3" name="Content Placeholder 2">
            <a:extLst>
              <a:ext uri="{FF2B5EF4-FFF2-40B4-BE49-F238E27FC236}">
                <a16:creationId xmlns:a16="http://schemas.microsoft.com/office/drawing/2014/main" id="{E898FB64-038E-4109-BB1E-15AC642461A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23354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442</Words>
  <Application>Microsoft Office PowerPoint</Application>
  <PresentationFormat>Widescreen</PresentationFormat>
  <Paragraphs>24</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Consolas</vt:lpstr>
      <vt:lpstr>Roboto</vt:lpstr>
      <vt:lpstr>Office Theme</vt:lpstr>
      <vt:lpstr>Промежуточный отчет о НИР </vt:lpstr>
      <vt:lpstr>Актуальность исследования</vt:lpstr>
      <vt:lpstr>Цель и задачи работы, календарный план </vt:lpstr>
      <vt:lpstr>Реализация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Промежуточный отчет о НИР </dc:title>
  <dc:creator>Пестов Андрей Витальевич</dc:creator>
  <cp:lastModifiedBy>Пестов Андрей Витальевич</cp:lastModifiedBy>
  <cp:revision>1</cp:revision>
  <dcterms:created xsi:type="dcterms:W3CDTF">2022-04-04T12:50:11Z</dcterms:created>
  <dcterms:modified xsi:type="dcterms:W3CDTF">2022-04-04T13:27:04Z</dcterms:modified>
</cp:coreProperties>
</file>