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57" r:id="rId4"/>
    <p:sldId id="261" r:id="rId5"/>
    <p:sldId id="262" r:id="rId6"/>
    <p:sldId id="266" r:id="rId7"/>
    <p:sldId id="267" r:id="rId8"/>
    <p:sldId id="259" r:id="rId9"/>
    <p:sldId id="260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68" y="-13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E93BC-C500-4193-A575-BB9022DB10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712EC8B-E07E-4F62-B958-F84C66572FCA}">
      <dgm:prSet phldrT="[Text]"/>
      <dgm:spPr/>
      <dgm:t>
        <a:bodyPr/>
        <a:lstStyle/>
        <a:p>
          <a:r>
            <a:rPr lang="en-US" dirty="0" smtClean="0"/>
            <a:t>Minimum  Information</a:t>
          </a:r>
          <a:endParaRPr lang="en-US" dirty="0"/>
        </a:p>
      </dgm:t>
    </dgm:pt>
    <dgm:pt modelId="{EE144939-BDCA-4152-8A7C-A9ACDE609467}" type="parTrans" cxnId="{56508845-26CD-4DB6-9896-E686B176BB79}">
      <dgm:prSet/>
      <dgm:spPr/>
      <dgm:t>
        <a:bodyPr/>
        <a:lstStyle/>
        <a:p>
          <a:endParaRPr lang="en-US"/>
        </a:p>
      </dgm:t>
    </dgm:pt>
    <dgm:pt modelId="{F0051C00-7263-4933-8184-709C52347726}" type="sibTrans" cxnId="{56508845-26CD-4DB6-9896-E686B176BB79}">
      <dgm:prSet/>
      <dgm:spPr/>
      <dgm:t>
        <a:bodyPr/>
        <a:lstStyle/>
        <a:p>
          <a:endParaRPr lang="en-US"/>
        </a:p>
      </dgm:t>
    </dgm:pt>
    <dgm:pt modelId="{31065013-3142-427E-8A80-7533EADE34EC}">
      <dgm:prSet phldrT="[Text]"/>
      <dgm:spPr/>
      <dgm:t>
        <a:bodyPr/>
        <a:lstStyle/>
        <a:p>
          <a:r>
            <a:rPr lang="en-US" dirty="0" smtClean="0"/>
            <a:t>Wanted</a:t>
          </a:r>
          <a:br>
            <a:rPr lang="en-US" dirty="0" smtClean="0"/>
          </a:br>
          <a:r>
            <a:rPr lang="en-US" dirty="0" smtClean="0"/>
            <a:t>Decision</a:t>
          </a:r>
          <a:endParaRPr lang="en-US" dirty="0"/>
        </a:p>
      </dgm:t>
    </dgm:pt>
    <dgm:pt modelId="{66C21442-32CB-436F-9B17-D516D518F267}" type="parTrans" cxnId="{E28AB106-9B52-4AF8-BEBA-DA36D7ABCBA6}">
      <dgm:prSet/>
      <dgm:spPr/>
      <dgm:t>
        <a:bodyPr/>
        <a:lstStyle/>
        <a:p>
          <a:endParaRPr lang="en-US"/>
        </a:p>
      </dgm:t>
    </dgm:pt>
    <dgm:pt modelId="{FA9648E7-108E-4AF2-969D-D36A84207F48}" type="sibTrans" cxnId="{E28AB106-9B52-4AF8-BEBA-DA36D7ABCBA6}">
      <dgm:prSet/>
      <dgm:spPr/>
      <dgm:t>
        <a:bodyPr/>
        <a:lstStyle/>
        <a:p>
          <a:endParaRPr lang="en-US"/>
        </a:p>
      </dgm:t>
    </dgm:pt>
    <dgm:pt modelId="{4A00955F-06D5-4061-ADD5-765040902191}">
      <dgm:prSet phldrT="[Text]"/>
      <dgm:spPr/>
      <dgm:t>
        <a:bodyPr/>
        <a:lstStyle/>
        <a:p>
          <a:r>
            <a:rPr lang="en-US" dirty="0" smtClean="0"/>
            <a:t>How to Ask Decision</a:t>
          </a:r>
          <a:endParaRPr lang="en-US" dirty="0"/>
        </a:p>
      </dgm:t>
    </dgm:pt>
    <dgm:pt modelId="{8148282F-B723-4B00-9C4B-FE7FE0E73D56}" type="parTrans" cxnId="{D1F20075-DA30-4C6A-9DE7-7CE7A44EBB9A}">
      <dgm:prSet/>
      <dgm:spPr/>
      <dgm:t>
        <a:bodyPr/>
        <a:lstStyle/>
        <a:p>
          <a:endParaRPr lang="en-US"/>
        </a:p>
      </dgm:t>
    </dgm:pt>
    <dgm:pt modelId="{917E9E13-29A0-4C43-8DAD-17114CC65CCC}" type="sibTrans" cxnId="{D1F20075-DA30-4C6A-9DE7-7CE7A44EBB9A}">
      <dgm:prSet/>
      <dgm:spPr/>
      <dgm:t>
        <a:bodyPr/>
        <a:lstStyle/>
        <a:p>
          <a:endParaRPr lang="en-US"/>
        </a:p>
      </dgm:t>
    </dgm:pt>
    <dgm:pt modelId="{4C70C988-F413-47EB-BD19-210E9CC63481}">
      <dgm:prSet phldrT="[Text]"/>
      <dgm:spPr/>
      <dgm:t>
        <a:bodyPr/>
        <a:lstStyle/>
        <a:p>
          <a:r>
            <a:rPr lang="en-US" smtClean="0"/>
            <a:t>Clear </a:t>
          </a:r>
          <a:r>
            <a:rPr lang="en-US" dirty="0" smtClean="0"/>
            <a:t>Formatting</a:t>
          </a:r>
          <a:endParaRPr lang="en-US" dirty="0"/>
        </a:p>
      </dgm:t>
    </dgm:pt>
    <dgm:pt modelId="{86474CC4-E525-423F-BBAD-FD4BCFD0CBDB}" type="parTrans" cxnId="{EABA9E91-77A4-465D-8299-6B65BF727FEB}">
      <dgm:prSet/>
      <dgm:spPr/>
      <dgm:t>
        <a:bodyPr/>
        <a:lstStyle/>
        <a:p>
          <a:endParaRPr lang="en-US"/>
        </a:p>
      </dgm:t>
    </dgm:pt>
    <dgm:pt modelId="{E09BB0E1-4BE6-47AF-8595-9287B922E874}" type="sibTrans" cxnId="{EABA9E91-77A4-465D-8299-6B65BF727FEB}">
      <dgm:prSet/>
      <dgm:spPr/>
      <dgm:t>
        <a:bodyPr/>
        <a:lstStyle/>
        <a:p>
          <a:endParaRPr lang="en-US"/>
        </a:p>
      </dgm:t>
    </dgm:pt>
    <dgm:pt modelId="{1ACC478D-C4C3-4E2C-8E86-54401F59E844}" type="pres">
      <dgm:prSet presAssocID="{A94E93BC-C500-4193-A575-BB9022DB10F9}" presName="Name0" presStyleCnt="0">
        <dgm:presLayoutVars>
          <dgm:dir/>
          <dgm:animLvl val="lvl"/>
          <dgm:resizeHandles val="exact"/>
        </dgm:presLayoutVars>
      </dgm:prSet>
      <dgm:spPr/>
    </dgm:pt>
    <dgm:pt modelId="{306095E9-B983-4972-BABC-C1C790BC3182}" type="pres">
      <dgm:prSet presAssocID="{3712EC8B-E07E-4F62-B958-F84C66572FC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6448A-ACEA-4F72-9E99-B180D3296F60}" type="pres">
      <dgm:prSet presAssocID="{F0051C00-7263-4933-8184-709C52347726}" presName="parTxOnlySpace" presStyleCnt="0"/>
      <dgm:spPr/>
    </dgm:pt>
    <dgm:pt modelId="{1E9A9D2F-B6E6-4DFD-9BCD-9582B0B722F3}" type="pres">
      <dgm:prSet presAssocID="{4C70C988-F413-47EB-BD19-210E9CC6348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883213-C7B4-4EE9-832F-C95B398A4F8F}" type="pres">
      <dgm:prSet presAssocID="{E09BB0E1-4BE6-47AF-8595-9287B922E874}" presName="parTxOnlySpace" presStyleCnt="0"/>
      <dgm:spPr/>
    </dgm:pt>
    <dgm:pt modelId="{FC2B4009-8FF4-46A0-8671-EF200B744A4B}" type="pres">
      <dgm:prSet presAssocID="{31065013-3142-427E-8A80-7533EADE34E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93F6E-73A0-4DCC-974B-B6B594445B8E}" type="pres">
      <dgm:prSet presAssocID="{FA9648E7-108E-4AF2-969D-D36A84207F48}" presName="parTxOnlySpace" presStyleCnt="0"/>
      <dgm:spPr/>
    </dgm:pt>
    <dgm:pt modelId="{687E5294-59F3-4B21-A956-1C127C7F9CB7}" type="pres">
      <dgm:prSet presAssocID="{4A00955F-06D5-4061-ADD5-76504090219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56728B-49FB-4E45-BD04-54E77EA737F9}" type="presOf" srcId="{A94E93BC-C500-4193-A575-BB9022DB10F9}" destId="{1ACC478D-C4C3-4E2C-8E86-54401F59E844}" srcOrd="0" destOrd="0" presId="urn:microsoft.com/office/officeart/2005/8/layout/chevron1"/>
    <dgm:cxn modelId="{D1F20075-DA30-4C6A-9DE7-7CE7A44EBB9A}" srcId="{A94E93BC-C500-4193-A575-BB9022DB10F9}" destId="{4A00955F-06D5-4061-ADD5-765040902191}" srcOrd="3" destOrd="0" parTransId="{8148282F-B723-4B00-9C4B-FE7FE0E73D56}" sibTransId="{917E9E13-29A0-4C43-8DAD-17114CC65CCC}"/>
    <dgm:cxn modelId="{9141FD38-EE71-4B39-AE15-D9C504513196}" type="presOf" srcId="{4C70C988-F413-47EB-BD19-210E9CC63481}" destId="{1E9A9D2F-B6E6-4DFD-9BCD-9582B0B722F3}" srcOrd="0" destOrd="0" presId="urn:microsoft.com/office/officeart/2005/8/layout/chevron1"/>
    <dgm:cxn modelId="{0692EC31-737C-49DA-9143-32819561415E}" type="presOf" srcId="{31065013-3142-427E-8A80-7533EADE34EC}" destId="{FC2B4009-8FF4-46A0-8671-EF200B744A4B}" srcOrd="0" destOrd="0" presId="urn:microsoft.com/office/officeart/2005/8/layout/chevron1"/>
    <dgm:cxn modelId="{8894545A-6ED0-4B8A-927F-2B44F1CDF482}" type="presOf" srcId="{4A00955F-06D5-4061-ADD5-765040902191}" destId="{687E5294-59F3-4B21-A956-1C127C7F9CB7}" srcOrd="0" destOrd="0" presId="urn:microsoft.com/office/officeart/2005/8/layout/chevron1"/>
    <dgm:cxn modelId="{E28AB106-9B52-4AF8-BEBA-DA36D7ABCBA6}" srcId="{A94E93BC-C500-4193-A575-BB9022DB10F9}" destId="{31065013-3142-427E-8A80-7533EADE34EC}" srcOrd="2" destOrd="0" parTransId="{66C21442-32CB-436F-9B17-D516D518F267}" sibTransId="{FA9648E7-108E-4AF2-969D-D36A84207F48}"/>
    <dgm:cxn modelId="{56508845-26CD-4DB6-9896-E686B176BB79}" srcId="{A94E93BC-C500-4193-A575-BB9022DB10F9}" destId="{3712EC8B-E07E-4F62-B958-F84C66572FCA}" srcOrd="0" destOrd="0" parTransId="{EE144939-BDCA-4152-8A7C-A9ACDE609467}" sibTransId="{F0051C00-7263-4933-8184-709C52347726}"/>
    <dgm:cxn modelId="{EABA9E91-77A4-465D-8299-6B65BF727FEB}" srcId="{A94E93BC-C500-4193-A575-BB9022DB10F9}" destId="{4C70C988-F413-47EB-BD19-210E9CC63481}" srcOrd="1" destOrd="0" parTransId="{86474CC4-E525-423F-BBAD-FD4BCFD0CBDB}" sibTransId="{E09BB0E1-4BE6-47AF-8595-9287B922E874}"/>
    <dgm:cxn modelId="{0DFAFBF5-40EA-43B7-843C-81E6A22C36EF}" type="presOf" srcId="{3712EC8B-E07E-4F62-B958-F84C66572FCA}" destId="{306095E9-B983-4972-BABC-C1C790BC3182}" srcOrd="0" destOrd="0" presId="urn:microsoft.com/office/officeart/2005/8/layout/chevron1"/>
    <dgm:cxn modelId="{CE2E24C4-1252-48AA-AC15-14A6413F9A66}" type="presParOf" srcId="{1ACC478D-C4C3-4E2C-8E86-54401F59E844}" destId="{306095E9-B983-4972-BABC-C1C790BC3182}" srcOrd="0" destOrd="0" presId="urn:microsoft.com/office/officeart/2005/8/layout/chevron1"/>
    <dgm:cxn modelId="{971589EA-A4F3-4057-B8CC-7F85FFC3D700}" type="presParOf" srcId="{1ACC478D-C4C3-4E2C-8E86-54401F59E844}" destId="{2EF6448A-ACEA-4F72-9E99-B180D3296F60}" srcOrd="1" destOrd="0" presId="urn:microsoft.com/office/officeart/2005/8/layout/chevron1"/>
    <dgm:cxn modelId="{FA064649-7C26-4F26-88E0-3D35F4C466DA}" type="presParOf" srcId="{1ACC478D-C4C3-4E2C-8E86-54401F59E844}" destId="{1E9A9D2F-B6E6-4DFD-9BCD-9582B0B722F3}" srcOrd="2" destOrd="0" presId="urn:microsoft.com/office/officeart/2005/8/layout/chevron1"/>
    <dgm:cxn modelId="{2EC5A26A-79C3-419D-8765-4E7B8BC7CF00}" type="presParOf" srcId="{1ACC478D-C4C3-4E2C-8E86-54401F59E844}" destId="{F8883213-C7B4-4EE9-832F-C95B398A4F8F}" srcOrd="3" destOrd="0" presId="urn:microsoft.com/office/officeart/2005/8/layout/chevron1"/>
    <dgm:cxn modelId="{0CD9B0BC-704D-4C39-8BF6-720EBDD21F9B}" type="presParOf" srcId="{1ACC478D-C4C3-4E2C-8E86-54401F59E844}" destId="{FC2B4009-8FF4-46A0-8671-EF200B744A4B}" srcOrd="4" destOrd="0" presId="urn:microsoft.com/office/officeart/2005/8/layout/chevron1"/>
    <dgm:cxn modelId="{5FF7B712-9951-44E3-9D00-3DA27B23D59B}" type="presParOf" srcId="{1ACC478D-C4C3-4E2C-8E86-54401F59E844}" destId="{F3493F6E-73A0-4DCC-974B-B6B594445B8E}" srcOrd="5" destOrd="0" presId="urn:microsoft.com/office/officeart/2005/8/layout/chevron1"/>
    <dgm:cxn modelId="{0198CD45-E1C3-4EDA-AA34-2B4F0D178316}" type="presParOf" srcId="{1ACC478D-C4C3-4E2C-8E86-54401F59E844}" destId="{687E5294-59F3-4B21-A956-1C127C7F9CB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095E9-B983-4972-BABC-C1C790BC3182}">
      <dsp:nvSpPr>
        <dsp:cNvPr id="0" name=""/>
        <dsp:cNvSpPr/>
      </dsp:nvSpPr>
      <dsp:spPr>
        <a:xfrm>
          <a:off x="4108" y="1553688"/>
          <a:ext cx="2391558" cy="9566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Minimum  Information</a:t>
          </a:r>
          <a:endParaRPr lang="en-US" sz="2100" kern="1200" dirty="0"/>
        </a:p>
      </dsp:txBody>
      <dsp:txXfrm>
        <a:off x="482420" y="1553688"/>
        <a:ext cx="1434935" cy="956623"/>
      </dsp:txXfrm>
    </dsp:sp>
    <dsp:sp modelId="{1E9A9D2F-B6E6-4DFD-9BCD-9582B0B722F3}">
      <dsp:nvSpPr>
        <dsp:cNvPr id="0" name=""/>
        <dsp:cNvSpPr/>
      </dsp:nvSpPr>
      <dsp:spPr>
        <a:xfrm>
          <a:off x="2156511" y="1553688"/>
          <a:ext cx="2391558" cy="9566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Clear </a:t>
          </a:r>
          <a:r>
            <a:rPr lang="en-US" sz="2100" kern="1200" dirty="0" smtClean="0"/>
            <a:t>Formatting</a:t>
          </a:r>
          <a:endParaRPr lang="en-US" sz="2100" kern="1200" dirty="0"/>
        </a:p>
      </dsp:txBody>
      <dsp:txXfrm>
        <a:off x="2634823" y="1553688"/>
        <a:ext cx="1434935" cy="956623"/>
      </dsp:txXfrm>
    </dsp:sp>
    <dsp:sp modelId="{FC2B4009-8FF4-46A0-8671-EF200B744A4B}">
      <dsp:nvSpPr>
        <dsp:cNvPr id="0" name=""/>
        <dsp:cNvSpPr/>
      </dsp:nvSpPr>
      <dsp:spPr>
        <a:xfrm>
          <a:off x="4308914" y="1553688"/>
          <a:ext cx="2391558" cy="9566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Wanted</a:t>
          </a:r>
          <a:br>
            <a:rPr lang="en-US" sz="2100" kern="1200" dirty="0" smtClean="0"/>
          </a:br>
          <a:r>
            <a:rPr lang="en-US" sz="2100" kern="1200" dirty="0" smtClean="0"/>
            <a:t>Decision</a:t>
          </a:r>
          <a:endParaRPr lang="en-US" sz="2100" kern="1200" dirty="0"/>
        </a:p>
      </dsp:txBody>
      <dsp:txXfrm>
        <a:off x="4787226" y="1553688"/>
        <a:ext cx="1434935" cy="956623"/>
      </dsp:txXfrm>
    </dsp:sp>
    <dsp:sp modelId="{687E5294-59F3-4B21-A956-1C127C7F9CB7}">
      <dsp:nvSpPr>
        <dsp:cNvPr id="0" name=""/>
        <dsp:cNvSpPr/>
      </dsp:nvSpPr>
      <dsp:spPr>
        <a:xfrm>
          <a:off x="6461316" y="1553688"/>
          <a:ext cx="2391558" cy="9566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How to Ask Decision</a:t>
          </a:r>
          <a:endParaRPr lang="en-US" sz="2100" kern="1200" dirty="0"/>
        </a:p>
      </dsp:txBody>
      <dsp:txXfrm>
        <a:off x="6939628" y="1553688"/>
        <a:ext cx="1434935" cy="956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90E09-0421-4AE1-B4D6-019B7236780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2D84F-70AF-48E4-A88C-2DB55EF65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6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https://homepages.cwi.nl/~storm/teaching/reader/Dijkstra68.pdf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2D84F-70AF-48E4-A88C-2DB55EF655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04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Starting with the decision you want made ensures that whatever you do (presentation or otherwise) will remain focused on what's important rather than turn into a discursive load of boring nonsense. So while you might decide to make a PowerPoint, it will be shorter and more to the point.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2D84F-70AF-48E4-A88C-2DB55EF655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9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536C-B077-408E-AF8E-7EB1140CF9B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3401-A232-48C8-B1CE-8BBEB41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8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536C-B077-408E-AF8E-7EB1140CF9B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3401-A232-48C8-B1CE-8BBEB41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7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536C-B077-408E-AF8E-7EB1140CF9B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3401-A232-48C8-B1CE-8BBEB41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8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536C-B077-408E-AF8E-7EB1140CF9B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3401-A232-48C8-B1CE-8BBEB41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536C-B077-408E-AF8E-7EB1140CF9B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3401-A232-48C8-B1CE-8BBEB41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6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536C-B077-408E-AF8E-7EB1140CF9B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3401-A232-48C8-B1CE-8BBEB41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536C-B077-408E-AF8E-7EB1140CF9B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3401-A232-48C8-B1CE-8BBEB41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1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536C-B077-408E-AF8E-7EB1140CF9B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3401-A232-48C8-B1CE-8BBEB41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536C-B077-408E-AF8E-7EB1140CF9B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3401-A232-48C8-B1CE-8BBEB41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536C-B077-408E-AF8E-7EB1140CF9B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3401-A232-48C8-B1CE-8BBEB41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6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536C-B077-408E-AF8E-7EB1140CF9B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3401-A232-48C8-B1CE-8BBEB41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6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F536C-B077-408E-AF8E-7EB1140CF9B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3401-A232-48C8-B1CE-8BBEB41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c.com/geoffrey-james/how-to-eliminate-powerpoint-even-if-youre-not-jeff-bezos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497" y="260648"/>
            <a:ext cx="910850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YET ANOTHER POWERPOINT</a:t>
            </a:r>
          </a:p>
          <a:p>
            <a:pPr algn="ctr"/>
            <a:endParaRPr lang="en-US" sz="4400" b="1" dirty="0" smtClean="0"/>
          </a:p>
          <a:p>
            <a:pPr algn="ctr"/>
            <a:r>
              <a:rPr lang="en-US" sz="7200" b="1" dirty="0"/>
              <a:t>A</a:t>
            </a:r>
            <a:r>
              <a:rPr lang="en-US" sz="7200" b="1" dirty="0" smtClean="0"/>
              <a:t>BOUT LESS POWERPOINTS</a:t>
            </a:r>
            <a:endParaRPr lang="en-US" sz="7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17407" y="5302334"/>
            <a:ext cx="11446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(Oh, the irony!)</a:t>
            </a:r>
            <a:endParaRPr lang="en-US" sz="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7939" y="6093296"/>
            <a:ext cx="765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Source:</a:t>
            </a:r>
          </a:p>
          <a:p>
            <a:r>
              <a:rPr lang="en-US" sz="1400" dirty="0" smtClean="0">
                <a:hlinkClick r:id="rId2"/>
              </a:rPr>
              <a:t>https://www.inc.com/geoffrey-james/how-to-eliminate-powerpoint-even-if-youre-not-jeff-bezos.html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40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661" y="1988840"/>
            <a:ext cx="8352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#3b ABOUT DRILL DOWNS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7230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9" y="188640"/>
            <a:ext cx="842493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Why People ask </a:t>
            </a:r>
            <a:r>
              <a:rPr lang="en-US" sz="2800" b="1" dirty="0" smtClean="0"/>
              <a:t>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They </a:t>
            </a:r>
            <a:r>
              <a:rPr lang="en-US" sz="2800" b="1" dirty="0" smtClean="0"/>
              <a:t>need to </a:t>
            </a:r>
            <a:r>
              <a:rPr lang="en-US" sz="2800" b="1" dirty="0" smtClean="0"/>
              <a:t>know </a:t>
            </a:r>
            <a:r>
              <a:rPr lang="en-US" sz="2800" dirty="0" smtClean="0"/>
              <a:t>to decide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They </a:t>
            </a:r>
            <a:r>
              <a:rPr lang="en-US" sz="2800" dirty="0" smtClean="0"/>
              <a:t>are only </a:t>
            </a:r>
            <a:r>
              <a:rPr lang="en-US" sz="2800" b="1" dirty="0" smtClean="0"/>
              <a:t>testing</a:t>
            </a:r>
            <a:r>
              <a:rPr lang="en-US" sz="2800" dirty="0" smtClean="0"/>
              <a:t> </a:t>
            </a:r>
            <a:r>
              <a:rPr lang="en-US" sz="2800" dirty="0" smtClean="0"/>
              <a:t>your soundness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Do not put every </a:t>
            </a:r>
            <a:r>
              <a:rPr lang="en-US" sz="2800" b="1" dirty="0" smtClean="0"/>
              <a:t>possible answer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Unsolicited answers opens </a:t>
            </a:r>
            <a:r>
              <a:rPr lang="en-US" sz="2800" b="1" dirty="0" smtClean="0"/>
              <a:t>can of worms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Again, the </a:t>
            </a:r>
            <a:r>
              <a:rPr lang="en-US" sz="2800" dirty="0" smtClean="0"/>
              <a:t>goal is </a:t>
            </a:r>
            <a:r>
              <a:rPr lang="en-US" sz="2800" b="1" dirty="0" smtClean="0"/>
              <a:t>minimum </a:t>
            </a:r>
            <a:r>
              <a:rPr lang="en-US" sz="2800" dirty="0" smtClean="0"/>
              <a:t>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Solutions: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Know your stuff </a:t>
            </a:r>
            <a:r>
              <a:rPr lang="en-US" sz="2800" dirty="0" smtClean="0"/>
              <a:t>to answer on the fly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Have an additional document with </a:t>
            </a:r>
            <a:r>
              <a:rPr lang="en-US" sz="2800" b="1" dirty="0" smtClean="0"/>
              <a:t>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dirty="0" smtClean="0"/>
              <a:t>I don’t know</a:t>
            </a:r>
            <a:r>
              <a:rPr lang="en-US" sz="2800" dirty="0" smtClean="0"/>
              <a:t>. I will get back to you </a:t>
            </a:r>
            <a:r>
              <a:rPr lang="en-US" sz="2800" dirty="0" smtClean="0"/>
              <a:t>later with </a:t>
            </a:r>
            <a:r>
              <a:rPr lang="en-US" sz="2800" dirty="0" smtClean="0"/>
              <a:t>the answer”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“lets discuss </a:t>
            </a:r>
            <a:r>
              <a:rPr lang="en-US" sz="2800" b="1" dirty="0" smtClean="0"/>
              <a:t>offline</a:t>
            </a:r>
            <a:r>
              <a:rPr lang="en-US" sz="2800" dirty="0" smtClean="0"/>
              <a:t>. It is not relevant to the whole audience”</a:t>
            </a:r>
          </a:p>
        </p:txBody>
      </p:sp>
    </p:spTree>
    <p:extLst>
      <p:ext uri="{BB962C8B-B14F-4D97-AF65-F5344CB8AC3E}">
        <p14:creationId xmlns:p14="http://schemas.microsoft.com/office/powerpoint/2010/main" val="3815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988840"/>
            <a:ext cx="9001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4# ABOUT DECISION ASKING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6019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9" y="188640"/>
            <a:ext cx="842493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No decision attempted = Waste of time</a:t>
            </a: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Closing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Wait </a:t>
            </a:r>
            <a:r>
              <a:rPr lang="en-US" sz="3200" dirty="0" smtClean="0"/>
              <a:t>until discussion feels </a:t>
            </a:r>
            <a:r>
              <a:rPr lang="en-US" sz="3200" dirty="0" smtClean="0"/>
              <a:t>clearly done</a:t>
            </a: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Summarize </a:t>
            </a:r>
            <a:r>
              <a:rPr lang="en-US" sz="3200" dirty="0" smtClean="0"/>
              <a:t>the discussion in your own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Ask </a:t>
            </a:r>
            <a:r>
              <a:rPr lang="en-US" sz="3200" dirty="0" smtClean="0"/>
              <a:t>for a decision: “are we all more or </a:t>
            </a:r>
            <a:r>
              <a:rPr lang="en-US" sz="3200" dirty="0" smtClean="0"/>
              <a:t>less in </a:t>
            </a:r>
            <a:r>
              <a:rPr lang="en-US" sz="3200" dirty="0" smtClean="0"/>
              <a:t>a agreement on </a:t>
            </a:r>
            <a:r>
              <a:rPr lang="en-US" sz="3200" dirty="0" smtClean="0"/>
              <a:t>this summary?”</a:t>
            </a: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If Yes</a:t>
            </a:r>
            <a:r>
              <a:rPr lang="en-US" sz="3200" dirty="0" smtClean="0"/>
              <a:t>:</a:t>
            </a:r>
            <a:r>
              <a:rPr lang="en-US" sz="3200" dirty="0"/>
              <a:t> close the </a:t>
            </a:r>
            <a:r>
              <a:rPr lang="en-US" sz="3200" dirty="0" smtClean="0"/>
              <a:t>meeting. </a:t>
            </a:r>
            <a:r>
              <a:rPr lang="en-US" sz="3200" b="1" dirty="0" smtClean="0"/>
              <a:t>Email immediately </a:t>
            </a:r>
            <a:r>
              <a:rPr lang="en-US" sz="3200" dirty="0" smtClean="0"/>
              <a:t>both </a:t>
            </a:r>
            <a:r>
              <a:rPr lang="en-US" sz="3200" dirty="0" smtClean="0"/>
              <a:t>the </a:t>
            </a:r>
            <a:r>
              <a:rPr lang="en-US" sz="3200" b="1" dirty="0" smtClean="0"/>
              <a:t>summary</a:t>
            </a:r>
            <a:r>
              <a:rPr lang="en-US" sz="3200" dirty="0" smtClean="0"/>
              <a:t> </a:t>
            </a:r>
            <a:r>
              <a:rPr lang="en-US" sz="3200" dirty="0" smtClean="0"/>
              <a:t>and the </a:t>
            </a:r>
            <a:r>
              <a:rPr lang="en-US" sz="3200" b="1" dirty="0" smtClean="0"/>
              <a:t>decision</a:t>
            </a:r>
            <a:r>
              <a:rPr lang="en-US" sz="3200" dirty="0" smtClean="0"/>
              <a:t> you believe was just made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If No</a:t>
            </a:r>
            <a:r>
              <a:rPr lang="en-US" sz="3200" dirty="0" smtClean="0"/>
              <a:t>: close the meeting. Email your summary and say that </a:t>
            </a:r>
            <a:r>
              <a:rPr lang="en-US" sz="3200" b="1" dirty="0" smtClean="0"/>
              <a:t>further </a:t>
            </a:r>
            <a:r>
              <a:rPr lang="en-US" sz="3200" b="1" dirty="0"/>
              <a:t>discussion </a:t>
            </a:r>
            <a:r>
              <a:rPr lang="en-US" sz="3200" dirty="0"/>
              <a:t>will be </a:t>
            </a:r>
            <a:r>
              <a:rPr lang="en-US" sz="3200" dirty="0" smtClean="0"/>
              <a:t>required. Try </a:t>
            </a:r>
            <a:r>
              <a:rPr lang="en-US" sz="3200" dirty="0"/>
              <a:t>again </a:t>
            </a:r>
            <a:r>
              <a:rPr lang="en-US" sz="3200" dirty="0" smtClean="0"/>
              <a:t>later</a:t>
            </a:r>
          </a:p>
        </p:txBody>
      </p:sp>
    </p:spTree>
    <p:extLst>
      <p:ext uri="{BB962C8B-B14F-4D97-AF65-F5344CB8AC3E}">
        <p14:creationId xmlns:p14="http://schemas.microsoft.com/office/powerpoint/2010/main" val="3853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661" y="1988840"/>
            <a:ext cx="8352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WHAT IS COOL ABOUT THIS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9884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9" y="188640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No decision attempted = Waste of time</a:t>
            </a: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Benefits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Prevents you from boring everyone with </a:t>
            </a:r>
            <a:r>
              <a:rPr lang="en-US" sz="3200" b="1" dirty="0" smtClean="0"/>
              <a:t>bad PowerPoints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Increase your effectiveness as a </a:t>
            </a:r>
            <a:r>
              <a:rPr lang="en-US" sz="3200" b="1" dirty="0" smtClean="0"/>
              <a:t>communicator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Advance your </a:t>
            </a:r>
            <a:r>
              <a:rPr lang="en-US" sz="3200" b="1" dirty="0" smtClean="0"/>
              <a:t>career</a:t>
            </a:r>
            <a:r>
              <a:rPr lang="en-US" sz="3200" dirty="0" smtClean="0"/>
              <a:t> </a:t>
            </a:r>
            <a:r>
              <a:rPr lang="en-US" sz="3200" dirty="0" smtClean="0"/>
              <a:t>by getting the decisions you want</a:t>
            </a:r>
          </a:p>
        </p:txBody>
      </p:sp>
    </p:spTree>
    <p:extLst>
      <p:ext uri="{BB962C8B-B14F-4D97-AF65-F5344CB8AC3E}">
        <p14:creationId xmlns:p14="http://schemas.microsoft.com/office/powerpoint/2010/main" val="33484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661" y="1988840"/>
            <a:ext cx="8352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BONUS TIPS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5470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9" y="188640"/>
            <a:ext cx="8424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Bonus tips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b="1" dirty="0" smtClean="0"/>
              <a:t>only</a:t>
            </a:r>
            <a:r>
              <a:rPr lang="en-US" sz="3200" dirty="0" smtClean="0"/>
              <a:t> admissible animation is “Appear”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Go to the end of the room. Can you read the smallest text?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7 bullets / 7 ideas per slide</a:t>
            </a:r>
          </a:p>
        </p:txBody>
      </p:sp>
    </p:spTree>
    <p:extLst>
      <p:ext uri="{BB962C8B-B14F-4D97-AF65-F5344CB8AC3E}">
        <p14:creationId xmlns:p14="http://schemas.microsoft.com/office/powerpoint/2010/main" val="18264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908" y="260648"/>
            <a:ext cx="84249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“On PowerPoints considered Harmful”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They make the presenter’s job </a:t>
            </a:r>
            <a:r>
              <a:rPr lang="en-US" sz="3200" b="1" dirty="0" smtClean="0"/>
              <a:t>easy</a:t>
            </a:r>
            <a:r>
              <a:rPr lang="en-US" sz="3200" dirty="0" smtClean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..but they vastly </a:t>
            </a:r>
            <a:r>
              <a:rPr lang="en-US" sz="3200" b="1" dirty="0" smtClean="0"/>
              <a:t>reduce</a:t>
            </a:r>
            <a:r>
              <a:rPr lang="en-US" sz="3200" dirty="0" smtClean="0"/>
              <a:t> </a:t>
            </a:r>
            <a:r>
              <a:rPr lang="en-US" sz="3200" dirty="0" smtClean="0"/>
              <a:t>the presenter’s effectiveness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Solution</a:t>
            </a:r>
            <a:r>
              <a:rPr lang="en-US" sz="32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Do </a:t>
            </a:r>
            <a:r>
              <a:rPr lang="en-US" sz="3200" b="1" dirty="0" smtClean="0"/>
              <a:t>less</a:t>
            </a:r>
            <a:r>
              <a:rPr lang="en-US" sz="3200" dirty="0" smtClean="0"/>
              <a:t> </a:t>
            </a:r>
            <a:r>
              <a:rPr lang="en-US" sz="3200" dirty="0" err="1" smtClean="0"/>
              <a:t>powerpoints</a:t>
            </a: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Do </a:t>
            </a:r>
            <a:r>
              <a:rPr lang="en-US" sz="3200" b="1" dirty="0" smtClean="0"/>
              <a:t>smaller</a:t>
            </a:r>
            <a:r>
              <a:rPr lang="en-US" sz="3200" dirty="0" smtClean="0"/>
              <a:t> </a:t>
            </a:r>
            <a:r>
              <a:rPr lang="en-US" sz="3200" dirty="0" err="1" smtClean="0"/>
              <a:t>powerpoints</a:t>
            </a: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Do </a:t>
            </a:r>
            <a:r>
              <a:rPr lang="en-US" sz="3200" b="1" dirty="0" smtClean="0"/>
              <a:t>focused </a:t>
            </a:r>
            <a:r>
              <a:rPr lang="en-US" sz="3200" dirty="0" err="1" smtClean="0"/>
              <a:t>powerpoints</a:t>
            </a: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6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908" y="260648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Before any presentation, ask these </a:t>
            </a:r>
            <a:r>
              <a:rPr lang="en-US" sz="2400" b="1" dirty="0" smtClean="0"/>
              <a:t>questions</a:t>
            </a:r>
            <a:r>
              <a:rPr lang="en-US" sz="2400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What </a:t>
            </a:r>
            <a:r>
              <a:rPr lang="en-US" sz="2400" b="1" dirty="0"/>
              <a:t>decision</a:t>
            </a:r>
            <a:r>
              <a:rPr lang="en-US" sz="2400" dirty="0"/>
              <a:t> do you want to be made?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What </a:t>
            </a:r>
            <a:r>
              <a:rPr lang="en-US" sz="2400" dirty="0"/>
              <a:t>is the minimum amount of </a:t>
            </a:r>
            <a:r>
              <a:rPr lang="en-US" sz="2400" b="1" dirty="0"/>
              <a:t>information</a:t>
            </a:r>
            <a:r>
              <a:rPr lang="en-US" sz="2400" dirty="0"/>
              <a:t> </a:t>
            </a:r>
            <a:r>
              <a:rPr lang="en-US" sz="2400" dirty="0" smtClean="0"/>
              <a:t>they need?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What is the </a:t>
            </a:r>
            <a:r>
              <a:rPr lang="en-US" sz="2400" dirty="0" smtClean="0"/>
              <a:t>best </a:t>
            </a:r>
            <a:r>
              <a:rPr lang="en-US" sz="2400" b="1" dirty="0" smtClean="0"/>
              <a:t>format</a:t>
            </a:r>
            <a:r>
              <a:rPr lang="en-US" sz="2400" dirty="0" smtClean="0"/>
              <a:t> to provide the information?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How will you </a:t>
            </a:r>
            <a:r>
              <a:rPr lang="en-US" sz="2400" b="1" dirty="0" smtClean="0"/>
              <a:t>ask </a:t>
            </a:r>
            <a:r>
              <a:rPr lang="en-US" sz="2400" dirty="0" smtClean="0"/>
              <a:t>the final decision</a:t>
            </a:r>
            <a:r>
              <a:rPr lang="en-US" sz="2400" dirty="0"/>
              <a:t>?</a:t>
            </a:r>
            <a:endParaRPr lang="en-US" sz="24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179512" y="2204864"/>
            <a:ext cx="8856984" cy="4064000"/>
            <a:chOff x="179512" y="1916832"/>
            <a:chExt cx="8856984" cy="4064000"/>
          </a:xfrm>
        </p:grpSpPr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784666890"/>
                </p:ext>
              </p:extLst>
            </p:nvPr>
          </p:nvGraphicFramePr>
          <p:xfrm>
            <a:off x="179512" y="1916832"/>
            <a:ext cx="8856984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5220072" y="4365104"/>
              <a:ext cx="785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#1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99592" y="4347339"/>
              <a:ext cx="785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#2</a:t>
              </a:r>
              <a:endParaRPr lang="en-US" sz="3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9832" y="4365103"/>
              <a:ext cx="785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#3</a:t>
              </a:r>
              <a:endParaRPr lang="en-US" sz="3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80312" y="4372738"/>
              <a:ext cx="785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#4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8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176" y="1988840"/>
            <a:ext cx="8352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#1 ABOUT DECISIONS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41281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908" y="476672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These are </a:t>
            </a:r>
            <a:r>
              <a:rPr lang="en-US" sz="2800" b="1" dirty="0" smtClean="0"/>
              <a:t>appropriate decisions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On </a:t>
            </a:r>
            <a:r>
              <a:rPr lang="en-US" sz="2800" b="1" dirty="0" smtClean="0"/>
              <a:t>next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</a:t>
            </a:r>
            <a:r>
              <a:rPr lang="en-US" sz="2800" b="1" dirty="0" smtClean="0"/>
              <a:t>buy </a:t>
            </a:r>
            <a:r>
              <a:rPr lang="en-US" sz="2800" dirty="0" smtClean="0"/>
              <a:t>something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</a:t>
            </a:r>
            <a:r>
              <a:rPr lang="en-US" sz="2800" b="1" dirty="0" smtClean="0"/>
              <a:t>cancel </a:t>
            </a:r>
            <a:r>
              <a:rPr lang="en-US" sz="2800" dirty="0" smtClean="0"/>
              <a:t>something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decide how to handle a </a:t>
            </a:r>
            <a:r>
              <a:rPr lang="en-US" sz="2800" b="1" dirty="0" smtClean="0"/>
              <a:t>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To decide </a:t>
            </a:r>
            <a:r>
              <a:rPr lang="en-US" sz="2800" dirty="0" smtClean="0"/>
              <a:t>how to take advantage of a </a:t>
            </a:r>
            <a:r>
              <a:rPr lang="en-US" sz="2800" b="1" dirty="0" smtClean="0"/>
              <a:t>situation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These presentations are just a </a:t>
            </a:r>
            <a:r>
              <a:rPr lang="en-US" sz="2800" b="1" dirty="0" smtClean="0"/>
              <a:t>waste of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To keep everyone </a:t>
            </a:r>
            <a:r>
              <a:rPr lang="en-US" sz="2800" b="1" dirty="0"/>
              <a:t>informed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provide </a:t>
            </a:r>
            <a:r>
              <a:rPr lang="en-US" sz="2800" b="1" dirty="0" smtClean="0"/>
              <a:t>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promote your </a:t>
            </a:r>
            <a:r>
              <a:rPr lang="en-US" sz="2800" b="1" dirty="0" smtClean="0"/>
              <a:t>self-visibility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prove you have the </a:t>
            </a:r>
            <a:r>
              <a:rPr lang="en-US" sz="2800" b="1" dirty="0" smtClean="0"/>
              <a:t>power </a:t>
            </a:r>
            <a:r>
              <a:rPr lang="en-US" sz="2800" dirty="0" smtClean="0"/>
              <a:t>over people</a:t>
            </a:r>
          </a:p>
        </p:txBody>
      </p:sp>
    </p:spTree>
    <p:extLst>
      <p:ext uri="{BB962C8B-B14F-4D97-AF65-F5344CB8AC3E}">
        <p14:creationId xmlns:p14="http://schemas.microsoft.com/office/powerpoint/2010/main" val="75657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661" y="1988840"/>
            <a:ext cx="8352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#2 MINIMUM</a:t>
            </a:r>
            <a:br>
              <a:rPr lang="en-US" sz="8800" b="1" dirty="0" smtClean="0"/>
            </a:br>
            <a:r>
              <a:rPr lang="en-US" sz="8800" b="1" dirty="0" smtClean="0"/>
              <a:t>INFORMATION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4055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9" y="188640"/>
            <a:ext cx="8424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Minimum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Provide ONLY </a:t>
            </a:r>
            <a:r>
              <a:rPr lang="en-US" sz="2800" dirty="0" smtClean="0"/>
              <a:t>the information </a:t>
            </a:r>
            <a:r>
              <a:rPr lang="en-US" sz="2800" b="1" dirty="0" smtClean="0"/>
              <a:t>people </a:t>
            </a:r>
            <a:r>
              <a:rPr lang="en-US" sz="2800" b="1" dirty="0" smtClean="0"/>
              <a:t>need </a:t>
            </a:r>
            <a:r>
              <a:rPr lang="en-US" sz="2800" dirty="0" smtClean="0"/>
              <a:t>to </a:t>
            </a:r>
            <a:r>
              <a:rPr lang="en-US" sz="2800" u="sng" dirty="0" smtClean="0"/>
              <a:t>decide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Everything else is an </a:t>
            </a:r>
            <a:r>
              <a:rPr lang="en-US" sz="2800" b="1" dirty="0" smtClean="0"/>
              <a:t>imposition</a:t>
            </a:r>
            <a:r>
              <a:rPr lang="en-US" sz="2800" dirty="0" smtClean="0"/>
              <a:t>. Skip it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48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52536" y="1988840"/>
            <a:ext cx="9396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#3 CLEAR+EFFICIENT</a:t>
            </a:r>
            <a:br>
              <a:rPr lang="en-US" sz="7200" b="1" dirty="0" smtClean="0"/>
            </a:br>
            <a:r>
              <a:rPr lang="en-US" sz="7200" b="1" dirty="0" smtClean="0"/>
              <a:t>INFORMATION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6083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9" y="188640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About </a:t>
            </a:r>
            <a:r>
              <a:rPr lang="en-US" sz="2800" b="1" dirty="0" smtClean="0"/>
              <a:t>Clear </a:t>
            </a:r>
            <a:r>
              <a:rPr lang="en-US" sz="2800" dirty="0" smtClean="0"/>
              <a:t>and </a:t>
            </a:r>
            <a:r>
              <a:rPr lang="en-US" sz="2800" b="1" dirty="0" smtClean="0"/>
              <a:t>Efficient </a:t>
            </a:r>
            <a:r>
              <a:rPr lang="en-US" sz="2800" dirty="0" smtClean="0"/>
              <a:t>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Talking </a:t>
            </a:r>
            <a:r>
              <a:rPr lang="en-US" sz="2800" dirty="0"/>
              <a:t>over </a:t>
            </a:r>
            <a:r>
              <a:rPr lang="en-US" sz="2800" b="1" dirty="0"/>
              <a:t>bulleted </a:t>
            </a:r>
            <a:r>
              <a:rPr lang="en-US" sz="2800" b="1" dirty="0" smtClean="0"/>
              <a:t>slides </a:t>
            </a:r>
            <a:r>
              <a:rPr lang="en-US" sz="2800" dirty="0" smtClean="0"/>
              <a:t>is neither clear nor efficient. Result </a:t>
            </a:r>
            <a:r>
              <a:rPr lang="en-US" sz="2800" dirty="0" smtClean="0"/>
              <a:t>is either </a:t>
            </a:r>
            <a:r>
              <a:rPr lang="en-US" sz="2800" b="1" dirty="0" smtClean="0"/>
              <a:t>dissonance </a:t>
            </a:r>
            <a:r>
              <a:rPr lang="en-US" sz="2800" dirty="0" smtClean="0"/>
              <a:t>or </a:t>
            </a:r>
            <a:r>
              <a:rPr lang="en-US" sz="2800" dirty="0" err="1" smtClean="0"/>
              <a:t>b</a:t>
            </a:r>
            <a:r>
              <a:rPr lang="en-US" sz="2800" b="1" dirty="0" err="1" smtClean="0"/>
              <a:t>oredown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Same for talking over </a:t>
            </a:r>
            <a:r>
              <a:rPr lang="en-US" sz="2800" b="1" dirty="0" smtClean="0"/>
              <a:t>stock photos</a:t>
            </a:r>
            <a:r>
              <a:rPr lang="en-US" sz="2800" dirty="0" smtClean="0"/>
              <a:t>. It is just a distraction </a:t>
            </a:r>
            <a:r>
              <a:rPr lang="en-US" sz="2800" dirty="0" smtClean="0"/>
              <a:t>(unless the picture is the </a:t>
            </a:r>
            <a:r>
              <a:rPr lang="en-US" sz="2800" dirty="0" smtClean="0"/>
              <a:t>decision </a:t>
            </a:r>
            <a:r>
              <a:rPr lang="en-US" sz="2800" dirty="0" smtClean="0"/>
              <a:t>itself)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Pure Text </a:t>
            </a:r>
            <a:r>
              <a:rPr lang="en-US" sz="2800" dirty="0" smtClean="0"/>
              <a:t>should go to a briefing document that can be read in advance. </a:t>
            </a:r>
            <a:endParaRPr lang="en-US" sz="28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1 hour writing </a:t>
            </a:r>
            <a:r>
              <a:rPr lang="en-US" sz="2800" dirty="0" smtClean="0"/>
              <a:t>= 3 </a:t>
            </a:r>
            <a:r>
              <a:rPr lang="en-US" sz="2800" dirty="0" smtClean="0"/>
              <a:t>min read </a:t>
            </a:r>
            <a:r>
              <a:rPr lang="en-US" sz="2800" dirty="0" smtClean="0"/>
              <a:t>= 30 </a:t>
            </a:r>
            <a:r>
              <a:rPr lang="en-US" sz="2800" dirty="0" smtClean="0"/>
              <a:t>min spoon-feed slides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165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569</Words>
  <Application>Microsoft Office PowerPoint</Application>
  <PresentationFormat>On-screen Show (4:3)</PresentationFormat>
  <Paragraphs>89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Estrela</dc:creator>
  <cp:lastModifiedBy>Pedro Estrela</cp:lastModifiedBy>
  <cp:revision>13</cp:revision>
  <dcterms:created xsi:type="dcterms:W3CDTF">2021-05-29T10:01:48Z</dcterms:created>
  <dcterms:modified xsi:type="dcterms:W3CDTF">2021-05-29T21:40:40Z</dcterms:modified>
</cp:coreProperties>
</file>