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Average"/>
      <p:regular r:id="rId46"/>
    </p:embeddedFont>
    <p:embeddedFont>
      <p:font typeface="Oswald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verage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swald-bold.fntdata"/><Relationship Id="rId25" Type="http://schemas.openxmlformats.org/officeDocument/2006/relationships/slide" Target="slides/slide20.xml"/><Relationship Id="rId47" Type="http://schemas.openxmlformats.org/officeDocument/2006/relationships/font" Target="fonts/Oswa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d913218f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d913218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d913218f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d913218f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da01ecd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da01ecd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d913218f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d913218f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dd97edfd7a_1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dd97edfd7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913218f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913218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d913218f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d913218f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da01ecd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da01ecd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4d87a2b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4d87a2b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d913218f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d913218f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da01ecd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da01ecd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d913218fa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d913218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dda01ecd3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dda01ecd3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d913218f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d913218f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dbbda8ef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ddbbda8ef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d913218f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d913218f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d913218f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d913218f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d913218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dd913218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dd913218fa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dd913218fa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d913218f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d913218f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d913218f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d913218f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d913218f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dd913218f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d97edfd7a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d97edfd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dd913218f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dd913218f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d913218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dd913218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d913218f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dd913218f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d913218f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d913218f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dda01ecd3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dda01ecd3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d913218f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dd913218f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da01ecd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dda01ecd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dd913218f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dd913218f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913218f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913218f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d913218fa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d913218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d913218fa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d913218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dd913218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dd913218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4d87a2b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4d87a2b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d97edfd7a_1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d97edfd7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hyperlink" Target="https://www.linkedin.com/in/bianca-carvalio-antonietti-72381025a/" TargetMode="External"/><Relationship Id="rId5" Type="http://schemas.openxmlformats.org/officeDocument/2006/relationships/hyperlink" Target="https://www.linkedin.com/in/lucas-bueno-oliveira/" TargetMode="External"/><Relationship Id="rId6" Type="http://schemas.openxmlformats.org/officeDocument/2006/relationships/image" Target="../media/image4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Habilidades Práticas do Agile Software</a:t>
            </a:r>
            <a:endParaRPr sz="1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986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Prefácio, Introdução e Capítulo 1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1500" y="4398875"/>
            <a:ext cx="9145500" cy="6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4557651"/>
            <a:ext cx="862900" cy="34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5400" y="4398875"/>
            <a:ext cx="572565" cy="6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ctrTitle"/>
          </p:nvPr>
        </p:nvSpPr>
        <p:spPr>
          <a:xfrm>
            <a:off x="670500" y="4299725"/>
            <a:ext cx="78015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highlight>
                  <a:schemeClr val="dk1"/>
                </a:highlight>
              </a:rPr>
              <a:t>PET/ADS</a:t>
            </a:r>
            <a:endParaRPr sz="360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5629300" y="2372463"/>
            <a:ext cx="259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 porta representa seu código? 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Por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que estamos nessa porta ou naquela?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775" y="1371437"/>
            <a:ext cx="3602825" cy="32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resposta: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074100" y="1188725"/>
            <a:ext cx="2995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Habilidade Profissional</a:t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66000" y="2214475"/>
            <a:ext cx="3551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Conhecimento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dquire-se dos princípios, padrões, práticas e heurísticas.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931125" y="2214475"/>
            <a:ext cx="3551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Trabalho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É preciso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esmiuçar esse conhecimento com o trabalho, com a prática. Deve-se errar, praticar sozinho e ver outras pessoas errarem.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livro é dividido em três partes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31500" y="1697625"/>
            <a:ext cx="84810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1" lang="pt-BR">
                <a:solidFill>
                  <a:schemeClr val="dk1"/>
                </a:solidFill>
              </a:rPr>
              <a:t>Primeira:</a:t>
            </a:r>
            <a:r>
              <a:rPr lang="pt-BR">
                <a:solidFill>
                  <a:schemeClr val="dk1"/>
                </a:solidFill>
              </a:rPr>
              <a:t> descrição dos princípios, padrões e práticas de um código limpo.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1" lang="pt-BR">
                <a:solidFill>
                  <a:schemeClr val="dk1"/>
                </a:solidFill>
              </a:rPr>
              <a:t>Segunda:</a:t>
            </a:r>
            <a:r>
              <a:rPr lang="pt-BR">
                <a:solidFill>
                  <a:schemeClr val="dk1"/>
                </a:solidFill>
              </a:rPr>
              <a:t> estudos de caso e exercícios para limpar um código.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Char char="●"/>
            </a:pPr>
            <a:r>
              <a:rPr b="1" lang="pt-BR">
                <a:solidFill>
                  <a:schemeClr val="dk1"/>
                </a:solidFill>
              </a:rPr>
              <a:t>Terceira:</a:t>
            </a:r>
            <a:r>
              <a:rPr lang="pt-BR">
                <a:solidFill>
                  <a:schemeClr val="dk1"/>
                </a:solidFill>
              </a:rPr>
              <a:t> lista de heurísticas reunidas durante a criação dos estudos de caso.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2886900" y="1897200"/>
            <a:ext cx="3370200" cy="13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Capítulo 1: 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Código Limpo</a:t>
            </a:r>
            <a:endParaRPr b="1" sz="3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fim do código escrito está próximo?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01772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Com certeza, </a:t>
            </a:r>
            <a:r>
              <a:rPr b="1" lang="pt-BR" sz="2000">
                <a:solidFill>
                  <a:schemeClr val="dk1"/>
                </a:solidFill>
              </a:rPr>
              <a:t>não</a:t>
            </a:r>
            <a:r>
              <a:rPr lang="pt-BR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"Nunca nos livraremos dos códigos, pois eles representam os detalhes dos requisitos."</a:t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"O código é a linguagem na qual expressamos nossos </a:t>
            </a:r>
            <a:r>
              <a:rPr i="1" lang="pt-BR">
                <a:solidFill>
                  <a:schemeClr val="dk1"/>
                </a:solidFill>
              </a:rPr>
              <a:t>requisitos</a:t>
            </a:r>
            <a:r>
              <a:rPr i="1" lang="pt-BR">
                <a:solidFill>
                  <a:schemeClr val="dk1"/>
                </a:solidFill>
              </a:rPr>
              <a:t>."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24" y="1294025"/>
            <a:ext cx="921600" cy="9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832602">
            <a:off x="5481187" y="1026734"/>
            <a:ext cx="1214951" cy="130840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6714175" y="974225"/>
            <a:ext cx="4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gpt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028812">
            <a:off x="7224926" y="992517"/>
            <a:ext cx="1278498" cy="137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Parte: Código Ruim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725" y="1804075"/>
            <a:ext cx="2091750" cy="20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264772">
            <a:off x="5387923" y="3258409"/>
            <a:ext cx="1235453" cy="1235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0400" y="2973925"/>
            <a:ext cx="1313850" cy="13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5250" y="1598475"/>
            <a:ext cx="1347150" cy="13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3975" y="1697537"/>
            <a:ext cx="1149025" cy="11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643825" y="1697525"/>
            <a:ext cx="37002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código ruim é como se fosse um caminho penoso, com armadilhas ocultas e arbustos emaranhados. Não se sabe o que está acontecendo, só se vê um código cada vez mais sem sentido.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exemplo do</a:t>
            </a:r>
            <a:r>
              <a:rPr lang="pt-BR"/>
              <a:t> fracasso de uma empresa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636625"/>
            <a:ext cx="85206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Uma empresa dos anos 80 lançou um aplicativo muito bom que se tornou popular, mas ao longo de novas versões os bugs aumentaram muito. A empresa faliu.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b="1" i="1" lang="pt-BR">
                <a:solidFill>
                  <a:schemeClr val="dk1"/>
                </a:solidFill>
              </a:rPr>
              <a:t>“Foi o código ruim que acabou com a empresa.”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2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bom código importa: é a premissa mais robusta, apoiada e plena da nossa área. Isso é comprovado ao se lidar com a falta de um bom código durante muito tempo.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por que isso aconteceu?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528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Pressa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Prazos curtos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 cansaço de trabalhar por muito tempo em um código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Querer terminar logo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Enfim, o lema: uma bagunça que funciona é melhor do que nada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Só que não é bem assim...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125" y="445025"/>
            <a:ext cx="1083174" cy="108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Parte: O Custo de Ter um Código Confuso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75" y="1821925"/>
            <a:ext cx="4079974" cy="23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/>
        </p:nvSpPr>
        <p:spPr>
          <a:xfrm>
            <a:off x="5592425" y="2139725"/>
            <a:ext cx="289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Exemplo de uma equipe que trabalha rapidamente, mas percebe mais tarde que estão indo a passos de tartaruga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Produtividade zero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491800" y="1343725"/>
            <a:ext cx="8036700" cy="34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Cada alteração feita no código causa uma falha, que gera amarrações e confusões. Ao longo do tempo, não dá para arrumar mais nada.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Adicionar mais membros com a esperança de aumentar a produtividade pode aumentar a confusão.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novatos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não conhecem o todo e não sabem necessariamente diferenciar uma mudança benéfica de uma ruim.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Conforme a bagunça aumenta, a produtividade da equipe diminui.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250" y="3922650"/>
            <a:ext cx="983651" cy="9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material foi desenvolvido pelo grupo PET/ADS do IFSP São Carlos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 Parte: O Grande Replanejamento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539550" y="1782150"/>
            <a:ext cx="80649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No final, a equipe se rebela e exige um replanejamento do projeto. A gerência não tem escolha e acata essa decisão.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400" y="3035150"/>
            <a:ext cx="1828600" cy="1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4572000" y="3820475"/>
            <a:ext cx="235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Oswald"/>
                <a:ea typeface="Oswald"/>
                <a:cs typeface="Oswald"/>
                <a:sym typeface="Oswald"/>
              </a:rPr>
              <a:t>Um novo plano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imediata: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50" y="1922075"/>
            <a:ext cx="1299350" cy="1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363" y="1922075"/>
            <a:ext cx="1299350" cy="12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500" y="1086050"/>
            <a:ext cx="970650" cy="9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624" y="1285136"/>
            <a:ext cx="700826" cy="7008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3"/>
          <p:cNvSpPr txBox="1"/>
          <p:nvPr/>
        </p:nvSpPr>
        <p:spPr>
          <a:xfrm>
            <a:off x="860825" y="3615300"/>
            <a:ext cx="292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Equipe Nova: começa do zero e realmente tenta fazer um trabalho belo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5499550" y="3615300"/>
            <a:ext cx="270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Equipe Antiga: deve continuar na manutenção do sistema atual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Mas os velhos problemas voltam…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311700" y="1513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Os códigos são novos, mas as práticas são antigas. O novo código logo fica caótico novamente e tudo se repete.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225" y="3542250"/>
            <a:ext cx="1129550" cy="11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650" y="3021000"/>
            <a:ext cx="662575" cy="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0712" y="2792300"/>
            <a:ext cx="662575" cy="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775" y="3021000"/>
            <a:ext cx="662575" cy="6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Quarta Parte: Atitude</a:t>
            </a:r>
            <a:endParaRPr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0050" y="1422500"/>
            <a:ext cx="3132150" cy="31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637" y="2043475"/>
            <a:ext cx="1776975" cy="17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5"/>
          <p:cNvSpPr txBox="1"/>
          <p:nvPr/>
        </p:nvSpPr>
        <p:spPr>
          <a:xfrm>
            <a:off x="311700" y="1896750"/>
            <a:ext cx="4336500" cy="26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Temos grande responsabilidade sobre o código.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Os gerentes protegerão com paixão os prazos.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Os programadores devem proteger seu código com a mesma paixão, ao invés de simplesmente entregar uma bagunça.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Quinta Parte: O Principal Dilema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0110" y="3299398"/>
            <a:ext cx="1493614" cy="157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006" y="3811996"/>
            <a:ext cx="1007176" cy="1061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6460" y="3112543"/>
            <a:ext cx="916577" cy="965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9376" y="2946010"/>
            <a:ext cx="1074622" cy="1132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2658" y="4078434"/>
            <a:ext cx="1048058" cy="1104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352477">
            <a:off x="7301894" y="3990302"/>
            <a:ext cx="1005710" cy="1018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6"/>
          <p:cNvCxnSpPr/>
          <p:nvPr/>
        </p:nvCxnSpPr>
        <p:spPr>
          <a:xfrm flipH="1" rot="10800000">
            <a:off x="6127904" y="4078424"/>
            <a:ext cx="764356" cy="15887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450300" y="1644050"/>
            <a:ext cx="8243400" cy="16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>
                <a:solidFill>
                  <a:schemeClr val="dk1"/>
                </a:solidFill>
              </a:rPr>
              <a:t>A única maneira da bagunça não surgir, de prosseguir mais rápido e de não estragar todo um projeto é </a:t>
            </a:r>
            <a:r>
              <a:rPr lang="pt-BR">
                <a:solidFill>
                  <a:schemeClr val="dk1"/>
                </a:solidFill>
              </a:rPr>
              <a:t>justamente</a:t>
            </a:r>
            <a:r>
              <a:rPr lang="pt-BR">
                <a:solidFill>
                  <a:schemeClr val="dk1"/>
                </a:solidFill>
              </a:rPr>
              <a:t> a prática de manter um código limpo.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Sexta Parte: A Arte do Código Limpo?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966925" y="1932775"/>
            <a:ext cx="4141200" cy="1005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>
                <a:solidFill>
                  <a:schemeClr val="dk1"/>
                </a:solidFill>
              </a:rPr>
              <a:t>"C</a:t>
            </a:r>
            <a:r>
              <a:rPr i="1" lang="pt-BR">
                <a:solidFill>
                  <a:schemeClr val="dk1"/>
                </a:solidFill>
              </a:rPr>
              <a:t>omo escrevemos um código limpo? </a:t>
            </a:r>
            <a:r>
              <a:rPr lang="pt-BR">
                <a:solidFill>
                  <a:schemeClr val="dk1"/>
                </a:solidFill>
              </a:rPr>
              <a:t>"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2957325" y="2476250"/>
            <a:ext cx="2150800" cy="1352650"/>
          </a:xfrm>
          <a:custGeom>
            <a:rect b="b" l="l" r="r" t="t"/>
            <a:pathLst>
              <a:path extrusionOk="0" h="54106" w="86032">
                <a:moveTo>
                  <a:pt x="0" y="0"/>
                </a:moveTo>
                <a:cubicBezTo>
                  <a:pt x="0" y="17106"/>
                  <a:pt x="5359" y="39327"/>
                  <a:pt x="20659" y="46977"/>
                </a:cubicBezTo>
                <a:cubicBezTo>
                  <a:pt x="40246" y="56770"/>
                  <a:pt x="64133" y="53486"/>
                  <a:pt x="86032" y="534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51" name="Google Shape;251;p37"/>
          <p:cNvCxnSpPr/>
          <p:nvPr/>
        </p:nvCxnSpPr>
        <p:spPr>
          <a:xfrm flipH="1">
            <a:off x="5108125" y="3793400"/>
            <a:ext cx="35100" cy="7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7"/>
          <p:cNvSpPr txBox="1"/>
          <p:nvPr/>
        </p:nvSpPr>
        <p:spPr>
          <a:xfrm>
            <a:off x="5453950" y="3427550"/>
            <a:ext cx="271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</a:t>
            </a: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Tendo sensibilidade ao código.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 por Bjarne Stroustrup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250" y="2017975"/>
            <a:ext cx="1782000" cy="1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6609250" y="4068475"/>
            <a:ext cx="1782000" cy="1005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Bjarne Stroustrup, criador do C++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73750" y="2081925"/>
            <a:ext cx="5711400" cy="186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i="1" lang="pt-BR" sz="1400">
                <a:solidFill>
                  <a:schemeClr val="dk1"/>
                </a:solidFill>
              </a:rPr>
              <a:t>"Gosto do meu código elegante e eficiente. A lógica deve ser direta para dificultar o encobrimento de bugs, as dependências mínimas para facilitar a manutenção, o tratamento de erro completo de acordo com uma estratégia clara e o desempenho próximo do mais eficiente, de modo a não incitar as pessoas a tornarem o código confuso com otimizações sorrateiras. O código limpo faz bem apenas uma </a:t>
            </a:r>
            <a:r>
              <a:rPr i="1" lang="pt-BR" sz="1400">
                <a:solidFill>
                  <a:schemeClr val="dk1"/>
                </a:solidFill>
              </a:rPr>
              <a:t>coisa</a:t>
            </a:r>
            <a:r>
              <a:rPr i="1" lang="pt-BR" sz="1400">
                <a:solidFill>
                  <a:schemeClr val="dk1"/>
                </a:solidFill>
              </a:rPr>
              <a:t>."</a:t>
            </a:r>
            <a:endParaRPr i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/>
        </p:nvSpPr>
        <p:spPr>
          <a:xfrm>
            <a:off x="353750" y="403275"/>
            <a:ext cx="7810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Código Limpo por Grady Booch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137" y="1692650"/>
            <a:ext cx="1929225" cy="18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9"/>
          <p:cNvSpPr txBox="1"/>
          <p:nvPr/>
        </p:nvSpPr>
        <p:spPr>
          <a:xfrm>
            <a:off x="6386800" y="3575025"/>
            <a:ext cx="201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Grady Booch, autor do livro </a:t>
            </a:r>
            <a:r>
              <a:rPr i="1"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Object Oriented Analysis and Design with Application</a:t>
            </a: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487625" y="2022550"/>
            <a:ext cx="5292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“Um código limpo é simples e direto. Ele é tão bem legível quando uma prosa bem escrita. Ele jamais torna confuso o objetivo do desenvolvedor; em vez disso, ele está repleto de abstrações claras e linhas de controle objetivas.”</a:t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 por Dave Thomas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875" y="1720600"/>
            <a:ext cx="1757850" cy="19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558925" y="1720600"/>
            <a:ext cx="547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"Além de seu criador, um desenvolvedor pode ler e melhorar um código limpo. Ele tem testes de unidade e de aceitação, nomes significativos; ele oferece apenas uma maneira, e não várias, de se fazer uma tarefa; possui poucas dependências, as quais são explicitamente declaradas e oferecem um API mínimo e claro. O código deve ser inteligível já que dependendo da linguagem, nem toda informação necessária pode ser expressa no código em si."</a:t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6438225" y="3736900"/>
            <a:ext cx="191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Dave Thomas, fundador da OTI, o pai da estratégia Eclipse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 por Michael Feathers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3075" y="1589150"/>
            <a:ext cx="1822988" cy="21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1"/>
          <p:cNvSpPr txBox="1"/>
          <p:nvPr/>
        </p:nvSpPr>
        <p:spPr>
          <a:xfrm>
            <a:off x="6338075" y="3820475"/>
            <a:ext cx="207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Michael Feathers, autor de </a:t>
            </a:r>
            <a:r>
              <a:rPr i="1"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Working Effectively with Legacy Code</a:t>
            </a: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4" name="Google Shape;284;p41"/>
          <p:cNvSpPr txBox="1"/>
          <p:nvPr/>
        </p:nvSpPr>
        <p:spPr>
          <a:xfrm>
            <a:off x="544775" y="1617450"/>
            <a:ext cx="533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“Eu poderia listar todas as qualidades que vejo em um código limpo, mas há uma predominante que leva a todas as outras. Um código limpo sempre parece que foi escrito por alguém que se importava. Não há nada de óbvio no que se pode fazer para torná-lo melhor. Tudo foi pensado pelo autor do código, e se tentar pensar em algumas melhoras, você voltará ao início, ou seja, apreciando o código deixado para você por alguém que se importa bastante com essa tarefa.”</a:t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505500" y="1892538"/>
            <a:ext cx="21330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Prefácio</a:t>
            </a:r>
            <a:endParaRPr b="1" sz="3200"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2740950" y="2657863"/>
            <a:ext cx="36621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James O. Complien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 por Ron Jeffries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638" y="1415000"/>
            <a:ext cx="1809325" cy="218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2"/>
          <p:cNvSpPr txBox="1"/>
          <p:nvPr/>
        </p:nvSpPr>
        <p:spPr>
          <a:xfrm>
            <a:off x="573075" y="1768750"/>
            <a:ext cx="532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“Nestes anos recentes, comecei, e quase finalizei, com as regras de Beck sobre código simples. Em ordem de prioridade, são:</a:t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i="1"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Efetue todos os testes;</a:t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i="1"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Sem duplicação de código;</a:t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i="1"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Expresse todas as ideias do projeto que estão no sistema;</a:t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i="1" lang="pt-BR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Minimize o número de entidades, como classes, métodos, funções e outras do tipo.”</a:t>
            </a:r>
            <a:endParaRPr i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6163300" y="3650400"/>
            <a:ext cx="244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Ron Jeffries, autor de </a:t>
            </a:r>
            <a:r>
              <a:rPr i="1"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Extreme Programming Installed e Extreme Programming Adventures in C#</a:t>
            </a: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Limpo por Ward 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312" y="1414700"/>
            <a:ext cx="1811963" cy="21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3"/>
          <p:cNvSpPr txBox="1"/>
          <p:nvPr/>
        </p:nvSpPr>
        <p:spPr>
          <a:xfrm>
            <a:off x="509400" y="1895213"/>
            <a:ext cx="541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“Você sabe que está criando um código limpo quando cada rotina que você </a:t>
            </a:r>
            <a:r>
              <a:rPr i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lê</a:t>
            </a:r>
            <a:r>
              <a:rPr i="1" lang="pt-BR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se mostra como o que você esperava. Você pode chamar de código belo quando ele também faz parecer que a linguagem foi feita para o problema.”</a:t>
            </a:r>
            <a:endParaRPr i="1"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0" name="Google Shape;300;p43"/>
          <p:cNvSpPr txBox="1"/>
          <p:nvPr/>
        </p:nvSpPr>
        <p:spPr>
          <a:xfrm>
            <a:off x="6223750" y="3595725"/>
            <a:ext cx="22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Ward Cunningham, líder da Smalltalk e da OO. Pai de todos aqueles que se importam com o código.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Escolas de Pensamento</a:t>
            </a:r>
            <a:endParaRPr/>
          </a:p>
        </p:txBody>
      </p:sp>
      <p:pic>
        <p:nvPicPr>
          <p:cNvPr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050" y="1597600"/>
            <a:ext cx="1988550" cy="25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1231050" y="2398975"/>
            <a:ext cx="294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 para Robert, o autor do livro?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Sétima</a:t>
            </a:r>
            <a:r>
              <a:rPr lang="pt-BR"/>
              <a:t> Parte: Somos autores</a:t>
            </a:r>
            <a:endParaRPr/>
          </a:p>
        </p:txBody>
      </p:sp>
      <p:pic>
        <p:nvPicPr>
          <p:cNvPr id="313" name="Google Shape;3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125" y="2810000"/>
            <a:ext cx="1872401" cy="187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700" y="1365480"/>
            <a:ext cx="1257251" cy="1257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5"/>
          <p:cNvSpPr txBox="1"/>
          <p:nvPr/>
        </p:nvSpPr>
        <p:spPr>
          <a:xfrm>
            <a:off x="1089550" y="2370125"/>
            <a:ext cx="319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"</a:t>
            </a: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quanto realmente se lê de um </a:t>
            </a: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código</a:t>
            </a: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?"</a:t>
            </a:r>
            <a:endParaRPr i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Você é um autor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311700" y="1359850"/>
            <a:ext cx="8520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maioria do trabalho não é escrever o código? Na verdade, não.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Constantemente lemos nosso código antigo enquanto estamos criando o novo. Quando </a:t>
            </a:r>
            <a:r>
              <a:rPr lang="pt-BR">
                <a:solidFill>
                  <a:schemeClr val="dk1"/>
                </a:solidFill>
              </a:rPr>
              <a:t>você </a:t>
            </a:r>
            <a:r>
              <a:rPr lang="pt-BR">
                <a:solidFill>
                  <a:schemeClr val="dk1"/>
                </a:solidFill>
              </a:rPr>
              <a:t>está programando, frequentemente </a:t>
            </a:r>
            <a:r>
              <a:rPr lang="pt-BR">
                <a:solidFill>
                  <a:schemeClr val="dk1"/>
                </a:solidFill>
              </a:rPr>
              <a:t>você </a:t>
            </a:r>
            <a:r>
              <a:rPr lang="pt-BR">
                <a:solidFill>
                  <a:schemeClr val="dk1"/>
                </a:solidFill>
              </a:rPr>
              <a:t>retoma e lê outras partes do seu código. Portanto, se quisermos que o código seja eficiente e de fácil escrita, </a:t>
            </a:r>
            <a:r>
              <a:rPr lang="pt-BR">
                <a:solidFill>
                  <a:schemeClr val="dk1"/>
                </a:solidFill>
              </a:rPr>
              <a:t>devemos </a:t>
            </a:r>
            <a:r>
              <a:rPr lang="pt-BR">
                <a:solidFill>
                  <a:schemeClr val="dk1"/>
                </a:solidFill>
              </a:rPr>
              <a:t>torná-lo de fácil leitura.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675" y="3608825"/>
            <a:ext cx="1117850" cy="1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075" y="3608797"/>
            <a:ext cx="1117850" cy="1117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Nona Parte: A Regra do Escoteiro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7"/>
          <p:cNvSpPr txBox="1"/>
          <p:nvPr/>
        </p:nvSpPr>
        <p:spPr>
          <a:xfrm>
            <a:off x="2698200" y="2036050"/>
            <a:ext cx="3747600" cy="1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“Deixe a área do acampamento mais limpa do que como você a encontrou.”</a:t>
            </a:r>
            <a:endParaRPr i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30" name="Google Shape;33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6250" y="307775"/>
            <a:ext cx="1319725" cy="131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50" y="3477875"/>
            <a:ext cx="1467775" cy="14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Reescrevendo aos poucos</a:t>
            </a:r>
            <a:endParaRPr/>
          </a:p>
        </p:txBody>
      </p:sp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283400" y="1555750"/>
            <a:ext cx="85206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 </a:t>
            </a:r>
            <a:r>
              <a:rPr lang="pt-BR">
                <a:solidFill>
                  <a:schemeClr val="dk1"/>
                </a:solidFill>
              </a:rPr>
              <a:t>bom código</a:t>
            </a:r>
            <a:r>
              <a:rPr lang="pt-BR">
                <a:solidFill>
                  <a:schemeClr val="dk1"/>
                </a:solidFill>
              </a:rPr>
              <a:t> precisa ser mantido sempre limpo, mas não é necessário que se faça tudo de uma vez. Aos poucos, pode-se fazer: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Trocar o nome de uma variável por uma melhor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Dividir uma função que esteja muito grande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Reduzir uma instrução do if aninhada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Conclusão: Código Limpo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629675" y="1067575"/>
            <a:ext cx="78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Código simples e direto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Fácil de entender, cuja leitura seja natural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Objetivos bem propostos e centralizados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Deve conter apenas o necessário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Código pequeno, na medida do possível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Precisa de cuidado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Atenção aos detalhes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Testes e mais testes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7032500" y="636750"/>
            <a:ext cx="17616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345" name="Google Shape;34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325" y="2571750"/>
            <a:ext cx="1732150" cy="173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6475" y="3471550"/>
            <a:ext cx="832349" cy="8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9275" y="3714250"/>
            <a:ext cx="769725" cy="76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200" y="2155575"/>
            <a:ext cx="832349" cy="8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autor</a:t>
            </a:r>
            <a:endParaRPr/>
          </a:p>
        </p:txBody>
      </p:sp>
      <p:sp>
        <p:nvSpPr>
          <p:cNvPr id="354" name="Google Shape;354;p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b="1" lang="pt-BR"/>
              <a:t>Robert C. “Uncle Bob” Martin</a:t>
            </a:r>
            <a:r>
              <a:rPr lang="pt-BR"/>
              <a:t> é desenvolvedor e consultor de software desde 1990. Ele é o fundador e o presidente da Object Mentor, Inc., uma equipe de consultores experientes que orientam seus clientes no mundo todo em C++, Java, C#, Ruby, OO, Padrões de Projeto, UML, Metodologias Agile e eXtreme Programming.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514250" y="526350"/>
            <a:ext cx="5363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MARTIN, Robert. </a:t>
            </a:r>
            <a:r>
              <a:rPr b="1" lang="pt-BR" sz="2500"/>
              <a:t>Código Limpo:</a:t>
            </a:r>
            <a:r>
              <a:rPr lang="pt-BR" sz="2500"/>
              <a:t>  Habilidades Práticas do Agile Software. 1. ed. Rio de Janeiro: Alta Books, 2009.</a:t>
            </a:r>
            <a:endParaRPr sz="2500"/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300" y="2680523"/>
            <a:ext cx="1563000" cy="22183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61" name="Google Shape;361;p51"/>
          <p:cNvSpPr txBox="1"/>
          <p:nvPr>
            <p:ph type="title"/>
          </p:nvPr>
        </p:nvSpPr>
        <p:spPr>
          <a:xfrm>
            <a:off x="394250" y="678750"/>
            <a:ext cx="5363700" cy="9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Este conjunto de slides foi elaborado a partir da obra: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</a:t>
            </a:r>
            <a:r>
              <a:rPr lang="pt-BR"/>
              <a:t> biscoito da sorte dinamarquês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25" y="1171275"/>
            <a:ext cx="2770125" cy="369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4206138" y="2971175"/>
            <a:ext cx="898200" cy="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5639050" y="2308250"/>
            <a:ext cx="277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</a:t>
            </a: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Honestidade em pequenas </a:t>
            </a: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coisas</a:t>
            </a:r>
            <a:r>
              <a:rPr i="1"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não é uma coisa pequena.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”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2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 equipe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68" name="Google Shape;368;p52"/>
          <p:cNvPicPr preferRelativeResize="0"/>
          <p:nvPr/>
        </p:nvPicPr>
        <p:blipFill rotWithShape="1">
          <a:blip r:embed="rId3">
            <a:alphaModFix/>
          </a:blip>
          <a:srcRect b="495" l="0" r="0" t="504"/>
          <a:stretch/>
        </p:blipFill>
        <p:spPr>
          <a:xfrm>
            <a:off x="2661122" y="1664775"/>
            <a:ext cx="1309800" cy="130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69" name="Google Shape;369;p52"/>
          <p:cNvSpPr txBox="1"/>
          <p:nvPr>
            <p:ph idx="4294967295" type="body"/>
          </p:nvPr>
        </p:nvSpPr>
        <p:spPr>
          <a:xfrm>
            <a:off x="222732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Bianca Antonietti, Autora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70" name="Google Shape;370;p52"/>
          <p:cNvCxnSpPr/>
          <p:nvPr/>
        </p:nvCxnSpPr>
        <p:spPr>
          <a:xfrm>
            <a:off x="3180575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52"/>
          <p:cNvSpPr txBox="1"/>
          <p:nvPr>
            <p:ph idx="4294967295" type="body"/>
          </p:nvPr>
        </p:nvSpPr>
        <p:spPr>
          <a:xfrm>
            <a:off x="2227325" y="3695436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Aluna e b</a:t>
            </a:r>
            <a:r>
              <a:rPr lang="pt-BR" sz="1300"/>
              <a:t>olsista do PET/ADS 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72" name="Google Shape;372;p52"/>
          <p:cNvSpPr txBox="1"/>
          <p:nvPr>
            <p:ph idx="4294967295" type="body"/>
          </p:nvPr>
        </p:nvSpPr>
        <p:spPr>
          <a:xfrm>
            <a:off x="5206655" y="3116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Lucas Oliveira, Revisor</a:t>
            </a:r>
            <a:endParaRPr sz="1400">
              <a:solidFill>
                <a:schemeClr val="dk1"/>
              </a:solidFill>
            </a:endParaRPr>
          </a:p>
        </p:txBody>
      </p:sp>
      <p:cxnSp>
        <p:nvCxnSpPr>
          <p:cNvPr id="373" name="Google Shape;373;p52"/>
          <p:cNvCxnSpPr/>
          <p:nvPr/>
        </p:nvCxnSpPr>
        <p:spPr>
          <a:xfrm>
            <a:off x="6176550" y="36461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4" name="Google Shape;374;p52"/>
          <p:cNvSpPr txBox="1"/>
          <p:nvPr>
            <p:ph idx="4294967295" type="body"/>
          </p:nvPr>
        </p:nvSpPr>
        <p:spPr>
          <a:xfrm>
            <a:off x="5206644" y="373921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/>
              <a:t>Professor de Computação, é tutor do PET/ADS desde janeiro de 2023.</a:t>
            </a:r>
            <a:br>
              <a:rPr lang="pt-BR" sz="1000"/>
            </a:br>
            <a:r>
              <a:rPr lang="pt-BR" sz="10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375" name="Google Shape;37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275" y="1664775"/>
            <a:ext cx="1241525" cy="124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Dentro do contexto do livro: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785425"/>
            <a:ext cx="8173800" cy="22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pt-BR">
                <a:solidFill>
                  <a:srgbClr val="EFEFEF"/>
                </a:solidFill>
              </a:rPr>
              <a:t>Pequenas coisas são importantes.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pt-BR">
                <a:solidFill>
                  <a:srgbClr val="EFEFEF"/>
                </a:solidFill>
              </a:rPr>
              <a:t>O livro dá atenção às preocupações modestas cujos </a:t>
            </a:r>
            <a:r>
              <a:rPr lang="pt-BR">
                <a:solidFill>
                  <a:srgbClr val="EFEFEF"/>
                </a:solidFill>
              </a:rPr>
              <a:t>valores estão longe de ser pequenos.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pt-BR">
                <a:solidFill>
                  <a:srgbClr val="EFEFEF"/>
                </a:solidFill>
              </a:rPr>
              <a:t>Devemos ser honestos com o nosso código.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Manutenção: o ato de reparar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0625" y="2408750"/>
            <a:ext cx="31155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FEFEF"/>
                </a:solidFill>
              </a:rPr>
              <a:t>Na indústria </a:t>
            </a:r>
            <a:r>
              <a:rPr lang="pt-BR">
                <a:solidFill>
                  <a:srgbClr val="EFEFEF"/>
                </a:solidFill>
              </a:rPr>
              <a:t>de</a:t>
            </a:r>
            <a:r>
              <a:rPr lang="pt-BR">
                <a:solidFill>
                  <a:srgbClr val="EFEFEF"/>
                </a:solidFill>
              </a:rPr>
              <a:t> </a:t>
            </a:r>
            <a:r>
              <a:rPr lang="pt-BR">
                <a:solidFill>
                  <a:srgbClr val="EFEFEF"/>
                </a:solidFill>
              </a:rPr>
              <a:t>software 80% ou mais é “manutenção”</a:t>
            </a:r>
            <a:endParaRPr>
              <a:solidFill>
                <a:srgbClr val="EFEFE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428925" y="2610650"/>
            <a:ext cx="19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075251" y="2441300"/>
            <a:ext cx="206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Produz-se pouco e se conserta muito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050" y="1147150"/>
            <a:ext cx="995750" cy="9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4649" l="-3880" r="3880" t="-4650"/>
          <a:stretch/>
        </p:blipFill>
        <p:spPr>
          <a:xfrm>
            <a:off x="7212499" y="3382200"/>
            <a:ext cx="912300" cy="912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/>
          <p:nvPr/>
        </p:nvCxnSpPr>
        <p:spPr>
          <a:xfrm rot="5400000">
            <a:off x="7207375" y="2629938"/>
            <a:ext cx="839100" cy="26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 txBox="1"/>
          <p:nvPr/>
        </p:nvSpPr>
        <p:spPr>
          <a:xfrm>
            <a:off x="0" y="4835700"/>
            <a:ext cx="391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Ícones criados por Muhammad Ali e Eucalyp - Flaticon</a:t>
            </a:r>
            <a:endParaRPr sz="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5S</a:t>
            </a:r>
            <a:r>
              <a:rPr lang="pt-BR"/>
              <a:t>: raízes de um profissionalismo responsável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7399" y="1596387"/>
            <a:ext cx="2693949" cy="26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43525" y="1901775"/>
            <a:ext cx="42417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SEIRI – Senso de Utilização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SEITON – Senso de </a:t>
            </a: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Ordenação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SEISOU – Senso de Limpeza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SEIKETSU – Senso de Saúde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SHITSUKE – Senso de Autodisciplina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 aos detalhes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870125"/>
            <a:ext cx="83097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Além da metodologia japonesa “5S”, a prática de um bom software requer principalmente </a:t>
            </a:r>
            <a:r>
              <a:rPr i="1" lang="pt-BR">
                <a:solidFill>
                  <a:schemeClr val="dk1"/>
                </a:solidFill>
              </a:rPr>
              <a:t>“foco, presença de espírito e </a:t>
            </a:r>
            <a:r>
              <a:rPr i="1" lang="pt-BR">
                <a:solidFill>
                  <a:schemeClr val="dk1"/>
                </a:solidFill>
              </a:rPr>
              <a:t>pensamento."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É necessário vivenciar o momento de escrita do código e dar atenção aos mínimos detalhes que ele exige.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505500" y="2275188"/>
            <a:ext cx="21330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/>
              <a:t>Introdução</a:t>
            </a:r>
            <a:endParaRPr b="1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