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Average"/>
      <p:regular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Averag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dc6698597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ddc669859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e33f458b5_4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de33f458b5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dc6698597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ddc669859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dcd37ae12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ddcd37ae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dcd37ae12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ddcd37ae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dd2c0c1ee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ddd2c0c1e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dd2c0c1ee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ddd2c0c1e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dd2c0c1ee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ddd2c0c1e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dd2c0c1ee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ddd2c0c1e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dd2c0c1ee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ddd2c0c1e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ddcae625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dddcae625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ddcae625b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dddcae62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13a937582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d13a9375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ddcae625b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dddcae625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9227581a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9227581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dc089f88d_3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ddc089f88d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dc089f88d_3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ddc089f88d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dc089f88d_3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ddc089f88d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c089f88d_3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ddc089f88d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dc6698597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ddc669859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dc669859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ddc66985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dc6698597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ddc669859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hyperlink" Target="https://www.linkedin.com/in/ot%C3%A1vio-pereira-lopes-603432218/" TargetMode="External"/><Relationship Id="rId5" Type="http://schemas.openxmlformats.org/officeDocument/2006/relationships/hyperlink" Target="https://www.linkedin.com/in/lucas-bueno-oliveira/" TargetMode="External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Código Limpo: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1700"/>
              <a:t>Habilidades Práticas do Agile Software</a:t>
            </a:r>
            <a:endParaRPr sz="1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0986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Capítulo</a:t>
            </a:r>
            <a:r>
              <a:rPr lang="pt-BR"/>
              <a:t> 2: Nomes Significativos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1500" y="4398875"/>
            <a:ext cx="9145500" cy="66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50" y="4557651"/>
            <a:ext cx="862900" cy="3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5400" y="4398875"/>
            <a:ext cx="572565" cy="6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ctrTitle"/>
          </p:nvPr>
        </p:nvSpPr>
        <p:spPr>
          <a:xfrm>
            <a:off x="670500" y="4299725"/>
            <a:ext cx="78015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>
                <a:solidFill>
                  <a:schemeClr val="lt1"/>
                </a:solidFill>
                <a:highlight>
                  <a:schemeClr val="dk1"/>
                </a:highlight>
              </a:rPr>
              <a:t>PET/ADS</a:t>
            </a:r>
            <a:endParaRPr sz="36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68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Faça Distinções </a:t>
            </a:r>
            <a:r>
              <a:rPr lang="pt-BR"/>
              <a:t>Significativas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55275" y="1753350"/>
            <a:ext cx="8271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As palavras muito comuns são também </a:t>
            </a:r>
            <a:r>
              <a:rPr lang="pt-BR">
                <a:solidFill>
                  <a:schemeClr val="dk1"/>
                </a:solidFill>
              </a:rPr>
              <a:t>redundantes</a:t>
            </a:r>
            <a:r>
              <a:rPr lang="pt-BR">
                <a:solidFill>
                  <a:schemeClr val="dk1"/>
                </a:solidFill>
              </a:rPr>
              <a:t>.</a:t>
            </a:r>
            <a:r>
              <a:rPr lang="pt-BR">
                <a:solidFill>
                  <a:schemeClr val="dk1"/>
                </a:solidFill>
              </a:rPr>
              <a:t> Imagine encontrar funções como as a seguir …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2487600" y="2867275"/>
            <a:ext cx="4527300" cy="9837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getActiveAccounts()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getActiveAccountsInfo()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//o erro está em usar as duas juntas, 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//podendo </a:t>
            </a: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confundir</a:t>
            </a: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na hora da leitura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3086700" y="4243400"/>
            <a:ext cx="29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Qual a diferença entre elas? </a:t>
            </a:r>
            <a:endParaRPr sz="18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68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Faça Distinções </a:t>
            </a:r>
            <a:r>
              <a:rPr lang="pt-BR"/>
              <a:t>Significativas</a:t>
            </a:r>
            <a:r>
              <a:rPr lang="pt-BR"/>
              <a:t>: Exemplo copy chars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753338"/>
            <a:ext cx="8327100" cy="16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Nomes como "a1" e "a2" não fornecem nenhuma informação sobre o que essas variáveis representam ou qual é a sua finalidade no código.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A ausência de nomes significativos dificulta o entendimento, aumentando o trabalho dos desenvolvedores que precisam ler e trabalhar com o código.</a:t>
            </a:r>
            <a:endParaRPr sz="3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311700" y="3704825"/>
            <a:ext cx="3277800" cy="9081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copyChars(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a1[]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char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a2[]){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pt-BR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&lt; </a:t>
            </a:r>
            <a:r>
              <a:rPr lang="pt-BR" sz="900">
                <a:solidFill>
                  <a:srgbClr val="507874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i++){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a2[i] = a1[i]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  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3"/>
          <p:cNvSpPr/>
          <p:nvPr/>
        </p:nvSpPr>
        <p:spPr>
          <a:xfrm rot="3445">
            <a:off x="3967094" y="4051467"/>
            <a:ext cx="299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152400" y="1524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4543225" y="3723275"/>
            <a:ext cx="4188600" cy="8712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copyChars(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[] source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char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destination){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for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pt-BR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&lt; source.length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i++){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destination[i] = source[i]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2E95D3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693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Use Nomes </a:t>
            </a:r>
            <a:r>
              <a:rPr lang="pt-BR"/>
              <a:t>Pronunciáveis: Exemplo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62500" y="1613650"/>
            <a:ext cx="85206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700">
                <a:solidFill>
                  <a:srgbClr val="EFEFEF"/>
                </a:solidFill>
              </a:rPr>
              <a:t>É importante nomear códigos e funções com nomes pronunciáveis, afinal se você não conseguir falar o nome ao explicá-lo você irá parecer antiprofissional. </a:t>
            </a:r>
            <a:endParaRPr sz="17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700">
                <a:solidFill>
                  <a:srgbClr val="EFEFEF"/>
                </a:solidFill>
              </a:rPr>
              <a:t>Tente pronunciar o nome do primeiro código a seguir:</a:t>
            </a:r>
            <a:endParaRPr sz="17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4999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7A93A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362500" y="3310625"/>
            <a:ext cx="3681900" cy="10884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DtaRcrd102{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genymdhms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modymdms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final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pszqint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"102"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4844800" y="3310625"/>
            <a:ext cx="3741600" cy="10884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Customer{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generationTimestamp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modificationTimestamp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final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recordId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"102"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4257400" y="3737275"/>
            <a:ext cx="3744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4A86E8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6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Use nomes </a:t>
            </a:r>
            <a:r>
              <a:rPr lang="pt-BR"/>
              <a:t>passíveis</a:t>
            </a:r>
            <a:r>
              <a:rPr lang="pt-BR"/>
              <a:t> de b</a:t>
            </a:r>
            <a:r>
              <a:rPr lang="pt-BR"/>
              <a:t>usca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69575" y="1365825"/>
            <a:ext cx="85206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Nomes de uma só letra ou números não são fáceis </a:t>
            </a:r>
            <a:r>
              <a:rPr lang="pt-BR">
                <a:solidFill>
                  <a:schemeClr val="dk1"/>
                </a:solidFill>
              </a:rPr>
              <a:t>de</a:t>
            </a:r>
            <a:r>
              <a:rPr lang="pt-BR">
                <a:solidFill>
                  <a:schemeClr val="dk1"/>
                </a:solidFill>
              </a:rPr>
              <a:t> localizar: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2757450" y="2223525"/>
            <a:ext cx="3327300" cy="6297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j=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j&lt;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43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j++){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s+= (t[j]*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1917450" y="3479175"/>
            <a:ext cx="5309100" cy="14907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realDaysPerIdealDay = 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const int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WORK_DAYS_PER_WEEK = 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sum=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j=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j&lt; </a:t>
            </a:r>
            <a:r>
              <a:rPr lang="pt-BR" sz="1100">
                <a:solidFill>
                  <a:srgbClr val="507874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NUMBER_OF_TASKS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j++){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realTaskDays = taskEstimate[j] *realDaysPerIdealDay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int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realTaskWeeks = (realdays / WORK_DAYS_PER_WEEK)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sum +=realTaskWeeks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5"/>
          <p:cNvSpPr/>
          <p:nvPr/>
        </p:nvSpPr>
        <p:spPr>
          <a:xfrm rot="5402449">
            <a:off x="4210489" y="3037895"/>
            <a:ext cx="421200" cy="30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2C4C9"/>
              </a:solidFill>
              <a:highlight>
                <a:schemeClr val="dk1"/>
              </a:highlight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6939575" y="2084075"/>
            <a:ext cx="160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Note que com </a:t>
            </a:r>
            <a:r>
              <a:rPr lang="pt-BR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esta</a:t>
            </a:r>
            <a:r>
              <a:rPr lang="pt-BR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mudança no código </a:t>
            </a:r>
            <a:r>
              <a:rPr lang="pt-BR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conseguimos</a:t>
            </a:r>
            <a:r>
              <a:rPr lang="pt-BR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localizar de uma forma mais simples e eficiente.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68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Prefixos de Variáveis Membro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97175" y="1662050"/>
            <a:ext cx="8520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N</a:t>
            </a:r>
            <a:r>
              <a:rPr lang="pt-BR">
                <a:solidFill>
                  <a:schemeClr val="dk1"/>
                </a:solidFill>
              </a:rPr>
              <a:t>ão há necessidade de se utilizar um prefixo “m_” para indicar uma variável membro (global), pois o próprio editor já indica com cores diferentes para o usuário.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525150" y="3083275"/>
            <a:ext cx="3327300" cy="13194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Part{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m_dsc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void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 name){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m_dsc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name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4755350" y="3083275"/>
            <a:ext cx="3984600" cy="13194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Part{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String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void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setDescription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 description){   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description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   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4120450" y="3608875"/>
            <a:ext cx="366900" cy="26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68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Evite o Mapeamento Mental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276000" y="2027975"/>
            <a:ext cx="8556300" cy="26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highlight>
                  <a:schemeClr val="lt1"/>
                </a:highlight>
              </a:rPr>
              <a:t>Mapeamento mental consiste em lembrar e acompanhar informações em um contexto. Quanto mais informações, mais difícil de manter uma visão clara do que está sendo feito.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highlight>
                  <a:schemeClr val="lt1"/>
                </a:highlight>
              </a:rPr>
              <a:t>É importante escrever códigos claros e objetivos, com nomes de variáveis, métodos e funções compreensíveis. 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highlight>
                  <a:schemeClr val="lt1"/>
                </a:highlight>
              </a:rPr>
              <a:t>Manter menos informações na cabeça ajuda na compreensão e manutenção do código ao longo do tempo.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68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Nome de Classes e Métodos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531950"/>
            <a:ext cx="85206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 sz="1700">
                <a:solidFill>
                  <a:srgbClr val="EFEFEF"/>
                </a:solidFill>
              </a:rPr>
              <a:t>Classes e objetos devem ter nomes com substantivo(s), sempre evitando palavras como </a:t>
            </a:r>
            <a:r>
              <a:rPr i="1" lang="pt-BR" sz="1700">
                <a:solidFill>
                  <a:srgbClr val="EFEFEF"/>
                </a:solidFill>
              </a:rPr>
              <a:t>Manager</a:t>
            </a:r>
            <a:r>
              <a:rPr lang="pt-BR" sz="1700">
                <a:solidFill>
                  <a:srgbClr val="EFEFEF"/>
                </a:solidFill>
              </a:rPr>
              <a:t>, </a:t>
            </a:r>
            <a:r>
              <a:rPr i="1" lang="pt-BR" sz="1700">
                <a:solidFill>
                  <a:srgbClr val="EFEFEF"/>
                </a:solidFill>
              </a:rPr>
              <a:t>Processor</a:t>
            </a:r>
            <a:r>
              <a:rPr lang="pt-BR" sz="1700">
                <a:solidFill>
                  <a:srgbClr val="EFEFEF"/>
                </a:solidFill>
              </a:rPr>
              <a:t>, </a:t>
            </a:r>
            <a:r>
              <a:rPr i="1" lang="pt-BR" sz="1700">
                <a:solidFill>
                  <a:srgbClr val="EFEFEF"/>
                </a:solidFill>
              </a:rPr>
              <a:t>Data</a:t>
            </a:r>
            <a:r>
              <a:rPr lang="pt-BR" sz="1700">
                <a:solidFill>
                  <a:srgbClr val="EFEFEF"/>
                </a:solidFill>
              </a:rPr>
              <a:t> ou </a:t>
            </a:r>
            <a:r>
              <a:rPr i="1" lang="pt-BR" sz="1700">
                <a:solidFill>
                  <a:srgbClr val="EFEFEF"/>
                </a:solidFill>
              </a:rPr>
              <a:t>Info</a:t>
            </a:r>
            <a:r>
              <a:rPr lang="pt-BR" sz="1700">
                <a:solidFill>
                  <a:srgbClr val="EFEFEF"/>
                </a:solidFill>
              </a:rPr>
              <a:t>.</a:t>
            </a:r>
            <a:endParaRPr sz="1700">
              <a:solidFill>
                <a:srgbClr val="EFEFEF"/>
              </a:solidFill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1487400" y="2383250"/>
            <a:ext cx="6169200" cy="7851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Manager{}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Processor{}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//estas classes estão com nomes que já significam algo na Computação.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311700" y="3250838"/>
            <a:ext cx="84072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7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lang="pt-BR" sz="17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étodos devem possuir verbos como nomes, para </a:t>
            </a:r>
            <a:r>
              <a:rPr lang="pt-BR" sz="1700">
                <a:solidFill>
                  <a:schemeClr val="dk1"/>
                </a:solidFill>
                <a:highlight>
                  <a:schemeClr val="lt1"/>
                </a:highlight>
                <a:latin typeface="Average"/>
                <a:ea typeface="Average"/>
                <a:cs typeface="Average"/>
                <a:sym typeface="Average"/>
              </a:rPr>
              <a:t>comunicar de maneira clara e concisa o que essa função faz.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2980100" y="4031150"/>
            <a:ext cx="3327300" cy="6954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 = employee.getName()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customer.setName(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"mike"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(paycheck.isPosted())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68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Nomes de Métodos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80600" y="1591450"/>
            <a:ext cx="85206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Quando os construtores estiverem sobrecarregados, adote métodos “factory”</a:t>
            </a:r>
            <a:r>
              <a:rPr lang="pt-BR">
                <a:solidFill>
                  <a:schemeClr val="dk1"/>
                </a:solidFill>
              </a:rPr>
              <a:t> estáticos e parâmetros descritivos para aumentar a legibilidade</a:t>
            </a:r>
            <a:r>
              <a:rPr lang="pt-BR">
                <a:solidFill>
                  <a:schemeClr val="dk1"/>
                </a:solidFill>
              </a:rPr>
              <a:t>: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2177850" y="4136275"/>
            <a:ext cx="4788300" cy="3960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Complex fulcrumPoint = Complex.</a:t>
            </a:r>
            <a:r>
              <a:rPr i="1"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i="1"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romRealNumber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23.0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2690400" y="2846188"/>
            <a:ext cx="3763200" cy="4569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Complex fulcrumPoint =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Complex(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23.0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9"/>
          <p:cNvSpPr/>
          <p:nvPr/>
        </p:nvSpPr>
        <p:spPr>
          <a:xfrm rot="5400000">
            <a:off x="4399359" y="3649709"/>
            <a:ext cx="345300" cy="15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5063900" y="3411888"/>
            <a:ext cx="38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 segundo código é melhor, </a:t>
            </a: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pois exprime o que o construtor faz e a semântica do parâmetro.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11700" y="68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Não dê uma de Espertinho: Exemplo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62575" y="1819100"/>
            <a:ext cx="8520600" cy="15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Nomes engraçados para variáveis podem ser divertidos, mas podem tornar o código menos profissional e difícil de entender p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ara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 outras pessoas.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É melhor usar nomes descritivos e claros que possam ser facilmente compreendidos por todos os envolvidos no projeto, para garantir a legibilidade e a 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manutenção.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1200775" y="4126600"/>
            <a:ext cx="3001200" cy="3957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darOfora(){}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5739775" y="3723525"/>
            <a:ext cx="15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4463525" y="4205650"/>
            <a:ext cx="343500" cy="23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5068575" y="4126600"/>
            <a:ext cx="3001200" cy="3957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encerrar(){}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68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Selecione uma Palavra por Conceito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62575" y="1802150"/>
            <a:ext cx="8344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Escolha uma palavra chave para cada conceito.</a:t>
            </a:r>
            <a:r>
              <a:rPr lang="pt-BR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17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Se você fizer uma função que consulta o backend e ela chamar fetchClients, não crie outra getProducts. Use fetch ou get.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2861550" y="3233700"/>
            <a:ext cx="3420900" cy="7698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static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getClients(){}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static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fetchProducts(){}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//Qual a diferença entre fetch e get?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Este material foi desenvolvido pelo grupo PET/ADS do IFSP São Carlos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691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Use nomes a partir do </a:t>
            </a:r>
            <a:r>
              <a:rPr lang="pt-BR"/>
              <a:t>Domínio</a:t>
            </a:r>
            <a:r>
              <a:rPr lang="pt-BR"/>
              <a:t> da Solução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311700" y="1769650"/>
            <a:ext cx="8174100" cy="27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São programadores que lerão o código. Logo, está tudo bem em escolher nomes a partir do domínio da solução.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É melhor escolher nomes que os programadores estejam familiarizados do que nomes que apenas os clientes tenham domínio.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Nomes como </a:t>
            </a:r>
            <a:r>
              <a:rPr i="1" lang="pt-BR">
                <a:solidFill>
                  <a:schemeClr val="dk1"/>
                </a:solidFill>
                <a:highlight>
                  <a:schemeClr val="lt1"/>
                </a:highlight>
              </a:rPr>
              <a:t>AccountVisitor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 possuem um significado técnico para um programador ciente do padrão de projeto Visitor.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283650" y="721350"/>
            <a:ext cx="548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Use nomes de Domínios do </a:t>
            </a:r>
            <a:r>
              <a:rPr lang="pt-BR"/>
              <a:t>Problema</a:t>
            </a:r>
            <a:r>
              <a:rPr lang="pt-BR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283650" y="1774050"/>
            <a:ext cx="8223300" cy="23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Quando os programadores tiverem dificuldade em nomear um conceito a partir do domínio da solução, é possível utilizar nomes a partir do vocabulário do cliente.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O programador que fizer manutenção no código pode consultar o cliente em caso de dúvida.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Códigos que têm a ver com conceitos do domínio do problema possuem nomes derivados de tal domínio.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68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Não Adicione Contextos Desnecessários: Exemplo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1768125"/>
            <a:ext cx="8197200" cy="30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EFEFEF"/>
                </a:solidFill>
              </a:rPr>
              <a:t>Não utilize prefixos para indicar a participação de classes dentro de módulos.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EFEFEF"/>
                </a:solidFill>
              </a:rPr>
              <a:t>Por exemplo, imagine colocar em várias classes de um aplicativo </a:t>
            </a:r>
            <a:r>
              <a:rPr lang="pt-BR">
                <a:solidFill>
                  <a:srgbClr val="EFEFEF"/>
                </a:solidFill>
              </a:rPr>
              <a:t>“</a:t>
            </a:r>
            <a:r>
              <a:rPr i="1" lang="pt-BR">
                <a:solidFill>
                  <a:srgbClr val="EFEFEF"/>
                </a:solidFill>
              </a:rPr>
              <a:t>Gas Station Deluxe</a:t>
            </a:r>
            <a:r>
              <a:rPr lang="pt-BR">
                <a:solidFill>
                  <a:srgbClr val="EFEFEF"/>
                </a:solidFill>
              </a:rPr>
              <a:t>” o prefixo GSD. Como ficaria a busca por uma variável com a letra G?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>
                <a:solidFill>
                  <a:srgbClr val="EFEFEF"/>
                </a:solidFill>
              </a:rPr>
              <a:t>Ajude o IDE a te ajudar, você não vai gostar quando a ferramenta de auto completar lhe oferecer dezenas de resultados a cada vez que você digita a letra G! 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311700" y="68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43" name="Google Shape;243;p35"/>
          <p:cNvSpPr txBox="1"/>
          <p:nvPr/>
        </p:nvSpPr>
        <p:spPr>
          <a:xfrm>
            <a:off x="311700" y="1643925"/>
            <a:ext cx="66024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●"/>
            </a:pPr>
            <a:r>
              <a:rPr lang="pt-BR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Escolha nomes que revelem seu propósito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●"/>
            </a:pPr>
            <a:r>
              <a:rPr lang="pt-BR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Código sempre o mais claro possível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●"/>
            </a:pPr>
            <a:r>
              <a:rPr lang="pt-BR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Escolha nomes </a:t>
            </a:r>
            <a:r>
              <a:rPr lang="pt-BR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distinguíveis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●"/>
            </a:pPr>
            <a:r>
              <a:rPr lang="pt-BR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Seja profissional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●"/>
            </a:pPr>
            <a:r>
              <a:rPr lang="pt-BR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Programe pensando que outro profissional irá ver o código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●"/>
            </a:pPr>
            <a:r>
              <a:rPr lang="pt-BR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Evite digitar contextos desnecessários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verage"/>
              <a:buChar char="●"/>
            </a:pPr>
            <a:r>
              <a:rPr lang="pt-BR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 simples em maioria das vezes é a melhor solução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Sobre o autor</a:t>
            </a:r>
            <a:endParaRPr/>
          </a:p>
        </p:txBody>
      </p:sp>
      <p:sp>
        <p:nvSpPr>
          <p:cNvPr id="249" name="Google Shape;249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pt-BR"/>
              <a:t>Robert C. “Uncle Bob” Martin</a:t>
            </a:r>
            <a:r>
              <a:rPr lang="pt-BR"/>
              <a:t> é desenvolvedor e consultor de software desde 1990. Ele é o fundador e o presidente da Object Mentor, Inc., uma equipe de consultores experientes que orientam seus clientes no mundo todo em C++, Java, C#, Ruby, OO, Padrões de Projeto, UML, Metodologias Agile e eXtreme Programming.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514250" y="526350"/>
            <a:ext cx="5363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2500"/>
              <a:t>MARTIN, Robert. </a:t>
            </a:r>
            <a:r>
              <a:rPr b="1" lang="pt-BR" sz="2500"/>
              <a:t>Código Limpo:</a:t>
            </a:r>
            <a:r>
              <a:rPr lang="pt-BR" sz="2500"/>
              <a:t>  Habilidades Práticas do Agile Software. 1. ed. Rio de Janeiro: Alta Books, 2009.</a:t>
            </a:r>
            <a:endParaRPr sz="2500"/>
          </a:p>
        </p:txBody>
      </p:sp>
      <p:pic>
        <p:nvPicPr>
          <p:cNvPr id="255" name="Google Shape;2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8300" y="2680523"/>
            <a:ext cx="1563000" cy="22183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56" name="Google Shape;256;p37"/>
          <p:cNvSpPr txBox="1"/>
          <p:nvPr>
            <p:ph type="title"/>
          </p:nvPr>
        </p:nvSpPr>
        <p:spPr>
          <a:xfrm>
            <a:off x="394250" y="678750"/>
            <a:ext cx="53637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2000"/>
              <a:t>Este conjunto de slides foi elaborado a partir da obra: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8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equipe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63" name="Google Shape;263;p38"/>
          <p:cNvPicPr preferRelativeResize="0"/>
          <p:nvPr/>
        </p:nvPicPr>
        <p:blipFill rotWithShape="1">
          <a:blip r:embed="rId3">
            <a:alphaModFix/>
          </a:blip>
          <a:srcRect b="7272" l="0" r="0" t="7264"/>
          <a:stretch/>
        </p:blipFill>
        <p:spPr>
          <a:xfrm>
            <a:off x="2661122" y="1664775"/>
            <a:ext cx="1309800" cy="130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64" name="Google Shape;264;p38"/>
          <p:cNvSpPr txBox="1"/>
          <p:nvPr>
            <p:ph idx="4294967295" type="body"/>
          </p:nvPr>
        </p:nvSpPr>
        <p:spPr>
          <a:xfrm>
            <a:off x="2227325" y="3116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Otávio Lopes</a:t>
            </a:r>
            <a:r>
              <a:rPr lang="pt-BR" sz="1400">
                <a:solidFill>
                  <a:schemeClr val="dk1"/>
                </a:solidFill>
              </a:rPr>
              <a:t>, Autor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265" name="Google Shape;265;p38"/>
          <p:cNvCxnSpPr/>
          <p:nvPr/>
        </p:nvCxnSpPr>
        <p:spPr>
          <a:xfrm>
            <a:off x="3180575" y="36461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38"/>
          <p:cNvSpPr txBox="1"/>
          <p:nvPr>
            <p:ph idx="4294967295" type="body"/>
          </p:nvPr>
        </p:nvSpPr>
        <p:spPr>
          <a:xfrm>
            <a:off x="2227325" y="3695436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Aluno e bolsista do PET/ADS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67" name="Google Shape;267;p38"/>
          <p:cNvSpPr txBox="1"/>
          <p:nvPr>
            <p:ph idx="4294967295" type="body"/>
          </p:nvPr>
        </p:nvSpPr>
        <p:spPr>
          <a:xfrm>
            <a:off x="5206655" y="3116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Lucas Oliveira, Revisor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268" name="Google Shape;268;p38"/>
          <p:cNvCxnSpPr/>
          <p:nvPr/>
        </p:nvCxnSpPr>
        <p:spPr>
          <a:xfrm>
            <a:off x="6176550" y="36461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38"/>
          <p:cNvSpPr txBox="1"/>
          <p:nvPr>
            <p:ph idx="4294967295" type="body"/>
          </p:nvPr>
        </p:nvSpPr>
        <p:spPr>
          <a:xfrm>
            <a:off x="5206644" y="373921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Professor de Computação, é tutor do PET/ADS desde janeiro de 2023.</a:t>
            </a:r>
            <a:br>
              <a:rPr lang="pt-BR" sz="1000"/>
            </a:br>
            <a:r>
              <a:rPr lang="pt-BR" sz="10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2275" y="1664775"/>
            <a:ext cx="1241525" cy="12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68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Use nomes que revelem seu </a:t>
            </a:r>
            <a:r>
              <a:rPr lang="pt-BR"/>
              <a:t>propósito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62500" y="1821700"/>
            <a:ext cx="8520600" cy="29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700">
                <a:solidFill>
                  <a:srgbClr val="EFEFEF"/>
                </a:solidFill>
              </a:rPr>
              <a:t>Escolher o nome de uma variável leva tempo, mas economiza mais. Portanto, cuide dos nomes e troque-os quando achar melhore</a:t>
            </a:r>
            <a:r>
              <a:rPr lang="pt-BR" sz="1700">
                <a:solidFill>
                  <a:srgbClr val="EFEFEF"/>
                </a:solidFill>
              </a:rPr>
              <a:t>s.</a:t>
            </a:r>
            <a:endParaRPr sz="17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pt-BR" sz="1700">
                <a:solidFill>
                  <a:srgbClr val="EFEFEF"/>
                </a:solidFill>
              </a:rPr>
              <a:t>O nome de uma variável, função ou classe deve responder porque ela existe, o que faz e como é usada. </a:t>
            </a:r>
            <a:endParaRPr sz="17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pt-BR" sz="1700">
                <a:solidFill>
                  <a:srgbClr val="EFEFEF"/>
                </a:solidFill>
              </a:rPr>
              <a:t>Se um nome requer um comentário que o explique, então ele não revela o seu propósito e deve ser trocado. Veja um exemplo:</a:t>
            </a:r>
            <a:r>
              <a:rPr lang="pt-BR">
                <a:solidFill>
                  <a:srgbClr val="EFEFEF"/>
                </a:solidFill>
              </a:rPr>
              <a:t>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4999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7A93A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525150" y="4267150"/>
            <a:ext cx="3327300" cy="4095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200">
                <a:solidFill>
                  <a:srgbClr val="CCCCCC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tempo decorrido em dias</a:t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837050" y="4267150"/>
            <a:ext cx="3327300" cy="4095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elapsedTimeInDays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197600" y="4369450"/>
            <a:ext cx="3744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4A86E8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68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Use nomes que revelem seu propósito: exemplo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62500" y="1821700"/>
            <a:ext cx="8520600" cy="29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700">
                <a:solidFill>
                  <a:srgbClr val="EFEFEF"/>
                </a:solidFill>
              </a:rPr>
              <a:t>Qual o propósito do código a seguir? </a:t>
            </a:r>
            <a:endParaRPr sz="17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4999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7A93A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397550" y="2620775"/>
            <a:ext cx="4458600" cy="16665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t&lt;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[]&gt; getThem(){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List&lt;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[]&gt; l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ist1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ArrayList&lt;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[]&gt;()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for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[] x : theList)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B7B7B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x[0] == 4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list1.add(x)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5125675" y="2544575"/>
            <a:ext cx="35790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solidFill>
                  <a:srgbClr val="EFEFEF"/>
                </a:solidFill>
              </a:rPr>
              <a:t>Q</a:t>
            </a:r>
            <a:r>
              <a:rPr lang="pt-BR" sz="1400">
                <a:solidFill>
                  <a:srgbClr val="EFEFEF"/>
                </a:solidFill>
              </a:rPr>
              <a:t>ue tipos de coisa estão em</a:t>
            </a:r>
            <a:r>
              <a:rPr lang="pt-BR" sz="1400">
                <a:solidFill>
                  <a:srgbClr val="EFEFEF"/>
                </a:solidFill>
              </a:rPr>
              <a:t> theList?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solidFill>
                  <a:srgbClr val="EFEFEF"/>
                </a:solidFill>
              </a:rPr>
              <a:t>Qual a importância de um item na posição zero na theList? 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solidFill>
                  <a:srgbClr val="EFEFEF"/>
                </a:solidFill>
              </a:rPr>
              <a:t>Qual a importância do valor 4? 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solidFill>
                  <a:srgbClr val="EFEFEF"/>
                </a:solidFill>
              </a:rPr>
              <a:t>Como usar a lista retornada?</a:t>
            </a:r>
            <a:r>
              <a:rPr lang="pt-BR" sz="1200">
                <a:solidFill>
                  <a:srgbClr val="EFEFEF"/>
                </a:solidFill>
              </a:rPr>
              <a:t> </a:t>
            </a:r>
            <a:endParaRPr sz="12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4999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7A93A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68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Use nomes que revelem seu propósito: e</a:t>
            </a:r>
            <a:r>
              <a:rPr lang="pt-BR"/>
              <a:t>xemplo</a:t>
            </a:r>
            <a:r>
              <a:rPr lang="pt-BR"/>
              <a:t> melhorado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62500" y="1821700"/>
            <a:ext cx="8520600" cy="29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700">
                <a:solidFill>
                  <a:srgbClr val="EFEFEF"/>
                </a:solidFill>
              </a:rPr>
              <a:t>As respostas poderiam estar no código:</a:t>
            </a:r>
            <a:endParaRPr sz="17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4999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7A93A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397550" y="2620775"/>
            <a:ext cx="5004300" cy="16665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List&lt;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[]&gt; getFlaggedCells(){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List&lt;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[]&gt; flaggedCells =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ArrayList&lt;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[]&gt;()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for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[] cell: gameBoard)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(cell[STATUS_VALUE] == FLAGGED)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flaggedCells.add(cell)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return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flaggedCells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5647925" y="3411100"/>
            <a:ext cx="30117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>
                <a:solidFill>
                  <a:srgbClr val="EFEFEF"/>
                </a:solidFill>
              </a:rPr>
              <a:t>Cada quadrado do tabuleiro representa um vetor e a posição zero armazena o status. O valor 4 significa "marcado com uma bandeirinha".</a:t>
            </a:r>
            <a:endParaRPr>
              <a:solidFill>
                <a:srgbClr val="7A93A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647925" y="2267500"/>
            <a:ext cx="30117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t-BR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O domínio do problema é um jogo de campo minado e board é uma lista de células. Logo, vamos chamá-la de gameBoard.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68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Use nomes que revelem seu propósito: e</a:t>
            </a:r>
            <a:r>
              <a:rPr lang="pt-BR"/>
              <a:t>xemplo</a:t>
            </a:r>
            <a:r>
              <a:rPr lang="pt-BR"/>
              <a:t> versão final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62500" y="1821700"/>
            <a:ext cx="8520600" cy="29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700">
                <a:solidFill>
                  <a:srgbClr val="EFEFEF"/>
                </a:solidFill>
              </a:rPr>
              <a:t>Uma classe poderia representar Células:</a:t>
            </a:r>
            <a:endParaRPr>
              <a:solidFill>
                <a:srgbClr val="7A93A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362500" y="2667825"/>
            <a:ext cx="4944300" cy="16665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List&lt;</a:t>
            </a:r>
            <a:r>
              <a:rPr lang="pt-BR" sz="1200">
                <a:solidFill>
                  <a:srgbClr val="507874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Cell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 getFlaggedCells()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List&lt;</a:t>
            </a:r>
            <a:r>
              <a:rPr lang="pt-BR" sz="1200">
                <a:solidFill>
                  <a:srgbClr val="507874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Cell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 flaggedCells =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ArrayList&lt;</a:t>
            </a:r>
            <a:r>
              <a:rPr lang="pt-BR" sz="1200">
                <a:solidFill>
                  <a:srgbClr val="507874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Cell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for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 Cell cell : gameBoard)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(cell.isFlagged())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flaggedCells.add(cell)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flaggedCells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5971050" y="3438000"/>
            <a:ext cx="26832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SzPts val="1800"/>
              <a:buNone/>
            </a:pPr>
            <a:r>
              <a:rPr lang="pt-BR" sz="1400">
                <a:solidFill>
                  <a:schemeClr val="dk1"/>
                </a:solidFill>
              </a:rPr>
              <a:t>Com a classe criada, colocamos uma “flag” para denominar a função da célula em questão.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971050" y="2667825"/>
            <a:ext cx="268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t-BR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O código ainda é simples, porém muito mais explícito.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68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Evite </a:t>
            </a:r>
            <a:r>
              <a:rPr lang="pt-BR"/>
              <a:t>informações</a:t>
            </a:r>
            <a:r>
              <a:rPr lang="pt-BR"/>
              <a:t> </a:t>
            </a:r>
            <a:r>
              <a:rPr lang="pt-BR"/>
              <a:t>Erradas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62500" y="1736900"/>
            <a:ext cx="82446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Nomes imprecisos e enganosos podem levar a confusão e erros, dificultando a manutenção e compreensão do código.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Desenvolvedores devem 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escolher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 nomes claros, descritivos e precisos para suas variáveis, funções e classes.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525150" y="3581350"/>
            <a:ext cx="3327300" cy="5727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accountList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//variável com o nome List, não sendo uma list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4843775" y="3575950"/>
            <a:ext cx="3327300" cy="5727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accountGroup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//mesma variável, mas com um nome </a:t>
            </a: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apropriado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4197600" y="3759850"/>
            <a:ext cx="3744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4A86E8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68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Evite informações erradas</a:t>
            </a:r>
            <a:r>
              <a:rPr lang="pt-BR"/>
              <a:t>: </a:t>
            </a:r>
            <a:r>
              <a:rPr lang="pt-BR"/>
              <a:t>Exemplo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83650" y="1216950"/>
            <a:ext cx="85206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7A93A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>
                <a:solidFill>
                  <a:srgbClr val="EFEFEF"/>
                </a:solidFill>
              </a:rPr>
              <a:t>Imagine encontrar um código assim: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3659400" y="2712725"/>
            <a:ext cx="1825200" cy="12297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pt-BR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(O == </a:t>
            </a:r>
            <a:r>
              <a:rPr lang="pt-BR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a == O1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 = </a:t>
            </a:r>
            <a:r>
              <a:rPr lang="pt-BR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pt-BR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6067725" y="3892175"/>
            <a:ext cx="25971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rgbClr val="EFEFEF"/>
                </a:solidFill>
              </a:rPr>
              <a:t>Pode-se </a:t>
            </a:r>
            <a:r>
              <a:rPr lang="pt-BR" sz="1600">
                <a:solidFill>
                  <a:srgbClr val="EFEFEF"/>
                </a:solidFill>
              </a:rPr>
              <a:t>confundir</a:t>
            </a:r>
            <a:r>
              <a:rPr lang="pt-BR" sz="1600">
                <a:solidFill>
                  <a:srgbClr val="EFEFEF"/>
                </a:solidFill>
              </a:rPr>
              <a:t> o “0” com o “O” e 1 </a:t>
            </a:r>
            <a:r>
              <a:rPr lang="pt-BR" sz="1600">
                <a:solidFill>
                  <a:srgbClr val="EFEFEF"/>
                </a:solidFill>
              </a:rPr>
              <a:t>com l (L).</a:t>
            </a:r>
            <a:endParaRPr sz="1600">
              <a:solidFill>
                <a:srgbClr val="7A93A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83650" y="3169925"/>
            <a:ext cx="2915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t-BR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Nesse </a:t>
            </a:r>
            <a:r>
              <a:rPr lang="pt-BR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contexto, as variáveis</a:t>
            </a:r>
            <a:r>
              <a:rPr lang="pt-BR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 não </a:t>
            </a:r>
            <a:r>
              <a:rPr lang="pt-BR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têm</a:t>
            </a:r>
            <a:r>
              <a:rPr lang="pt-BR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 um significado </a:t>
            </a:r>
            <a:r>
              <a:rPr lang="pt-BR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qualquer.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68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Faça </a:t>
            </a:r>
            <a:r>
              <a:rPr lang="pt-BR"/>
              <a:t>Distinções</a:t>
            </a:r>
            <a:r>
              <a:rPr lang="pt-BR"/>
              <a:t> Significativas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69575" y="1745425"/>
            <a:ext cx="83160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Programadores devem evitar nomear </a:t>
            </a:r>
            <a:r>
              <a:rPr lang="pt-BR">
                <a:solidFill>
                  <a:schemeClr val="dk1"/>
                </a:solidFill>
              </a:rPr>
              <a:t>variáveis</a:t>
            </a:r>
            <a:r>
              <a:rPr lang="pt-BR">
                <a:solidFill>
                  <a:schemeClr val="dk1"/>
                </a:solidFill>
              </a:rPr>
              <a:t> de maneira </a:t>
            </a:r>
            <a:r>
              <a:rPr lang="pt-BR">
                <a:solidFill>
                  <a:schemeClr val="dk1"/>
                </a:solidFill>
              </a:rPr>
              <a:t>arbitrária,</a:t>
            </a:r>
            <a:r>
              <a:rPr lang="pt-BR">
                <a:solidFill>
                  <a:schemeClr val="dk1"/>
                </a:solidFill>
              </a:rPr>
              <a:t> com </a:t>
            </a:r>
            <a:r>
              <a:rPr lang="pt-BR">
                <a:solidFill>
                  <a:schemeClr val="dk1"/>
                </a:solidFill>
              </a:rPr>
              <a:t>números</a:t>
            </a:r>
            <a:r>
              <a:rPr lang="pt-BR">
                <a:solidFill>
                  <a:schemeClr val="dk1"/>
                </a:solidFill>
              </a:rPr>
              <a:t> ou palavras muito comuns.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Repare</a:t>
            </a:r>
            <a:r>
              <a:rPr lang="pt-BR">
                <a:solidFill>
                  <a:schemeClr val="dk1"/>
                </a:solidFill>
              </a:rPr>
              <a:t> que no código a seguir </a:t>
            </a:r>
            <a:r>
              <a:rPr lang="pt-BR">
                <a:solidFill>
                  <a:schemeClr val="dk1"/>
                </a:solidFill>
              </a:rPr>
              <a:t>o uso das palavras “Info” e “Data” não distingue o sentido das duas Strings.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2470800" y="3523925"/>
            <a:ext cx="4202400" cy="6123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productInfo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//diferenciando informação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productData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//diferenciando dados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5286125" y="3421450"/>
            <a:ext cx="30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