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Average"/>
      <p:regular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regular.fntdata"/><Relationship Id="rId50" Type="http://schemas.openxmlformats.org/officeDocument/2006/relationships/font" Target="fonts/Average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df2ae6c2c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df2ae6c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de45608e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de4560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de45608e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de45608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de45608e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de45608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df2ae6c2c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df2ae6c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f2ae6c2c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f2ae6c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de45608ea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de45608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de45608e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de45608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b942bfcb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b942bf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de45608ea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de45608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de45608ea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de45608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e45608ea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de45608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df2ae6c2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df2ae6c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de45608ea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de45608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df2ae6c2c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df2ae6c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f988652d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f988652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ebfe185e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ebfe185e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de45608ea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de45608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de45608ea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de45608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df2ae6c2c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df2ae6c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de45608ea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de45608e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ed7a61c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ed7a61c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de45608ea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de45608e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de45608ea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dde45608e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de45608ea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dde45608e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de45608ea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de45608e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de45608ea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de45608e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de45608ea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de45608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f2ae6c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f2ae6c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923310ac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923310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e45608e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e45608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d214c1012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d214c10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ebfe185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ebfe18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f2ae6c2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f2ae6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df2ae6c2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df2ae6c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Relationship Id="rId4" Type="http://schemas.openxmlformats.org/officeDocument/2006/relationships/hyperlink" Target="https://www.linkedin.com/in/seyijifabio/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Habilidades Práticas do Agile Software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Capítulo 3: Funções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4557651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670500" y="4299725"/>
            <a:ext cx="7801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highlight>
                  <a:schemeClr val="dk1"/>
                </a:highlight>
              </a:rPr>
              <a:t>PET/ADS</a:t>
            </a:r>
            <a:endParaRPr sz="36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95600" y="36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e indentação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41600"/>
            <a:ext cx="85206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FEFEF"/>
                </a:solidFill>
              </a:rPr>
              <a:t>Para aprimorar, basta dividir as seções da função anterior em outras funções!</a:t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445975" y="1873650"/>
            <a:ext cx="8111100" cy="28836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calcularMedia(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notas)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soma 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 : notas)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soma += nota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soma / notas.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imprimirResultado(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 &gt;=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6.0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"aprovado"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"reprovado"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verificarSituacaoAluno(String nome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notas)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 = calcularMedia(notas)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situacao =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imprimirResultado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(media)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nome + 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está 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situacao + 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com média 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media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e Indentação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Evite estruturas aninhadas.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Evite </a:t>
            </a:r>
            <a:r>
              <a:rPr lang="pt-BR">
                <a:solidFill>
                  <a:srgbClr val="EFEFEF"/>
                </a:solidFill>
              </a:rPr>
              <a:t>blocos grandes ou múltiplos blocos.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Instruções (if, else, while…) devem ter apenas uma linha.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Se essa linha for uma chamada de função, dê a ela um nome descritivo.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A indentação não deve passar de dois níveis.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   Essas dicas têm o intuito de facilitar a leitura e compreensão das funções.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nível de abstração por função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472450"/>
            <a:ext cx="826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Para ajudar a confirmar se a função realmente só faz uma coisa, cheque se as instruções estão no mesmo nível de abstração.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Evite misturar níveis de abstração na mesma função, pois isso pode causar confusão: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Nível Baixo: cálculos matemáticos simples ou manipulação de dados básicos.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Nível Médio: formatação, transformação ou validação para manipular dados e retornar resultados mais complexos.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Nível Alto: funções para avaliação ou tomada de decisão para determinar o resultado final, com base em condições ou regras específicas.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 descendente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código deve ser lido de cima para baixo.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Funções devem ser organizadas hierarquicamente, de forma que funçõe</a:t>
            </a:r>
            <a:r>
              <a:rPr lang="pt-BR">
                <a:solidFill>
                  <a:schemeClr val="dk1"/>
                </a:solidFill>
              </a:rPr>
              <a:t>s de</a:t>
            </a:r>
            <a:r>
              <a:rPr lang="pt-BR">
                <a:solidFill>
                  <a:schemeClr val="dk1"/>
                </a:solidFill>
              </a:rPr>
              <a:t> nível superior chamem as de nível inferior.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nível superior é mais abstrato e delega tarefas às funções inferiores. O nível inferior é mais concreto e realiza as tarefas, retornando valores para as funções superiores.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Isso deixa o programa estruturado e fácil de entender.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 descendente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472450"/>
            <a:ext cx="85206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seguir é apresentado um exemplo claro a não ser seguido: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Essa função que c</a:t>
            </a:r>
            <a:r>
              <a:rPr lang="pt-BR">
                <a:solidFill>
                  <a:srgbClr val="EFEFEF"/>
                </a:solidFill>
              </a:rPr>
              <a:t>alcula o salário líquido e o imposto, </a:t>
            </a:r>
            <a:r>
              <a:rPr lang="pt-BR">
                <a:solidFill>
                  <a:srgbClr val="EFEFEF"/>
                </a:solidFill>
              </a:rPr>
              <a:t>deveria ser separada em duas funções.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516450" y="2121550"/>
            <a:ext cx="8111100" cy="10863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calcularSalarioLiquido(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salario)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imposto = salario *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0.20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salarioLiquido = salario - imposto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salarioLiquido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 descendente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Essa função ficaria melhor assim, separada:</a:t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função de calcular salário tem nível superior e delega o cálculo do imposto para outra de nível inferior, que retorna o resultado a função chamadora.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438775" y="2132225"/>
            <a:ext cx="8111100" cy="1699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calcularSalarioLiquido(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salario)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salario - calcularImposto(salario)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calcularImposto(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salario)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imposto = salario *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0.20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imposto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Switch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43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uso excessivo de estruturas de switch deixa </a:t>
            </a:r>
            <a:r>
              <a:rPr lang="pt-BR">
                <a:solidFill>
                  <a:srgbClr val="EFEFEF"/>
                </a:solidFill>
              </a:rPr>
              <a:t>o</a:t>
            </a:r>
            <a:r>
              <a:rPr lang="pt-BR">
                <a:solidFill>
                  <a:srgbClr val="EFEFEF"/>
                </a:solidFill>
              </a:rPr>
              <a:t> código difícil de ler, entender e modificar.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switch viola o princípio Open-Closed do S.O.L.I.D, que prega que o código deve estar aberto para extensão, mas fechado para modificação.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Com o switch, o código fica aberto para modificações sempre que opções são adicionadas, prejudicando a estabilidade e consistência do código ao longo do tempo.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Funções com switch são grandes, complexas, com muitos casos e muitas linhas dentro de cada caso, podendo levar a erros.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Switch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Uma alternativa ao switch é o polimorfismo, no qual diferentes implementações de uma função podem ser usadas a partir de um tipo base. Isso traz algumas vantagens: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Flexibilidade e extensibilidade do código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Ausência de modificação de código já existente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Para alcançar essa </a:t>
            </a:r>
            <a:r>
              <a:rPr lang="pt-BR">
                <a:solidFill>
                  <a:srgbClr val="EFEFEF"/>
                </a:solidFill>
              </a:rPr>
              <a:t>solução,</a:t>
            </a:r>
            <a:r>
              <a:rPr lang="pt-BR">
                <a:solidFill>
                  <a:srgbClr val="EFEFEF"/>
                </a:solidFill>
              </a:rPr>
              <a:t> deve-se criar uma hierarquia de classes, cada uma com sua própria implementação, de forma a ter uma variação de comportamento.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FEFEF"/>
                </a:solidFill>
              </a:rPr>
              <a:t>Prefira polimorfismo aos comandos</a:t>
            </a:r>
            <a:r>
              <a:rPr b="1" lang="pt-BR">
                <a:solidFill>
                  <a:srgbClr val="EFEFEF"/>
                </a:solidFill>
              </a:rPr>
              <a:t> switch!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7084100" y="2851200"/>
            <a:ext cx="1678500" cy="18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656175"/>
            <a:ext cx="8520600" cy="30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“</a:t>
            </a:r>
            <a:r>
              <a:rPr i="1" lang="pt-BR">
                <a:solidFill>
                  <a:srgbClr val="EFEFEF"/>
                </a:solidFill>
              </a:rPr>
              <a:t>Você sabe que está criando um código limpo quando cada rotina que você lê é como você esperava</a:t>
            </a:r>
            <a:r>
              <a:rPr lang="pt-BR">
                <a:solidFill>
                  <a:srgbClr val="EFEFEF"/>
                </a:solidFill>
              </a:rPr>
              <a:t>” – </a:t>
            </a:r>
            <a:r>
              <a:rPr lang="pt-BR">
                <a:solidFill>
                  <a:srgbClr val="EFEFEF"/>
                </a:solidFill>
              </a:rPr>
              <a:t>Princípio de Ward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Dicas para escolher bons nomes de funções: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Quanto menor e mais específica a função, mais fácil é criar seu nome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Nome extenso é melhor que um pequeno e enigmático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Revele a intenção do código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Evite abreviações não convencionais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Seja consistente nos nomes usados ao longo do código</a:t>
            </a:r>
            <a:endParaRPr sz="16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Nomes: use nomes descritivos!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7069550" y="2953650"/>
            <a:ext cx="170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Um nome claro pode ajudar a reestruturar o código de forma mais eficiente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512700"/>
            <a:ext cx="8329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Muitos parâmetros podem deixar as funções difíceis de entender e de testar, pois haverá muitas combinações. Algumas dicas podem ajudar ao se projetar funções: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Use o mínimo possível, tente não passar de quatro parâmetros.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Se for necessário usar mais de quatro, é melhor agrupá-los usando tipos compostos.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Dê aos tipos compostos nomes claros e descritivos.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Tipos primitivos (int, </a:t>
            </a:r>
            <a:r>
              <a:rPr lang="pt-BR" sz="1600">
                <a:solidFill>
                  <a:srgbClr val="EFEFEF"/>
                </a:solidFill>
              </a:rPr>
              <a:t>float…) podem levar a erros de interpretação.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Use apenas o necessário para sua função realizar seu objetivo.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Mantenha um padrão de nomenclatura.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Parâmetros: Parâmetros Lógicos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Não passe booleanos como parâmetros!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Péssima prática de programação.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Mostra que a função faz mais de uma coisa (if parâmetro true… else).</a:t>
            </a:r>
            <a:endParaRPr sz="16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600">
                <a:solidFill>
                  <a:srgbClr val="EFEFEF"/>
                </a:solidFill>
              </a:rPr>
              <a:t>Opte por dividir a função em duas, uma para o caso true outra para o false.</a:t>
            </a:r>
            <a:r>
              <a:rPr lang="pt-BR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22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Funções M</a:t>
            </a:r>
            <a:r>
              <a:rPr lang="pt-BR">
                <a:solidFill>
                  <a:srgbClr val="EFEFEF"/>
                </a:solidFill>
              </a:rPr>
              <a:t>ôna</a:t>
            </a:r>
            <a:r>
              <a:rPr lang="pt-BR">
                <a:solidFill>
                  <a:srgbClr val="EFEFEF"/>
                </a:solidFill>
              </a:rPr>
              <a:t>des (recebem um parâmetro):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Pode ser uma  função que pergunta sobre o parâmetro, como na função “isDigit()”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Ou uma função que transforma e retorna o parâmetro, como “exemplo.lower()”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Dica do livro para esse tipo de função: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As alterações feitas no parâmetro recebido devem ser um retorno e não uma alteração direta!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386700" y="3928850"/>
            <a:ext cx="8370600" cy="7122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//Novo Builder com "transformação" no final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 out = in.append(</a:t>
            </a:r>
            <a:r>
              <a:rPr lang="pt-BR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"transformação"</a:t>
            </a: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</a:t>
            </a:r>
            <a:r>
              <a:rPr lang="pt-BR"/>
              <a:t>met</a:t>
            </a:r>
            <a:r>
              <a:rPr lang="pt-BR"/>
              <a:t>ros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Funções Díades, são aquelas com dois parâmetros: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Tente seguir a convenção </a:t>
            </a:r>
            <a:r>
              <a:rPr lang="pt-BR" sz="1600">
                <a:solidFill>
                  <a:srgbClr val="EFEFEF"/>
                </a:solidFill>
              </a:rPr>
              <a:t>esperado-</a:t>
            </a:r>
            <a:r>
              <a:rPr lang="pt-BR" sz="1600">
                <a:solidFill>
                  <a:srgbClr val="EFEFEF"/>
                </a:solidFill>
              </a:rPr>
              <a:t>obtido</a:t>
            </a:r>
            <a:r>
              <a:rPr lang="pt-BR" sz="1600">
                <a:solidFill>
                  <a:srgbClr val="EFEFEF"/>
                </a:solidFill>
              </a:rPr>
              <a:t> para testes de funções, no qual o primeiro parâmetro é o que se espera como resultado, e o segundo é o </a:t>
            </a:r>
            <a:r>
              <a:rPr lang="pt-BR" sz="1600">
                <a:solidFill>
                  <a:srgbClr val="EFEFEF"/>
                </a:solidFill>
              </a:rPr>
              <a:t>valor at</a:t>
            </a:r>
            <a:r>
              <a:rPr lang="pt-BR" sz="1600">
                <a:solidFill>
                  <a:srgbClr val="EFEFEF"/>
                </a:solidFill>
              </a:rPr>
              <a:t>ual.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Funções Tríades, são aquelas com três parâmetros: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Sua complexidade é bem maior, portanto exige muito mais atenção e cuidado para sua cr</a:t>
            </a:r>
            <a:r>
              <a:rPr lang="pt-BR" sz="1600">
                <a:solidFill>
                  <a:srgbClr val="EFEFEF"/>
                </a:solidFill>
              </a:rPr>
              <a:t>iação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de S</a:t>
            </a:r>
            <a:r>
              <a:rPr lang="pt-BR"/>
              <a:t>aíd</a:t>
            </a:r>
            <a:r>
              <a:rPr lang="pt-BR"/>
              <a:t>a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Parâmetros</a:t>
            </a:r>
            <a:r>
              <a:rPr lang="pt-BR">
                <a:solidFill>
                  <a:srgbClr val="EFEFEF"/>
                </a:solidFill>
              </a:rPr>
              <a:t> de saída são</a:t>
            </a:r>
            <a:r>
              <a:rPr lang="pt-BR">
                <a:solidFill>
                  <a:schemeClr val="dk1"/>
                </a:solidFill>
              </a:rPr>
              <a:t> variáveis passadas a uma função para armazenar valores de retorno: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Evite usar parâmetros de saída, pois eles atrapalham a legibilidade.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Para mudar o estado de um objeto, use uma função dele próprio, não uma função fora dele.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Use exceções em vez de parâmetros de saída para lidar com erros e exceções.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Prefira também retornar valores usando estruturas de dados.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de Saída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35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uso</a:t>
            </a:r>
            <a:r>
              <a:rPr lang="pt-BR">
                <a:solidFill>
                  <a:srgbClr val="EFEFEF"/>
                </a:solidFill>
              </a:rPr>
              <a:t> </a:t>
            </a:r>
            <a:r>
              <a:rPr lang="pt-BR">
                <a:solidFill>
                  <a:srgbClr val="EFEFEF"/>
                </a:solidFill>
              </a:rPr>
              <a:t>parâmetro de </a:t>
            </a:r>
            <a:r>
              <a:rPr lang="pt-BR">
                <a:solidFill>
                  <a:srgbClr val="EFEFEF"/>
                </a:solidFill>
              </a:rPr>
              <a:t>saída</a:t>
            </a:r>
            <a:r>
              <a:rPr lang="pt-BR">
                <a:solidFill>
                  <a:srgbClr val="EFEFEF"/>
                </a:solidFill>
              </a:rPr>
              <a:t>, não deixa claro se a função anexa footer como rodapé ou </a:t>
            </a:r>
            <a:r>
              <a:rPr lang="pt-BR">
                <a:solidFill>
                  <a:srgbClr val="EFEFEF"/>
                </a:solidFill>
              </a:rPr>
              <a:t>anexa</a:t>
            </a:r>
            <a:r>
              <a:rPr lang="pt-BR">
                <a:solidFill>
                  <a:srgbClr val="EFEFEF"/>
                </a:solidFill>
              </a:rPr>
              <a:t> um </a:t>
            </a:r>
            <a:r>
              <a:rPr lang="pt-BR">
                <a:solidFill>
                  <a:srgbClr val="EFEFEF"/>
                </a:solidFill>
              </a:rPr>
              <a:t>rodapé</a:t>
            </a:r>
            <a:r>
              <a:rPr lang="pt-BR">
                <a:solidFill>
                  <a:srgbClr val="EFEFEF"/>
                </a:solidFill>
              </a:rPr>
              <a:t> ao footer, exemplo: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É necessário consultar a declaração da função para entendê-la, e isso é ineficiente pois nos faz perder tempo.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Essa solução deveria estar implementada dessa forma: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3347000" y="2225700"/>
            <a:ext cx="2178300" cy="4746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appendFooter</a:t>
            </a: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(s)</a:t>
            </a: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3227600" y="4174275"/>
            <a:ext cx="2417100" cy="440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report.appendFooter</a:t>
            </a: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Efeitos </a:t>
            </a:r>
            <a:r>
              <a:rPr lang="pt-BR"/>
              <a:t>Colaterais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392725"/>
            <a:ext cx="85206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Efeitos colaterais são mentiras, pois funções prometem fazer apenas uma tarefa, mas fazem outras sem que você perceba!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405525" y="2390950"/>
            <a:ext cx="8258100" cy="2476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validaSenha(String usuario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senha)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(senhaIncorreta(senha))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inicializaSessao()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true;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boolean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senhaIncorreta(String senha) {</a:t>
            </a:r>
            <a:r>
              <a:rPr lang="pt-BR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//verificar se a senha está incorreta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inicializaSessao() {</a:t>
            </a:r>
            <a:r>
              <a:rPr lang="pt-BR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//inicializar a sessão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5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Efeitos Colaterais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704400"/>
            <a:ext cx="85206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 exemplo anterior, o</a:t>
            </a:r>
            <a:r>
              <a:rPr lang="pt-BR">
                <a:solidFill>
                  <a:srgbClr val="EFEFEF"/>
                </a:solidFill>
              </a:rPr>
              <a:t> nome da função implica na validação da senha e no retorno de um boolean, mas caso a senha esteja correta ele chama a função de inicializ</a:t>
            </a:r>
            <a:r>
              <a:rPr lang="pt-BR">
                <a:solidFill>
                  <a:srgbClr val="EFEFEF"/>
                </a:solidFill>
              </a:rPr>
              <a:t>ar sessão.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Isso é  um efeito colateral! Quem acreditar no nome da função pode acabar perdendo todos os dados da sessão, dependendo da ordem que as funções forem chamadas.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É uma má prática de programação, pois modifica um valor ou estado que não está diretamente relacionado aos parâmetros da função ou variáveis locais.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Efeitos Colaterais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605625"/>
            <a:ext cx="85206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Qual seria a solução para esse problema de efeitos colaterais na função?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 FUNÇÃO DEVE FAZER APENAS </a:t>
            </a:r>
            <a:r>
              <a:rPr lang="pt-BR" sz="1600">
                <a:solidFill>
                  <a:srgbClr val="FF0000"/>
                </a:solidFill>
              </a:rPr>
              <a:t>UMA</a:t>
            </a:r>
            <a:r>
              <a:rPr lang="pt-BR" sz="1600">
                <a:solidFill>
                  <a:srgbClr val="EFEFEF"/>
                </a:solidFill>
              </a:rPr>
              <a:t> COISA!!!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391275"/>
            <a:ext cx="8520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Separar comando e consulta </a:t>
            </a:r>
            <a:r>
              <a:rPr lang="pt-BR">
                <a:solidFill>
                  <a:schemeClr val="dk1"/>
                </a:solidFill>
              </a:rPr>
              <a:t>aumenta a coesão e a clareza do código</a:t>
            </a:r>
            <a:r>
              <a:rPr lang="pt-BR">
                <a:solidFill>
                  <a:schemeClr val="dk1"/>
                </a:solidFill>
              </a:rPr>
              <a:t>, portanto a função deve realizar apenas uma das duas operações!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Comandos: </a:t>
            </a:r>
            <a:r>
              <a:rPr lang="pt-BR">
                <a:solidFill>
                  <a:schemeClr val="dk1"/>
                </a:solidFill>
              </a:rPr>
              <a:t>ações e operações no sistema, como alterar o estado de uma entidade.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Consultas: recuperam informações e dados do sistema, sem modificar seu estado.</a:t>
            </a:r>
            <a:endParaRPr>
              <a:solidFill>
                <a:schemeClr val="dk1"/>
              </a:solidFill>
            </a:endParaRPr>
          </a:p>
          <a:p>
            <a:pPr indent="457200" lvl="0" marL="5029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457200" lvl="0" marL="5029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Separação comando-consulta</a:t>
            </a: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311700" y="3195375"/>
            <a:ext cx="6324900" cy="1506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obterEAtualizarSaldo(Conta conta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valor)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saldoAtual = conta.getSaldo()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novoSaldo = saldoAtual + valor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conta.setSaldo(novoSaldo)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conta.save()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novoSaldo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9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6918725" y="3555825"/>
            <a:ext cx="1741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Confuso, não? Veja a seguir como melhorar esse código!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Separação comando-consulta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659900"/>
            <a:ext cx="85206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exemplo de código a seguir separa comando e consulta:</a:t>
            </a:r>
            <a:endParaRPr>
              <a:solidFill>
                <a:schemeClr val="dk1"/>
              </a:solidFill>
            </a:endParaRPr>
          </a:p>
          <a:p>
            <a:pPr indent="457200" lvl="0" marL="5029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410850" y="2374800"/>
            <a:ext cx="8322300" cy="20343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//Comando - alterar o saldo de uma conta bancária</a:t>
            </a:r>
            <a:endParaRPr sz="13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setSaldoConta(</a:t>
            </a: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novoSaldo)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.saldo = novoSaldo</a:t>
            </a: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//Consulta - obter o saldo de uma conta bancária</a:t>
            </a:r>
            <a:endParaRPr sz="13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getSaldo(){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pt-BR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Pequenas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6625"/>
            <a:ext cx="85206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Funções devem ser pequenas, o máximo possível.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Quanto menores, melhor.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Em geral, não devem passar de 20 linhas.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MAS COMO FAZER ISSO?</a:t>
            </a:r>
            <a:endParaRPr>
              <a:solidFill>
                <a:srgbClr val="EFEFEF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Prefira </a:t>
            </a:r>
            <a:r>
              <a:rPr lang="pt-BR"/>
              <a:t>Exceções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728600"/>
            <a:ext cx="8520600" cy="30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Retornar códigos de erro viola a separação comando-consulta, pois os comandos são utilizados como expressões de comparação em estruturas condicionais.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É ruim</a:t>
            </a:r>
            <a:r>
              <a:rPr lang="pt-BR">
                <a:solidFill>
                  <a:srgbClr val="EFEFEF"/>
                </a:solidFill>
              </a:rPr>
              <a:t> pois exige que o chamador da função lide imediatamente com o erro, e também o faz perder tempo com consulta de do</a:t>
            </a:r>
            <a:r>
              <a:rPr lang="pt-BR">
                <a:solidFill>
                  <a:srgbClr val="EFEFEF"/>
                </a:solidFill>
              </a:rPr>
              <a:t>cumenta</a:t>
            </a:r>
            <a:r>
              <a:rPr lang="pt-BR">
                <a:solidFill>
                  <a:srgbClr val="EFEFEF"/>
                </a:solidFill>
              </a:rPr>
              <a:t>çã</a:t>
            </a:r>
            <a:r>
              <a:rPr lang="pt-BR">
                <a:solidFill>
                  <a:srgbClr val="EFEFEF"/>
                </a:solidFill>
              </a:rPr>
              <a:t>o</a:t>
            </a:r>
            <a:r>
              <a:rPr lang="pt-BR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Usar exceções ao invés de códigos de erro é mel</a:t>
            </a:r>
            <a:r>
              <a:rPr lang="pt-BR">
                <a:solidFill>
                  <a:srgbClr val="EFEFEF"/>
                </a:solidFill>
              </a:rPr>
              <a:t>hor, </a:t>
            </a:r>
            <a:r>
              <a:rPr lang="pt-BR">
                <a:solidFill>
                  <a:srgbClr val="EFEFEF"/>
                </a:solidFill>
              </a:rPr>
              <a:t>pois assim o código fica separado do tratamento de err</a:t>
            </a:r>
            <a:r>
              <a:rPr lang="pt-BR">
                <a:solidFill>
                  <a:srgbClr val="EFEFEF"/>
                </a:solidFill>
              </a:rPr>
              <a:t>o</a:t>
            </a:r>
            <a:r>
              <a:rPr lang="pt-BR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Prefira </a:t>
            </a:r>
            <a:r>
              <a:rPr lang="pt-BR"/>
              <a:t>Exceções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303575"/>
            <a:ext cx="85206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Exceções </a:t>
            </a:r>
            <a:r>
              <a:rPr lang="pt-BR">
                <a:solidFill>
                  <a:srgbClr val="EFEFEF"/>
                </a:solidFill>
              </a:rPr>
              <a:t>são</a:t>
            </a:r>
            <a:r>
              <a:rPr lang="pt-BR">
                <a:solidFill>
                  <a:srgbClr val="EFEFEF"/>
                </a:solidFill>
              </a:rPr>
              <a:t> sinalizadoras de erros ou condições anormais em um programa, portanto em vez de um código de erro, uma exceção ajudará a tornar o código limpo.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Exemplos de casos para usar exceções: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Divisão por zero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Acesso a arquivo inexistente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Erro em biblioteca de terceiros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Try-Catch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256200" y="1701675"/>
            <a:ext cx="8631600" cy="27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0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São úteis para lidar com exceções em situações inesperadas.</a:t>
            </a:r>
            <a:endParaRPr>
              <a:solidFill>
                <a:srgbClr val="EFEFEF"/>
              </a:solidFill>
            </a:endParaRPr>
          </a:p>
          <a:p>
            <a:pPr indent="-342900" lvl="0" marL="40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O uso</a:t>
            </a:r>
            <a:r>
              <a:rPr lang="pt-BR">
                <a:solidFill>
                  <a:srgbClr val="EFEFEF"/>
                </a:solidFill>
              </a:rPr>
              <a:t> excessivo pode tornar o código mais difícil de entender e manter.</a:t>
            </a:r>
            <a:endParaRPr>
              <a:solidFill>
                <a:srgbClr val="EFEFEF"/>
              </a:solidFill>
            </a:endParaRPr>
          </a:p>
          <a:p>
            <a:pPr indent="-342900" lvl="0" marL="40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Devem ter escopo limitado para não aumentar desnecessariamente a complexidade.</a:t>
            </a:r>
            <a:endParaRPr>
              <a:solidFill>
                <a:srgbClr val="EFEFEF"/>
              </a:solidFill>
            </a:endParaRPr>
          </a:p>
          <a:p>
            <a:pPr indent="-342900" lvl="0" marL="40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Devem conter código conciso para uma melhor visualização e compreensão.</a:t>
            </a:r>
            <a:endParaRPr>
              <a:solidFill>
                <a:srgbClr val="EFEFEF"/>
              </a:solidFill>
            </a:endParaRPr>
          </a:p>
          <a:p>
            <a:pPr indent="-342900" lvl="0" marL="405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O ideal é que possuam suas próprias funções de tratamento de erro.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Erro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1017725"/>
            <a:ext cx="8520600" cy="38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EFEFEF"/>
                </a:solidFill>
              </a:rPr>
              <a:t>“As funções devem fazer uma coisa só. </a:t>
            </a:r>
            <a:endParaRPr i="1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EFEFEF"/>
                </a:solidFill>
              </a:rPr>
              <a:t>Tratamento de erro é uma coisa só.”</a:t>
            </a:r>
            <a:endParaRPr i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EFEFEF"/>
                </a:solidFill>
              </a:rPr>
              <a:t>Se a função já trata erros, então não deve fazer mais nada!</a:t>
            </a:r>
            <a:endParaRPr sz="15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Evite Repetição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646175"/>
            <a:ext cx="85206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Dificulta a manutenção, pois o código precisará ser alterado em vários lugares.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Torna difícil de ler e entender.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Funções devem encapsular funcionalidades que serão usadas muitas vezes.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O uso de </a:t>
            </a:r>
            <a:r>
              <a:rPr lang="pt-BR">
                <a:solidFill>
                  <a:srgbClr val="EFEFEF"/>
                </a:solidFill>
              </a:rPr>
              <a:t>constantes</a:t>
            </a:r>
            <a:r>
              <a:rPr lang="pt-BR">
                <a:solidFill>
                  <a:srgbClr val="EFEFEF"/>
                </a:solidFill>
              </a:rPr>
              <a:t> ajuda a manter o código fácil de manter.</a:t>
            </a:r>
            <a:endParaRPr>
              <a:solidFill>
                <a:srgbClr val="EFEFEF"/>
              </a:solidFill>
            </a:endParaRPr>
          </a:p>
          <a:p>
            <a:pPr indent="0" lvl="0" marL="45720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457200" rtl="0" algn="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Tente evitar repetição ao máximo, mas equilibre com manter o código simples e direto. Veja se a função é realmente necessária!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Estruturada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560200"/>
            <a:ext cx="8520600" cy="3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É uma p</a:t>
            </a:r>
            <a:r>
              <a:rPr lang="pt-BR">
                <a:solidFill>
                  <a:srgbClr val="EFEFEF"/>
                </a:solidFill>
              </a:rPr>
              <a:t>aradigma que preza pela </a:t>
            </a:r>
            <a:r>
              <a:rPr lang="pt-BR">
                <a:solidFill>
                  <a:srgbClr val="EFEFEF"/>
                </a:solidFill>
              </a:rPr>
              <a:t>clareza</a:t>
            </a:r>
            <a:r>
              <a:rPr lang="pt-BR">
                <a:solidFill>
                  <a:srgbClr val="EFEFEF"/>
                </a:solidFill>
              </a:rPr>
              <a:t> e organização do código e </a:t>
            </a:r>
            <a:r>
              <a:rPr lang="pt-BR">
                <a:solidFill>
                  <a:srgbClr val="EFEFEF"/>
                </a:solidFill>
              </a:rPr>
              <a:t>foca na criação de estruturas de controle simples e organizadas, como loops e condicionai</a:t>
            </a:r>
            <a:r>
              <a:rPr lang="pt-BR">
                <a:solidFill>
                  <a:srgbClr val="EFEFEF"/>
                </a:solidFill>
              </a:rPr>
              <a:t>s</a:t>
            </a:r>
            <a:r>
              <a:rPr lang="pt-BR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</a:t>
            </a:r>
            <a:r>
              <a:rPr lang="pt-BR">
                <a:solidFill>
                  <a:srgbClr val="EFEFEF"/>
                </a:solidFill>
              </a:rPr>
              <a:t>vita o uso de instruções de salto, como o </a:t>
            </a:r>
            <a:r>
              <a:rPr i="1" lang="pt-BR">
                <a:solidFill>
                  <a:srgbClr val="EFEFEF"/>
                </a:solidFill>
              </a:rPr>
              <a:t>goto</a:t>
            </a:r>
            <a:r>
              <a:rPr lang="pt-BR">
                <a:solidFill>
                  <a:srgbClr val="EFEFEF"/>
                </a:solidFill>
              </a:rPr>
              <a:t>, que podem tornar o código difícil de entender e manter.</a:t>
            </a: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Reforça a necessidade da</a:t>
            </a:r>
            <a:r>
              <a:rPr lang="pt-BR">
                <a:solidFill>
                  <a:srgbClr val="EFEFEF"/>
                </a:solidFill>
              </a:rPr>
              <a:t> modularização do código em funções e métodos, de modo que a funcionalidade possa ser reutilizada e mantida de forma mais fácil.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Construção: como escrever bem?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427500"/>
            <a:ext cx="85206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processo é parecido com qualquer outro tipo de escrita: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1 - Coloque os pensamentos num papel: ideias, o que você precisa, o que quer fazer.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2 - Organize-os de forma a ficarem fáceis de ler.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3 - Faça um primeiro rascunho.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4 - Refine, aperfeiçoe, organize o código, teste.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5 - Se houver funções grandes, divida-as em menores.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Faça isso quantas vezes for necessário até que a função esteja do jeito que você queira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 começo elas ficam bagunçadas e grandes, mas com o refinamento, vão melhorando.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35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5" name="Google Shape;295;p49"/>
          <p:cNvSpPr txBox="1"/>
          <p:nvPr>
            <p:ph idx="1" type="body"/>
          </p:nvPr>
        </p:nvSpPr>
        <p:spPr>
          <a:xfrm>
            <a:off x="311700" y="1488850"/>
            <a:ext cx="85206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 código limpo torna o software fácil de entender, manter e evolui</a:t>
            </a:r>
            <a:r>
              <a:rPr lang="pt-BR" sz="1600">
                <a:solidFill>
                  <a:srgbClr val="EFEFEF"/>
                </a:solidFill>
              </a:rPr>
              <a:t>r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Fazer código limpo</a:t>
            </a:r>
            <a:r>
              <a:rPr lang="pt-BR" sz="1600">
                <a:solidFill>
                  <a:srgbClr val="FF0000"/>
                </a:solidFill>
              </a:rPr>
              <a:t> </a:t>
            </a:r>
            <a:r>
              <a:rPr b="1" lang="pt-BR" sz="1600" u="sng">
                <a:solidFill>
                  <a:schemeClr val="dk1"/>
                </a:solidFill>
              </a:rPr>
              <a:t>exige disciplina e prática,</a:t>
            </a:r>
            <a:r>
              <a:rPr b="1"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alcançadas por meio do uso de princípios e práticas de codificação comuns.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Veja códigos como histórias a serem contadas ao invés de programas a serem escritos.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Código limpo aumenta a produtividade, reduz o tempo gasto e melhora a qualidade do software entregue.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Código limpo é essencial para os DEVS que desejam criar software de alta qualidade, de fácil </a:t>
            </a:r>
            <a:r>
              <a:rPr lang="pt-BR" sz="1600">
                <a:solidFill>
                  <a:srgbClr val="EFEFEF"/>
                </a:solidFill>
              </a:rPr>
              <a:t>manutenção</a:t>
            </a:r>
            <a:r>
              <a:rPr lang="pt-BR" sz="1600">
                <a:solidFill>
                  <a:srgbClr val="EFEFEF"/>
                </a:solidFill>
              </a:rPr>
              <a:t> e que evolua ao longo do tempo.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autor</a:t>
            </a:r>
            <a:endParaRPr/>
          </a:p>
        </p:txBody>
      </p:sp>
      <p:sp>
        <p:nvSpPr>
          <p:cNvPr id="301" name="Google Shape;301;p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Robert C. “Uncle Bob” Martin</a:t>
            </a:r>
            <a:r>
              <a:rPr lang="pt-BR"/>
              <a:t> é desenvolvedor e consultor de software desde 1990. Ele é o fundador e o presidente da Object Mentor, Inc., uma equipe de consultores experientes que orientam seus clientes no mundo todo em C++, Java, C#, Ruby, OO, Padrões de Projeto, UML, Metodologias Agile e eXtreme Programming.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MARTIN, Robert. </a:t>
            </a:r>
            <a:r>
              <a:rPr b="1" lang="pt-BR" sz="2500"/>
              <a:t>Código Limpo:</a:t>
            </a:r>
            <a:r>
              <a:rPr lang="pt-BR" sz="2500"/>
              <a:t>  Habilidades Práticas do Agile Software. 1. ed. Rio de Janeiro: Alta Books, 2009.</a:t>
            </a:r>
            <a:endParaRPr sz="2500"/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300" y="2680523"/>
            <a:ext cx="1563000" cy="22183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8" name="Google Shape;308;p51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apenas uma coisa!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FEF"/>
                </a:solidFill>
              </a:rPr>
              <a:t>“</a:t>
            </a:r>
            <a:r>
              <a:rPr i="1" lang="pt-BR" sz="2000">
                <a:solidFill>
                  <a:srgbClr val="EFEFEF"/>
                </a:solidFill>
              </a:rPr>
              <a:t>As funções devem fazer uma coisa. </a:t>
            </a:r>
            <a:endParaRPr i="1" sz="20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EFEFEF"/>
                </a:solidFill>
              </a:rPr>
              <a:t>Devem fazê-la bem. </a:t>
            </a:r>
            <a:endParaRPr i="1" sz="20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EFEFEF"/>
                </a:solidFill>
              </a:rPr>
              <a:t>Devem fazer apenas ela.</a:t>
            </a:r>
            <a:r>
              <a:rPr lang="pt-BR" sz="2000">
                <a:solidFill>
                  <a:srgbClr val="EFEFEF"/>
                </a:solidFill>
              </a:rPr>
              <a:t>”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5" name="Google Shape;315;p52"/>
          <p:cNvPicPr preferRelativeResize="0"/>
          <p:nvPr/>
        </p:nvPicPr>
        <p:blipFill rotWithShape="1">
          <a:blip r:embed="rId3">
            <a:alphaModFix/>
          </a:blip>
          <a:srcRect b="3436" l="0" r="0" t="3436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6" name="Google Shape;316;p52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Fábio Seyiji</a:t>
            </a:r>
            <a:r>
              <a:rPr lang="pt-BR" sz="1400">
                <a:solidFill>
                  <a:schemeClr val="dk1"/>
                </a:solidFill>
              </a:rPr>
              <a:t>, Autor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17" name="Google Shape;317;p52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52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Aluno e bolsista do PET/ADS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19" name="Google Shape;319;p52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20" name="Google Shape;320;p52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52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apenas uma coisa!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Como é difícil definir o que é “uma coisa”, tente: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Observar o nível da complexidade de indentação da função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Ver tamanho de seus blocos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Descrever o propósito em uma linha, que não deve ser muito grande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for possível dividir o ob</a:t>
            </a:r>
            <a:r>
              <a:rPr lang="pt-BR">
                <a:solidFill>
                  <a:srgbClr val="EFEFEF"/>
                </a:solidFill>
              </a:rPr>
              <a:t>jetivo dessa função, faça isso, o ideal é deixá-las únicas e indivisíveis como átomos que são parte de uma molécula.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Afinal, o objetivo das funções é decompor um conceito maior.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apenas uma coisa!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64025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Uma função deve ter apenas um objetivo a ser </a:t>
            </a:r>
            <a:r>
              <a:rPr lang="pt-BR">
                <a:solidFill>
                  <a:srgbClr val="EFEFEF"/>
                </a:solidFill>
              </a:rPr>
              <a:t>realizado</a:t>
            </a:r>
            <a:r>
              <a:rPr lang="pt-BR">
                <a:solidFill>
                  <a:srgbClr val="EFEFEF"/>
                </a:solidFill>
              </a:rPr>
              <a:t>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função acima tem dois objet</a:t>
            </a:r>
            <a:r>
              <a:rPr lang="pt-BR">
                <a:solidFill>
                  <a:srgbClr val="EFEFEF"/>
                </a:solidFill>
              </a:rPr>
              <a:t>iv</a:t>
            </a:r>
            <a:r>
              <a:rPr lang="pt-BR">
                <a:solidFill>
                  <a:srgbClr val="EFEFEF"/>
                </a:solidFill>
              </a:rPr>
              <a:t>os:</a:t>
            </a:r>
            <a:r>
              <a:rPr lang="pt-BR">
                <a:solidFill>
                  <a:srgbClr val="EFEFEF"/>
                </a:solidFill>
              </a:rPr>
              <a:t> calcular a média e imprimir se </a:t>
            </a:r>
            <a:r>
              <a:rPr lang="pt-BR">
                <a:solidFill>
                  <a:srgbClr val="EFEFEF"/>
                </a:solidFill>
              </a:rPr>
              <a:t>o aluno foi reprovado ou aprovado.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16450" y="1938775"/>
            <a:ext cx="8111100" cy="1781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mediaEaprovacao(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nota3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nota4)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 = (nota1 + nota2 + nota3 + nota4) /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(media &gt;=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"Aluno aprovado com média: 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media)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"Aluno reprovado com média: 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media)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apenas uma coisa!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03575"/>
            <a:ext cx="85206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EFEFEF"/>
                </a:solidFill>
              </a:rPr>
              <a:t>A função anterior pode ser dividida em duas: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Dessa forma temos duas funções mais curtas e cada uma com seu objetivo único!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16450" y="1952775"/>
            <a:ext cx="8111100" cy="22029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calcularMedia(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nota3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nota4)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(nota1 + nota2 + nota3 + nota4) /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verificarAprovacao(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(media &gt;=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"Aluno aprovado com média: 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media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"Aluno reprovado com média: 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media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Otimizando IF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Os blocos if podem ser melhorados colocando uma função ao invés de escrever diretamente no código a sua condição de execução: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16450" y="2411150"/>
            <a:ext cx="8111100" cy="1539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verificarAprovacao(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(alunoAprovado(media))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mensagemAprovado(media)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mensagemReprovado(media)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e indentação: seções dentro de </a:t>
            </a:r>
            <a:r>
              <a:rPr lang="pt-BR"/>
              <a:t>funções</a:t>
            </a:r>
            <a:endParaRPr sz="22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893800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seguir  é apresentado um exemplo claro a não ser seguido: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uma fu</a:t>
            </a:r>
            <a:r>
              <a:rPr lang="pt-BR">
                <a:solidFill>
                  <a:srgbClr val="EFEFEF"/>
                </a:solidFill>
              </a:rPr>
              <a:t>nção está organizada em seções por comentários, há um forte indício que ela está fazendo mais de uma coisa e deve ser dividida.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16450" y="1624525"/>
            <a:ext cx="8111100" cy="2387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verificarAprovacao(String nome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notas)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//calcula a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média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 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nota : notas)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media += nota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media /= notas.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imprime o resultado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(media &gt;=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6.0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nome + 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está aprovado com média 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media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nome + </a:t>
            </a:r>
            <a:r>
              <a:rPr lang="pt-B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está reprovado com média "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media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