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  <p:embeddedFont>
      <p:font typeface="Average"/>
      <p:regular r:id="rId47"/>
    </p:embeddedFont>
    <p:embeddedFont>
      <p:font typeface="Oswald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Lucas Oliveira"/>
  <p:cmAuthor clrIdx="1" id="1" initials="" lastIdx="5" name="LUANA GIOVANA MONTEIR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font" Target="fonts/Oswald-regular.fntdata"/><Relationship Id="rId47" Type="http://schemas.openxmlformats.org/officeDocument/2006/relationships/font" Target="fonts/Average-regular.fntdata"/><Relationship Id="rId49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4-12T01:58:58.654">
    <p:pos x="196" y="280"/>
    <p:text>Poderia vir junto com a segunda parte do slide anteiror, já que falam de vcs ...</p:text>
  </p:cm>
  <p:cm authorId="1" idx="1" dt="2023-04-12T01:31:58.117">
    <p:pos x="196" y="280"/>
    <p:text>Dividi o slide anterior em dois, acredito que se colocar esse junto pode ficar muito amassado, slide de teste em seguida, depois o prof da uma olhada se ficou legal como poderia ter ficado</p:text>
  </p:cm>
  <p:cm authorId="1" idx="2" dt="2023-04-12T01:58:58.654">
    <p:pos x="196" y="280"/>
    <p:text>Favor observar slide "Comentários longos e de creditos" omitido da apresentação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3" dt="2023-04-12T02:04:48.968">
    <p:pos x="196" y="829"/>
    <p:text>correta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4-12T14:29:15.819">
    <p:pos x="196" y="280"/>
    <p:text>Não achei isso no capítulo. É a seção Conexões nada óbvias? 
Se for, não é isso que ele tenta falar. 
O resumo da seção é "não faça comentários que precisam de comentários para serem entendidos, pois relação entre o comentário e o código não está nada óbvia.". Veja o exemplo de código lá.</p:text>
  </p:cm>
  <p:cm authorId="1" idx="4" dt="2023-04-12T14:28:18.358">
    <p:pos x="196" y="280"/>
    <p:text>Tentei transferir para um exemplo que eu conseguiria entender mais facilmente na hora de explicar, mas falhei miseravelmente</p:text>
  </p:cm>
  <p:cm authorId="1" idx="5" dt="2023-04-12T14:29:15.819">
    <p:pos x="196" y="280"/>
    <p:text>agora aparentemente ficou melhor, transferi o texto do livro pra ca e omiti o que pode ser falado na apresentação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be8cf97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be8cf97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be8cf974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be8cf974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be8cf974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be8cf974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be8cf974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be8cf974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be8cf974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be8cf974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be8cf9743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be8cf9743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be8cf9743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be8cf9743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be8cf9743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be8cf9743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117b512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117b512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117b512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e117b512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be8cf974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be8cf974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117b5126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117b5126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117b5126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e117b5126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be8cf9743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be8cf9743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be8cf9743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be8cf9743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117b5126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e117b5126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be8cf9743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be8cf9743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be8cf9743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be8cf9743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be8cf9743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be8cf9743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e117b5126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e117b5126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0bcfeff5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0bcfeff5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be8cf9743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2be8cf9743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be8cf9743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2be8cf9743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be8cf9743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2be8cf9743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c6752c3d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c6752c3d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e884bab90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e884bab9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0bcfeff5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0bcfeff5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dec387a2c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dec387a2c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0bcfeff5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0bcfeff5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0bcfeff5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0bcfeff5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0bcfeff5b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0bcfeff5b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be8cf97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be8cf97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1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comments" Target="../comments/comment2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comments" Target="../comments/comment3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jpg"/><Relationship Id="rId4" Type="http://schemas.openxmlformats.org/officeDocument/2006/relationships/hyperlink" Target="https://www.linkedin.com/in/luana-g-monteiro-50b671277/" TargetMode="External"/><Relationship Id="rId5" Type="http://schemas.openxmlformats.org/officeDocument/2006/relationships/hyperlink" Target="https://www.linkedin.com/in/lucas-bueno-oliveira/" TargetMode="External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Limpo: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Habilidades Práticas do Agile Software</a:t>
            </a:r>
            <a:endParaRPr sz="17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0986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Capítulo 4: Comentários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1500" y="4398875"/>
            <a:ext cx="9145500" cy="66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50" y="4557651"/>
            <a:ext cx="862900" cy="34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5400" y="4398875"/>
            <a:ext cx="572565" cy="6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type="ctrTitle"/>
          </p:nvPr>
        </p:nvSpPr>
        <p:spPr>
          <a:xfrm>
            <a:off x="670500" y="4299725"/>
            <a:ext cx="78015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highlight>
                  <a:schemeClr val="dk1"/>
                </a:highlight>
              </a:rPr>
              <a:t>PET/ADS</a:t>
            </a:r>
            <a:endParaRPr sz="36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 Bons: </a:t>
            </a:r>
            <a:r>
              <a:rPr lang="pt-BR"/>
              <a:t>Esclarecimento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432625"/>
            <a:ext cx="8520600" cy="26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 uso de </a:t>
            </a:r>
            <a:r>
              <a:rPr lang="pt-BR">
                <a:solidFill>
                  <a:srgbClr val="EFEFEF"/>
                </a:solidFill>
              </a:rPr>
              <a:t>códigos</a:t>
            </a:r>
            <a:r>
              <a:rPr lang="pt-BR">
                <a:solidFill>
                  <a:srgbClr val="EFEFEF"/>
                </a:solidFill>
              </a:rPr>
              <a:t> de bibliotecas de terceiros causam </a:t>
            </a:r>
            <a:r>
              <a:rPr lang="pt-BR">
                <a:solidFill>
                  <a:srgbClr val="EFEFEF"/>
                </a:solidFill>
              </a:rPr>
              <a:t>dúvidas: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Pergunta: Por que usou StringBuffer ao invés de StringBuilder?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Resposta:  // O programa será utilizado em rotinas multi-thread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2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 comentário explica uma decisão do </a:t>
            </a:r>
            <a:r>
              <a:rPr i="1" lang="pt-BR">
                <a:solidFill>
                  <a:srgbClr val="EFEFEF"/>
                </a:solidFill>
              </a:rPr>
              <a:t>porquê</a:t>
            </a:r>
            <a:r>
              <a:rPr lang="pt-BR">
                <a:solidFill>
                  <a:srgbClr val="EFEFEF"/>
                </a:solidFill>
              </a:rPr>
              <a:t> foi feita uma escolha no código. Entretanto, assegure-se que isso não poderia ser feito diretamente no próprio código</a:t>
            </a:r>
            <a:r>
              <a:rPr lang="pt-BR">
                <a:solidFill>
                  <a:srgbClr val="EFEFEF"/>
                </a:solidFill>
              </a:rPr>
              <a:t>. 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EFEFEF"/>
                </a:solidFill>
              </a:rPr>
              <a:t>"Um comentário bom é um comentário que não foi feito!"</a:t>
            </a:r>
            <a:endParaRPr i="1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 Bons: </a:t>
            </a:r>
            <a:r>
              <a:rPr lang="pt-BR"/>
              <a:t>Alerta sobre as consequências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561675"/>
            <a:ext cx="8520600" cy="30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Se o código </a:t>
            </a:r>
            <a:r>
              <a:rPr lang="pt-BR">
                <a:solidFill>
                  <a:srgbClr val="EFEFEF"/>
                </a:solidFill>
              </a:rPr>
              <a:t>contém</a:t>
            </a:r>
            <a:r>
              <a:rPr lang="pt-BR">
                <a:solidFill>
                  <a:srgbClr val="EFEFEF"/>
                </a:solidFill>
              </a:rPr>
              <a:t> uma limitação </a:t>
            </a:r>
            <a:r>
              <a:rPr lang="pt-BR">
                <a:solidFill>
                  <a:srgbClr val="EFEFEF"/>
                </a:solidFill>
              </a:rPr>
              <a:t>explícita, pode ser útil esclarecer o motivo.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Atente-se para as características a seguir ao fazer um comentário:</a:t>
            </a:r>
            <a:endParaRPr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Precisão: </a:t>
            </a:r>
            <a:r>
              <a:rPr lang="pt-BR" sz="1600">
                <a:solidFill>
                  <a:srgbClr val="EFEFEF"/>
                </a:solidFill>
              </a:rPr>
              <a:t>E</a:t>
            </a:r>
            <a:r>
              <a:rPr lang="pt-BR" sz="1600">
                <a:solidFill>
                  <a:srgbClr val="EFEFEF"/>
                </a:solidFill>
              </a:rPr>
              <a:t>screva com nitidez e concisão os motivos da limitação;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Seriedade</a:t>
            </a:r>
            <a:r>
              <a:rPr lang="pt-BR" sz="1600">
                <a:solidFill>
                  <a:srgbClr val="EFEFEF"/>
                </a:solidFill>
              </a:rPr>
              <a:t>: </a:t>
            </a:r>
            <a:r>
              <a:rPr lang="pt-BR" sz="1600">
                <a:solidFill>
                  <a:srgbClr val="EFEFEF"/>
                </a:solidFill>
              </a:rPr>
              <a:t>M</a:t>
            </a:r>
            <a:r>
              <a:rPr lang="pt-BR" sz="1600">
                <a:solidFill>
                  <a:srgbClr val="EFEFEF"/>
                </a:solidFill>
              </a:rPr>
              <a:t>esmo piadas contidas podem tirar o foco e rebaixar a validade do comentário;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Sucintez</a:t>
            </a:r>
            <a:r>
              <a:rPr lang="pt-BR" sz="1600">
                <a:solidFill>
                  <a:srgbClr val="EFEFEF"/>
                </a:solidFill>
              </a:rPr>
              <a:t>: Deixe longas explicações para a documentação, não no código.</a:t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 Bons: </a:t>
            </a:r>
            <a:r>
              <a:rPr lang="pt-BR"/>
              <a:t>TODOs  (a fazer)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397775"/>
            <a:ext cx="8520600" cy="3115200"/>
          </a:xfrm>
          <a:prstGeom prst="rect">
            <a:avLst/>
          </a:prstGeom>
        </p:spPr>
        <p:txBody>
          <a:bodyPr anchorCtr="0" anchor="t" bIns="91425" lIns="91425" spcFirstLastPara="1" rIns="647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Representam c</a:t>
            </a:r>
            <a:r>
              <a:rPr lang="pt-BR">
                <a:solidFill>
                  <a:srgbClr val="EFEFEF"/>
                </a:solidFill>
              </a:rPr>
              <a:t>omentários sobre tarefas que ainda estão por fazer </a:t>
            </a:r>
            <a:r>
              <a:rPr lang="pt-BR">
                <a:solidFill>
                  <a:srgbClr val="EFEFEF"/>
                </a:solidFill>
              </a:rPr>
              <a:t>no seu</a:t>
            </a:r>
            <a:r>
              <a:rPr lang="pt-BR">
                <a:solidFill>
                  <a:srgbClr val="EFEFEF"/>
                </a:solidFill>
              </a:rPr>
              <a:t> código.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Motivos </a:t>
            </a:r>
            <a:r>
              <a:rPr lang="pt-BR">
                <a:solidFill>
                  <a:srgbClr val="EFEFEF"/>
                </a:solidFill>
              </a:rPr>
              <a:t>válidos</a:t>
            </a:r>
            <a:r>
              <a:rPr lang="pt-BR">
                <a:solidFill>
                  <a:srgbClr val="EFEFEF"/>
                </a:solidFill>
              </a:rPr>
              <a:t> para deixar uma tarefa para </a:t>
            </a:r>
            <a:r>
              <a:rPr lang="pt-BR">
                <a:solidFill>
                  <a:srgbClr val="EFEFEF"/>
                </a:solidFill>
              </a:rPr>
              <a:t>trás:</a:t>
            </a:r>
            <a:endParaRPr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Não podem ser executadas no momento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Lembretes para futuras atualizações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Pedidos para terceiros revisarem o código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EFEFEF"/>
                </a:solidFill>
              </a:rPr>
              <a:t>O TODO é um comentário eliminável, portanto conclua-os o mais </a:t>
            </a:r>
            <a:r>
              <a:rPr lang="pt-BR">
                <a:solidFill>
                  <a:srgbClr val="EFEFEF"/>
                </a:solidFill>
              </a:rPr>
              <a:t>rápido</a:t>
            </a:r>
            <a:r>
              <a:rPr lang="pt-BR">
                <a:solidFill>
                  <a:srgbClr val="EFEFEF"/>
                </a:solidFill>
              </a:rPr>
              <a:t> possível.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1684050" y="4133800"/>
            <a:ext cx="577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6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TODOs não são motivos para um </a:t>
            </a:r>
            <a:r>
              <a:rPr b="1" lang="pt-BR" sz="16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código</a:t>
            </a:r>
            <a:r>
              <a:rPr b="1" lang="pt-BR" sz="16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 ruim</a:t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 Bons: </a:t>
            </a:r>
            <a:r>
              <a:rPr lang="pt-BR"/>
              <a:t>Destaques e APIs públicas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434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Comentários de destaque devem ser feitos em porções cruciais de código cujas alterações devem ser feitas cautelosamente.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 uso dos comentários para a documentação de métodos de APIs públicas são mandatórios, pois detalham aos outros o funcionamento do código que será invocado.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EFEFEF"/>
                </a:solidFill>
              </a:rPr>
              <a:t>A inclusão de comentários sobre a sobrescrita de métodos de APIs públicas podem evitar grandes problemas!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 Ruins: Murmúrios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45000" y="1430800"/>
            <a:ext cx="84096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"</a:t>
            </a:r>
            <a:r>
              <a:rPr i="1" lang="pt-BR">
                <a:solidFill>
                  <a:srgbClr val="EFEFEF"/>
                </a:solidFill>
              </a:rPr>
              <a:t>Meu </a:t>
            </a:r>
            <a:r>
              <a:rPr i="1" lang="pt-BR">
                <a:solidFill>
                  <a:srgbClr val="EFEFEF"/>
                </a:solidFill>
              </a:rPr>
              <a:t>código</a:t>
            </a:r>
            <a:r>
              <a:rPr i="1" lang="pt-BR">
                <a:solidFill>
                  <a:srgbClr val="EFEFEF"/>
                </a:solidFill>
              </a:rPr>
              <a:t> não é claro o suficiente, tanto que nem eu entendi, preciso escrever como eu penso que isso deveria funcionar…</a:t>
            </a:r>
            <a:r>
              <a:rPr lang="pt-BR">
                <a:solidFill>
                  <a:srgbClr val="EFEFEF"/>
                </a:solidFill>
              </a:rPr>
              <a:t>"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/>
          <p:nvPr/>
        </p:nvSpPr>
        <p:spPr>
          <a:xfrm>
            <a:off x="311700" y="2406325"/>
            <a:ext cx="3403200" cy="18087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//isso troca um com o outro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t(int *a, int *b) { 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//guarda o primeiro  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int c = *a; 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//coloca o segundo no primeiro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*a = *b; 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//devolve o que foi guardado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*b = c; 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4598050" y="2703950"/>
            <a:ext cx="4073400" cy="11184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troca (int *primeiro, int *segundo) { 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int auxiliar = *primeiro;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*primeiro = *segundo;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*segundo = auxiliar; 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4067875" y="3160546"/>
            <a:ext cx="282600" cy="205200"/>
          </a:xfrm>
          <a:prstGeom prst="rightArrow">
            <a:avLst>
              <a:gd fmla="val 66740" name="adj1"/>
              <a:gd fmla="val 47682" name="adj2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4A86E8"/>
              </a:highlight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3007350" y="4412975"/>
            <a:ext cx="312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6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Observe o poder da refatoração</a:t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 Ruins: Comentários Redundantes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526225"/>
            <a:ext cx="8520600" cy="32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É necessário escrever o funcionamento de um trecho de </a:t>
            </a:r>
            <a:r>
              <a:rPr lang="pt-BR">
                <a:solidFill>
                  <a:srgbClr val="EFEFEF"/>
                </a:solidFill>
              </a:rPr>
              <a:t>código</a:t>
            </a:r>
            <a:r>
              <a:rPr lang="pt-BR">
                <a:solidFill>
                  <a:srgbClr val="EFEFEF"/>
                </a:solidFill>
              </a:rPr>
              <a:t>? Não se ele estiver bem escrito.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Explicar o funcionamento de um código bom é um atestado para duvidarem da sua capacidade de  codificação.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EFEFEF"/>
                </a:solidFill>
              </a:rPr>
              <a:t>Essas explicações excessivas também atrapalham a leitura do seu código.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 Ruins: Comentários Enganadores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557525"/>
            <a:ext cx="855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É o</a:t>
            </a:r>
            <a:r>
              <a:rPr lang="pt-BR">
                <a:solidFill>
                  <a:srgbClr val="EFEFEF"/>
                </a:solidFill>
              </a:rPr>
              <a:t> comentário que faz entender o código de uma maneira, quando na verdade ele se comporta de outra totalmente diferente.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Isso gera confusão entre os possíveis utilizadores dos seus códigos!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EFEFEF"/>
                </a:solidFill>
              </a:rPr>
              <a:t>Não faça comentários assim, a menos que você possa prever todos os tipos de comportamento para tal trecho de código.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 Ruins: Comentários Imperativos e longos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526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dito previamente, não é </a:t>
            </a:r>
            <a:r>
              <a:rPr lang="pt-BR"/>
              <a:t>plausível</a:t>
            </a:r>
            <a:r>
              <a:rPr lang="pt-BR"/>
              <a:t> explicar os </a:t>
            </a:r>
            <a:r>
              <a:rPr lang="pt-BR"/>
              <a:t>mínimos</a:t>
            </a:r>
            <a:r>
              <a:rPr lang="pt-BR"/>
              <a:t> detalhes da função, assim não é compreensivo comentar a fim de reduzir o escopo de uso de uma função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Se o objetivo é esse opte por soluções em código que simplesmente restrinjam seu uso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tamanho importa! Seu comentário não é uma redação do enem, portanto textos grandes devem ser preservados para a documentação final do código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 Ruins: Comentários Imperativos 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492525"/>
            <a:ext cx="85206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Não existe sentido em comentar por obrigação algo, gerar um </a:t>
            </a:r>
            <a:r>
              <a:rPr lang="pt-BR">
                <a:solidFill>
                  <a:srgbClr val="EFEFEF"/>
                </a:solidFill>
              </a:rPr>
              <a:t>Javadoc</a:t>
            </a:r>
            <a:r>
              <a:rPr lang="pt-BR">
                <a:solidFill>
                  <a:srgbClr val="EFEFEF"/>
                </a:solidFill>
              </a:rPr>
              <a:t> para cada uma das funções é </a:t>
            </a:r>
            <a:r>
              <a:rPr lang="pt-BR">
                <a:solidFill>
                  <a:srgbClr val="EFEFEF"/>
                </a:solidFill>
              </a:rPr>
              <a:t>inviável.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Em especial, não se preocupe em documentar com Javadoc as funções privadas.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Se bons nomes </a:t>
            </a:r>
            <a:r>
              <a:rPr lang="pt-BR">
                <a:solidFill>
                  <a:srgbClr val="EFEFEF"/>
                </a:solidFill>
              </a:rPr>
              <a:t>foram</a:t>
            </a:r>
            <a:r>
              <a:rPr lang="pt-BR">
                <a:solidFill>
                  <a:srgbClr val="EFEFEF"/>
                </a:solidFill>
              </a:rPr>
              <a:t> </a:t>
            </a:r>
            <a:r>
              <a:rPr lang="pt-BR">
                <a:solidFill>
                  <a:srgbClr val="EFEFEF"/>
                </a:solidFill>
              </a:rPr>
              <a:t>escolhidos, comentários</a:t>
            </a:r>
            <a:r>
              <a:rPr lang="pt-BR">
                <a:solidFill>
                  <a:srgbClr val="EFEFEF"/>
                </a:solidFill>
              </a:rPr>
              <a:t> desse tipo são totalmente </a:t>
            </a:r>
            <a:r>
              <a:rPr lang="pt-BR">
                <a:solidFill>
                  <a:srgbClr val="EFEFEF"/>
                </a:solidFill>
              </a:rPr>
              <a:t>desprezíveis.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 Ruins: Comentários Longos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606000"/>
            <a:ext cx="8520600" cy="31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Antes dos sistemas de controle de versionamento (VCS), longos comentários detalhando alterações eram </a:t>
            </a:r>
            <a:r>
              <a:rPr lang="pt-BR">
                <a:solidFill>
                  <a:srgbClr val="EFEFEF"/>
                </a:solidFill>
              </a:rPr>
              <a:t>necessários,</a:t>
            </a:r>
            <a:r>
              <a:rPr lang="pt-BR">
                <a:solidFill>
                  <a:srgbClr val="EFEFEF"/>
                </a:solidFill>
              </a:rPr>
              <a:t> diferentemente de hoje.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EFEFEF"/>
                </a:solidFill>
              </a:rPr>
              <a:t>Lembre-se: </a:t>
            </a:r>
            <a:r>
              <a:rPr lang="pt-BR">
                <a:solidFill>
                  <a:srgbClr val="EFEFEF"/>
                </a:solidFill>
              </a:rPr>
              <a:t>O tamanho importa! Seu comentário não é uma redação do Enem, portanto textos grandes devem ser reservados para a documentação final do código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Este material foi desenvolvido pelo grupo PET/ADS do IFSP São Carlos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 Ruins: </a:t>
            </a:r>
            <a:r>
              <a:rPr lang="pt-BR"/>
              <a:t>Créditos e Autoria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626225"/>
            <a:ext cx="8520600" cy="20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Muitos programadores anteriores aos </a:t>
            </a:r>
            <a:r>
              <a:rPr lang="pt-BR">
                <a:solidFill>
                  <a:srgbClr val="EFEFEF"/>
                </a:solidFill>
              </a:rPr>
              <a:t>VCS</a:t>
            </a:r>
            <a:r>
              <a:rPr lang="pt-BR">
                <a:solidFill>
                  <a:srgbClr val="EFEFEF"/>
                </a:solidFill>
              </a:rPr>
              <a:t> costumam colocar em seus </a:t>
            </a:r>
            <a:r>
              <a:rPr lang="pt-BR">
                <a:solidFill>
                  <a:srgbClr val="EFEFEF"/>
                </a:solidFill>
              </a:rPr>
              <a:t>códigos</a:t>
            </a:r>
            <a:r>
              <a:rPr lang="pt-BR">
                <a:solidFill>
                  <a:srgbClr val="EFEFEF"/>
                </a:solidFill>
              </a:rPr>
              <a:t> comentários com seus nomes creditando a autoria por determinado trecho. 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EFEFEF"/>
                </a:solidFill>
              </a:rPr>
              <a:t>Isso é um comportamento totalmente desnecessário hoje em dia, Já que o VCS </a:t>
            </a:r>
            <a:r>
              <a:rPr lang="pt-BR">
                <a:solidFill>
                  <a:srgbClr val="EFEFEF"/>
                </a:solidFill>
              </a:rPr>
              <a:t>armazenam</a:t>
            </a:r>
            <a:r>
              <a:rPr lang="pt-BR">
                <a:solidFill>
                  <a:srgbClr val="EFEFEF"/>
                </a:solidFill>
              </a:rPr>
              <a:t> os autores e as atualizações que ocorrem nos códigos.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 Ruins: Comentários Longos e de créditos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316925"/>
            <a:ext cx="8520600" cy="32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Anteriores aos VCS (Version Control systems) essa classe de comentário utiliza da ferramenta para salvar de maneira antiquada alterações e </a:t>
            </a:r>
            <a:r>
              <a:rPr lang="pt-BR">
                <a:solidFill>
                  <a:srgbClr val="EFEFEF"/>
                </a:solidFill>
              </a:rPr>
              <a:t>creditações.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EFEFEF"/>
                </a:solidFill>
              </a:rPr>
              <a:t>Não há necessidade de destacar alterações em detalhes nem mesmo de deixar descrito o autor de determinado trecho de </a:t>
            </a:r>
            <a:r>
              <a:rPr lang="pt-BR">
                <a:solidFill>
                  <a:srgbClr val="EFEFEF"/>
                </a:solidFill>
              </a:rPr>
              <a:t>código, o uso dos VCS garantem isso por você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 Ruins: Comentários Ruidosos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503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Toda estrutura de </a:t>
            </a:r>
            <a:r>
              <a:rPr lang="pt-BR">
                <a:solidFill>
                  <a:srgbClr val="EFEFEF"/>
                </a:solidFill>
              </a:rPr>
              <a:t>código</a:t>
            </a:r>
            <a:r>
              <a:rPr lang="pt-BR">
                <a:solidFill>
                  <a:srgbClr val="EFEFEF"/>
                </a:solidFill>
              </a:rPr>
              <a:t> é </a:t>
            </a:r>
            <a:r>
              <a:rPr lang="pt-BR">
                <a:solidFill>
                  <a:srgbClr val="EFEFEF"/>
                </a:solidFill>
              </a:rPr>
              <a:t>óbvia</a:t>
            </a:r>
            <a:r>
              <a:rPr lang="pt-BR">
                <a:solidFill>
                  <a:srgbClr val="EFEFEF"/>
                </a:solidFill>
              </a:rPr>
              <a:t> para quem programa, não há necessidade em dizer “Isso é um construtor” ou “Isso percorre o array”.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Uma piada interna, um pensamento próprio, uma reclamação direta ou uma briga entre colegas não são coisas para estar em seu código, nem na documentação.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EFEFEF"/>
                </a:solidFill>
              </a:rPr>
              <a:t>Guarde esse tipo de interação para momentos de relação interpessoal.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 Ruin</a:t>
            </a:r>
            <a:r>
              <a:rPr lang="pt-BR"/>
              <a:t>s: Assustadoramente Ruidosos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284725" y="1344300"/>
            <a:ext cx="85206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J</a:t>
            </a:r>
            <a:r>
              <a:rPr lang="pt-BR">
                <a:solidFill>
                  <a:srgbClr val="EFEFEF"/>
                </a:solidFill>
              </a:rPr>
              <a:t>avadocs podem tornar-se </a:t>
            </a:r>
            <a:r>
              <a:rPr lang="pt-BR">
                <a:solidFill>
                  <a:srgbClr val="EFEFEF"/>
                </a:solidFill>
              </a:rPr>
              <a:t>ruídos se não usados com cautela. Veja um exemplo: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09" name="Google Shape;209;p35"/>
          <p:cNvSpPr/>
          <p:nvPr/>
        </p:nvSpPr>
        <p:spPr>
          <a:xfrm>
            <a:off x="1442100" y="2051600"/>
            <a:ext cx="6259800" cy="17862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/** Nome. */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/** Versão. */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version;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/** Nome da licença. */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licenseName;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/** Versão. */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info;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407100" y="4280800"/>
            <a:ext cx="23298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Notou algo estranho? 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 Ruins: Marcadores de posição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374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São usados quando precisamos agrupar e recordar o lugar onde colocamos as coisas:</a:t>
            </a:r>
            <a:endParaRPr>
              <a:solidFill>
                <a:srgbClr val="EFEFE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//////variáveis////////////////////////////////////</a:t>
            </a:r>
            <a:endParaRPr>
              <a:solidFill>
                <a:srgbClr val="EFEFE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////ações///////////////////////////////////////////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Mesmo se necessários por um tempo, acabamos nos acostumando com eles e ignoramos a presença no código.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EFEFEF"/>
                </a:solidFill>
              </a:rPr>
              <a:t>Se um comentário é ignorado é porque não deveria estar ali.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37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</a:t>
            </a:r>
            <a:r>
              <a:rPr lang="pt-BR"/>
              <a:t> Ruins: Troque-os por funções e variáveis</a:t>
            </a:r>
            <a:endParaRPr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311700" y="1567875"/>
            <a:ext cx="8520600" cy="29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Se o código está muito complicado ou ficou </a:t>
            </a:r>
            <a:r>
              <a:rPr lang="pt-BR">
                <a:solidFill>
                  <a:srgbClr val="EFEFEF"/>
                </a:solidFill>
              </a:rPr>
              <a:t>grande, extraia</a:t>
            </a:r>
            <a:r>
              <a:rPr lang="pt-BR">
                <a:solidFill>
                  <a:srgbClr val="EFEFEF"/>
                </a:solidFill>
              </a:rPr>
              <a:t> em </a:t>
            </a:r>
            <a:r>
              <a:rPr lang="pt-BR">
                <a:solidFill>
                  <a:srgbClr val="EFEFEF"/>
                </a:solidFill>
              </a:rPr>
              <a:t>métodos</a:t>
            </a:r>
            <a:r>
              <a:rPr lang="pt-BR">
                <a:solidFill>
                  <a:srgbClr val="EFEFEF"/>
                </a:solidFill>
              </a:rPr>
              <a:t> e </a:t>
            </a:r>
            <a:r>
              <a:rPr lang="pt-BR">
                <a:solidFill>
                  <a:srgbClr val="EFEFEF"/>
                </a:solidFill>
              </a:rPr>
              <a:t>variáveis: 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23" name="Google Shape;223;p37"/>
          <p:cNvSpPr/>
          <p:nvPr/>
        </p:nvSpPr>
        <p:spPr>
          <a:xfrm>
            <a:off x="1113300" y="2220300"/>
            <a:ext cx="6917400" cy="12348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pt-BR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/** verifica se a procura é igual ao curso de medicina */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(numVagas &gt; procura || procura &gt; 8000 || numVagas &lt; 40 …){...} 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37"/>
          <p:cNvSpPr/>
          <p:nvPr/>
        </p:nvSpPr>
        <p:spPr>
          <a:xfrm>
            <a:off x="2709200" y="3999575"/>
            <a:ext cx="3938700" cy="7458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pt-BR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(is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EqualTo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Med()){...}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37"/>
          <p:cNvSpPr/>
          <p:nvPr/>
        </p:nvSpPr>
        <p:spPr>
          <a:xfrm rot="5400000">
            <a:off x="4430700" y="3636946"/>
            <a:ext cx="282600" cy="205200"/>
          </a:xfrm>
          <a:prstGeom prst="rightArrow">
            <a:avLst>
              <a:gd fmla="val 66740" name="adj1"/>
              <a:gd fmla="val 47682" name="adj2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4A86E8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</a:t>
            </a:r>
            <a:r>
              <a:rPr lang="pt-BR"/>
              <a:t> Ruins: Comentários de Chaves de Fechamento</a:t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4043850"/>
            <a:ext cx="85206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EFEFEF"/>
                </a:solidFill>
              </a:rPr>
              <a:t>Funções devem ser </a:t>
            </a:r>
            <a:r>
              <a:rPr lang="pt-BR">
                <a:solidFill>
                  <a:srgbClr val="EFEFEF"/>
                </a:solidFill>
              </a:rPr>
              <a:t>atômicas, ou seja, fazer bem uma coisa e apenas isso. Se existem vários loops </a:t>
            </a:r>
            <a:r>
              <a:rPr lang="pt-BR">
                <a:solidFill>
                  <a:srgbClr val="EFEFEF"/>
                </a:solidFill>
              </a:rPr>
              <a:t>na sua função é sinal que ela precisa ser particionada.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32" name="Google Shape;232;p38"/>
          <p:cNvSpPr/>
          <p:nvPr/>
        </p:nvSpPr>
        <p:spPr>
          <a:xfrm>
            <a:off x="864000" y="1895525"/>
            <a:ext cx="7416000" cy="18585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while(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j &gt; 10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for(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k : int[] nums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while(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n &gt; j + k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. . .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}//while depois for: olha se os valores são compatíveis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}//for que compara nos números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}//while depois do primeiro while, para cada idade faz 10 vezes</a:t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417900" y="1286675"/>
            <a:ext cx="85206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EFEFEF"/>
                </a:solidFill>
              </a:rPr>
              <a:t>Observe</a:t>
            </a:r>
            <a:r>
              <a:rPr lang="pt-BR">
                <a:solidFill>
                  <a:srgbClr val="EFEFEF"/>
                </a:solidFill>
              </a:rPr>
              <a:t> o código a seguir: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 Ruins: Comentários 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9"/>
          <p:cNvSpPr txBox="1"/>
          <p:nvPr>
            <p:ph idx="4294967295" type="body"/>
          </p:nvPr>
        </p:nvSpPr>
        <p:spPr>
          <a:xfrm>
            <a:off x="311700" y="1535500"/>
            <a:ext cx="8520600" cy="31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A maioria dos J</a:t>
            </a:r>
            <a:r>
              <a:rPr lang="pt-BR">
                <a:solidFill>
                  <a:srgbClr val="EFEFEF"/>
                </a:solidFill>
              </a:rPr>
              <a:t>avadocs utiliza porções de códigos HTML para que o comentário seja mostrado em páginas web. Como se </a:t>
            </a:r>
            <a:r>
              <a:rPr lang="pt-BR">
                <a:solidFill>
                  <a:srgbClr val="EFEFEF"/>
                </a:solidFill>
              </a:rPr>
              <a:t>sabe, os códigos</a:t>
            </a:r>
            <a:r>
              <a:rPr lang="pt-BR">
                <a:solidFill>
                  <a:srgbClr val="EFEFEF"/>
                </a:solidFill>
              </a:rPr>
              <a:t> </a:t>
            </a:r>
            <a:r>
              <a:rPr lang="pt-BR">
                <a:solidFill>
                  <a:srgbClr val="EFEFEF"/>
                </a:solidFill>
              </a:rPr>
              <a:t>HTML são feios</a:t>
            </a:r>
            <a:r>
              <a:rPr lang="pt-BR">
                <a:solidFill>
                  <a:srgbClr val="EFEFEF"/>
                </a:solidFill>
              </a:rPr>
              <a:t> por si só.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EFEFEF"/>
                </a:solidFill>
              </a:rPr>
              <a:t>Caso haja necessidade de algo do tipo, refaça os comentários em HTML, geralmente eles são extraídos da pior maneira possível.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 Ruins: Informações não loca</a:t>
            </a:r>
            <a:r>
              <a:rPr lang="pt-BR"/>
              <a:t>is</a:t>
            </a:r>
            <a:endParaRPr/>
          </a:p>
        </p:txBody>
      </p:sp>
      <p:sp>
        <p:nvSpPr>
          <p:cNvPr id="245" name="Google Shape;245;p40"/>
          <p:cNvSpPr txBox="1"/>
          <p:nvPr>
            <p:ph idx="4294967295" type="body"/>
          </p:nvPr>
        </p:nvSpPr>
        <p:spPr>
          <a:xfrm>
            <a:off x="311700" y="1516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Se a informação não é do próprio código ela não deve estar no código, a mantenha nos meios externos.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Se o comentário não está ligado a algo diretamente relacionado com o </a:t>
            </a:r>
            <a:r>
              <a:rPr lang="pt-BR">
                <a:solidFill>
                  <a:srgbClr val="EFEFEF"/>
                </a:solidFill>
              </a:rPr>
              <a:t>código</a:t>
            </a:r>
            <a:r>
              <a:rPr lang="pt-BR">
                <a:solidFill>
                  <a:srgbClr val="EFEFEF"/>
                </a:solidFill>
              </a:rPr>
              <a:t> ele não deve estar </a:t>
            </a:r>
            <a:r>
              <a:rPr lang="pt-BR">
                <a:solidFill>
                  <a:srgbClr val="EFEFEF"/>
                </a:solidFill>
              </a:rPr>
              <a:t>lá.</a:t>
            </a:r>
            <a:r>
              <a:rPr lang="pt-BR">
                <a:solidFill>
                  <a:srgbClr val="EFEFEF"/>
                </a:solidFill>
              </a:rPr>
              <a:t> 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Por exemplo: Se referir a uma porta de conexão → isso é parte das configurações do sistema, não parte do </a:t>
            </a:r>
            <a:r>
              <a:rPr lang="pt-BR">
                <a:solidFill>
                  <a:srgbClr val="EFEFEF"/>
                </a:solidFill>
              </a:rPr>
              <a:t>código (a menos que isso seja parte da lógica).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 Ruins: Informações excessivas</a:t>
            </a:r>
            <a:endParaRPr/>
          </a:p>
        </p:txBody>
      </p:sp>
      <p:sp>
        <p:nvSpPr>
          <p:cNvPr id="251" name="Google Shape;251;p41"/>
          <p:cNvSpPr txBox="1"/>
          <p:nvPr>
            <p:ph idx="4294967295" type="body"/>
          </p:nvPr>
        </p:nvSpPr>
        <p:spPr>
          <a:xfrm>
            <a:off x="311700" y="1258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Por mais correlata que a informação seja ao código, analisar sua relevância é imprescindível.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4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EFEFEF"/>
                </a:solidFill>
              </a:rPr>
              <a:t>Adicionar detalhes históricos ou detalhes irrelevantes são </a:t>
            </a:r>
            <a:r>
              <a:rPr lang="pt-BR">
                <a:solidFill>
                  <a:srgbClr val="EFEFEF"/>
                </a:solidFill>
              </a:rPr>
              <a:t>práticas</a:t>
            </a:r>
            <a:r>
              <a:rPr lang="pt-BR">
                <a:solidFill>
                  <a:srgbClr val="EFEFEF"/>
                </a:solidFill>
              </a:rPr>
              <a:t> a serem evitadas: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52" name="Google Shape;252;p41"/>
          <p:cNvSpPr/>
          <p:nvPr/>
        </p:nvSpPr>
        <p:spPr>
          <a:xfrm>
            <a:off x="1167300" y="2615575"/>
            <a:ext cx="6809400" cy="21411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pt-BR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//O algoritmo do menor caminho é um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algoritmo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que encontra a menor //possibilidade para conectar dois pontos passando pela menor //quantidade de pontos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possíveis,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nesta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implementação usei “Nós” para //determinar o intervalo de dois pontos que desejo encontrar, origem é //o nó de onde deve partir e o destino é o nó onde deve se chegar, a //função retorna o tamanho do menor caminho porque preciso do tamanho //do menor caminho para encontrar qual o menor espaço de tempo que uma //goteira vai escorrer pela prateleira em 5 minutos. . . 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goteira = menorCaminhoEntreNos(Nos, Origem, Destino)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Comentários: um mal necessário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977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EFEFEF"/>
                </a:solidFill>
              </a:rPr>
              <a:t>As três faces dos comentários de código:</a:t>
            </a:r>
            <a:endParaRPr sz="1700">
              <a:solidFill>
                <a:srgbClr val="EFEFEF"/>
              </a:solidFill>
            </a:endParaRPr>
          </a:p>
          <a:p>
            <a:pPr indent="-336550" lvl="0" marL="457200" rtl="0" algn="just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700"/>
              <a:buChar char="●"/>
            </a:pPr>
            <a:r>
              <a:rPr lang="pt-BR" sz="1700">
                <a:solidFill>
                  <a:srgbClr val="EFEFEF"/>
                </a:solidFill>
              </a:rPr>
              <a:t>A face boa, que faz mais do que qualquer outra explicação poderia.</a:t>
            </a:r>
            <a:endParaRPr sz="1700">
              <a:solidFill>
                <a:srgbClr val="EFEFEF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Char char="●"/>
            </a:pPr>
            <a:r>
              <a:rPr lang="pt-BR" sz="1700">
                <a:solidFill>
                  <a:srgbClr val="EFEFEF"/>
                </a:solidFill>
              </a:rPr>
              <a:t>A face ruim, que justifica por meio de texto um código longo e confuso.</a:t>
            </a:r>
            <a:endParaRPr sz="1700">
              <a:solidFill>
                <a:srgbClr val="EFEFEF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Char char="●"/>
            </a:pPr>
            <a:r>
              <a:rPr lang="pt-BR" sz="1700">
                <a:solidFill>
                  <a:srgbClr val="EFEFEF"/>
                </a:solidFill>
              </a:rPr>
              <a:t>A pior face, que é antiquada e está desatualizada com relação ao código.</a:t>
            </a:r>
            <a:endParaRPr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 Ruins:  Conexões misteriosas</a:t>
            </a:r>
            <a:endParaRPr/>
          </a:p>
        </p:txBody>
      </p:sp>
      <p:sp>
        <p:nvSpPr>
          <p:cNvPr id="258" name="Google Shape;258;p42"/>
          <p:cNvSpPr txBox="1"/>
          <p:nvPr>
            <p:ph idx="4294967295" type="body"/>
          </p:nvPr>
        </p:nvSpPr>
        <p:spPr>
          <a:xfrm>
            <a:off x="311700" y="1440150"/>
            <a:ext cx="8520600" cy="13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A conexão entre um comentário e o que ele descreve deve ser </a:t>
            </a:r>
            <a:r>
              <a:rPr lang="pt-BR">
                <a:solidFill>
                  <a:srgbClr val="EFEFEF"/>
                </a:solidFill>
              </a:rPr>
              <a:t>óbvia,</a:t>
            </a:r>
            <a:r>
              <a:rPr lang="pt-BR">
                <a:solidFill>
                  <a:srgbClr val="EFEFEF"/>
                </a:solidFill>
              </a:rPr>
              <a:t> se seu comentário precisa de um comentário algo está errado.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EFEFEF"/>
                </a:solidFill>
              </a:rPr>
              <a:t>Observe se é </a:t>
            </a:r>
            <a:r>
              <a:rPr lang="pt-BR">
                <a:solidFill>
                  <a:srgbClr val="EFEFEF"/>
                </a:solidFill>
              </a:rPr>
              <a:t>possível</a:t>
            </a:r>
            <a:r>
              <a:rPr lang="pt-BR">
                <a:solidFill>
                  <a:srgbClr val="EFEFEF"/>
                </a:solidFill>
              </a:rPr>
              <a:t> entender o </a:t>
            </a:r>
            <a:r>
              <a:rPr lang="pt-BR">
                <a:solidFill>
                  <a:srgbClr val="EFEFEF"/>
                </a:solidFill>
              </a:rPr>
              <a:t>código</a:t>
            </a:r>
            <a:r>
              <a:rPr lang="pt-BR">
                <a:solidFill>
                  <a:srgbClr val="EFEFEF"/>
                </a:solidFill>
              </a:rPr>
              <a:t> a seguir: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59" name="Google Shape;259;p42"/>
          <p:cNvSpPr/>
          <p:nvPr/>
        </p:nvSpPr>
        <p:spPr>
          <a:xfrm>
            <a:off x="1131000" y="2910350"/>
            <a:ext cx="6882000" cy="12888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pt-BR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//Começa com um array grande o bastante para conter todos os pixels, 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//mais os bytes de filtragem e 200 bytes extras para as informações de //cabeçalho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.pngBytes = new byte[((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.width + 1)*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.height * 3) + 200];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 Ruins: cabeçalhos para as funções</a:t>
            </a:r>
            <a:endParaRPr/>
          </a:p>
        </p:txBody>
      </p:sp>
      <p:sp>
        <p:nvSpPr>
          <p:cNvPr id="265" name="Google Shape;265;p43"/>
          <p:cNvSpPr txBox="1"/>
          <p:nvPr>
            <p:ph idx="4294967295" type="body"/>
          </p:nvPr>
        </p:nvSpPr>
        <p:spPr>
          <a:xfrm>
            <a:off x="311700" y="1316925"/>
            <a:ext cx="8520600" cy="32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Funções curtas não requerem muita explicação. Um nome bem selecionado para uma função pequena que faça apenas uma coisa costuma ser melhor do que um comentário.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EFEFEF"/>
                </a:solidFill>
              </a:rPr>
              <a:t>Exemplo: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66" name="Google Shape;266;p43"/>
          <p:cNvSpPr/>
          <p:nvPr/>
        </p:nvSpPr>
        <p:spPr>
          <a:xfrm>
            <a:off x="2535300" y="2758100"/>
            <a:ext cx="4073400" cy="11184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troca (int *primeiro, int *segundo) { 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int auxiliar = *primeiro;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*primeiro = *segundo;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*segundo = auxiliar; 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 Ruins: Documentação em códigos</a:t>
            </a:r>
            <a:r>
              <a:rPr lang="pt-BR"/>
              <a:t> </a:t>
            </a:r>
            <a:r>
              <a:rPr lang="pt-BR"/>
              <a:t>não públicos</a:t>
            </a:r>
            <a:endParaRPr/>
          </a:p>
        </p:txBody>
      </p:sp>
      <p:sp>
        <p:nvSpPr>
          <p:cNvPr id="272" name="Google Shape;272;p44"/>
          <p:cNvSpPr txBox="1"/>
          <p:nvPr>
            <p:ph idx="4294967295" type="body"/>
          </p:nvPr>
        </p:nvSpPr>
        <p:spPr>
          <a:xfrm>
            <a:off x="311700" y="1398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Não gere documentação excessiva </a:t>
            </a:r>
            <a:r>
              <a:rPr lang="pt-BR">
                <a:solidFill>
                  <a:srgbClr val="EFEFEF"/>
                </a:solidFill>
              </a:rPr>
              <a:t>e desnecessária</a:t>
            </a:r>
            <a:r>
              <a:rPr lang="pt-BR">
                <a:solidFill>
                  <a:srgbClr val="EFEFEF"/>
                </a:solidFill>
              </a:rPr>
              <a:t> em códigos que não serão utilizados pelo público.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Documentação é burocracia explanatória, se o </a:t>
            </a:r>
            <a:r>
              <a:rPr lang="pt-BR">
                <a:solidFill>
                  <a:srgbClr val="EFEFEF"/>
                </a:solidFill>
              </a:rPr>
              <a:t>código</a:t>
            </a:r>
            <a:r>
              <a:rPr lang="pt-BR">
                <a:solidFill>
                  <a:srgbClr val="EFEFEF"/>
                </a:solidFill>
              </a:rPr>
              <a:t> não </a:t>
            </a:r>
            <a:r>
              <a:rPr lang="pt-BR">
                <a:solidFill>
                  <a:srgbClr val="EFEFEF"/>
                </a:solidFill>
              </a:rPr>
              <a:t>for</a:t>
            </a:r>
            <a:r>
              <a:rPr lang="pt-BR">
                <a:solidFill>
                  <a:srgbClr val="EFEFEF"/>
                </a:solidFill>
              </a:rPr>
              <a:t> </a:t>
            </a:r>
            <a:r>
              <a:rPr lang="pt-BR">
                <a:solidFill>
                  <a:srgbClr val="EFEFEF"/>
                </a:solidFill>
              </a:rPr>
              <a:t>público, por</a:t>
            </a:r>
            <a:r>
              <a:rPr lang="pt-BR">
                <a:solidFill>
                  <a:srgbClr val="EFEFEF"/>
                </a:solidFill>
              </a:rPr>
              <a:t> que investir em burocracia extensa?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EFEFEF"/>
                </a:solidFill>
              </a:rPr>
              <a:t>Sugestão: pense melhor em nomes de variáveis e funções que sejam mais bem explicativas para os poucos que terão acesso ao código.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Comentários: Evite-os</a:t>
            </a:r>
            <a:endParaRPr/>
          </a:p>
        </p:txBody>
      </p:sp>
      <p:sp>
        <p:nvSpPr>
          <p:cNvPr id="278" name="Google Shape;278;p45"/>
          <p:cNvSpPr txBox="1"/>
          <p:nvPr>
            <p:ph idx="1" type="body"/>
          </p:nvPr>
        </p:nvSpPr>
        <p:spPr>
          <a:xfrm>
            <a:off x="311700" y="1513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Todo comentário é um comentário ruim em potencial.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Foque na refatoração, criando funções pequenas e escolhendo nomes significativos.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Comentários que são necessários geralmente descrevem o porquê ou o porquê não.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Se o seu código está muito confuso, reinicie, refatore, repense e evite comentários.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autor</a:t>
            </a:r>
            <a:endParaRPr/>
          </a:p>
        </p:txBody>
      </p:sp>
      <p:sp>
        <p:nvSpPr>
          <p:cNvPr id="284" name="Google Shape;284;p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/>
              <a:t>Robert C. “Uncle Bob” Martin</a:t>
            </a:r>
            <a:r>
              <a:rPr lang="pt-BR"/>
              <a:t> é desenvolvedor e consultor de software desde 1990. Ele é o fundador e o presidente da Object Mentor, Inc., uma equipe de consultores experientes que orientam seus clientes no mundo todo em C++, Java, C#, Ruby, OO, Padrões de Projeto, UML, Metodologias Agile e eXtreme Programming.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type="title"/>
          </p:nvPr>
        </p:nvSpPr>
        <p:spPr>
          <a:xfrm>
            <a:off x="514250" y="526350"/>
            <a:ext cx="5363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MARTIN, Robert. </a:t>
            </a:r>
            <a:r>
              <a:rPr b="1" lang="pt-BR" sz="2500"/>
              <a:t>Código Limpo:</a:t>
            </a:r>
            <a:r>
              <a:rPr lang="pt-BR" sz="2500"/>
              <a:t>  Habilidades Práticas do Agile Software. 1. ed. Rio de Janeiro: Alta Books, 2009.</a:t>
            </a:r>
            <a:endParaRPr sz="2500"/>
          </a:p>
        </p:txBody>
      </p:sp>
      <p:pic>
        <p:nvPicPr>
          <p:cNvPr id="290" name="Google Shape;29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300" y="2680523"/>
            <a:ext cx="1563000" cy="221832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91" name="Google Shape;291;p47"/>
          <p:cNvSpPr txBox="1"/>
          <p:nvPr>
            <p:ph type="title"/>
          </p:nvPr>
        </p:nvSpPr>
        <p:spPr>
          <a:xfrm>
            <a:off x="394250" y="678750"/>
            <a:ext cx="5363700" cy="9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Este conjunto de slides foi elaborado a partir da obra:</a:t>
            </a:r>
            <a:endParaRPr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8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 equipe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98" name="Google Shape;298;p48"/>
          <p:cNvPicPr preferRelativeResize="0"/>
          <p:nvPr/>
        </p:nvPicPr>
        <p:blipFill rotWithShape="1">
          <a:blip r:embed="rId3">
            <a:alphaModFix/>
          </a:blip>
          <a:srcRect b="12495" l="0" r="0" t="12502"/>
          <a:stretch/>
        </p:blipFill>
        <p:spPr>
          <a:xfrm>
            <a:off x="2661122" y="1664775"/>
            <a:ext cx="1309800" cy="1309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99" name="Google Shape;299;p48"/>
          <p:cNvSpPr txBox="1"/>
          <p:nvPr>
            <p:ph idx="4294967295" type="body"/>
          </p:nvPr>
        </p:nvSpPr>
        <p:spPr>
          <a:xfrm>
            <a:off x="2227325" y="3116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Luana Monteiro</a:t>
            </a:r>
            <a:r>
              <a:rPr lang="pt-BR" sz="1400">
                <a:solidFill>
                  <a:schemeClr val="dk1"/>
                </a:solidFill>
              </a:rPr>
              <a:t>, Autora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300" name="Google Shape;300;p48"/>
          <p:cNvCxnSpPr/>
          <p:nvPr/>
        </p:nvCxnSpPr>
        <p:spPr>
          <a:xfrm>
            <a:off x="3180575" y="36461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1" name="Google Shape;301;p48"/>
          <p:cNvSpPr txBox="1"/>
          <p:nvPr>
            <p:ph idx="4294967295" type="body"/>
          </p:nvPr>
        </p:nvSpPr>
        <p:spPr>
          <a:xfrm>
            <a:off x="2227325" y="3695436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Aluna e ex-bolsista do PET/ADS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02" name="Google Shape;302;p48"/>
          <p:cNvSpPr txBox="1"/>
          <p:nvPr>
            <p:ph idx="4294967295" type="body"/>
          </p:nvPr>
        </p:nvSpPr>
        <p:spPr>
          <a:xfrm>
            <a:off x="5206655" y="3116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Lucas Oliveira, Revisor</a:t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303" name="Google Shape;303;p48"/>
          <p:cNvCxnSpPr/>
          <p:nvPr/>
        </p:nvCxnSpPr>
        <p:spPr>
          <a:xfrm>
            <a:off x="6176550" y="36461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" name="Google Shape;304;p48"/>
          <p:cNvSpPr txBox="1"/>
          <p:nvPr>
            <p:ph idx="4294967295" type="body"/>
          </p:nvPr>
        </p:nvSpPr>
        <p:spPr>
          <a:xfrm>
            <a:off x="5206644" y="373921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000"/>
              <a:t>Professor de Computação, é tutor do PET/ADS desde janeiro de 2023.</a:t>
            </a:r>
            <a:br>
              <a:rPr lang="pt-BR" sz="1000"/>
            </a:br>
            <a:r>
              <a:rPr lang="pt-BR" sz="10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305" name="Google Shape;305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2275" y="1664775"/>
            <a:ext cx="1241525" cy="12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4294967295" type="title"/>
          </p:nvPr>
        </p:nvSpPr>
        <p:spPr>
          <a:xfrm>
            <a:off x="2139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Fracassos</a:t>
            </a:r>
            <a:endParaRPr sz="3000"/>
          </a:p>
        </p:txBody>
      </p:sp>
      <p:sp>
        <p:nvSpPr>
          <p:cNvPr id="81" name="Google Shape;81;p16"/>
          <p:cNvSpPr txBox="1"/>
          <p:nvPr>
            <p:ph idx="4294967295" type="body"/>
          </p:nvPr>
        </p:nvSpPr>
        <p:spPr>
          <a:xfrm>
            <a:off x="296775" y="1482000"/>
            <a:ext cx="8355000" cy="23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Utilize comentários apenas em situações que um código de qualidade não é capaz de se auto-explicar.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Melhore sua capacidade de expressão </a:t>
            </a:r>
            <a:r>
              <a:rPr lang="pt-BR">
                <a:solidFill>
                  <a:srgbClr val="EFEFEF"/>
                </a:solidFill>
              </a:rPr>
              <a:t>a partir do</a:t>
            </a:r>
            <a:r>
              <a:rPr lang="pt-BR">
                <a:solidFill>
                  <a:srgbClr val="EFEFEF"/>
                </a:solidFill>
              </a:rPr>
              <a:t> código</a:t>
            </a:r>
            <a:r>
              <a:rPr lang="pt-BR">
                <a:solidFill>
                  <a:srgbClr val="EFEFEF"/>
                </a:solidFill>
              </a:rPr>
              <a:t>-fonte</a:t>
            </a:r>
            <a:r>
              <a:rPr lang="pt-BR">
                <a:solidFill>
                  <a:srgbClr val="EFEFEF"/>
                </a:solidFill>
              </a:rPr>
              <a:t>, pois n</a:t>
            </a:r>
            <a:r>
              <a:rPr lang="pt-BR">
                <a:solidFill>
                  <a:srgbClr val="EFEFEF"/>
                </a:solidFill>
              </a:rPr>
              <a:t>ão é viável manter a duplicação código-comentário ao longo da vida de um programa.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815000" y="3428875"/>
            <a:ext cx="5514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6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Manter um comentário atualizado, relevante e preciso é mais caro do que construir um código inteligível. A única fonte da verdade deve ser o código</a:t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 compensam um código ruim?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507175" y="1787775"/>
            <a:ext cx="4260300" cy="18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Qual o motivo de um comentário?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Confusão 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Desorganização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800"/>
              <a:buChar char="●"/>
            </a:pPr>
            <a:r>
              <a:rPr lang="pt-BR">
                <a:solidFill>
                  <a:srgbClr val="EA9999"/>
                </a:solidFill>
              </a:rPr>
              <a:t>Autoconsciência</a:t>
            </a:r>
            <a:r>
              <a:rPr lang="pt-BR">
                <a:solidFill>
                  <a:srgbClr val="EA9999"/>
                </a:solidFill>
              </a:rPr>
              <a:t> </a:t>
            </a:r>
            <a:endParaRPr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495800" y="1787775"/>
            <a:ext cx="4260300" cy="22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FEFEF"/>
                </a:solidFill>
              </a:rPr>
              <a:t>NÃO!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EFEFEF"/>
                </a:solidFill>
              </a:rPr>
              <a:t>É melhor </a:t>
            </a:r>
            <a:r>
              <a:rPr lang="pt-BR">
                <a:solidFill>
                  <a:srgbClr val="EFEFEF"/>
                </a:solidFill>
              </a:rPr>
              <a:t>organizar</a:t>
            </a:r>
            <a:r>
              <a:rPr lang="pt-BR">
                <a:solidFill>
                  <a:srgbClr val="EFEFEF"/>
                </a:solidFill>
              </a:rPr>
              <a:t> seu código!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07175" y="3559875"/>
            <a:ext cx="369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“</a:t>
            </a:r>
            <a:r>
              <a:rPr i="1" lang="pt-BR" sz="18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É melhor escrever um comentário.</a:t>
            </a:r>
            <a:r>
              <a:rPr lang="pt-BR" sz="18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”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Explique-se no código!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017713"/>
            <a:ext cx="8520600" cy="14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EFEFEF"/>
                </a:solidFill>
              </a:rPr>
              <a:t>A expressão condicional no código a seguir parece precisar de um comentário, mas uma refatoração ajuda a explicar diretamente a intenção: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2392050" y="4227450"/>
            <a:ext cx="4359900" cy="4497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(employee.</a:t>
            </a:r>
            <a:r>
              <a:rPr lang="pt-BR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isElegibleForFullBenefits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()){...}</a:t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1442100" y="2674300"/>
            <a:ext cx="6259800" cy="10008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pt-BR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//checa se o empregado é elegível a todos os os benefícios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if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((employee.flags &amp;&amp; HOURLY_FLAG)&amp;&amp; employee.age &gt;= 65){...}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8"/>
          <p:cNvSpPr/>
          <p:nvPr/>
        </p:nvSpPr>
        <p:spPr>
          <a:xfrm rot="5400000">
            <a:off x="4430700" y="3865546"/>
            <a:ext cx="282600" cy="205200"/>
          </a:xfrm>
          <a:prstGeom prst="rightArrow">
            <a:avLst>
              <a:gd fmla="val 66740" name="adj1"/>
              <a:gd fmla="val 47682" name="adj2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4A86E8"/>
              </a:highlight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810800" y="355050"/>
            <a:ext cx="2572500" cy="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Refatorar seus códigos em funções contorna o uso de comentários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 Bons: </a:t>
            </a:r>
            <a:r>
              <a:rPr lang="pt-BR"/>
              <a:t>Comentários Legislativos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492275"/>
            <a:ext cx="8520600" cy="30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Muitos dos programas precisam expressar </a:t>
            </a:r>
            <a:r>
              <a:rPr lang="pt-BR">
                <a:solidFill>
                  <a:srgbClr val="EFEFEF"/>
                </a:solidFill>
              </a:rPr>
              <a:t>licenças</a:t>
            </a:r>
            <a:r>
              <a:rPr lang="pt-BR">
                <a:solidFill>
                  <a:srgbClr val="EFEFEF"/>
                </a:solidFill>
              </a:rPr>
              <a:t> de uso, autoria e outras informações similares.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Nesses casos: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Não coloque todo o documento legal, aponte para a documentação completa.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Não coloque informações desnecessárias, como a razão da legislação ser adotada.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Evite amontoar diferentes informações legais juntas, separando os comentários. 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 Bons: </a:t>
            </a:r>
            <a:r>
              <a:rPr lang="pt-BR"/>
              <a:t>Comentários Informativos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395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 exemplo a seguir descreve um bom comentário, pois ele informa sobre algo que é inerentemente complexo de ser entendido direto no código: 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Esse comentário ajuda a explicar as Strings aceitas pela implementação. Mesmo assim, o comentário poderia ser trocado por uma função ou classe específica para isso.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387075" y="2392845"/>
            <a:ext cx="8111100" cy="11418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pt-BR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//formato igual a kk:mm:ss EEE, MMM dd, aaaa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Pattern timeMatcher = Pattern.compile(“\\d*:\\d*:\\d* \\w*, \\w* \\d*, \\d*”);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 Bons: </a:t>
            </a:r>
            <a:r>
              <a:rPr lang="pt-BR"/>
              <a:t>Explicação da Intenção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435825"/>
            <a:ext cx="8520600" cy="31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 motivo das escolhas em um </a:t>
            </a:r>
            <a:r>
              <a:rPr lang="pt-BR">
                <a:solidFill>
                  <a:srgbClr val="EFEFEF"/>
                </a:solidFill>
              </a:rPr>
              <a:t>código</a:t>
            </a:r>
            <a:r>
              <a:rPr lang="pt-BR">
                <a:solidFill>
                  <a:srgbClr val="EFEFEF"/>
                </a:solidFill>
              </a:rPr>
              <a:t> devem ficar bem claros.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E</a:t>
            </a:r>
            <a:r>
              <a:rPr lang="pt-BR">
                <a:solidFill>
                  <a:srgbClr val="EFEFEF"/>
                </a:solidFill>
              </a:rPr>
              <a:t>xemplo: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Classificar os objetos de uma classe como prioritários com relação aos demais é uma ação que pode ser explicada em um comentário. 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