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  <p:embeddedFont>
      <p:font typeface="Average"/>
      <p:regular r:id="rId52"/>
    </p:embeddedFont>
    <p:embeddedFont>
      <p:font typeface="Oswald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regular.fntdata"/><Relationship Id="rId47" Type="http://schemas.openxmlformats.org/officeDocument/2006/relationships/slide" Target="slides/slide42.xml"/><Relationship Id="rId4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Oswald-regular.fntdata"/><Relationship Id="rId52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e7c05f4e7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de7c05f4e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e7c05f4e7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de7c05f4e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e7c05f4e7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de7c05f4e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e7c05f4e7_1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de7c05f4e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e7c05f4e7_1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e7c05f4e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e7d76ef09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de7d76ef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e7d76ef09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e7d76ef0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de7d76ef09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de7d76ef0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e7d76ef09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de7d76ef0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e7d76ef0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de7d76ef0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e7d76ef0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e7d76ef0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e97f7d28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e97f7d2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e97f7d28e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e97f7d28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e97f7d28e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de97f7d28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de97f7d28e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de97f7d28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de97f7d28e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de97f7d28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dea53467c5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dea53467c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dea53467c5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dea53467c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dea53467c5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dea53467c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dea53467c5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dea53467c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dea53467c5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dea53467c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dea53467c5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dea53467c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deb50e401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deb50e40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deb50e4013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deb50e401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deb50e4013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deb50e401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deb50e4013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deb50e401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deb50e4013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deb50e401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deb50e4013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deb50e401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deb50e4013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deb50e401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e1c69172d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e1c69172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1243e7a3a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1243e7a3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e920001c2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e920001c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16884002e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1688400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e7c05f4e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de7c05f4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e7c05f4e7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de7c05f4e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e7c05f4e7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de7c05f4e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e7c05f4e7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e7c05f4e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jpg"/><Relationship Id="rId4" Type="http://schemas.openxmlformats.org/officeDocument/2006/relationships/hyperlink" Target="https://www.linkedin.com/in/noah-rissatti-452426255/" TargetMode="External"/><Relationship Id="rId5" Type="http://schemas.openxmlformats.org/officeDocument/2006/relationships/hyperlink" Target="https://www.linkedin.com/in/lucas-bueno-oliveira/" TargetMode="External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Limpo: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Habilidades Práticas do Agile Software</a:t>
            </a:r>
            <a:endParaRPr sz="17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0986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Capítulo 5: Formatação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1500" y="4398875"/>
            <a:ext cx="9145500" cy="66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50" y="4557651"/>
            <a:ext cx="862900" cy="34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5400" y="4398875"/>
            <a:ext cx="572565" cy="6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type="ctrTitle"/>
          </p:nvPr>
        </p:nvSpPr>
        <p:spPr>
          <a:xfrm>
            <a:off x="670500" y="4299725"/>
            <a:ext cx="78015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highlight>
                  <a:schemeClr val="dk1"/>
                </a:highlight>
              </a:rPr>
              <a:t>PET/ADS</a:t>
            </a:r>
            <a:endParaRPr sz="36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381400" y="963600"/>
            <a:ext cx="8111100" cy="32163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fitnesse.wikitext.widgets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java.util.regex.*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BoldWidget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ParentWidget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final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REGEXP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"'''.+?'''"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static final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Pattern </a:t>
            </a:r>
            <a:r>
              <a:rPr i="1"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pattern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Pattern.</a:t>
            </a:r>
            <a:r>
              <a:rPr i="1"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compile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100">
                <a:solidFill>
                  <a:srgbClr val="6A8759"/>
                </a:solidFill>
                <a:highlight>
                  <a:srgbClr val="364135"/>
                </a:highlight>
                <a:latin typeface="Courier New"/>
                <a:ea typeface="Courier New"/>
                <a:cs typeface="Courier New"/>
                <a:sym typeface="Courier New"/>
              </a:rPr>
              <a:t>'''(.+?)'''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Pattern.</a:t>
            </a:r>
            <a:r>
              <a:rPr i="1"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MULTILINE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Pattern.</a:t>
            </a:r>
            <a:r>
              <a:rPr i="1"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DOTALL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public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BoldWidget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(ParentWidget parent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text)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Exception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(parent)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Matcher match = </a:t>
            </a:r>
            <a:r>
              <a:rPr i="1"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.matcher(text)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match.find()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addChildWidgets(match.group(</a:t>
            </a:r>
            <a:r>
              <a:rPr lang="pt-BR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Exception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StringBuffer html =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StringBuffer(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html.append(childHtml()).append(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html.toString()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/>
          <p:nvPr/>
        </p:nvSpPr>
        <p:spPr>
          <a:xfrm>
            <a:off x="387425" y="437475"/>
            <a:ext cx="8105100" cy="42492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fitnesse.wikitext.widgets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java.util.regex.*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BoldWidget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ParentWidget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final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REGEXP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"'''.+?'''"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static final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Pattern </a:t>
            </a:r>
            <a:r>
              <a:rPr i="1"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pattern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Pattern.</a:t>
            </a:r>
            <a:r>
              <a:rPr i="1"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compile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100">
                <a:solidFill>
                  <a:srgbClr val="6A8759"/>
                </a:solidFill>
                <a:highlight>
                  <a:srgbClr val="364135"/>
                </a:highlight>
                <a:latin typeface="Courier New"/>
                <a:ea typeface="Courier New"/>
                <a:cs typeface="Courier New"/>
                <a:sym typeface="Courier New"/>
              </a:rPr>
              <a:t>'''(.+?)'''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Pattern.</a:t>
            </a:r>
            <a:r>
              <a:rPr i="1"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MULTILINE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Pattern.</a:t>
            </a:r>
            <a:r>
              <a:rPr i="1"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DOTALL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public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BoldWidget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(ParentWidget parent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text)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Exception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(parent)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Matcher match = </a:t>
            </a:r>
            <a:r>
              <a:rPr i="1"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.matcher(text)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match.find()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addChildWidgets(match.group(</a:t>
            </a:r>
            <a:r>
              <a:rPr lang="pt-BR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Exception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StringBuffer html =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StringBuffer(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html.append(childHtml()).append(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html.toString()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Continuidade vertical: código antes</a:t>
            </a:r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516450" y="2232825"/>
            <a:ext cx="8111100" cy="26457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ReporterConfig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pt-BR" sz="1100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endParaRPr i="1" sz="1100">
              <a:solidFill>
                <a:srgbClr val="6297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* The class name of the repórter listener</a:t>
            </a:r>
            <a:endParaRPr i="1" sz="1100">
              <a:solidFill>
                <a:srgbClr val="6297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*/</a:t>
            </a:r>
            <a:endParaRPr i="1" sz="1100">
              <a:solidFill>
                <a:srgbClr val="6297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tn_className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pt-BR" sz="1100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endParaRPr i="1" sz="1100">
              <a:solidFill>
                <a:srgbClr val="6297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* The properties of the repórter listener</a:t>
            </a:r>
            <a:endParaRPr i="1" sz="1100">
              <a:solidFill>
                <a:srgbClr val="6297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*/</a:t>
            </a:r>
            <a:endParaRPr i="1" sz="1100">
              <a:solidFill>
                <a:srgbClr val="6297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List&lt;Property&gt;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m_properties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ArrayList&lt;Property&gt;()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public void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addProperty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(Property property)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m_properties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.add(property)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268425"/>
            <a:ext cx="85206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Nesse exemplo, os comentários tornam o código difícil de ler.  Isso acontece porque a</a:t>
            </a:r>
            <a:r>
              <a:rPr lang="pt-BR">
                <a:solidFill>
                  <a:srgbClr val="EFEFEF"/>
                </a:solidFill>
              </a:rPr>
              <a:t> </a:t>
            </a:r>
            <a:r>
              <a:rPr b="1" lang="pt-BR">
                <a:solidFill>
                  <a:srgbClr val="EFEFEF"/>
                </a:solidFill>
              </a:rPr>
              <a:t>continuidade vertical, </a:t>
            </a:r>
            <a:r>
              <a:rPr lang="pt-BR">
                <a:solidFill>
                  <a:srgbClr val="EFEFEF"/>
                </a:solidFill>
              </a:rPr>
              <a:t>que indica uma associação íntima, foi quebrada: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Continuidade vertical: código depois</a:t>
            </a:r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451875" y="2738200"/>
            <a:ext cx="8111100" cy="15990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ReporterConfig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m_className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List&lt;Property&gt;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m_properties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ArrayList&lt;Property&gt;()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public void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addProperty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(Property property)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m_properties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.add(property)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278425" y="1579150"/>
            <a:ext cx="8520600" cy="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Com a remoção dos comentários desnecessários, a</a:t>
            </a:r>
            <a:r>
              <a:rPr lang="pt-BR">
                <a:solidFill>
                  <a:srgbClr val="EFEFEF"/>
                </a:solidFill>
              </a:rPr>
              <a:t>s linhas de código que estão relacionadas aparecem verticalmente unidas. O código</a:t>
            </a:r>
            <a:r>
              <a:rPr lang="pt-BR">
                <a:solidFill>
                  <a:srgbClr val="EFEFEF"/>
                </a:solidFill>
              </a:rPr>
              <a:t> cabe em uma única visão: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Distância vertical: explicação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2964325"/>
            <a:ext cx="8520600" cy="13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Obviamente, essa regra não funciona para conceitos em arquivos separados.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Não se devem separar em arquivos distintos conceitos intimamente relacionados, a menos que se tenha uma razão muito boa.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46" name="Google Shape;146;p26"/>
          <p:cNvSpPr txBox="1"/>
          <p:nvPr>
            <p:ph type="title"/>
          </p:nvPr>
        </p:nvSpPr>
        <p:spPr>
          <a:xfrm>
            <a:off x="1967850" y="1712875"/>
            <a:ext cx="5208300" cy="10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/>
              <a:t>“Os conceitos intimamente relacionados devem ficar juntos verticalmente”</a:t>
            </a:r>
            <a:endParaRPr i="1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Distância vertical: declaração de v</a:t>
            </a:r>
            <a:r>
              <a:rPr lang="pt-BR"/>
              <a:t>ariáveis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542200"/>
            <a:ext cx="8520600" cy="9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Variáveis</a:t>
            </a:r>
            <a:r>
              <a:rPr lang="pt-BR">
                <a:solidFill>
                  <a:srgbClr val="EFEFEF"/>
                </a:solidFill>
              </a:rPr>
              <a:t> devem ser declaradas o mais </a:t>
            </a:r>
            <a:r>
              <a:rPr lang="pt-BR">
                <a:solidFill>
                  <a:srgbClr val="EFEFEF"/>
                </a:solidFill>
              </a:rPr>
              <a:t>próximo</a:t>
            </a:r>
            <a:r>
              <a:rPr lang="pt-BR">
                <a:solidFill>
                  <a:srgbClr val="EFEFEF"/>
                </a:solidFill>
              </a:rPr>
              <a:t> </a:t>
            </a:r>
            <a:r>
              <a:rPr lang="pt-BR">
                <a:solidFill>
                  <a:srgbClr val="EFEFEF"/>
                </a:solidFill>
              </a:rPr>
              <a:t>possível</a:t>
            </a:r>
            <a:r>
              <a:rPr lang="pt-BR">
                <a:solidFill>
                  <a:srgbClr val="EFEFEF"/>
                </a:solidFill>
              </a:rPr>
              <a:t> de onde serão usadas:</a:t>
            </a:r>
            <a:endParaRPr>
              <a:solidFill>
                <a:srgbClr val="EFEFE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430575" y="2285750"/>
            <a:ext cx="8111100" cy="24945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static void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readPreferences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InputStream is =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null; </a:t>
            </a:r>
            <a:r>
              <a:rPr lang="pt-BR" sz="1100">
                <a:solidFill>
                  <a:srgbClr val="99999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//Em funções pequenas elas devem ficar no topo </a:t>
            </a:r>
            <a:endParaRPr sz="1100">
              <a:solidFill>
                <a:srgbClr val="99999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try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is =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FileInputStream(getPreferencesFile())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setPreferences(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Properties(getPreferences()))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getPreferences().load(is)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(IOException e)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(is !=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is.close()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(IOException e1)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Distância vertical: declaração de variáveis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614375"/>
            <a:ext cx="85206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Variáveis</a:t>
            </a:r>
            <a:r>
              <a:rPr lang="pt-BR">
                <a:solidFill>
                  <a:srgbClr val="EFEFEF"/>
                </a:solidFill>
              </a:rPr>
              <a:t> de controle de loop devem ser declaradas dentro da estrutura de iteração: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413925" y="2391150"/>
            <a:ext cx="8111100" cy="12159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countTestCases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count = </a:t>
            </a:r>
            <a:r>
              <a:rPr lang="pt-BR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for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(Test each : tests)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count += each.countTestCases()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Distância vertical: v</a:t>
            </a:r>
            <a:r>
              <a:rPr lang="pt-BR"/>
              <a:t>ariáveis</a:t>
            </a:r>
            <a:r>
              <a:rPr lang="pt-BR"/>
              <a:t> de instância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203750"/>
            <a:ext cx="85206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D</a:t>
            </a:r>
            <a:r>
              <a:rPr lang="pt-BR">
                <a:solidFill>
                  <a:srgbClr val="EFEFEF"/>
                </a:solidFill>
              </a:rPr>
              <a:t>eve - se declarar as </a:t>
            </a:r>
            <a:r>
              <a:rPr b="1" lang="pt-BR">
                <a:solidFill>
                  <a:srgbClr val="EFEFEF"/>
                </a:solidFill>
              </a:rPr>
              <a:t>variáveis de </a:t>
            </a:r>
            <a:r>
              <a:rPr b="1" lang="pt-BR">
                <a:solidFill>
                  <a:srgbClr val="EFEFEF"/>
                </a:solidFill>
              </a:rPr>
              <a:t>instância</a:t>
            </a:r>
            <a:r>
              <a:rPr lang="pt-BR">
                <a:solidFill>
                  <a:srgbClr val="EFEFEF"/>
                </a:solidFill>
              </a:rPr>
              <a:t> no </a:t>
            </a:r>
            <a:r>
              <a:rPr b="1" lang="pt-BR">
                <a:solidFill>
                  <a:srgbClr val="EFEFEF"/>
                </a:solidFill>
              </a:rPr>
              <a:t>começo da classe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Não há problema em deixar as variáveis de instância no topo, pois elas serão utilizadas em praticamente todos os métodos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67" name="Google Shape;167;p29"/>
          <p:cNvSpPr/>
          <p:nvPr/>
        </p:nvSpPr>
        <p:spPr>
          <a:xfrm>
            <a:off x="516450" y="2508425"/>
            <a:ext cx="8111100" cy="23955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Product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Aqui ocorre a declaração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int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quantity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public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Código do construtor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Código do método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Distância vertical: </a:t>
            </a:r>
            <a:r>
              <a:rPr lang="pt-BR"/>
              <a:t>f</a:t>
            </a:r>
            <a:r>
              <a:rPr lang="pt-BR"/>
              <a:t>unções dependentes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614350"/>
            <a:ext cx="84486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Se uma função chama outra, então a função que chama deve ficar acima da função chamada.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A função de alto nível chama as funções abaixo dela, que por sua vez chamam aquelas abaixo delas.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Esse formato de organização facilita encontrar a função que foi chamada e também melhora a legibilidade do código.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/>
          <p:nvPr/>
        </p:nvSpPr>
        <p:spPr>
          <a:xfrm>
            <a:off x="516450" y="1289400"/>
            <a:ext cx="8111100" cy="35145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WikiPageResponder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SecureResponder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protected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WikiPage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protected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PageData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pageData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protected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pageTitle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protected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Request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protected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PageCrawler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crawler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public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Response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makeResponse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(FitNesseContext context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Request request)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Exception{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String pageName = getPageNameOrDefault(request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"FrontPage"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loadPage(pageName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context)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if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page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notFoundResponse(context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request)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else return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makePageResponse(context)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getPageNameOrDefault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(Request request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defaultPageName)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String pageName = request.getResource()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if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(StringUtil.isBlank(pageName)) pageName = defaultPageName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pageName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Distância vertical: </a:t>
            </a:r>
            <a:r>
              <a:rPr lang="pt-BR"/>
              <a:t>exemplo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Este material foi desenvolvido pelo grupo PET/ADS do IFSP São Carlos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/>
          <p:nvPr/>
        </p:nvSpPr>
        <p:spPr>
          <a:xfrm>
            <a:off x="364050" y="1254575"/>
            <a:ext cx="8382600" cy="36678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loadPage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(String resource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FitNesseContext context)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Exception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WikiPagePath path = PathParser.parse(resource)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crawler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context.root.getPageCrawler()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crawler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.setDeadEndStrategy(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VirtualEnabledPageCrawler())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page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crawler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.getPage(context.root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path)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page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!=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pageData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.getData()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Response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notFoundResponse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(FitNesseContext context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Request request)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Exception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new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NotFoundResponder().makeResponse(context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request)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SimpleResponse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makePageResponse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(FitNesseContext context)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Exception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pageTitle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PathParser.render(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crawler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.getFullPath(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html = makeHtml(context)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SimpleResponse response =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SimpleResponse()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response.setMaxAge(</a:t>
            </a:r>
            <a:r>
              <a:rPr lang="pt-BR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response.setContent(html)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Distância vertical: </a:t>
            </a:r>
            <a:r>
              <a:rPr lang="pt-BR"/>
              <a:t>exemplo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Distância vertical: afinidade conceitual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1492275"/>
            <a:ext cx="85206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Determinados bits de código querem ficar perto de outros bits. Eles possuem uma certa </a:t>
            </a:r>
            <a:r>
              <a:rPr b="1" lang="pt-BR">
                <a:solidFill>
                  <a:srgbClr val="EFEFEF"/>
                </a:solidFill>
              </a:rPr>
              <a:t>afinidade</a:t>
            </a:r>
            <a:r>
              <a:rPr lang="pt-BR">
                <a:solidFill>
                  <a:srgbClr val="EFEFEF"/>
                </a:solidFill>
              </a:rPr>
              <a:t>. Quanto </a:t>
            </a:r>
            <a:r>
              <a:rPr b="1" lang="pt-BR">
                <a:solidFill>
                  <a:srgbClr val="EFEFEF"/>
                </a:solidFill>
              </a:rPr>
              <a:t>maior</a:t>
            </a:r>
            <a:r>
              <a:rPr lang="pt-BR">
                <a:solidFill>
                  <a:srgbClr val="EFEFEF"/>
                </a:solidFill>
              </a:rPr>
              <a:t> a afinidade </a:t>
            </a:r>
            <a:r>
              <a:rPr b="1" lang="pt-BR">
                <a:solidFill>
                  <a:srgbClr val="EFEFEF"/>
                </a:solidFill>
              </a:rPr>
              <a:t>menor</a:t>
            </a:r>
            <a:r>
              <a:rPr lang="pt-BR">
                <a:solidFill>
                  <a:srgbClr val="EFEFEF"/>
                </a:solidFill>
              </a:rPr>
              <a:t> deve ser a </a:t>
            </a:r>
            <a:r>
              <a:rPr b="1" lang="pt-BR">
                <a:solidFill>
                  <a:srgbClr val="EFEFEF"/>
                </a:solidFill>
              </a:rPr>
              <a:t>distância vertical</a:t>
            </a:r>
            <a:r>
              <a:rPr lang="pt-BR">
                <a:solidFill>
                  <a:srgbClr val="EFEFEF"/>
                </a:solidFill>
              </a:rPr>
              <a:t>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A afinidade pode surgir devido a uma função </a:t>
            </a:r>
            <a:r>
              <a:rPr lang="pt-BR">
                <a:solidFill>
                  <a:srgbClr val="EFEFEF"/>
                </a:solidFill>
              </a:rPr>
              <a:t>chamar</a:t>
            </a:r>
            <a:r>
              <a:rPr lang="pt-BR">
                <a:solidFill>
                  <a:srgbClr val="EFEFEF"/>
                </a:solidFill>
              </a:rPr>
              <a:t> a outra, ou uma função usar uma mesma </a:t>
            </a:r>
            <a:r>
              <a:rPr lang="pt-BR">
                <a:solidFill>
                  <a:srgbClr val="EFEFEF"/>
                </a:solidFill>
              </a:rPr>
              <a:t>variável.</a:t>
            </a:r>
            <a:r>
              <a:rPr lang="pt-BR">
                <a:solidFill>
                  <a:srgbClr val="EFEFEF"/>
                </a:solidFill>
              </a:rPr>
              <a:t> Ela ainda pode vir de funções que possuem </a:t>
            </a:r>
            <a:r>
              <a:rPr lang="pt-BR">
                <a:solidFill>
                  <a:srgbClr val="EFEFEF"/>
                </a:solidFill>
              </a:rPr>
              <a:t>propósitos</a:t>
            </a:r>
            <a:r>
              <a:rPr lang="pt-BR">
                <a:solidFill>
                  <a:srgbClr val="EFEFEF"/>
                </a:solidFill>
              </a:rPr>
              <a:t> parecidos. 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Distância vertical: afinidade conceitual</a:t>
            </a:r>
            <a:endParaRPr/>
          </a:p>
        </p:txBody>
      </p:sp>
      <p:sp>
        <p:nvSpPr>
          <p:cNvPr id="197" name="Google Shape;197;p34"/>
          <p:cNvSpPr/>
          <p:nvPr/>
        </p:nvSpPr>
        <p:spPr>
          <a:xfrm>
            <a:off x="516450" y="2127050"/>
            <a:ext cx="8111100" cy="27798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static public void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assertTrue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(String message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boolean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condition)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(!condition) fail(message)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static public void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assertTrue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condition)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assertTrue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null,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condition)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static public void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assertFalse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(String message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boolean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condition)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assertTrue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(message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!condition)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static public void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assertFalse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condition)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assertFalse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null,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condition)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263425"/>
            <a:ext cx="85206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EFEFEF"/>
                </a:solidFill>
              </a:rPr>
              <a:t>As funções a seguir estão próximas, pois compartilham nomes e efetuam operações muito parecidas: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Ordenação vertical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589500"/>
            <a:ext cx="4336500" cy="27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As chamadas de dependência devem apontar para baixo. Sendo </a:t>
            </a:r>
            <a:r>
              <a:rPr lang="pt-BR">
                <a:solidFill>
                  <a:srgbClr val="EFEFEF"/>
                </a:solidFill>
              </a:rPr>
              <a:t>assim, a função</a:t>
            </a:r>
            <a:r>
              <a:rPr lang="pt-BR">
                <a:solidFill>
                  <a:srgbClr val="EFEFEF"/>
                </a:solidFill>
              </a:rPr>
              <a:t> chamada deve ficar </a:t>
            </a:r>
            <a:r>
              <a:rPr lang="pt-BR">
                <a:solidFill>
                  <a:srgbClr val="EFEFEF"/>
                </a:solidFill>
              </a:rPr>
              <a:t>embaixo</a:t>
            </a:r>
            <a:r>
              <a:rPr lang="pt-BR">
                <a:solidFill>
                  <a:srgbClr val="EFEFEF"/>
                </a:solidFill>
              </a:rPr>
              <a:t> da função que a chamou.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Isto cria um fluxo natural de </a:t>
            </a:r>
            <a:r>
              <a:rPr b="1" lang="pt-BR">
                <a:solidFill>
                  <a:srgbClr val="EFEFEF"/>
                </a:solidFill>
              </a:rPr>
              <a:t>aumento de detalhamento</a:t>
            </a:r>
            <a:r>
              <a:rPr lang="pt-BR">
                <a:solidFill>
                  <a:srgbClr val="EFEFEF"/>
                </a:solidFill>
              </a:rPr>
              <a:t> conforme se </a:t>
            </a:r>
            <a:r>
              <a:rPr b="1" lang="pt-BR">
                <a:solidFill>
                  <a:srgbClr val="EFEFEF"/>
                </a:solidFill>
              </a:rPr>
              <a:t>desce</a:t>
            </a:r>
            <a:r>
              <a:rPr lang="pt-BR">
                <a:solidFill>
                  <a:srgbClr val="EFEFEF"/>
                </a:solidFill>
              </a:rPr>
              <a:t> pelo código, assim como num artigo de jornal.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05" name="Google Shape;205;p35"/>
          <p:cNvSpPr/>
          <p:nvPr/>
        </p:nvSpPr>
        <p:spPr>
          <a:xfrm>
            <a:off x="5475425" y="1723850"/>
            <a:ext cx="2583000" cy="2868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Formatação horizontal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283950" y="2121500"/>
            <a:ext cx="3882000" cy="27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 recomendado </a:t>
            </a:r>
            <a:r>
              <a:rPr lang="pt-BR">
                <a:solidFill>
                  <a:srgbClr val="EFEFEF"/>
                </a:solidFill>
              </a:rPr>
              <a:t>é usar</a:t>
            </a:r>
            <a:r>
              <a:rPr lang="pt-BR">
                <a:solidFill>
                  <a:srgbClr val="EFEFEF"/>
                </a:solidFill>
              </a:rPr>
              <a:t> linhas pequenas, entre 20 e 60 caracteres.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Nos projetos do gráfico, raramente uma linha passa de 80 caracteres.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Tente escrever no máximo 120 caracteres por linha.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12" name="Google Shape;212;p36"/>
          <p:cNvSpPr txBox="1"/>
          <p:nvPr>
            <p:ph type="title"/>
          </p:nvPr>
        </p:nvSpPr>
        <p:spPr>
          <a:xfrm>
            <a:off x="2415600" y="1258288"/>
            <a:ext cx="431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Qual deve ser o tamanho de</a:t>
            </a:r>
            <a:r>
              <a:rPr b="1" lang="pt-BR" sz="2000"/>
              <a:t> uma lin</a:t>
            </a:r>
            <a:r>
              <a:rPr b="1" lang="pt-BR" sz="2000"/>
              <a:t>ha</a:t>
            </a:r>
            <a:r>
              <a:rPr b="1" lang="pt-BR" sz="2000"/>
              <a:t>?</a:t>
            </a:r>
            <a:endParaRPr b="1" sz="2000"/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422" y="2194575"/>
            <a:ext cx="4418701" cy="24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Espaçamento e continuidade horizontal</a:t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Usamos o </a:t>
            </a:r>
            <a:r>
              <a:rPr b="1" lang="pt-BR">
                <a:solidFill>
                  <a:srgbClr val="EFEFEF"/>
                </a:solidFill>
              </a:rPr>
              <a:t>espaço em branco horizontal</a:t>
            </a:r>
            <a:r>
              <a:rPr lang="pt-BR">
                <a:solidFill>
                  <a:srgbClr val="EFEFEF"/>
                </a:solidFill>
              </a:rPr>
              <a:t> para </a:t>
            </a:r>
            <a:r>
              <a:rPr b="1" lang="pt-BR">
                <a:solidFill>
                  <a:srgbClr val="EFEFEF"/>
                </a:solidFill>
              </a:rPr>
              <a:t>associar</a:t>
            </a:r>
            <a:r>
              <a:rPr lang="pt-BR">
                <a:solidFill>
                  <a:srgbClr val="EFEFEF"/>
                </a:solidFill>
              </a:rPr>
              <a:t> coisas que estão intimamente relacionadas e para </a:t>
            </a:r>
            <a:r>
              <a:rPr lang="pt-BR">
                <a:solidFill>
                  <a:srgbClr val="EFEFEF"/>
                </a:solidFill>
              </a:rPr>
              <a:t>desassociar</a:t>
            </a:r>
            <a:r>
              <a:rPr lang="pt-BR">
                <a:solidFill>
                  <a:srgbClr val="EFEFEF"/>
                </a:solidFill>
              </a:rPr>
              <a:t> outras fracamente relacionadas.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20" name="Google Shape;220;p37"/>
          <p:cNvSpPr/>
          <p:nvPr/>
        </p:nvSpPr>
        <p:spPr>
          <a:xfrm>
            <a:off x="430575" y="2304975"/>
            <a:ext cx="8111100" cy="13920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measureLine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(String line)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lineCount++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int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lineSize = line.length()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totalChars += lineSize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lineWidthHistogram.addLine(lineSize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lineCount)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recordWidestLine(lineSize)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11700" y="3786675"/>
            <a:ext cx="84207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No exemplo acima, os </a:t>
            </a:r>
            <a:r>
              <a:rPr b="1" lang="pt-BR">
                <a:solidFill>
                  <a:srgbClr val="EFEFEF"/>
                </a:solidFill>
              </a:rPr>
              <a:t>operadores de atribuição</a:t>
            </a:r>
            <a:r>
              <a:rPr lang="pt-BR">
                <a:solidFill>
                  <a:srgbClr val="EFEFEF"/>
                </a:solidFill>
              </a:rPr>
              <a:t> são colocados </a:t>
            </a:r>
            <a:r>
              <a:rPr b="1" lang="pt-BR">
                <a:solidFill>
                  <a:srgbClr val="EFEFEF"/>
                </a:solidFill>
              </a:rPr>
              <a:t>entre espaços</a:t>
            </a:r>
            <a:r>
              <a:rPr lang="pt-BR">
                <a:solidFill>
                  <a:srgbClr val="EFEFEF"/>
                </a:solidFill>
              </a:rPr>
              <a:t>. Isso cria uma separação clara entre o lado direito e o lado esquerdo.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Note que não </a:t>
            </a:r>
            <a:r>
              <a:rPr lang="pt-BR">
                <a:solidFill>
                  <a:srgbClr val="EFEFEF"/>
                </a:solidFill>
              </a:rPr>
              <a:t>há espaço</a:t>
            </a:r>
            <a:r>
              <a:rPr lang="pt-BR">
                <a:solidFill>
                  <a:srgbClr val="EFEFEF"/>
                </a:solidFill>
              </a:rPr>
              <a:t> entre o nome da função e o </a:t>
            </a:r>
            <a:r>
              <a:rPr lang="pt-BR">
                <a:solidFill>
                  <a:srgbClr val="EFEFEF"/>
                </a:solidFill>
              </a:rPr>
              <a:t>parênteses</a:t>
            </a:r>
            <a:r>
              <a:rPr lang="pt-BR">
                <a:solidFill>
                  <a:srgbClr val="EFEFEF"/>
                </a:solidFill>
              </a:rPr>
              <a:t> de abertura, pois esses estão intimamente relacionados.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Dentro da função os </a:t>
            </a:r>
            <a:r>
              <a:rPr lang="pt-BR">
                <a:solidFill>
                  <a:srgbClr val="EFEFEF"/>
                </a:solidFill>
              </a:rPr>
              <a:t>parâmetros</a:t>
            </a:r>
            <a:r>
              <a:rPr lang="pt-BR">
                <a:solidFill>
                  <a:srgbClr val="EFEFEF"/>
                </a:solidFill>
              </a:rPr>
              <a:t> são separados com espaço para realçar a </a:t>
            </a:r>
            <a:r>
              <a:rPr lang="pt-BR">
                <a:solidFill>
                  <a:srgbClr val="EFEFEF"/>
                </a:solidFill>
              </a:rPr>
              <a:t>vírgula</a:t>
            </a:r>
            <a:r>
              <a:rPr lang="pt-BR">
                <a:solidFill>
                  <a:srgbClr val="EFEFEF"/>
                </a:solidFill>
              </a:rPr>
              <a:t> e mostrar que estão separados.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27" name="Google Shape;227;p38"/>
          <p:cNvSpPr/>
          <p:nvPr/>
        </p:nvSpPr>
        <p:spPr>
          <a:xfrm>
            <a:off x="311700" y="2273325"/>
            <a:ext cx="8111100" cy="13920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measureLine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(String line)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lineCount++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int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lineSize = line.length()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totalChars += lineSize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lineWidthHistogram.addLine(lineSize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lineCount)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recordWidestLine(lineSize)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Espaçamento e continuidade </a:t>
            </a:r>
            <a:r>
              <a:rPr lang="pt-BR"/>
              <a:t>horizontal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/>
          <p:nvPr/>
        </p:nvSpPr>
        <p:spPr>
          <a:xfrm>
            <a:off x="516450" y="2104775"/>
            <a:ext cx="8111100" cy="28056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Quadratic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root1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double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double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determinant = </a:t>
            </a:r>
            <a:r>
              <a:rPr i="1"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determinant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(a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(-b + Math.</a:t>
            </a:r>
            <a:r>
              <a:rPr i="1"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(determinant)) / (</a:t>
            </a:r>
            <a:r>
              <a:rPr lang="pt-BR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*a)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root2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determinant = </a:t>
            </a:r>
            <a:r>
              <a:rPr i="1"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determinant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(a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(-b - Math.</a:t>
            </a:r>
            <a:r>
              <a:rPr i="1"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(determinant)) / (</a:t>
            </a:r>
            <a:r>
              <a:rPr lang="pt-BR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*a)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static double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determinant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double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double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b*b - </a:t>
            </a:r>
            <a:r>
              <a:rPr lang="pt-BR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*a*c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Note que os operadores de maior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precedência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estão juntos.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411600" y="1388325"/>
            <a:ext cx="84207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Outro uso do espaço em branco é ajudar a </a:t>
            </a:r>
            <a:r>
              <a:rPr b="1" lang="pt-BR">
                <a:solidFill>
                  <a:srgbClr val="EFEFEF"/>
                </a:solidFill>
              </a:rPr>
              <a:t>destacar a prioridade entre operadores</a:t>
            </a:r>
            <a:r>
              <a:rPr lang="pt-BR">
                <a:solidFill>
                  <a:srgbClr val="EFEFEF"/>
                </a:solidFill>
              </a:rPr>
              <a:t>: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35" name="Google Shape;235;p39"/>
          <p:cNvSpPr txBox="1"/>
          <p:nvPr>
            <p:ph type="title"/>
          </p:nvPr>
        </p:nvSpPr>
        <p:spPr>
          <a:xfrm>
            <a:off x="311700" y="297500"/>
            <a:ext cx="8520600" cy="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Espaçamento e continuidade horizontal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Indentação: explicação e código antes</a:t>
            </a:r>
            <a:endParaRPr/>
          </a:p>
        </p:txBody>
      </p:sp>
      <p:sp>
        <p:nvSpPr>
          <p:cNvPr id="241" name="Google Shape;241;p40"/>
          <p:cNvSpPr txBox="1"/>
          <p:nvPr>
            <p:ph idx="1" type="body"/>
          </p:nvPr>
        </p:nvSpPr>
        <p:spPr>
          <a:xfrm>
            <a:off x="411600" y="1388426"/>
            <a:ext cx="84207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A indentação é usada para criar uma hierarquia visual para dividir estruturas, classes, funções, estruturas de repetição entre outros.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No exemplo a seguir é ilustrado como a ausência de indentação prejudica a leitura.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42" name="Google Shape;242;p40"/>
          <p:cNvSpPr/>
          <p:nvPr/>
        </p:nvSpPr>
        <p:spPr>
          <a:xfrm>
            <a:off x="516450" y="3034225"/>
            <a:ext cx="8111100" cy="13446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FitNesseServer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SocketServer {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FitNesseContextcontext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;public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FitNesseServer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(FitNesseContext context) {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.context =context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serve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(Socket s) { serve(s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10000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voidserve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(Socket s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long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requestTimeout) {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 FitNesseExpediter sender = newFitNesseExpediter(s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context)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sender.setRequestParsingTimeLimit(requestTimeout)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sender.start()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(Exception e) { e.printStackTrace()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}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Indentação</a:t>
            </a:r>
            <a:r>
              <a:rPr lang="pt-BR"/>
              <a:t>: código depois</a:t>
            </a:r>
            <a:endParaRPr/>
          </a:p>
        </p:txBody>
      </p:sp>
      <p:sp>
        <p:nvSpPr>
          <p:cNvPr id="248" name="Google Shape;248;p41"/>
          <p:cNvSpPr/>
          <p:nvPr/>
        </p:nvSpPr>
        <p:spPr>
          <a:xfrm>
            <a:off x="516450" y="2026350"/>
            <a:ext cx="8111100" cy="28056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FitNesseServer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SockerServer{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FitNesseContext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chemeClr val="accent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>
              <a:solidFill>
                <a:schemeClr val="accent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serve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(Socket s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long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requestTimeout)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FitNesseExpediter sender =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FitNesseExpediter(s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sender.setRequestParsingTimeLimit(requestTimeout)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sender.start()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(Exception e)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e.printStackTrace()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41"/>
          <p:cNvSpPr txBox="1"/>
          <p:nvPr/>
        </p:nvSpPr>
        <p:spPr>
          <a:xfrm>
            <a:off x="0" y="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No exemplo a seguir é apresentado o mesmo código, agora indentado: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Formatação: introdução 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Quando as pessoas olham o código, desejamos que fiquem impressionadas com a polidez, a consistência e a atenção aos detalhes presentes.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Você deve tomar conta para que seu </a:t>
            </a:r>
            <a:r>
              <a:rPr b="1" lang="pt-BR">
                <a:solidFill>
                  <a:srgbClr val="EFEFEF"/>
                </a:solidFill>
              </a:rPr>
              <a:t>código fique bem formatado</a:t>
            </a:r>
            <a:r>
              <a:rPr lang="pt-BR">
                <a:solidFill>
                  <a:srgbClr val="EFEFEF"/>
                </a:solidFill>
              </a:rPr>
              <a:t>, escolhendo </a:t>
            </a:r>
            <a:r>
              <a:rPr lang="pt-BR">
                <a:solidFill>
                  <a:srgbClr val="EFEFEF"/>
                </a:solidFill>
              </a:rPr>
              <a:t>regras simples</a:t>
            </a:r>
            <a:r>
              <a:rPr lang="pt-BR">
                <a:solidFill>
                  <a:srgbClr val="EFEFEF"/>
                </a:solidFill>
              </a:rPr>
              <a:t> que governem seu código e as aplicando de forma consistente.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2593200" y="3765300"/>
            <a:ext cx="39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Mas qual o objetivo da formatação?</a:t>
            </a:r>
            <a:endParaRPr b="1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r>
              <a:rPr lang="pt-BR"/>
              <a:t>gnorando a indentação</a:t>
            </a:r>
            <a:endParaRPr/>
          </a:p>
        </p:txBody>
      </p:sp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411600" y="1388425"/>
            <a:ext cx="8420700" cy="10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Em funções, loops ou estruturas de decisão pequenas deixamos a indentação de lado. Mas mesmos nesses casos ela é </a:t>
            </a:r>
            <a:r>
              <a:rPr lang="pt-BR">
                <a:solidFill>
                  <a:srgbClr val="EFEFEF"/>
                </a:solidFill>
              </a:rPr>
              <a:t>necessária,</a:t>
            </a:r>
            <a:r>
              <a:rPr lang="pt-BR">
                <a:solidFill>
                  <a:srgbClr val="EFEFEF"/>
                </a:solidFill>
              </a:rPr>
              <a:t> vejo no exemplo a seguir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57" name="Google Shape;257;p42"/>
          <p:cNvSpPr/>
          <p:nvPr/>
        </p:nvSpPr>
        <p:spPr>
          <a:xfrm>
            <a:off x="516450" y="2471550"/>
            <a:ext cx="8111100" cy="16050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CommentWidget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TextWidget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final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REGEXP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"^#[^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\r\n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]*(?:(?: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\r\n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)|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\r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)?"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public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CommentWidget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(ParentWidget parent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text) {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(parent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text)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Exception {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r>
              <a:rPr lang="pt-BR"/>
              <a:t>gnorando a indentação</a:t>
            </a:r>
            <a:endParaRPr/>
          </a:p>
        </p:txBody>
      </p:sp>
      <p:sp>
        <p:nvSpPr>
          <p:cNvPr id="263" name="Google Shape;263;p43"/>
          <p:cNvSpPr txBox="1"/>
          <p:nvPr>
            <p:ph idx="1" type="body"/>
          </p:nvPr>
        </p:nvSpPr>
        <p:spPr>
          <a:xfrm>
            <a:off x="311700" y="1554175"/>
            <a:ext cx="84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 término e o </a:t>
            </a:r>
            <a:r>
              <a:rPr lang="pt-BR">
                <a:solidFill>
                  <a:srgbClr val="EFEFEF"/>
                </a:solidFill>
              </a:rPr>
              <a:t>começo</a:t>
            </a:r>
            <a:r>
              <a:rPr lang="pt-BR">
                <a:solidFill>
                  <a:srgbClr val="EFEFEF"/>
                </a:solidFill>
              </a:rPr>
              <a:t> das funções ficam muito mais claros após a indentação: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64" name="Google Shape;264;p43"/>
          <p:cNvSpPr/>
          <p:nvPr/>
        </p:nvSpPr>
        <p:spPr>
          <a:xfrm>
            <a:off x="466500" y="2301925"/>
            <a:ext cx="8111100" cy="22524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CommentWidget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TextWidget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final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i="1"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REGEXP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"^#[^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\r\n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]*(?:(?: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\r\n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)|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\r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)?"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public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CommentWidget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(ParentWidget parent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text)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(parent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text)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Exception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Escopos </a:t>
            </a:r>
            <a:r>
              <a:rPr lang="pt-BR"/>
              <a:t>minúsculos</a:t>
            </a:r>
            <a:endParaRPr/>
          </a:p>
        </p:txBody>
      </p:sp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311700" y="1500150"/>
            <a:ext cx="8420700" cy="16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Quando o corpo de uma estrutura  while ou for é </a:t>
            </a:r>
            <a:r>
              <a:rPr lang="pt-BR">
                <a:solidFill>
                  <a:srgbClr val="EFEFEF"/>
                </a:solidFill>
              </a:rPr>
              <a:t>minúsculo</a:t>
            </a:r>
            <a:r>
              <a:rPr lang="pt-BR">
                <a:solidFill>
                  <a:srgbClr val="EFEFEF"/>
                </a:solidFill>
              </a:rPr>
              <a:t>, tudo bem deixar em uma linha.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Só preste atenção com os espaços em branco. E para facilitar a </a:t>
            </a:r>
            <a:r>
              <a:rPr lang="pt-BR">
                <a:solidFill>
                  <a:srgbClr val="EFEFEF"/>
                </a:solidFill>
              </a:rPr>
              <a:t>visualização,</a:t>
            </a:r>
            <a:r>
              <a:rPr lang="pt-BR">
                <a:solidFill>
                  <a:srgbClr val="EFEFEF"/>
                </a:solidFill>
              </a:rPr>
              <a:t> coloque o ponto e vírgula na sua própria linha como no exemplo abaixo.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71" name="Google Shape;271;p44"/>
          <p:cNvSpPr/>
          <p:nvPr/>
        </p:nvSpPr>
        <p:spPr>
          <a:xfrm>
            <a:off x="516450" y="3541150"/>
            <a:ext cx="8111100" cy="7863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(dis.read(buf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readBufferSize) != -</a:t>
            </a:r>
            <a:r>
              <a:rPr lang="pt-BR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Regra de equipes</a:t>
            </a:r>
            <a:endParaRPr/>
          </a:p>
        </p:txBody>
      </p:sp>
      <p:sp>
        <p:nvSpPr>
          <p:cNvPr id="277" name="Google Shape;277;p45"/>
          <p:cNvSpPr txBox="1"/>
          <p:nvPr>
            <p:ph idx="1" type="body"/>
          </p:nvPr>
        </p:nvSpPr>
        <p:spPr>
          <a:xfrm>
            <a:off x="4572000" y="1460900"/>
            <a:ext cx="4260300" cy="29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Uma equipe de desenvolvedores deve escolher um </a:t>
            </a:r>
            <a:r>
              <a:rPr lang="pt-BR">
                <a:solidFill>
                  <a:srgbClr val="EFEFEF"/>
                </a:solidFill>
              </a:rPr>
              <a:t>único</a:t>
            </a:r>
            <a:r>
              <a:rPr lang="pt-BR">
                <a:solidFill>
                  <a:srgbClr val="EFEFEF"/>
                </a:solidFill>
              </a:rPr>
              <a:t> estilo de formatação e todos os membros devem segui-lo.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 software deve possuir um estilo consistente.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Um bom sistema de software é composto por uma série de documentos de fácil leit</a:t>
            </a:r>
            <a:r>
              <a:rPr lang="pt-BR">
                <a:solidFill>
                  <a:srgbClr val="EFEFEF"/>
                </a:solidFill>
              </a:rPr>
              <a:t>u</a:t>
            </a:r>
            <a:r>
              <a:rPr lang="pt-BR">
                <a:solidFill>
                  <a:srgbClr val="EFEFEF"/>
                </a:solidFill>
              </a:rPr>
              <a:t>ra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78" name="Google Shape;2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25" y="1249825"/>
            <a:ext cx="3485574" cy="348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Regras de formatação do Uncle Bob: exemplos …</a:t>
            </a:r>
            <a:endParaRPr/>
          </a:p>
        </p:txBody>
      </p:sp>
      <p:sp>
        <p:nvSpPr>
          <p:cNvPr id="284" name="Google Shape;284;p46"/>
          <p:cNvSpPr/>
          <p:nvPr/>
        </p:nvSpPr>
        <p:spPr>
          <a:xfrm>
            <a:off x="516450" y="1310875"/>
            <a:ext cx="8111100" cy="34218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da classe é claro e direto, assim como citado na metáfora do jornal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CodeAnalyzer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JavaFileAnalysis { 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lineCount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int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maxLineWidth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int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widestLineNumber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LineWidthHistogram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lineWidthHistogram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int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totalChars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public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CodeAnalyzer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lang="pt-BR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Aqui a linha em branco é usada para separar atributos e métodos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lineWidthHistogram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LineWidthHistogram()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List&lt;File&gt;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findJavaFiles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(File parentDirectory)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List&lt;File&gt; files =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ArrayList&lt;File&gt;()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findJavaFiles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(parentDirectory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files)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files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Regras de formatação do Uncle Bob: e</a:t>
            </a:r>
            <a:r>
              <a:rPr lang="pt-BR"/>
              <a:t>xemplos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7"/>
          <p:cNvSpPr/>
          <p:nvPr/>
        </p:nvSpPr>
        <p:spPr>
          <a:xfrm>
            <a:off x="516450" y="1402675"/>
            <a:ext cx="8111100" cy="30840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//Essa função é declarada perto da de cima pois </a:t>
            </a:r>
            <a:r>
              <a:rPr lang="pt-BR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contém</a:t>
            </a:r>
            <a:r>
              <a:rPr lang="pt-BR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afinidade conceitual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static void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findJavaFiles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(File parentDirectory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List&lt;File&gt; files)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(File file : parentDirectory.listFiles())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(file.getName().endsWith(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".java"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files.add(file)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else if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(file.isDirectory())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findJavaFiles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(file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files)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analyzeFile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(File javaFile)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Exception { 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BufferedReader br =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BufferedReader(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FileReader(javaFile))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line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while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((line = br.readLine()) !=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measureLine(line)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Regras de formatação do Uncle Bob: e</a:t>
            </a:r>
            <a:r>
              <a:rPr lang="pt-BR"/>
              <a:t>xemplos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8"/>
          <p:cNvSpPr/>
          <p:nvPr/>
        </p:nvSpPr>
        <p:spPr>
          <a:xfrm>
            <a:off x="516450" y="1146025"/>
            <a:ext cx="8111100" cy="37044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//Essa função é chamada pela de cima, por isso são declaradas </a:t>
            </a:r>
            <a:r>
              <a:rPr lang="pt-BR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próximas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measureLine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(String line)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lineCount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int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lineSize = line.length()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Variável sendo declarada perto de onde será usada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totalChars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+= lineSize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lineWidthHistogram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.addLine(lineSize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lineCount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recordWidestLine(lineSize)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//Essa função é chamada pela de cima, por isso são declaradas </a:t>
            </a:r>
            <a:r>
              <a:rPr lang="pt-BR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próximas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void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recordWidestLine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lineSize)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(lineSize &gt;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maxLineWidth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maxLineWidth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lineSize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widestLineNumber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lineCount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getLineCount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lineCount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Regras de formatação do Uncle Bob: e</a:t>
            </a:r>
            <a:r>
              <a:rPr lang="pt-BR"/>
              <a:t>xemplos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9"/>
          <p:cNvSpPr/>
          <p:nvPr/>
        </p:nvSpPr>
        <p:spPr>
          <a:xfrm>
            <a:off x="591300" y="1214775"/>
            <a:ext cx="8111100" cy="30474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getMaxLineWidth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maxLineWidth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getWidestLineNumber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widestLineNumber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LineWidthHistogram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getLineWidthHistogram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lineWidthHistogram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double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getMeanLineWidth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totalChars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lineCount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Regras de formatação do Uncle Bob: e</a:t>
            </a:r>
            <a:r>
              <a:rPr lang="pt-BR"/>
              <a:t>xemplos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50"/>
          <p:cNvSpPr/>
          <p:nvPr/>
        </p:nvSpPr>
        <p:spPr>
          <a:xfrm>
            <a:off x="516450" y="1481250"/>
            <a:ext cx="8111100" cy="24174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getMedianLineWidth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Integer[] sortedWidths = getSortedWidths()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int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cumulativeLineCount = </a:t>
            </a:r>
            <a:r>
              <a:rPr lang="pt-BR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Variável sendo declarada perto de onde será usada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for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width : sortedWidths)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cumulativeLineCount += lineCountForWidth(width)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if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(cumulativeLineCount &gt;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lineCount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pt-BR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Error(</a:t>
            </a:r>
            <a:r>
              <a:rPr lang="pt-B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"Cannot get here"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Regras de formatação do Uncle Bob: e</a:t>
            </a:r>
            <a:r>
              <a:rPr lang="pt-BR"/>
              <a:t>xemplos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1"/>
          <p:cNvSpPr/>
          <p:nvPr/>
        </p:nvSpPr>
        <p:spPr>
          <a:xfrm>
            <a:off x="516450" y="1342250"/>
            <a:ext cx="8111100" cy="2588400"/>
          </a:xfrm>
          <a:prstGeom prst="roundRect">
            <a:avLst>
              <a:gd fmla="val 4678" name="adj"/>
            </a:avLst>
          </a:prstGeom>
          <a:solidFill>
            <a:srgbClr val="2A2A2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lineCountForWidth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width)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lineWidthHistogram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.getLinesforWidth(width).size()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Integer[] </a:t>
            </a:r>
            <a:r>
              <a:rPr lang="pt-B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getSortedWidths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Set&lt;Integer&gt; widths = </a:t>
            </a:r>
            <a:r>
              <a:rPr lang="pt-B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lineWidthHistogram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.getWidths()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Integer[] sortedWidths = (widths.toArray(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Integer[</a:t>
            </a:r>
            <a:r>
              <a:rPr lang="pt-BR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Arrays.sort(sortedWidths)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sortedWidths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objetivo da formatação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47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A formatação serve como uma </a:t>
            </a:r>
            <a:r>
              <a:rPr b="1" lang="pt-BR">
                <a:solidFill>
                  <a:srgbClr val="EFEFEF"/>
                </a:solidFill>
              </a:rPr>
              <a:t>comunicação</a:t>
            </a:r>
            <a:r>
              <a:rPr lang="pt-BR">
                <a:solidFill>
                  <a:srgbClr val="EFEFEF"/>
                </a:solidFill>
              </a:rPr>
              <a:t>, e essa é a primeira regra nos negócios de um desenvolvedor profissional.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A </a:t>
            </a:r>
            <a:r>
              <a:rPr lang="pt-BR">
                <a:solidFill>
                  <a:srgbClr val="EFEFEF"/>
                </a:solidFill>
              </a:rPr>
              <a:t>funcionalidade</a:t>
            </a:r>
            <a:r>
              <a:rPr lang="pt-BR">
                <a:solidFill>
                  <a:srgbClr val="EFEFEF"/>
                </a:solidFill>
              </a:rPr>
              <a:t> do seu código é muito importante, mas ela será alterada em um futuro próximo. Por isso, a </a:t>
            </a:r>
            <a:r>
              <a:rPr b="1" lang="pt-BR">
                <a:solidFill>
                  <a:srgbClr val="EFEFEF"/>
                </a:solidFill>
              </a:rPr>
              <a:t>legibilidade</a:t>
            </a:r>
            <a:r>
              <a:rPr lang="pt-BR">
                <a:solidFill>
                  <a:srgbClr val="EFEFEF"/>
                </a:solidFill>
              </a:rPr>
              <a:t> terá um grande </a:t>
            </a:r>
            <a:r>
              <a:rPr b="1" lang="pt-BR">
                <a:solidFill>
                  <a:srgbClr val="EFEFEF"/>
                </a:solidFill>
              </a:rPr>
              <a:t>impacto </a:t>
            </a:r>
            <a:r>
              <a:rPr lang="pt-BR">
                <a:solidFill>
                  <a:srgbClr val="EFEFEF"/>
                </a:solidFill>
              </a:rPr>
              <a:t>em versões futuras. 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2798400" y="3801625"/>
            <a:ext cx="354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/>
              <a:t>“Seu estilo e disciplina sobrevivem,</a:t>
            </a:r>
            <a:endParaRPr i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/>
              <a:t> mesmo que seu código não”</a:t>
            </a:r>
            <a:endParaRPr i="1"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autor</a:t>
            </a:r>
            <a:endParaRPr/>
          </a:p>
        </p:txBody>
      </p:sp>
      <p:sp>
        <p:nvSpPr>
          <p:cNvPr id="320" name="Google Shape;320;p5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/>
              <a:t>Robert C. “Uncle Bob” Martin</a:t>
            </a:r>
            <a:r>
              <a:rPr lang="pt-BR"/>
              <a:t> é desenvolvedor e consultor de software desde 1990. Ele é o fundador e o presidente da Object Mentor, Inc., uma equipe de consultores experientes que orientam seus clientes no mundo todo em C++, Java, C#, Ruby, OO, Padrões de Projeto, UML, Metodologias Agile e eXtreme Programming.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 txBox="1"/>
          <p:nvPr>
            <p:ph type="title"/>
          </p:nvPr>
        </p:nvSpPr>
        <p:spPr>
          <a:xfrm>
            <a:off x="514250" y="526350"/>
            <a:ext cx="5363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MARTIN, Robert. </a:t>
            </a:r>
            <a:r>
              <a:rPr b="1" lang="pt-BR" sz="2500"/>
              <a:t>Código Limpo:</a:t>
            </a:r>
            <a:r>
              <a:rPr lang="pt-BR" sz="2500"/>
              <a:t>  Habilidades Práticas do Agile Software. 1. ed. Rio de Janeiro: Alta Books, 2009.</a:t>
            </a:r>
            <a:endParaRPr sz="2500"/>
          </a:p>
        </p:txBody>
      </p:sp>
      <p:pic>
        <p:nvPicPr>
          <p:cNvPr id="326" name="Google Shape;32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300" y="2680523"/>
            <a:ext cx="1563000" cy="221832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27" name="Google Shape;327;p53"/>
          <p:cNvSpPr txBox="1"/>
          <p:nvPr>
            <p:ph type="title"/>
          </p:nvPr>
        </p:nvSpPr>
        <p:spPr>
          <a:xfrm>
            <a:off x="394250" y="678750"/>
            <a:ext cx="5363700" cy="9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Este conjunto de slides foi elaborado a partir da obra:</a:t>
            </a:r>
            <a:endParaRPr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 equipe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34" name="Google Shape;33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1122" y="1664775"/>
            <a:ext cx="1309800" cy="1309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35" name="Google Shape;335;p54"/>
          <p:cNvSpPr txBox="1"/>
          <p:nvPr>
            <p:ph idx="4294967295" type="body"/>
          </p:nvPr>
        </p:nvSpPr>
        <p:spPr>
          <a:xfrm>
            <a:off x="2227325" y="3116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Noah Rissatti</a:t>
            </a:r>
            <a:r>
              <a:rPr lang="pt-BR" sz="1400">
                <a:solidFill>
                  <a:schemeClr val="dk1"/>
                </a:solidFill>
              </a:rPr>
              <a:t>, Autora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336" name="Google Shape;336;p54"/>
          <p:cNvCxnSpPr/>
          <p:nvPr/>
        </p:nvCxnSpPr>
        <p:spPr>
          <a:xfrm>
            <a:off x="3180575" y="36461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7" name="Google Shape;337;p54"/>
          <p:cNvSpPr txBox="1"/>
          <p:nvPr>
            <p:ph idx="4294967295" type="body"/>
          </p:nvPr>
        </p:nvSpPr>
        <p:spPr>
          <a:xfrm>
            <a:off x="2227325" y="3695436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Aluna e ex-bolsista do PET/ADS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38" name="Google Shape;338;p54"/>
          <p:cNvSpPr txBox="1"/>
          <p:nvPr>
            <p:ph idx="4294967295" type="body"/>
          </p:nvPr>
        </p:nvSpPr>
        <p:spPr>
          <a:xfrm>
            <a:off x="5206655" y="3116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Lucas Oliveira, Revisor</a:t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339" name="Google Shape;339;p54"/>
          <p:cNvCxnSpPr/>
          <p:nvPr/>
        </p:nvCxnSpPr>
        <p:spPr>
          <a:xfrm>
            <a:off x="6176550" y="36461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0" name="Google Shape;340;p54"/>
          <p:cNvSpPr txBox="1"/>
          <p:nvPr>
            <p:ph idx="4294967295" type="body"/>
          </p:nvPr>
        </p:nvSpPr>
        <p:spPr>
          <a:xfrm>
            <a:off x="5206644" y="373921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000"/>
              <a:t>Professor de Computação, é tutor do PET/ADS desde janeiro de 2023.</a:t>
            </a:r>
            <a:br>
              <a:rPr lang="pt-BR" sz="1000"/>
            </a:br>
            <a:r>
              <a:rPr lang="pt-BR" sz="10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341" name="Google Shape;341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2275" y="1664775"/>
            <a:ext cx="1241525" cy="12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Formatação vertical: exemplo 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789" y="2171500"/>
            <a:ext cx="5360426" cy="27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50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lt2"/>
                </a:solidFill>
              </a:rPr>
              <a:t>O gráfico a seguir ilustra o tamanho médio dos arquivos Java em sete projetos: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Formatação vertical: tamanho dos arquivos?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749875"/>
            <a:ext cx="8520600" cy="29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 seu código fonte deve ser de que tamanho?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 programa Fitnesse possui 50kloc, mas foi implementado a partir de arquivos que </a:t>
            </a:r>
            <a:r>
              <a:rPr lang="pt-BR">
                <a:solidFill>
                  <a:srgbClr val="EFEFEF"/>
                </a:solidFill>
              </a:rPr>
              <a:t>têm,</a:t>
            </a:r>
            <a:r>
              <a:rPr lang="pt-BR">
                <a:solidFill>
                  <a:srgbClr val="EFEFEF"/>
                </a:solidFill>
              </a:rPr>
              <a:t> em média, menos de 200 linhas. Nenhum arquivo tem mais do que 500 linhas.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Embora essa não seja uma regra, esse tamanho médio é um bom começo, pois arquivos pequenos são mais fáceis de entender e manter do que arquivos grandes.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metáfora do Jornal: explicação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188600" y="1411413"/>
            <a:ext cx="46437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Um jornal é lido verticalmente. No topo você espera ver uma </a:t>
            </a:r>
            <a:r>
              <a:rPr lang="pt-BR">
                <a:solidFill>
                  <a:srgbClr val="EFEFEF"/>
                </a:solidFill>
              </a:rPr>
              <a:t>manchete</a:t>
            </a:r>
            <a:r>
              <a:rPr lang="pt-BR">
                <a:solidFill>
                  <a:srgbClr val="EFEFEF"/>
                </a:solidFill>
              </a:rPr>
              <a:t> que lhe diz do que se trata aquela matéria, e assim pensar se vale a pena a leitura ou não. O primeiro </a:t>
            </a:r>
            <a:r>
              <a:rPr lang="pt-BR">
                <a:solidFill>
                  <a:srgbClr val="EFEFEF"/>
                </a:solidFill>
              </a:rPr>
              <a:t>parágrafo</a:t>
            </a:r>
            <a:r>
              <a:rPr lang="pt-BR">
                <a:solidFill>
                  <a:srgbClr val="EFEFEF"/>
                </a:solidFill>
              </a:rPr>
              <a:t> é uma sinopse do resto da matéria, omitindo detalhes e falando de uma maneira mais geral. Ao prosseguir com a história os detalhes vão surgindo.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8850" y="1388513"/>
            <a:ext cx="3883924" cy="3212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metáfora do Jornal: conclusão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472450"/>
            <a:ext cx="8656800" cy="3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Desejamos que um código-fonte seja como um artigo de jornal:</a:t>
            </a:r>
            <a:endParaRPr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O nome deve ser </a:t>
            </a:r>
            <a:r>
              <a:rPr b="1" lang="pt-BR" sz="1600">
                <a:solidFill>
                  <a:srgbClr val="EFEFEF"/>
                </a:solidFill>
              </a:rPr>
              <a:t>simples</a:t>
            </a:r>
            <a:r>
              <a:rPr lang="pt-BR" sz="1600">
                <a:solidFill>
                  <a:srgbClr val="EFEFEF"/>
                </a:solidFill>
              </a:rPr>
              <a:t> mas </a:t>
            </a:r>
            <a:r>
              <a:rPr b="1" lang="pt-BR" sz="1600">
                <a:solidFill>
                  <a:srgbClr val="EFEFEF"/>
                </a:solidFill>
              </a:rPr>
              <a:t>descritivo</a:t>
            </a:r>
            <a:endParaRPr b="1"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O nome em si deve ser suficiente para nos dizer se estamos no arquivo certo ou não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As partes </a:t>
            </a:r>
            <a:r>
              <a:rPr b="1" lang="pt-BR" sz="1600">
                <a:solidFill>
                  <a:srgbClr val="EFEFEF"/>
                </a:solidFill>
              </a:rPr>
              <a:t>superiores</a:t>
            </a:r>
            <a:r>
              <a:rPr lang="pt-BR" sz="1600">
                <a:solidFill>
                  <a:srgbClr val="EFEFEF"/>
                </a:solidFill>
              </a:rPr>
              <a:t> devem oferecer </a:t>
            </a:r>
            <a:r>
              <a:rPr b="1" lang="pt-BR" sz="1600">
                <a:solidFill>
                  <a:srgbClr val="EFEFEF"/>
                </a:solidFill>
              </a:rPr>
              <a:t>conceitos</a:t>
            </a:r>
            <a:r>
              <a:rPr lang="pt-BR" sz="1600">
                <a:solidFill>
                  <a:srgbClr val="EFEFEF"/>
                </a:solidFill>
              </a:rPr>
              <a:t> e </a:t>
            </a:r>
            <a:r>
              <a:rPr b="1" lang="pt-BR" sz="1600">
                <a:solidFill>
                  <a:srgbClr val="EFEFEF"/>
                </a:solidFill>
              </a:rPr>
              <a:t>algoritmos</a:t>
            </a:r>
            <a:r>
              <a:rPr lang="pt-BR" sz="1600">
                <a:solidFill>
                  <a:srgbClr val="EFEFEF"/>
                </a:solidFill>
              </a:rPr>
              <a:t> de </a:t>
            </a:r>
            <a:r>
              <a:rPr b="1" lang="pt-BR" sz="1600">
                <a:solidFill>
                  <a:srgbClr val="EFEFEF"/>
                </a:solidFill>
              </a:rPr>
              <a:t>alto nível</a:t>
            </a:r>
            <a:endParaRPr b="1"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Os </a:t>
            </a:r>
            <a:r>
              <a:rPr b="1" lang="pt-BR" sz="1600">
                <a:solidFill>
                  <a:srgbClr val="EFEFEF"/>
                </a:solidFill>
              </a:rPr>
              <a:t>detalhes</a:t>
            </a:r>
            <a:r>
              <a:rPr lang="pt-BR" sz="1600">
                <a:solidFill>
                  <a:srgbClr val="EFEFEF"/>
                </a:solidFill>
              </a:rPr>
              <a:t> devem ir surgindo conforme se move para </a:t>
            </a:r>
            <a:r>
              <a:rPr b="1" lang="pt-BR" sz="1600">
                <a:solidFill>
                  <a:srgbClr val="EFEFEF"/>
                </a:solidFill>
              </a:rPr>
              <a:t>baixo</a:t>
            </a:r>
            <a:endParaRPr b="1"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Os </a:t>
            </a:r>
            <a:r>
              <a:rPr b="1" lang="pt-BR" sz="1600">
                <a:solidFill>
                  <a:srgbClr val="EFEFEF"/>
                </a:solidFill>
              </a:rPr>
              <a:t>arquivos</a:t>
            </a:r>
            <a:r>
              <a:rPr lang="pt-BR" sz="1600">
                <a:solidFill>
                  <a:srgbClr val="EFEFEF"/>
                </a:solidFill>
              </a:rPr>
              <a:t> devem ser </a:t>
            </a:r>
            <a:r>
              <a:rPr b="1" lang="pt-BR" sz="1600">
                <a:solidFill>
                  <a:srgbClr val="EFEFEF"/>
                </a:solidFill>
              </a:rPr>
              <a:t>numerosos,</a:t>
            </a:r>
            <a:r>
              <a:rPr lang="pt-BR" sz="1600">
                <a:solidFill>
                  <a:srgbClr val="EFEFEF"/>
                </a:solidFill>
              </a:rPr>
              <a:t> porém </a:t>
            </a:r>
            <a:r>
              <a:rPr b="1" lang="pt-BR" sz="1600">
                <a:solidFill>
                  <a:srgbClr val="EFEFEF"/>
                </a:solidFill>
              </a:rPr>
              <a:t>pequenos</a:t>
            </a:r>
            <a:r>
              <a:rPr lang="pt-BR" sz="1600">
                <a:solidFill>
                  <a:srgbClr val="EFEFEF"/>
                </a:solidFill>
              </a:rPr>
              <a:t> e direto ao ponto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Espaçamento vertical entre conceitos: explicação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716600"/>
            <a:ext cx="8520600" cy="3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Cada </a:t>
            </a:r>
            <a:r>
              <a:rPr b="1" lang="pt-BR">
                <a:solidFill>
                  <a:srgbClr val="EFEFEF"/>
                </a:solidFill>
              </a:rPr>
              <a:t>linha</a:t>
            </a:r>
            <a:r>
              <a:rPr lang="pt-BR">
                <a:solidFill>
                  <a:srgbClr val="EFEFEF"/>
                </a:solidFill>
              </a:rPr>
              <a:t> representa uma </a:t>
            </a:r>
            <a:r>
              <a:rPr b="1" lang="pt-BR">
                <a:solidFill>
                  <a:srgbClr val="EFEFEF"/>
                </a:solidFill>
              </a:rPr>
              <a:t>expressão</a:t>
            </a:r>
            <a:r>
              <a:rPr lang="pt-BR">
                <a:solidFill>
                  <a:srgbClr val="EFEFEF"/>
                </a:solidFill>
              </a:rPr>
              <a:t> ou uma </a:t>
            </a:r>
            <a:r>
              <a:rPr b="1" lang="pt-BR">
                <a:solidFill>
                  <a:srgbClr val="EFEFEF"/>
                </a:solidFill>
              </a:rPr>
              <a:t>estrutura</a:t>
            </a:r>
            <a:r>
              <a:rPr lang="pt-BR">
                <a:solidFill>
                  <a:srgbClr val="EFEFEF"/>
                </a:solidFill>
              </a:rPr>
              <a:t>, e cada grupo de linha representa um pensamento completo.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Esses pensamentos devem ser </a:t>
            </a:r>
            <a:r>
              <a:rPr b="1" lang="pt-BR">
                <a:solidFill>
                  <a:srgbClr val="EFEFEF"/>
                </a:solidFill>
              </a:rPr>
              <a:t>separados por linhas em branco, que </a:t>
            </a:r>
            <a:r>
              <a:rPr lang="pt-BR">
                <a:solidFill>
                  <a:srgbClr val="EFEFEF"/>
                </a:solidFill>
              </a:rPr>
              <a:t>indicam visualmente uma separação de conceitos</a:t>
            </a:r>
            <a:r>
              <a:rPr lang="pt-BR">
                <a:solidFill>
                  <a:srgbClr val="EFEFEF"/>
                </a:solidFill>
              </a:rPr>
              <a:t>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Vejamos nos próximos slides como a separação de linhas faz diferença. É </a:t>
            </a:r>
            <a:r>
              <a:rPr lang="pt-BR">
                <a:solidFill>
                  <a:srgbClr val="EFEFEF"/>
                </a:solidFill>
              </a:rPr>
              <a:t>utilizado</a:t>
            </a:r>
            <a:r>
              <a:rPr lang="pt-BR">
                <a:solidFill>
                  <a:srgbClr val="EFEFEF"/>
                </a:solidFill>
              </a:rPr>
              <a:t> o mesmo código, porém no primeiro slide sem as linhas e no posterior com as linhas.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