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803a4ffc_2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3803a4ff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803a4ffc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3803a4ffc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b686e7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b686e7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803a4ffc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3803a4ffc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803a4ffc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3803a4ff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3803a4ffc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3803a4ff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3803a4ffc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3803a4ffc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3803a4ffc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3803a4ffc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803a4ffc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3803a4ffc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3803a4ffc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3803a4ffc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3803a4ffc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3803a4ffc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3803a4ffc_2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3803a4ff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803a4ffc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3803a4ffc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3803a4ffc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3803a4ff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3803a4ff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3803a4ff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3803a4ffc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3803a4ffc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3803a4ffc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3803a4ffc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cb686e7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cb686e7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3803a4ffc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3803a4ffc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3803a4ffc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3803a4ffc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3803a4ffc_2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e3803a4ffc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3803a4ffc_2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e3803a4ffc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3803a4ff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3803a4ff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92326303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923263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803a4ffc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3803a4ff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3803a4ffc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3803a4ff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803a4ffc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3803a4ff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803a4ff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3803a4ff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cb686e7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cb686e7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3803a4ffc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3803a4ffc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hyperlink" Target="https://github.com/LVSigoli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Capítulo</a:t>
            </a:r>
            <a:r>
              <a:rPr lang="pt-BR"/>
              <a:t> 6: Objetos e Estruturas de Dados</a:t>
            </a:r>
            <a:endParaRPr/>
          </a:p>
        </p:txBody>
      </p:sp>
      <p:sp>
        <p:nvSpPr>
          <p:cNvPr id="106" name="Google Shape;106;p25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52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mesmo exemplo pode ser implementado com orientação a objetos:</a:t>
            </a:r>
            <a:endParaRPr/>
          </a:p>
        </p:txBody>
      </p:sp>
      <p:sp>
        <p:nvSpPr>
          <p:cNvPr id="176" name="Google Shape;176;p34"/>
          <p:cNvSpPr/>
          <p:nvPr/>
        </p:nvSpPr>
        <p:spPr>
          <a:xfrm>
            <a:off x="1827750" y="2238375"/>
            <a:ext cx="5488500" cy="2707800"/>
          </a:xfrm>
          <a:prstGeom prst="roundRect">
            <a:avLst>
              <a:gd fmla="val 3534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Square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topLeft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double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Rectangle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topLeft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double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double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continua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classe Shape polimórfica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classe Shape polimórfica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51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mesmo exemplo pode ser implementado com orientação a objetos (continuação):</a:t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1827750" y="2839100"/>
            <a:ext cx="5488500" cy="1625700"/>
          </a:xfrm>
          <a:prstGeom prst="roundRect">
            <a:avLst>
              <a:gd fmla="val 3534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 continuação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double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final double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3.141592653589793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radius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pt-BR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diferenças das classes Shape 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311700" y="14243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Na abordagem </a:t>
            </a:r>
            <a:r>
              <a:rPr b="1" lang="pt-BR">
                <a:solidFill>
                  <a:srgbClr val="EFEFEF"/>
                </a:solidFill>
              </a:rPr>
              <a:t>procedimental,</a:t>
            </a:r>
            <a:r>
              <a:rPr lang="pt-BR">
                <a:solidFill>
                  <a:srgbClr val="EFEFEF"/>
                </a:solidFill>
              </a:rPr>
              <a:t> a adição da função perimeter() à classe Geometry </a:t>
            </a:r>
            <a:r>
              <a:rPr lang="pt-BR">
                <a:solidFill>
                  <a:srgbClr val="EFEFEF"/>
                </a:solidFill>
              </a:rPr>
              <a:t>não alteraria </a:t>
            </a:r>
            <a:r>
              <a:rPr lang="pt-BR">
                <a:solidFill>
                  <a:srgbClr val="EFEFEF"/>
                </a:solidFill>
              </a:rPr>
              <a:t>as classes shape.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 for adicionada uma nova classe Shape, no entanto, todas as funções de Geometry serão alteradas.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Já na abordagem </a:t>
            </a:r>
            <a:r>
              <a:rPr b="1" lang="pt-BR">
                <a:solidFill>
                  <a:srgbClr val="EFEFEF"/>
                </a:solidFill>
              </a:rPr>
              <a:t>polimórfica</a:t>
            </a:r>
            <a:r>
              <a:rPr lang="pt-BR">
                <a:solidFill>
                  <a:srgbClr val="EFEFEF"/>
                </a:solidFill>
              </a:rPr>
              <a:t>, não é necessária a classe Geometry e, caso seja adicionada uma nova forma, nenhuma função será afetada.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No </a:t>
            </a:r>
            <a:r>
              <a:rPr lang="pt-BR">
                <a:solidFill>
                  <a:srgbClr val="EFEFEF"/>
                </a:solidFill>
              </a:rPr>
              <a:t>entanto,</a:t>
            </a:r>
            <a:r>
              <a:rPr lang="pt-BR">
                <a:solidFill>
                  <a:srgbClr val="EFEFEF"/>
                </a:solidFill>
              </a:rPr>
              <a:t> se forem adicionadas novas funções, todas as classes shapes serão alteradas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explicação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código procedimental facilita a adição de novas funções, pois não demanda alteração das estruturas de dados já existentes.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código orientado a objetos (abordagem polimórfica), por outro lado, facilita a adição de novas classes, sem precisar alterar as funções já existentes.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As necessidades do sistema ditarão qual abordagem é mais adequada.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1727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Lei de Demeter: explicação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614500"/>
            <a:ext cx="85206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"</a:t>
            </a:r>
            <a:r>
              <a:rPr i="1" lang="pt-BR">
                <a:solidFill>
                  <a:srgbClr val="EFEFEF"/>
                </a:solidFill>
              </a:rPr>
              <a:t>Um módulo não deve enxergar o interior dos objetos que ele manipula</a:t>
            </a:r>
            <a:r>
              <a:rPr lang="pt-BR">
                <a:solidFill>
                  <a:srgbClr val="EFEFEF"/>
                </a:solidFill>
              </a:rPr>
              <a:t>"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Lei de Demeter diz que um método f de uma classe C só deve chamar métodos de: </a:t>
            </a:r>
            <a:endParaRPr sz="10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C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Um objeto criado por f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Um objeto passado como parâmetro para f 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pt-BR" sz="1600">
                <a:solidFill>
                  <a:srgbClr val="EFEFEF"/>
                </a:solidFill>
              </a:rPr>
              <a:t>Um objeto dentro de uma variável de instância C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 outras palavras: </a:t>
            </a:r>
            <a:r>
              <a:rPr i="1" lang="pt-BR" sz="2000">
                <a:solidFill>
                  <a:srgbClr val="EFEFEF"/>
                </a:solidFill>
              </a:rPr>
              <a:t>“</a:t>
            </a:r>
            <a:r>
              <a:rPr i="1" lang="pt-BR">
                <a:solidFill>
                  <a:srgbClr val="EFEFEF"/>
                </a:solidFill>
              </a:rPr>
              <a:t>Fale apenas com conhecidos, não com estranhos.”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Lei de Demeter: explicação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Pela Lei de Demeter, não se deve chamar métodos de objetos retornados por chamadas a outros métodos.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código a seguir viola essa premissa duas vezes, consegue perceber? </a:t>
            </a:r>
            <a:endParaRPr i="1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</p:txBody>
      </p:sp>
      <p:sp>
        <p:nvSpPr>
          <p:cNvPr id="209" name="Google Shape;209;p39"/>
          <p:cNvSpPr/>
          <p:nvPr/>
        </p:nvSpPr>
        <p:spPr>
          <a:xfrm>
            <a:off x="1594500" y="3632175"/>
            <a:ext cx="5955000" cy="372000"/>
          </a:xfrm>
          <a:prstGeom prst="roundRect">
            <a:avLst>
              <a:gd fmla="val 16667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outputDir = ctxt.getOptions().getScratchDir().getAbsolutePath()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 Wrecks: explicação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4991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Códigos como o anterior são  chamados de Train Wrecks (acidente ferroviário), por </a:t>
            </a:r>
            <a:r>
              <a:rPr lang="pt-BR">
                <a:solidFill>
                  <a:srgbClr val="EFEFEF"/>
                </a:solidFill>
              </a:rPr>
              <a:t>parecerem</a:t>
            </a:r>
            <a:r>
              <a:rPr lang="pt-BR">
                <a:solidFill>
                  <a:srgbClr val="EFEFEF"/>
                </a:solidFill>
              </a:rPr>
              <a:t> com carrinhos de trem acoplados.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450" y="2239075"/>
            <a:ext cx="2571400" cy="12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 Wrecks: como evitar?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55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Cadeias de chamadas são consideradas descuidadas e devem ser evitadas. A</a:t>
            </a:r>
            <a:r>
              <a:rPr lang="pt-BR">
                <a:solidFill>
                  <a:srgbClr val="EFEFEF"/>
                </a:solidFill>
              </a:rPr>
              <a:t>o invés de </a:t>
            </a:r>
            <a:r>
              <a:rPr lang="pt-BR">
                <a:solidFill>
                  <a:srgbClr val="EFEFEF"/>
                </a:solidFill>
              </a:rPr>
              <a:t>utilizá-las,</a:t>
            </a:r>
            <a:r>
              <a:rPr lang="pt-BR">
                <a:solidFill>
                  <a:srgbClr val="EFEFEF"/>
                </a:solidFill>
              </a:rPr>
              <a:t> prefira dividi-las desta forma: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2249800" y="2882275"/>
            <a:ext cx="4780500" cy="753000"/>
          </a:xfrm>
          <a:prstGeom prst="roundRect">
            <a:avLst>
              <a:gd fmla="val 10571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Options opts = ctxt.getOptions()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 scratchDir = opts.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getScratchDir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outputDir = scratchDir.getAbsolutePath()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Train Wrecks: violação da Lei de Demeter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320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trecho anterior viola a Lei de Demeter? A resposta para a  esta questão depende: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➔"/>
            </a:pPr>
            <a:r>
              <a:rPr lang="pt-BR" sz="1600">
                <a:solidFill>
                  <a:srgbClr val="EFEFEF"/>
                </a:solidFill>
              </a:rPr>
              <a:t>Se  ctxt, options e </a:t>
            </a:r>
            <a:r>
              <a:rPr lang="pt-BR" sz="1600">
                <a:solidFill>
                  <a:srgbClr val="EFEFEF"/>
                </a:solidFill>
              </a:rPr>
              <a:t>scratchDir</a:t>
            </a:r>
            <a:r>
              <a:rPr lang="pt-BR" sz="1600">
                <a:solidFill>
                  <a:srgbClr val="EFEFEF"/>
                </a:solidFill>
              </a:rPr>
              <a:t> forem objetos, suas estruturas internas deveriam estar ocultas, portanto o conhecimento das mesmas é uma clara violação da Lei.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➔"/>
            </a:pPr>
            <a:r>
              <a:rPr lang="pt-BR" sz="1600">
                <a:solidFill>
                  <a:srgbClr val="EFEFEF"/>
                </a:solidFill>
              </a:rPr>
              <a:t>Mas se forem estruturas de dados, então suas estruturas internas já são naturalmente expostas e a Lei não se aplica nestes casos.  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uso de funções de acesso torna a questão confusa.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Híbridos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 alguns casos, esta confusão leva a utilização de estruturas híbridas, metade objetos e metade estrutura de dados.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Estruturas deste tipo contém tanto funções que fazem algo significativo quanto variáveis e métodos de acesso e alteração públicos.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Híbridos dificultam tanto a adição de novas funções quanto de novas estruturas de dados e devem ser evitados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Ocultas: código antes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524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ctxt, options e scratchDir forem objetos com ações reais, como conseguir o caminho absoluto de scratchDir?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2282550" y="2704000"/>
            <a:ext cx="4578900" cy="346800"/>
          </a:xfrm>
          <a:prstGeom prst="roundRect">
            <a:avLst>
              <a:gd fmla="val 11909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ctxt.getAbsolutePathOfScratchDirectoryOption()</a:t>
            </a:r>
            <a:r>
              <a:rPr lang="pt-BR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4279500" y="3050800"/>
            <a:ext cx="5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ou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2282550" y="3512500"/>
            <a:ext cx="4578900" cy="346800"/>
          </a:xfrm>
          <a:prstGeom prst="roundRect">
            <a:avLst>
              <a:gd fmla="val 11909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ctx.getScratchDirectoryOption().getAbsolutePath()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3046800" y="4107175"/>
            <a:ext cx="30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Nenhuma parece satisfatória!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ocultas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372075"/>
            <a:ext cx="8520600" cy="20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Se ctxt for um objeto, devemos dizê-lo para fazer algo, não perguntá-lo sobre sua estrutura interna.  Por que queremos o caminho absoluto de scratchDir?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Considerando o código abaixo, do mesmo módulo, descobre-se que a intenção é criar um diretório de rascunho para a criação de um arquivo de rascunho: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1237650" y="3321825"/>
            <a:ext cx="6724200" cy="1487100"/>
          </a:xfrm>
          <a:prstGeom prst="roundRect">
            <a:avLst>
              <a:gd fmla="val 4269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Options opts = ctxt.getOptions()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 scratchDir = opts.getScratchDir()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pt-BR" sz="10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outputDir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 scratchDir.getAbsolutePath()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outFile = </a:t>
            </a:r>
            <a:r>
              <a:rPr b="1" lang="pt-BR" sz="10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outputDir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+ “/” + className.replace(‘.’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‘/’) + “.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 fout 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FileOutputStream(outFile)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BufferedOutputStream bos =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BufferedOutputStream(fout)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280200" y="1743075"/>
            <a:ext cx="70041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Então, devemos </a:t>
            </a:r>
            <a:r>
              <a:rPr lang="pt-BR">
                <a:solidFill>
                  <a:srgbClr val="EFEFEF"/>
                </a:solidFill>
              </a:rPr>
              <a:t>dizer para o objeto ctxt realizar esta tarefa: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8" name="Google Shape;258;p46"/>
          <p:cNvSpPr/>
          <p:nvPr/>
        </p:nvSpPr>
        <p:spPr>
          <a:xfrm>
            <a:off x="1812600" y="2343450"/>
            <a:ext cx="5518800" cy="456600"/>
          </a:xfrm>
          <a:prstGeom prst="roundRect">
            <a:avLst>
              <a:gd fmla="val 16667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BufferedOutputStream bos = ctxt.createScratchFileStream(classFileName)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280200" y="2954775"/>
            <a:ext cx="85836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Esta</a:t>
            </a:r>
            <a:r>
              <a:rPr lang="pt-BR">
                <a:solidFill>
                  <a:srgbClr val="D9D9D9"/>
                </a:solidFill>
              </a:rPr>
              <a:t> alteração permite ao ctxt esconder suas estruturas internas e evita que a função viole a Lei de Demeter.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ocultas: código depois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de transferência de dados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080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Objeto de Transferência de Dados (DTO) é uma classe com variáveis públicas e nenhuma função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Estruturas muito úteis na comunicação com banco de dados, por exemplo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Os primeiros em estágios de tradução, que convertem dados brutos em objetos.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formato mais comum é o formato de “bean”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de Transferência de Dados: exemplo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52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código a seguir ilustra uma implementação de DTO:</a:t>
            </a:r>
            <a:endParaRPr/>
          </a:p>
        </p:txBody>
      </p:sp>
      <p:sp>
        <p:nvSpPr>
          <p:cNvPr id="273" name="Google Shape;273;p48"/>
          <p:cNvSpPr/>
          <p:nvPr/>
        </p:nvSpPr>
        <p:spPr>
          <a:xfrm>
            <a:off x="409625" y="2445150"/>
            <a:ext cx="8161800" cy="2345400"/>
          </a:xfrm>
          <a:prstGeom prst="roundRect">
            <a:avLst>
              <a:gd fmla="val 5866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Address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street Extra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street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streetExtra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city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state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zip)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street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street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streetExtra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street Extra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city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city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state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zip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zip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continua ...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de Transferência de Dados: exemplo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311700" y="152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código a seguir ilustra uma implementação de DTO (continuação):</a:t>
            </a:r>
            <a:endParaRPr/>
          </a:p>
        </p:txBody>
      </p:sp>
      <p:sp>
        <p:nvSpPr>
          <p:cNvPr id="280" name="Google Shape;280;p49"/>
          <p:cNvSpPr/>
          <p:nvPr/>
        </p:nvSpPr>
        <p:spPr>
          <a:xfrm>
            <a:off x="409625" y="2312000"/>
            <a:ext cx="8161800" cy="2478600"/>
          </a:xfrm>
          <a:prstGeom prst="roundRect">
            <a:avLst>
              <a:gd fmla="val 5866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continuação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getStreet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getStreetExtra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streetExtra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getCity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getState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getZip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Active Record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54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São formas especiais de DTOs que </a:t>
            </a:r>
            <a:r>
              <a:rPr lang="pt-BR">
                <a:solidFill>
                  <a:srgbClr val="EFEFEF"/>
                </a:solidFill>
              </a:rPr>
              <a:t>contém</a:t>
            </a:r>
            <a:r>
              <a:rPr lang="pt-BR">
                <a:solidFill>
                  <a:srgbClr val="EFEFEF"/>
                </a:solidFill>
              </a:rPr>
              <a:t> variáveis públicas, mas também possuem métodos de navegação como save(salvar) e find(buscar) por exemplo.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São traduções diretas de fontes de dados, como bancos de dados.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Não devemos inserir regras de negócios no Active Records, isso gera híbridos.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Deve-se tratar os Active Records como estrutura de dados e criar objetos separados para as regras de negócio.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311700" y="143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Objetos expõem ações e ocultam </a:t>
            </a:r>
            <a:r>
              <a:rPr lang="pt-BR">
                <a:solidFill>
                  <a:srgbClr val="EFEFEF"/>
                </a:solidFill>
              </a:rPr>
              <a:t>os </a:t>
            </a:r>
            <a:r>
              <a:rPr lang="pt-BR">
                <a:solidFill>
                  <a:srgbClr val="EFEFEF"/>
                </a:solidFill>
              </a:rPr>
              <a:t>dados, facilitando a adição de novos tipos de objetos.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Estruturas de dados expõem os dados e não possuem ações significativas, facilitando a adição de novas ações.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 partes do sistema, podemos  desejar flexibilidade para adicionar novos tipos de dados, e, portanto, optamos por objetos.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Em outros casos, podemos  desejar  flexibilidade para adicionar novas ações, e, portanto, optamos por tipos de dados e procedimentos.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298" name="Google Shape;298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304" name="Google Shape;30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05" name="Google Shape;305;p53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Objetos e Estruturas de Dados: introdução</a:t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1021200" y="1364450"/>
            <a:ext cx="7101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Há um motivo para declararmos nossas variáveis como privadas. Não queremos que ninguém dependa delas. Desejamos ter a liberdade para alterar o tipo ou a implementação, seja por capricho ou impulso.”</a:t>
            </a:r>
            <a:endParaRPr i="1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311700" y="3226838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Por que tantos programadores optam por adicionar métodos de acesso automaticamente e expor suas variáveis privadas como públicas?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2" name="Google Shape;31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3" name="Google Shape;313;p54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Sigoli</a:t>
            </a:r>
            <a:r>
              <a:rPr lang="pt-BR" sz="1400">
                <a:solidFill>
                  <a:schemeClr val="dk1"/>
                </a:solidFill>
              </a:rPr>
              <a:t>, Autor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14" name="Google Shape;314;p54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54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 e bolsista do PET/ADS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16" name="Google Shape;316;p54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17" name="Google Shape;317;p54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54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19" name="Google Shape;31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 de dados: explicação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Ocultar a implementação é uma questão de </a:t>
            </a:r>
            <a:r>
              <a:rPr b="1" lang="pt-BR">
                <a:solidFill>
                  <a:srgbClr val="EFEFEF"/>
                </a:solidFill>
              </a:rPr>
              <a:t>abstração! 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Uma classe deve expor uma interface abstrata que permite a manipulação da essência dos dados sem expor sua implementação.                                                                                                                                                                                                                              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É preciso pensar na melhor maneira de representar os dados de um objeto, adicionar métodos de escrita e leitura irrefletidamente é a pior opção.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 de dados: exemplo 1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3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</a:t>
            </a:r>
            <a:r>
              <a:rPr lang="pt-BR">
                <a:solidFill>
                  <a:srgbClr val="EFEFEF"/>
                </a:solidFill>
              </a:rPr>
              <a:t>s códigos </a:t>
            </a:r>
            <a:r>
              <a:rPr lang="pt-BR">
                <a:solidFill>
                  <a:srgbClr val="EFEFEF"/>
                </a:solidFill>
              </a:rPr>
              <a:t>abaixo  representam os dados de um ponto no plano cartesiano: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218225" y="2508750"/>
            <a:ext cx="1771500" cy="624300"/>
          </a:xfrm>
          <a:prstGeom prst="roundRect">
            <a:avLst>
              <a:gd fmla="val 6459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135" name="Google Shape;135;p29"/>
          <p:cNvSpPr/>
          <p:nvPr/>
        </p:nvSpPr>
        <p:spPr>
          <a:xfrm>
            <a:off x="4993750" y="2516875"/>
            <a:ext cx="3107100" cy="1154400"/>
          </a:xfrm>
          <a:prstGeom prst="roundRect">
            <a:avLst>
              <a:gd fmla="val 6470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void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setCartesian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y)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getTheta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void </a:t>
            </a:r>
            <a:r>
              <a:rPr lang="pt-BR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setPolar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theta)</a:t>
            </a:r>
            <a:r>
              <a:rPr lang="pt-BR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929225" y="2104763"/>
            <a:ext cx="2168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Caso concreto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4817650" y="2104763"/>
            <a:ext cx="3459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Caso abs</a:t>
            </a: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rato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218225" y="3219625"/>
            <a:ext cx="1771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xpõe por completo sua implementação. 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5233000" y="3762075"/>
            <a:ext cx="2628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epresenta uma estrutura de dados clara, mesmo sem expôr a implementação de seus dados.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Os códigos abaixo comunicam o nível de combustível de um veículo: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 de dados: exemplo 2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468450" y="2548675"/>
            <a:ext cx="3508800" cy="780300"/>
          </a:xfrm>
          <a:prstGeom prst="roundRect">
            <a:avLst>
              <a:gd fmla="val 6674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Vehicle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getFuelTankCapacityInGallons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getGallonsOfGasoline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5193325" y="2652475"/>
            <a:ext cx="3045300" cy="572700"/>
          </a:xfrm>
          <a:prstGeom prst="roundRect">
            <a:avLst>
              <a:gd fmla="val 5815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Vehicle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pt-BR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getPercentFuelRemaining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1314750" y="2148475"/>
            <a:ext cx="18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Veículo concreto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5839675" y="2179775"/>
            <a:ext cx="17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Veículo abstrato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352050" y="3489938"/>
            <a:ext cx="8491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 s</a:t>
            </a:r>
            <a:r>
              <a:rPr lang="pt-BR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egunda abordagem é preferível nos dois exemplos,  pois representa os dados de forma mais abstrata.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expondo a diferença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Qual a diferença entre objetos e estruturas de dados? 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➔"/>
            </a:pPr>
            <a:r>
              <a:rPr lang="pt-BR" sz="1600">
                <a:solidFill>
                  <a:srgbClr val="EFEFEF"/>
                </a:solidFill>
              </a:rPr>
              <a:t>Objetos usam abstrações para ocultar dados e expõe funções que operam sobre esses dados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➔"/>
            </a:pPr>
            <a:r>
              <a:rPr lang="pt-BR" sz="1600">
                <a:solidFill>
                  <a:srgbClr val="EFEFEF"/>
                </a:solidFill>
              </a:rPr>
              <a:t>Estruturas de dados expõem seus dados e não possuem funções significativas</a:t>
            </a:r>
            <a:endParaRPr sz="800"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Apesar da diferença parecer trivial, ela carrega grandes implicações.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classe Shape procedimental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52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seguir, é apresentado um exemplo de implementação de estruturas de dados: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1893600" y="2228750"/>
            <a:ext cx="5356800" cy="2552400"/>
          </a:xfrm>
          <a:prstGeom prst="roundRect">
            <a:avLst>
              <a:gd fmla="val 3786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Square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topLeft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Rectangle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topLeft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Circle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Point center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continua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Antissimetria data/objeto: classe Shape procedimental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52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 classe Geometry opera sobre as estruturas de dados, que não </a:t>
            </a:r>
            <a:r>
              <a:rPr lang="pt-BR">
                <a:solidFill>
                  <a:srgbClr val="EFEFEF"/>
                </a:solidFill>
              </a:rPr>
              <a:t>têm</a:t>
            </a:r>
            <a:r>
              <a:rPr lang="pt-BR">
                <a:solidFill>
                  <a:srgbClr val="EFEFEF"/>
                </a:solidFill>
              </a:rPr>
              <a:t> comportamentos:</a:t>
            </a: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1893600" y="2347875"/>
            <a:ext cx="5356800" cy="2598300"/>
          </a:xfrm>
          <a:prstGeom prst="roundRect">
            <a:avLst>
              <a:gd fmla="val 3786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Geometry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double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pt-BR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3.141592653589793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double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area(Object shape)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NoSuchShapeException{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(shape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Square)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Square s = (Square)shape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s.side * s.side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(shape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Rectangle)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Rectangle r = (Rectangle)shape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r.height * r.width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(shape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instanceof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Circle)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Circle c = (Circle)shape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PI * c.radius * c.radius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NoSuchShapeException()</a:t>
            </a:r>
            <a:r>
              <a:rPr lang="pt-BR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