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verage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3116ca2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743116ca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43116ca2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43116ca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43116ca2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743116ca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9236170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923617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43116ca2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743116ca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hyperlink" Target="https://github.com/lucas-sdalmeida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Capítulo 7: Tratamento de Erro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0" y="4578917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331624"/>
            <a:ext cx="78015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>
                <a:solidFill>
                  <a:schemeClr val="lt1"/>
                </a:solidFill>
              </a:rPr>
              <a:t>PET/ADS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código depois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código principal do exemplo anterior fica mais enxuto com o uso de exceções: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Apesar de conter uma estrutura try…catch…finally, a lógica principal se torna mais evidente e seu objetivo é melhor compreendido ao lê-la.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402575" y="1936450"/>
            <a:ext cx="8111100" cy="17181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saveStudentMenu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 student = getStudentFromForm()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studentManager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.saveStudent(student)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"Student successfully saved!"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"Could not registry the student. Cause: "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somente o necessário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Mesmo o método saveStudent() da classe StudentManager se torna mais limpo e compreensível: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Nota-se que ele não necessita repassar as exceções lançadas pelo StudentDAO e contém somente a lógica de sua responsabilidade.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430500" y="2076375"/>
            <a:ext cx="8111100" cy="1086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saveStudent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(Student student) {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.findOneByName(student.getName()) !=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EntityAlreadyExistsException(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"Student name must be unique!"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.save(student)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Não use exceções verificadas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Exceções verificadas são aquelas que exigem serem tratadas. Do contrário, deve-se declará-las na assinatura do método.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ideia original de quando foram inseridas em Java – serem explicitamente declaradas na assinatura do método – parece boa, mas elas possuem um custo alto.</a:t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430575" y="2351625"/>
            <a:ext cx="8111100" cy="774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methodThatDoesNotHandleTheException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SomeCheckedException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Não use exceções verificadas: o preço por usar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1928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preço é ferir o princípio Open-Closed, que diz que um módulo deve estar aberto a extensão de comportamento, mas fechado para alterações.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Todos os métodos entre quem lança a exceção e quem possui o tratamento devem possuí-la declarada na assinatura.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Se, por exemplo, essa exceção deixar de ser lançada em uma nova implementação todas essas assinaturas deverão ser adaptadas.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Em outras palavras, dezenas de métodos alheios a mudança deverão mudar também e serem reconstruídos.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Não use exceções verificadas: conclusão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Python, Ruby, C++, C# etc. não verificam exceções, mas é possível produzir sistemas de software robustos com essas linguagens.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Há situações em que se deseja e é vital que a exceção seja tratada a todo custo. São nessas situações em que exceções verificadas são justificáveis.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S</a:t>
            </a:r>
            <a:r>
              <a:rPr lang="pt-BR" sz="1600">
                <a:solidFill>
                  <a:srgbClr val="EFEFEF"/>
                </a:solidFill>
              </a:rPr>
              <a:t>eu uso deve, então, ser reservado somente a essas situações e sempre de maneira bem pensada.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Tratando exceções: por onde começar?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Começar pela estrutura </a:t>
            </a:r>
            <a:r>
              <a:rPr i="1" lang="pt-BR" sz="1600">
                <a:solidFill>
                  <a:srgbClr val="EFEFEF"/>
                </a:solidFill>
              </a:rPr>
              <a:t>try...catch...finally</a:t>
            </a:r>
            <a:r>
              <a:rPr lang="pt-BR" sz="1600">
                <a:solidFill>
                  <a:srgbClr val="EFEFEF"/>
                </a:solidFill>
              </a:rPr>
              <a:t> primeiro é uma prática que auxilia na criação de tratamentos de erro eficientes e limpos.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Essa estrutura possui um escopo próprio (o que nasce ali, só é visto ali). Graças a isso, podemos ver o </a:t>
            </a:r>
            <a:r>
              <a:rPr i="1" lang="pt-BR" sz="1600">
                <a:solidFill>
                  <a:srgbClr val="EFEFEF"/>
                </a:solidFill>
              </a:rPr>
              <a:t>try</a:t>
            </a:r>
            <a:r>
              <a:rPr lang="pt-BR" sz="1600">
                <a:solidFill>
                  <a:srgbClr val="EFEFEF"/>
                </a:solidFill>
              </a:rPr>
              <a:t> como uma transação – ou tudo funciona ou nada acontece.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Ao catch, então, é atribuída a responsabilidade  de manter o programa em um estado consistente, independentemente do erro que ocorra.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Tratando exceções: aplique o TDD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41928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Quando o código puder lançar exceções, desenvolva, primeiramente, os catches para os possíveis erros.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Para auxiliar a detecção dos erros, pode-se utilizar de TDD. Testes podem ser criados para forçar as exceções e ajudar a escolher o melhor tratamento para cada uma.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Isso ajuda a construir a API do programa, ou seja, a definir o que o usuário do código deve esperar.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Outra vantagem é que, ao se concentrar nos problemas primeiro, pode-se concentrar apenas na lógica depois. Isso permite separar um do outro mais facilmente.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Crie exceções mais genéricas: pense na captura delas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Às vezes, faz-se necessário a criação de exceções próprias.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Nessa situação, o que deve ser considerado, apesar de todas as diferentes formas de classificar exceções, é o como ela será capturada.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É comum que, em um contexto fechado (como o de um método ou de uma classe), o tratamento seja o mesmo para diferentes erros.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Por consequência, exceções mais genéricas – que englobam diferentes tipos de erros – se provam mais úteis ao contribuir à redução de código repetido.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Crie exceções mais genéricas: código antes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API abaixo, por exemplo, define diferentes exceções para diferentes erros que podem ocorrer: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duplicação de código é evidente: o mesmo tratamento está presente em cada catch.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430575" y="1980825"/>
            <a:ext cx="8111100" cy="2067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openPort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ACMEPort port 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ACMEPort(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try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port.open()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(DeviceResponseException 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"Couldn't open the port. Cause"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(UnlockException 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"Couldn't open the port. Cause"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(GMXError 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"Couldn't open the port. Cause"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Crie exceções mais genéricas</a:t>
            </a:r>
            <a:r>
              <a:rPr lang="pt-BR"/>
              <a:t>: código depois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Tendo uma exceção mais ampla, esse tratamento de erro pode ser reduzido a:</a:t>
            </a:r>
            <a:r>
              <a:rPr lang="pt-BR" sz="1600">
                <a:solidFill>
                  <a:srgbClr val="EFEFEF"/>
                </a:solidFill>
              </a:rPr>
              <a:t>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exceção </a:t>
            </a:r>
            <a:r>
              <a:rPr i="1" lang="pt-BR" sz="1600">
                <a:solidFill>
                  <a:srgbClr val="EFEFEF"/>
                </a:solidFill>
              </a:rPr>
              <a:t>PortDeviceFailureException </a:t>
            </a:r>
            <a:r>
              <a:rPr lang="pt-BR" sz="1600">
                <a:solidFill>
                  <a:srgbClr val="EFEFEF"/>
                </a:solidFill>
              </a:rPr>
              <a:t>foi criada com a intenção de englobar todos os possíveis erros que podem ocorrer na operação. Assim, foi possível remover as duplicações.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430575" y="2014384"/>
            <a:ext cx="8111100" cy="1248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port.open()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(PortDeviceFailureException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"Unable to open the port. Cause "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Crie exceções mais genéricas: quando não usar?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Em contrapartida, definir diversas exceções diferentes é útil quando se espera que cada erro diferente seja capturado e tratado de maneiras diferentes.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Isso pode ser útil, caso necessário, para prover mais liberdade – a quem for usar API – de tomar as decisões relacionadas ao tratamento.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Entretanto, como já mencionado, em um contexto fechado, definir apenas uma exceção é comumente o suficiente.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Assim, mantém-se os erros internos encapsulados e terceiros só saberão o necessário. Esse cenário tende a ser mais preferível.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2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Lidando com exceções de terceiros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Porém, a API mencionada no exemplo pertence a desenvolvedores externos. Portanto, não é possível alterá-las diretamente, adicionando e/ou removendo exceções.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Assim, q</a:t>
            </a:r>
            <a:r>
              <a:rPr lang="pt-BR" sz="1600">
                <a:solidFill>
                  <a:srgbClr val="EFEFEF"/>
                </a:solidFill>
              </a:rPr>
              <a:t>uando se estiver usando API’s de terceiros, pode ser mais complexo evitar a dependência de múltiplas exceções.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Nesses casos, apesar do tratamento ser o mesmo, seria necessário adicionar um catch para cada exceção de todo modo.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Além disso, haveria um grande acoplamento do sistema às características particulares de um código que está alheio ao controle do desenvolvedor.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Wrappers: uma ótima solução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Uma excelente solução para esse desafio é o uso de </a:t>
            </a:r>
            <a:r>
              <a:rPr i="1" lang="pt-BR" sz="1600">
                <a:solidFill>
                  <a:srgbClr val="EFEFEF"/>
                </a:solidFill>
              </a:rPr>
              <a:t>Wrappers</a:t>
            </a:r>
            <a:r>
              <a:rPr lang="pt-BR" sz="1600">
                <a:solidFill>
                  <a:srgbClr val="EFEFEF"/>
                </a:solidFill>
              </a:rPr>
              <a:t>. Essas são classes criadas para empacotar outras classes, no caso, de terceiros.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Empacotar classes de terceiros é uma técnica que permite traduzir as funcionalidades dessas API’s para termos conhecidos e sob controle do desenvolvedor.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Isso reduz o acoplamento com o código de terceiros e aumenta o encapsulamento.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Portanto, trocas de dependências tornam-se menos prejudiciais e mudanças colaterais desnecessárias são evitadas. 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Wrappers:</a:t>
            </a:r>
            <a:r>
              <a:rPr lang="pt-BR"/>
              <a:t> encapsulando o código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exemplo a seguir demonstra a aplicação desse conceito na API do exemplo anterior.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430575" y="2057025"/>
            <a:ext cx="8111100" cy="2063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LocalPort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ACMEPort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innerPort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LocalPort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portNumber) {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innerPort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ACMEPort(portNumber)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innerPort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.open()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(DeviceResponseException e) {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PortDeviceFailureException(e)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(UnlockException e) {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PortDeviceFailureException(e)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(GMXError e) {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PortDeviceFailureException(e)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Forneça exceções com contexto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433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É uma prática importante fornecer contexto e descrição às exceções quando lançá-las. Isso facilita uma busca eficiente pelos erros e a manutenção.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Stack Trace do Java lista o caminho dos métodos por onde a exceção passou. Todavia, ele não é capaz de dizer a razão pela qual o método falhou.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Ao lançar uma exceção, devem ser incluídas informações sobre qual operação falhou e o porquê ela falhou.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Adicionalmente, exceções também são classes, então as regras de nomeação também são aplicáveis ao criá-las.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</a:t>
            </a:r>
            <a:r>
              <a:rPr lang="pt-BR"/>
              <a:t> 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Utilizar TDD, como citado anteriormente, eleva a detecção de erros ao máximo. As estruturas try…catch…finally foram montadas de forma a capturar todos os possíveis erros.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Nesses casos, a operação contida no try é cancelada e a execução prossegue em um catch para o erro ser tratado de acordo.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Porém, há casos em que esse processo – de cancelar a operação – não é a solução mais adequada.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normal: código antes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</a:t>
            </a:r>
            <a:r>
              <a:rPr lang="pt-BR" sz="1600">
                <a:solidFill>
                  <a:srgbClr val="EFEFEF"/>
                </a:solidFill>
              </a:rPr>
              <a:t>exemplo </a:t>
            </a:r>
            <a:r>
              <a:rPr lang="pt-BR" sz="1600">
                <a:solidFill>
                  <a:srgbClr val="EFEFEF"/>
                </a:solidFill>
              </a:rPr>
              <a:t>abaixo </a:t>
            </a:r>
            <a:r>
              <a:rPr lang="pt-BR" sz="1600">
                <a:solidFill>
                  <a:srgbClr val="EFEFEF"/>
                </a:solidFill>
              </a:rPr>
              <a:t>trata-se de um </a:t>
            </a:r>
            <a:r>
              <a:rPr lang="pt-BR" sz="1600">
                <a:solidFill>
                  <a:srgbClr val="EFEFEF"/>
                </a:solidFill>
              </a:rPr>
              <a:t>código que busca as despesas por refeições de um funcionário e retorna o total: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Caso não sejam encontradas despesas no repositório, o funcionário recebe uma quantia padrão para ajuda de custos - getMealPerDiem().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413775" y="2351025"/>
            <a:ext cx="8111100" cy="1683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getMealExpensesByEmployee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(Employee employee)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MealExpenses expenses =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expensesDAO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.findMealExpensesByEmployeeId(employee.getId())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expenses.getTotal()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(EntityNotFoundException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getMealPerDiem()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quantia padrão para ajuda de custos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normal: o problema</a:t>
            </a:r>
            <a:r>
              <a:rPr lang="pt-BR"/>
              <a:t> 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tratamento posto no catch no código anterior incluiu uma regra de negócio, uma parte da lógica principal.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Isso pode facilmente obscurecer a lógica do método, pois mistura responsabilidades. Esse código separa coisas que deveriam estar juntas.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catch deve ser responsável somente por manter o estado consistente e/ou reportar um erro.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Para começar a eliminar esse problema, é importante sempre definir bem o fluxo normal do programa.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normal: special case</a:t>
            </a:r>
            <a:r>
              <a:rPr lang="pt-BR"/>
              <a:t> 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padrão Special Case pode ser utilizado para eliminar esse problema. </a:t>
            </a:r>
            <a:r>
              <a:rPr lang="pt-BR" sz="1600">
                <a:solidFill>
                  <a:srgbClr val="EFEFEF"/>
                </a:solidFill>
              </a:rPr>
              <a:t>Esse padrão se apoia fortemente nos conceitos de polimorfismo e encapsulamento.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Defina uma classe abstrata ou interface e assine o método para retorná-la. Em seguida, crie a implementação padrão – aquela que contém a lógica do </a:t>
            </a:r>
            <a:r>
              <a:rPr i="1" lang="pt-BR" sz="1600">
                <a:solidFill>
                  <a:srgbClr val="EFEFEF"/>
                </a:solidFill>
              </a:rPr>
              <a:t>sunny day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Adicione outras implementações, que contenham as lógicas dos </a:t>
            </a:r>
            <a:r>
              <a:rPr i="1" lang="pt-BR" sz="1600">
                <a:solidFill>
                  <a:srgbClr val="EFEFEF"/>
                </a:solidFill>
              </a:rPr>
              <a:t>rainy days</a:t>
            </a:r>
            <a:r>
              <a:rPr lang="pt-BR" sz="1600">
                <a:solidFill>
                  <a:srgbClr val="EFEFEF"/>
                </a:solidFill>
              </a:rPr>
              <a:t>  (as que seriam colocadas no catch). Retorne-as de acordo com o que acontecer de errado.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método chamador não saberá a diferença da implementação, entretanto, ele tem a certeza de que recebeu o que precisa corretamente.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normal: criado o special case</a:t>
            </a:r>
            <a:r>
              <a:rPr lang="pt-BR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Reformulando a classe MealExpenses de acordo com esse padrão, tem-se o resultado: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430575" y="2076375"/>
            <a:ext cx="8111100" cy="2569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MealExpenses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getTotal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SunnyDayMealExpenseImpl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MealExpenses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@Override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getTotal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Implementação do sunny day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RainyDayMealExpenseImpl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MealExpenses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@Override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getTotal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Implementação do rainy day - contém o valor padrão para ajuda de custos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Tratamento de erros: erros podem acontecer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Erros podem ocorrer, seja por entradas inválidas, por estados inválidos, por falhas em dispositivos ou por outros motivos.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Programadores devem garantir que, independentemente desses casos, o software faça o que ele precisa fazer.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Os softwares devem ser robustos e, para atingir tal ponto, a atividade de tratar erros é inevitável.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Mas robustez não deve custar as boas práticas de código limpo.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Defina o fluxo normal: método refatorado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Dessa forma, pode-se reduzir o método getMealExpensesByEmployee() para o que ele realmente faz: recuperar as despesas e retornar o total.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código fica mais limpo e não há misturas de responsabilidades. Nesse caso, inclusive, foi possível remover até mesmo o </a:t>
            </a:r>
            <a:r>
              <a:rPr i="1" lang="pt-BR" sz="1600">
                <a:solidFill>
                  <a:srgbClr val="EFEFEF"/>
                </a:solidFill>
              </a:rPr>
              <a:t>try…catch</a:t>
            </a:r>
            <a:r>
              <a:rPr i="1" lang="pt-BR">
                <a:solidFill>
                  <a:srgbClr val="EFEFEF"/>
                </a:solidFill>
              </a:rPr>
              <a:t>…finally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430575" y="2304975"/>
            <a:ext cx="8111100" cy="8169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getMealExpensesByEmployee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(Employee employee)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MealExpenses expenses =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expensesDAO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.findMealExpensesByEmployeeId(employee.getId())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expenses.getTotal()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velho conhecido: NullPointerException</a:t>
            </a:r>
            <a:r>
              <a:rPr lang="pt-BR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>
                <a:solidFill>
                  <a:srgbClr val="EFEFEF"/>
                </a:solidFill>
              </a:rPr>
              <a:t>NullPointerException</a:t>
            </a:r>
            <a:r>
              <a:rPr lang="pt-BR">
                <a:solidFill>
                  <a:srgbClr val="EFEFEF"/>
                </a:solidFill>
              </a:rPr>
              <a:t> é, sem dúvidas, umas das exceções mais recorrentes durante o desenvolvimento.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Quando ocorrem, possivelmente é devido à falta de verificação por </a:t>
            </a:r>
            <a:r>
              <a:rPr i="1" lang="pt-BR">
                <a:solidFill>
                  <a:srgbClr val="EFEFEF"/>
                </a:solidFill>
              </a:rPr>
              <a:t>null</a:t>
            </a:r>
            <a:r>
              <a:rPr lang="pt-BR">
                <a:solidFill>
                  <a:srgbClr val="EFEFEF"/>
                </a:solidFill>
              </a:rPr>
              <a:t>. Isso é compreensível.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Essa atividade é muitas vezes incidental e facilmente esquecida. Quando não são, estão presentes a cada uma ou duas linhas de código. O resultado é claro: código obscuro.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Mas basta esquecer uma delas para o cliente receber um </a:t>
            </a:r>
            <a:r>
              <a:rPr i="1" lang="pt-BR">
                <a:solidFill>
                  <a:srgbClr val="EFEFEF"/>
                </a:solidFill>
              </a:rPr>
              <a:t>NullPointerException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velho conhecido: e se…?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Voltando ao método </a:t>
            </a:r>
            <a:r>
              <a:rPr i="1" lang="pt-BR" sz="1600">
                <a:solidFill>
                  <a:srgbClr val="EFEFEF"/>
                </a:solidFill>
              </a:rPr>
              <a:t>saveStudent()</a:t>
            </a:r>
            <a:r>
              <a:rPr lang="pt-BR" sz="1600">
                <a:solidFill>
                  <a:srgbClr val="EFEFEF"/>
                </a:solidFill>
              </a:rPr>
              <a:t>, o que aconteceria na execução do código abaixo se </a:t>
            </a:r>
            <a:r>
              <a:rPr i="1" lang="pt-BR" sz="1600">
                <a:solidFill>
                  <a:srgbClr val="EFEFEF"/>
                </a:solidFill>
              </a:rPr>
              <a:t>student</a:t>
            </a:r>
            <a:r>
              <a:rPr lang="pt-BR" sz="1600">
                <a:solidFill>
                  <a:srgbClr val="EFEFEF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fosse null?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Ocorreria um </a:t>
            </a:r>
            <a:r>
              <a:rPr i="1" lang="pt-BR" sz="1600">
                <a:solidFill>
                  <a:srgbClr val="EFEFEF"/>
                </a:solidFill>
              </a:rPr>
              <a:t>NullPointerException </a:t>
            </a:r>
            <a:r>
              <a:rPr lang="pt-BR" sz="1600">
                <a:solidFill>
                  <a:srgbClr val="EFEFEF"/>
                </a:solidFill>
              </a:rPr>
              <a:t>com uma mensagem genérica e que precisaria ser tratada em métodos acima.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430575" y="2381175"/>
            <a:ext cx="8111100" cy="9579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saveStudent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(Student student) {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.findOneByName(student.getName()) !=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EntityAlreadyExistsException(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"Student name must be unique!"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.save(student)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velho conhecido: driblando o problema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Que práticas, então, podem ser seguidas para evitar essa situação? Não retornar </a:t>
            </a:r>
            <a:r>
              <a:rPr i="1" lang="pt-BR" sz="1600">
                <a:solidFill>
                  <a:srgbClr val="EFEFEF"/>
                </a:solidFill>
              </a:rPr>
              <a:t>null</a:t>
            </a:r>
            <a:r>
              <a:rPr lang="pt-BR" sz="1600">
                <a:solidFill>
                  <a:srgbClr val="EFEFEF"/>
                </a:solidFill>
              </a:rPr>
              <a:t> dos métodos é um começo.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pt-BR" sz="1600">
                <a:solidFill>
                  <a:srgbClr val="EFEFEF"/>
                </a:solidFill>
              </a:rPr>
              <a:t>Optional</a:t>
            </a:r>
            <a:r>
              <a:rPr lang="pt-BR" sz="1600">
                <a:solidFill>
                  <a:srgbClr val="EFEFEF"/>
                </a:solidFill>
              </a:rPr>
              <a:t>  do Java é uma excelente alternativa. Ainda é necessário uma verificação, claro, mas além de ser mais declarativa e agradável, ela é obrigatória.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depender do contexto, o Special Case também é uma boa opção.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Quando trabalhando com </a:t>
            </a:r>
            <a:r>
              <a:rPr i="1" lang="pt-BR" sz="1600">
                <a:solidFill>
                  <a:srgbClr val="EFEFEF"/>
                </a:solidFill>
              </a:rPr>
              <a:t>Collections </a:t>
            </a:r>
            <a:r>
              <a:rPr lang="pt-BR" sz="1600">
                <a:solidFill>
                  <a:srgbClr val="EFEFEF"/>
                </a:solidFill>
              </a:rPr>
              <a:t>ou </a:t>
            </a:r>
            <a:r>
              <a:rPr i="1" lang="pt-BR" sz="1600">
                <a:solidFill>
                  <a:srgbClr val="EFEFEF"/>
                </a:solidFill>
              </a:rPr>
              <a:t>Arrays</a:t>
            </a:r>
            <a:r>
              <a:rPr lang="pt-BR" sz="1600">
                <a:solidFill>
                  <a:srgbClr val="EFEFEF"/>
                </a:solidFill>
              </a:rPr>
              <a:t>, a melhor alternativa ao </a:t>
            </a:r>
            <a:r>
              <a:rPr i="1" lang="pt-BR" sz="1600">
                <a:solidFill>
                  <a:srgbClr val="EFEFEF"/>
                </a:solidFill>
              </a:rPr>
              <a:t>null </a:t>
            </a:r>
            <a:r>
              <a:rPr lang="pt-BR" sz="1600">
                <a:solidFill>
                  <a:srgbClr val="EFEFEF"/>
                </a:solidFill>
              </a:rPr>
              <a:t>é retornar uma coleção vazia ou um array vazio. Se estiverem vazios, apenas não haverá iteração.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Um velho conhecido: não passe </a:t>
            </a:r>
            <a:r>
              <a:rPr i="1" lang="pt-BR"/>
              <a:t>null</a:t>
            </a:r>
            <a:endParaRPr i="1"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De forma análoga, não passe </a:t>
            </a:r>
            <a:r>
              <a:rPr i="1" lang="pt-BR" sz="1600">
                <a:solidFill>
                  <a:srgbClr val="EFEFEF"/>
                </a:solidFill>
              </a:rPr>
              <a:t>null</a:t>
            </a:r>
            <a:r>
              <a:rPr lang="pt-BR" sz="1600">
                <a:solidFill>
                  <a:srgbClr val="EFEFEF"/>
                </a:solidFill>
              </a:rPr>
              <a:t> como argumento a menos que a API sendo usada o exija.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Ainda nesse contexto, ao criar os próprios métodos, é importante lembrar de “sanitizar” as entradas. Em outras palavras: verificar por valores inválidos, como </a:t>
            </a:r>
            <a:r>
              <a:rPr i="1" lang="pt-BR" sz="1600">
                <a:solidFill>
                  <a:srgbClr val="EFEFEF"/>
                </a:solidFill>
              </a:rPr>
              <a:t>null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Kotlin e Typescript são exemplos de linguagens que não permitem que a passagem de argumentos nulos, a menos que seja explicitamente permitido pelo desenvolvedor.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Geralmente, não há muito o que fazer nessas verificações. Uma solução comum seria lançar uma exceção própria, que pode ser mais descritiva e contextualizada que uma </a:t>
            </a:r>
            <a:r>
              <a:rPr i="1" lang="pt-BR" sz="1600">
                <a:solidFill>
                  <a:srgbClr val="EFEFEF"/>
                </a:solidFill>
              </a:rPr>
              <a:t>NullPointerException 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Como erros são inevitáveis, sistemas de software devem ser robustos e estarem preparados para eles. Mas o tratamento de erro não deve obscurecer o código.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bloco try deve conter a lógica e o catch apenas manter a consistência do programa.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TDD auxilia na construção das estruturas </a:t>
            </a:r>
            <a:r>
              <a:rPr i="1" lang="pt-BR" sz="1600">
                <a:solidFill>
                  <a:srgbClr val="EFEFEF"/>
                </a:solidFill>
              </a:rPr>
              <a:t>try…catch…finally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Wrappers são úteis quando lidar com API’s de terceiros.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Fornecer contexto às exceções facilita a manutenção.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Não retornar ou passar </a:t>
            </a:r>
            <a:r>
              <a:rPr i="1" lang="pt-BR" sz="1600">
                <a:solidFill>
                  <a:srgbClr val="EFEFEF"/>
                </a:solidFill>
              </a:rPr>
              <a:t>null </a:t>
            </a:r>
            <a:r>
              <a:rPr lang="pt-BR" sz="1600">
                <a:solidFill>
                  <a:srgbClr val="EFEFEF"/>
                </a:solidFill>
              </a:rPr>
              <a:t>como argumento ajuda a evitar </a:t>
            </a:r>
            <a:r>
              <a:rPr i="1" lang="pt-BR" sz="1600">
                <a:solidFill>
                  <a:srgbClr val="EFEFEF"/>
                </a:solidFill>
              </a:rPr>
              <a:t>NullPointerExceptions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i="1"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285" name="Google Shape;285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291" name="Google Shape;2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92" name="Google Shape;292;p49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Almeida</a:t>
            </a:r>
            <a:r>
              <a:rPr lang="pt-BR" sz="1400">
                <a:solidFill>
                  <a:schemeClr val="dk1"/>
                </a:solidFill>
              </a:rPr>
              <a:t>,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01" name="Google Shape;301;p50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50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3" name="Google Shape;303;p50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04" name="Google Shape;304;p50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50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Tratamento de erros: robustez e código limpo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Tratamento de erro é uma tarefa necessária, mas há muitos códigos-fontes tão recheados com ele que é difícil compreender o que eles de fato fazem.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pt-BR" sz="1600">
                <a:solidFill>
                  <a:srgbClr val="EFEFEF"/>
                </a:solidFill>
              </a:rPr>
              <a:t>“Esse recurso é importante, mas se obscurecer a lógica, está errado.”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 raiz desse problema já foi observado anteriormente: o tratamento de erro polui o código quando não há uma devida separação de responsabilidades.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Por essa razão, não devemos retornar status de execução dos métodos.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Essa é a maneira utilizada em linguagens que não suportam exceções (como C) e deve ser restrita a elas.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principal motivo para se evitar essa prática é que ela implica na existência de estruturas condicionais para tratar o erro. Isso força a mistura com a lógica.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código antes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O tratamento de erro usando status de erro tornou o código abaixo poluído e dificulta a compreensão dele: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30575" y="2304975"/>
            <a:ext cx="8111100" cy="2523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0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pt-BR" sz="1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0" i="0" lang="pt-BR" sz="1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000" u="none" cap="none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0" i="0" lang="pt-BR" sz="10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StudentM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enu</a:t>
            </a:r>
            <a:r>
              <a:rPr b="0" i="0" lang="pt-BR" sz="10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0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Student student = getStudentFromForm()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(student !=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savingStatus =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studentManager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.saveStudent(student)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(savingStatus == 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"Student successfully saved!"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else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(savingStatus == 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"Such student has already been saved!"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else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(savingStatus ==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"Such student has invalid data!"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System.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"Student data must be given!"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repassando erros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É ainda pior se o tratamento estiver em métodos mais acima. Na pior das hipóteses, cada um entre eles terá estruturas semelhantes apenas para repassar o retorno.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Esse método pertence a classe StudentManager (usada anteriormente) e ele é obrigado a repassar códigos do DAO (que faz acesso ao banco de dados) acima.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30575" y="2304975"/>
            <a:ext cx="8111100" cy="1570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saveStudent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(Student student) {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.findOneByName(student.getName()) !=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switch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studentDAO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.save(student))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case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i="1"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Se o DAO retornar -1000, significa que o student tem dados inválidos</a:t>
            </a:r>
            <a:endParaRPr sz="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default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as desvantagens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Além de obscuro, o código também se torna menos flexível a mudanças externas, tais como mudar o status de erro que será recebido.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Fora isso, tratar erros assim é uma atividade propensa a ser esquecida. Os erros podem passar despercebidos e surtirem efeito em contextos aparentemente desconexos.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Em vista a esses problemas, há um recurso mais atual que deve ser utilizado em linguagens mais modernas: Exceções.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exceções e não códigos de erro: alternativa atual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Exceções, permitem separar o que é lógica do que é erro.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Uma vez lançadas, seu gerenciamento – exceto o tratamento – deixa de ser responsabilidade do desenvolvedor. Não é necessário repetir isso a cada método.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Assim, pode-se facilmente separar o tratamento da lógica ao delegá-lo a métodos mais acima.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Adicionalmente, se elas não forem tratadas em nenhum momento após serem lançadas, elas irão encerrar o processo. Logo, erros não passarão despercebidos.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