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Average"/>
      <p:regular r:id="rId60"/>
    </p:embeddedFont>
    <p:embeddedFont>
      <p:font typeface="Oswald"/>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499">
          <p15:clr>
            <a:srgbClr val="9AA0A6"/>
          </p15:clr>
        </p15:guide>
        <p15:guide id="4" orient="horz" pos="595">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ucas Olivei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99" orient="horz"/>
        <p:guide pos="595"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swald-bold.fntdata"/><Relationship Id="rId61" Type="http://schemas.openxmlformats.org/officeDocument/2006/relationships/font" Target="fonts/Oswald-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verag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06T12:28:51.092">
    <p:pos x="5004" y="142"/>
    <p:text>Boa! Está criado um template. =D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d913218f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d913218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dda01ecd3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dda01ecd3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6a9de8056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6a9de8056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6a9de8056_2_2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6a9de8056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dd913218f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dd913218f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dda01ecd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dda01ecd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6a9de8056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f6a9de8056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dda01ecd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dda01ecd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6a9de805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6a9de805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6a9de805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6a9de805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f6a9de8056_1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6a9de805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d913218f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d913218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6a9de8056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6a9de8056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6a9de8056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6a9de8056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6a9de8056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6a9de8056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6a9de8056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f6a9de8056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6a9de8056_2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6a9de8056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dd913218f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dd913218f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6a9de8056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6a9de8056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6a9de8056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6a9de8056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6a9de8056_2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f6a9de8056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f6a9de8056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f6a9de8056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d97edfd7a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d97edfd7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da01ecd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dda01ecd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6a9de8056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6a9de8056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6a9de8056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6a9de8056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6a9de8056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6a9de8056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6a9de8056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6a9de8056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d913218f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913218f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6a9de8056_2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6a9de8056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15cb9bc7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15cb9bc7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5cb9bc7f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5cb9bc7f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15cb9bc7ff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15cb9bc7f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5faa5f065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5faa5f06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5cb9bc7ff_1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15cb9bc7f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5cb9bc7ff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5cb9bc7f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15cb9bc7ff_1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15cb9bc7f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15cb9bc7ff_1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15cb9bc7f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15cb9bc7ff_1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15cb9bc7ff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15cb9bc7ff_1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15cb9bc7ff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5cb9bc7ff_1_1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15cb9bc7ff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5cb9bc7ff_1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15cb9bc7f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15cb9bc7ff_1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15cb9bc7f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dd913218fa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dd913218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15cb9bc7ff_1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15cb9bc7ff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e923599be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e923599b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6a9de8056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6a9de805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f6a9de8056_1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f6a9de805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f6a9de8056_1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6a9de805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dd97edfd7a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dd97edfd7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10.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36.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3.png"/><Relationship Id="rId6"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3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30.jpg"/><Relationship Id="rId4" Type="http://schemas.openxmlformats.org/officeDocument/2006/relationships/hyperlink" Target="https://www.linkedin.com/in/felipe-do-prado-313114191/" TargetMode="External"/><Relationship Id="rId5" Type="http://schemas.openxmlformats.org/officeDocument/2006/relationships/hyperlink" Target="https://www.linkedin.com/in/lucas-bueno-oliveira/" TargetMode="External"/><Relationship Id="rId6"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O Programador </a:t>
            </a:r>
            <a:r>
              <a:rPr lang="pt-BR"/>
              <a:t>Pragmático:</a:t>
            </a:r>
            <a:r>
              <a:rPr lang="pt-BR"/>
              <a:t> </a:t>
            </a:r>
            <a:endParaRPr/>
          </a:p>
          <a:p>
            <a:pPr indent="0" lvl="0" marL="0" rtl="0" algn="ctr">
              <a:spcBef>
                <a:spcPts val="0"/>
              </a:spcBef>
              <a:spcAft>
                <a:spcPts val="0"/>
              </a:spcAft>
              <a:buNone/>
            </a:pPr>
            <a:r>
              <a:rPr lang="pt-BR" sz="1700"/>
              <a:t>De Apre</a:t>
            </a:r>
            <a:r>
              <a:rPr lang="pt-BR" sz="1700"/>
              <a:t>ndiz a M</a:t>
            </a:r>
            <a:r>
              <a:rPr lang="pt-BR" sz="1700"/>
              <a:t>estre</a:t>
            </a:r>
            <a:endParaRPr sz="1700"/>
          </a:p>
        </p:txBody>
      </p:sp>
      <p:sp>
        <p:nvSpPr>
          <p:cNvPr id="60" name="Google Shape;60;p13"/>
          <p:cNvSpPr txBox="1"/>
          <p:nvPr>
            <p:ph idx="1" type="subTitle"/>
          </p:nvPr>
        </p:nvSpPr>
        <p:spPr>
          <a:xfrm>
            <a:off x="671250" y="30986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Prefácio e Capítulo 1</a:t>
            </a:r>
            <a:endParaRPr/>
          </a:p>
        </p:txBody>
      </p:sp>
      <p:sp>
        <p:nvSpPr>
          <p:cNvPr id="61" name="Google Shape;61;p13"/>
          <p:cNvSpPr/>
          <p:nvPr/>
        </p:nvSpPr>
        <p:spPr>
          <a:xfrm>
            <a:off x="-1500" y="4398875"/>
            <a:ext cx="9145500" cy="66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 name="Google Shape;62;p13"/>
          <p:cNvPicPr preferRelativeResize="0"/>
          <p:nvPr/>
        </p:nvPicPr>
        <p:blipFill>
          <a:blip r:embed="rId3">
            <a:alphaModFix/>
          </a:blip>
          <a:stretch>
            <a:fillRect/>
          </a:stretch>
        </p:blipFill>
        <p:spPr>
          <a:xfrm>
            <a:off x="164250" y="4557651"/>
            <a:ext cx="862900" cy="345150"/>
          </a:xfrm>
          <a:prstGeom prst="rect">
            <a:avLst/>
          </a:prstGeom>
          <a:noFill/>
          <a:ln>
            <a:noFill/>
          </a:ln>
        </p:spPr>
      </p:pic>
      <p:pic>
        <p:nvPicPr>
          <p:cNvPr id="63" name="Google Shape;63;p13"/>
          <p:cNvPicPr preferRelativeResize="0"/>
          <p:nvPr/>
        </p:nvPicPr>
        <p:blipFill>
          <a:blip r:embed="rId4">
            <a:alphaModFix/>
          </a:blip>
          <a:stretch>
            <a:fillRect/>
          </a:stretch>
        </p:blipFill>
        <p:spPr>
          <a:xfrm>
            <a:off x="8425400" y="4398875"/>
            <a:ext cx="572565" cy="662700"/>
          </a:xfrm>
          <a:prstGeom prst="rect">
            <a:avLst/>
          </a:prstGeom>
          <a:noFill/>
          <a:ln>
            <a:noFill/>
          </a:ln>
        </p:spPr>
      </p:pic>
      <p:sp>
        <p:nvSpPr>
          <p:cNvPr id="64" name="Google Shape;64;p13"/>
          <p:cNvSpPr txBox="1"/>
          <p:nvPr>
            <p:ph type="ctrTitle"/>
          </p:nvPr>
        </p:nvSpPr>
        <p:spPr>
          <a:xfrm>
            <a:off x="670500" y="4299725"/>
            <a:ext cx="78015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600">
                <a:solidFill>
                  <a:schemeClr val="lt1"/>
                </a:solidFill>
                <a:highlight>
                  <a:schemeClr val="dk1"/>
                </a:highlight>
              </a:rPr>
              <a:t>PET/ADS</a:t>
            </a:r>
            <a:endParaRPr sz="3600">
              <a:solidFill>
                <a:schemeClr val="lt1"/>
              </a:solidFill>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Gato Comeu meu C</a:t>
            </a:r>
            <a:r>
              <a:rPr lang="pt-BR"/>
              <a:t>ódigo</a:t>
            </a:r>
            <a:r>
              <a:rPr lang="pt-BR"/>
              <a:t>-Fonte</a:t>
            </a:r>
            <a:endParaRPr/>
          </a:p>
          <a:p>
            <a:pPr indent="0" lvl="0" marL="0" rtl="0" algn="l">
              <a:spcBef>
                <a:spcPts val="0"/>
              </a:spcBef>
              <a:spcAft>
                <a:spcPts val="0"/>
              </a:spcAft>
              <a:buNone/>
            </a:pPr>
            <a:r>
              <a:t/>
            </a:r>
            <a:endParaRPr/>
          </a:p>
        </p:txBody>
      </p:sp>
      <p:sp>
        <p:nvSpPr>
          <p:cNvPr id="119" name="Google Shape;119;p22"/>
          <p:cNvSpPr txBox="1"/>
          <p:nvPr>
            <p:ph idx="1" type="body"/>
          </p:nvPr>
        </p:nvSpPr>
        <p:spPr>
          <a:xfrm>
            <a:off x="2765350" y="3386150"/>
            <a:ext cx="5827500" cy="1260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i="1" lang="pt-BR">
                <a:solidFill>
                  <a:schemeClr val="dk1"/>
                </a:solidFill>
              </a:rPr>
              <a:t>“A maior de todas as fraquezas é o medo de parecer fraco”</a:t>
            </a:r>
            <a:endParaRPr i="1">
              <a:solidFill>
                <a:schemeClr val="dk1"/>
              </a:solidFill>
            </a:endParaRPr>
          </a:p>
          <a:p>
            <a:pPr indent="0" lvl="0" marL="0" rtl="0" algn="just">
              <a:spcBef>
                <a:spcPts val="1200"/>
              </a:spcBef>
              <a:spcAft>
                <a:spcPts val="0"/>
              </a:spcAft>
              <a:buNone/>
            </a:pPr>
            <a:r>
              <a:rPr lang="pt-BR">
                <a:solidFill>
                  <a:schemeClr val="dk1"/>
                </a:solidFill>
              </a:rPr>
              <a:t> 									    J. B. </a:t>
            </a:r>
            <a:r>
              <a:rPr lang="pt-BR">
                <a:solidFill>
                  <a:schemeClr val="dk1"/>
                </a:solidFill>
              </a:rPr>
              <a:t>Bossuet</a:t>
            </a:r>
            <a:endParaRPr>
              <a:solidFill>
                <a:schemeClr val="dk1"/>
              </a:solidFill>
            </a:endParaRPr>
          </a:p>
          <a:p>
            <a:pPr indent="0" lvl="0" marL="0" rtl="0" algn="l">
              <a:spcBef>
                <a:spcPts val="1200"/>
              </a:spcBef>
              <a:spcAft>
                <a:spcPts val="1600"/>
              </a:spcAft>
              <a:buNone/>
            </a:pPr>
            <a:r>
              <a:t/>
            </a:r>
            <a:endParaRPr>
              <a:solidFill>
                <a:schemeClr val="dk1"/>
              </a:solidFill>
            </a:endParaRPr>
          </a:p>
        </p:txBody>
      </p:sp>
      <p:sp>
        <p:nvSpPr>
          <p:cNvPr id="120" name="Google Shape;120;p22"/>
          <p:cNvSpPr txBox="1"/>
          <p:nvPr/>
        </p:nvSpPr>
        <p:spPr>
          <a:xfrm>
            <a:off x="434650" y="1618050"/>
            <a:ext cx="8158200" cy="877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800">
                <a:solidFill>
                  <a:srgbClr val="EFEFEF"/>
                </a:solidFill>
                <a:latin typeface="Average"/>
                <a:ea typeface="Average"/>
                <a:cs typeface="Average"/>
                <a:sym typeface="Average"/>
              </a:rPr>
              <a:t>Um programador pragmático toma as rédeas de sua carreira e não tem medo de admitir desconhecimento ou erro.</a:t>
            </a:r>
            <a:r>
              <a:rPr lang="pt-BR" sz="1800">
                <a:solidFill>
                  <a:srgbClr val="EFEFEF"/>
                </a:solidFill>
                <a:latin typeface="Average"/>
                <a:ea typeface="Average"/>
                <a:cs typeface="Average"/>
                <a:sym typeface="Average"/>
              </a:rPr>
              <a:t> </a:t>
            </a:r>
            <a:endParaRPr sz="1800">
              <a:latin typeface="Average"/>
              <a:ea typeface="Average"/>
              <a:cs typeface="Average"/>
              <a:sym typeface="Average"/>
            </a:endParaRPr>
          </a:p>
        </p:txBody>
      </p:sp>
      <p:pic>
        <p:nvPicPr>
          <p:cNvPr id="121" name="Google Shape;121;p22"/>
          <p:cNvPicPr preferRelativeResize="0"/>
          <p:nvPr/>
        </p:nvPicPr>
        <p:blipFill>
          <a:blip r:embed="rId3">
            <a:alphaModFix/>
          </a:blip>
          <a:stretch>
            <a:fillRect/>
          </a:stretch>
        </p:blipFill>
        <p:spPr>
          <a:xfrm>
            <a:off x="389125" y="3994075"/>
            <a:ext cx="1116850" cy="1116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Não use desculpas, f</a:t>
            </a:r>
            <a:r>
              <a:rPr lang="pt-BR"/>
              <a:t>orneça possíveis soluções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23"/>
          <p:cNvSpPr txBox="1"/>
          <p:nvPr/>
        </p:nvSpPr>
        <p:spPr>
          <a:xfrm>
            <a:off x="455775" y="1502275"/>
            <a:ext cx="8207400" cy="2283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pt-BR" sz="1800">
                <a:solidFill>
                  <a:srgbClr val="EFEFEF"/>
                </a:solidFill>
                <a:latin typeface="Average"/>
                <a:ea typeface="Average"/>
                <a:cs typeface="Average"/>
                <a:sym typeface="Average"/>
              </a:rPr>
              <a:t>Sua desculpa esfarrapada </a:t>
            </a:r>
            <a:r>
              <a:rPr lang="pt-BR" sz="1800">
                <a:solidFill>
                  <a:srgbClr val="EFEFEF"/>
                </a:solidFill>
                <a:latin typeface="Average"/>
                <a:ea typeface="Average"/>
                <a:cs typeface="Average"/>
                <a:sym typeface="Average"/>
              </a:rPr>
              <a:t>nunca</a:t>
            </a:r>
            <a:r>
              <a:rPr lang="pt-BR" sz="1800">
                <a:solidFill>
                  <a:srgbClr val="EFEFEF"/>
                </a:solidFill>
                <a:latin typeface="Average"/>
                <a:ea typeface="Average"/>
                <a:cs typeface="Average"/>
                <a:sym typeface="Average"/>
              </a:rPr>
              <a:t> </a:t>
            </a:r>
            <a:r>
              <a:rPr lang="pt-BR" sz="1800">
                <a:solidFill>
                  <a:srgbClr val="EFEFEF"/>
                </a:solidFill>
                <a:latin typeface="Average"/>
                <a:ea typeface="Average"/>
                <a:cs typeface="Average"/>
                <a:sym typeface="Average"/>
              </a:rPr>
              <a:t>será</a:t>
            </a:r>
            <a:r>
              <a:rPr lang="pt-BR" sz="1800">
                <a:solidFill>
                  <a:srgbClr val="EFEFEF"/>
                </a:solidFill>
                <a:latin typeface="Average"/>
                <a:ea typeface="Average"/>
                <a:cs typeface="Average"/>
                <a:sym typeface="Average"/>
              </a:rPr>
              <a:t> convincente para </a:t>
            </a:r>
            <a:r>
              <a:rPr lang="pt-BR" sz="1800">
                <a:solidFill>
                  <a:srgbClr val="EFEFEF"/>
                </a:solidFill>
                <a:latin typeface="Average"/>
                <a:ea typeface="Average"/>
                <a:cs typeface="Average"/>
                <a:sym typeface="Average"/>
              </a:rPr>
              <a:t>ninguém. P</a:t>
            </a:r>
            <a:r>
              <a:rPr lang="pt-BR" sz="1800">
                <a:solidFill>
                  <a:srgbClr val="EFEFEF"/>
                </a:solidFill>
                <a:latin typeface="Average"/>
                <a:ea typeface="Average"/>
                <a:cs typeface="Average"/>
                <a:sym typeface="Average"/>
              </a:rPr>
              <a:t>or isso, planeje todos os planos de </a:t>
            </a:r>
            <a:r>
              <a:rPr lang="pt-BR" sz="1800">
                <a:solidFill>
                  <a:srgbClr val="EFEFEF"/>
                </a:solidFill>
                <a:latin typeface="Average"/>
                <a:ea typeface="Average"/>
                <a:cs typeface="Average"/>
                <a:sym typeface="Average"/>
              </a:rPr>
              <a:t>contingência</a:t>
            </a:r>
            <a:r>
              <a:rPr lang="pt-BR" sz="1800">
                <a:solidFill>
                  <a:srgbClr val="EFEFEF"/>
                </a:solidFill>
                <a:latin typeface="Average"/>
                <a:ea typeface="Average"/>
                <a:cs typeface="Average"/>
                <a:sym typeface="Average"/>
              </a:rPr>
              <a:t> </a:t>
            </a:r>
            <a:r>
              <a:rPr lang="pt-BR" sz="1800">
                <a:solidFill>
                  <a:srgbClr val="EFEFEF"/>
                </a:solidFill>
                <a:latin typeface="Average"/>
                <a:ea typeface="Average"/>
                <a:cs typeface="Average"/>
                <a:sym typeface="Average"/>
              </a:rPr>
              <a:t>possíveis caso algo dê errado.</a:t>
            </a:r>
            <a:endParaRPr sz="2000">
              <a:solidFill>
                <a:srgbClr val="EFEFEF"/>
              </a:solidFill>
              <a:latin typeface="Average"/>
              <a:ea typeface="Average"/>
              <a:cs typeface="Average"/>
              <a:sym typeface="Average"/>
            </a:endParaRPr>
          </a:p>
          <a:p>
            <a:pPr indent="0" lvl="0" marL="0" rtl="0" algn="just">
              <a:lnSpc>
                <a:spcPct val="150000"/>
              </a:lnSpc>
              <a:spcBef>
                <a:spcPts val="1000"/>
              </a:spcBef>
              <a:spcAft>
                <a:spcPts val="0"/>
              </a:spcAft>
              <a:buNone/>
            </a:pPr>
            <a:r>
              <a:rPr lang="pt-BR" sz="1800">
                <a:solidFill>
                  <a:schemeClr val="dk1"/>
                </a:solidFill>
                <a:latin typeface="Average"/>
                <a:ea typeface="Average"/>
                <a:cs typeface="Average"/>
                <a:sym typeface="Average"/>
              </a:rPr>
              <a:t>Em vez de desculpas, forneça opções. Não diga que não pode ser feito, explique o que pode ser feito para salvar a situação.</a:t>
            </a:r>
            <a:endParaRPr sz="1800">
              <a:solidFill>
                <a:schemeClr val="dk1"/>
              </a:solidFill>
              <a:latin typeface="Average"/>
              <a:ea typeface="Average"/>
              <a:cs typeface="Average"/>
              <a:sym typeface="Average"/>
            </a:endParaRPr>
          </a:p>
          <a:p>
            <a:pPr indent="0" lvl="0" marL="0" rtl="0" algn="just">
              <a:lnSpc>
                <a:spcPct val="150000"/>
              </a:lnSpc>
              <a:spcBef>
                <a:spcPts val="0"/>
              </a:spcBef>
              <a:spcAft>
                <a:spcPts val="0"/>
              </a:spcAft>
              <a:buNone/>
            </a:pPr>
            <a:r>
              <a:t/>
            </a:r>
            <a:endParaRPr sz="2000">
              <a:solidFill>
                <a:srgbClr val="EFEFEF"/>
              </a:solidFill>
              <a:latin typeface="Average"/>
              <a:ea typeface="Average"/>
              <a:cs typeface="Average"/>
              <a:sym typeface="Average"/>
            </a:endParaRPr>
          </a:p>
        </p:txBody>
      </p:sp>
      <p:pic>
        <p:nvPicPr>
          <p:cNvPr id="128" name="Google Shape;128;p23"/>
          <p:cNvPicPr preferRelativeResize="0"/>
          <p:nvPr/>
        </p:nvPicPr>
        <p:blipFill>
          <a:blip r:embed="rId3">
            <a:alphaModFix/>
          </a:blip>
          <a:stretch>
            <a:fillRect/>
          </a:stretch>
        </p:blipFill>
        <p:spPr>
          <a:xfrm>
            <a:off x="403878" y="4052823"/>
            <a:ext cx="932997" cy="952078"/>
          </a:xfrm>
          <a:prstGeom prst="rect">
            <a:avLst/>
          </a:prstGeom>
          <a:noFill/>
          <a:ln>
            <a:noFill/>
          </a:ln>
        </p:spPr>
      </p:pic>
      <p:pic>
        <p:nvPicPr>
          <p:cNvPr id="129" name="Google Shape;129;p23"/>
          <p:cNvPicPr preferRelativeResize="0"/>
          <p:nvPr/>
        </p:nvPicPr>
        <p:blipFill>
          <a:blip r:embed="rId4">
            <a:alphaModFix/>
          </a:blip>
          <a:stretch>
            <a:fillRect/>
          </a:stretch>
        </p:blipFill>
        <p:spPr>
          <a:xfrm>
            <a:off x="311700" y="4157910"/>
            <a:ext cx="261892" cy="267247"/>
          </a:xfrm>
          <a:prstGeom prst="rect">
            <a:avLst/>
          </a:prstGeom>
          <a:noFill/>
          <a:ln>
            <a:noFill/>
          </a:ln>
        </p:spPr>
      </p:pic>
      <p:pic>
        <p:nvPicPr>
          <p:cNvPr id="130" name="Google Shape;130;p23"/>
          <p:cNvPicPr preferRelativeResize="0"/>
          <p:nvPr/>
        </p:nvPicPr>
        <p:blipFill>
          <a:blip r:embed="rId4">
            <a:alphaModFix/>
          </a:blip>
          <a:stretch>
            <a:fillRect/>
          </a:stretch>
        </p:blipFill>
        <p:spPr>
          <a:xfrm>
            <a:off x="1043699" y="3890662"/>
            <a:ext cx="261892" cy="267247"/>
          </a:xfrm>
          <a:prstGeom prst="rect">
            <a:avLst/>
          </a:prstGeom>
          <a:noFill/>
          <a:ln>
            <a:noFill/>
          </a:ln>
        </p:spPr>
      </p:pic>
      <p:pic>
        <p:nvPicPr>
          <p:cNvPr id="131" name="Google Shape;131;p23"/>
          <p:cNvPicPr preferRelativeResize="0"/>
          <p:nvPr/>
        </p:nvPicPr>
        <p:blipFill>
          <a:blip r:embed="rId4">
            <a:alphaModFix/>
          </a:blip>
          <a:stretch>
            <a:fillRect/>
          </a:stretch>
        </p:blipFill>
        <p:spPr>
          <a:xfrm>
            <a:off x="517529" y="3785575"/>
            <a:ext cx="261892" cy="267247"/>
          </a:xfrm>
          <a:prstGeom prst="rect">
            <a:avLst/>
          </a:prstGeom>
          <a:noFill/>
          <a:ln>
            <a:noFill/>
          </a:ln>
        </p:spPr>
      </p:pic>
      <p:pic>
        <p:nvPicPr>
          <p:cNvPr id="132" name="Google Shape;132;p23"/>
          <p:cNvPicPr preferRelativeResize="0"/>
          <p:nvPr/>
        </p:nvPicPr>
        <p:blipFill>
          <a:blip r:embed="rId5">
            <a:alphaModFix/>
          </a:blip>
          <a:stretch>
            <a:fillRect/>
          </a:stretch>
        </p:blipFill>
        <p:spPr>
          <a:xfrm>
            <a:off x="4112969" y="4072350"/>
            <a:ext cx="893025" cy="893025"/>
          </a:xfrm>
          <a:prstGeom prst="rect">
            <a:avLst/>
          </a:prstGeom>
          <a:noFill/>
          <a:ln>
            <a:noFill/>
          </a:ln>
        </p:spPr>
      </p:pic>
      <p:pic>
        <p:nvPicPr>
          <p:cNvPr id="133" name="Google Shape;133;p23"/>
          <p:cNvPicPr preferRelativeResize="0"/>
          <p:nvPr/>
        </p:nvPicPr>
        <p:blipFill>
          <a:blip r:embed="rId6">
            <a:alphaModFix/>
          </a:blip>
          <a:stretch>
            <a:fillRect/>
          </a:stretch>
        </p:blipFill>
        <p:spPr>
          <a:xfrm>
            <a:off x="7662430" y="3835025"/>
            <a:ext cx="1169875" cy="116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139" name="Google Shape;139;p24"/>
          <p:cNvSpPr txBox="1"/>
          <p:nvPr>
            <p:ph idx="1" type="body"/>
          </p:nvPr>
        </p:nvSpPr>
        <p:spPr>
          <a:xfrm>
            <a:off x="311700" y="1347300"/>
            <a:ext cx="8520600" cy="244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DICA 3:</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 Forneça opções, não dê desculpas esfarrapadas</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Antes de abordar alguém para dizer por que algo não pode ser feito, está atrasado ou ficou danificado, pare e escute a si próprio.</a:t>
            </a:r>
            <a:endParaRPr b="1">
              <a:solidFill>
                <a:srgbClr val="000000"/>
              </a:solidFill>
            </a:endParaRPr>
          </a:p>
          <a:p>
            <a:pPr indent="0" lvl="0" marL="0" rtl="0" algn="just">
              <a:lnSpc>
                <a:spcPct val="150000"/>
              </a:lnSpc>
              <a:spcBef>
                <a:spcPts val="0"/>
              </a:spcBef>
              <a:spcAft>
                <a:spcPts val="0"/>
              </a:spcAft>
              <a:buNone/>
            </a:pPr>
            <a:r>
              <a:t/>
            </a:r>
            <a:endParaRPr b="1">
              <a:solidFill>
                <a:schemeClr val="lt1"/>
              </a:solidFill>
            </a:endParaRPr>
          </a:p>
          <a:p>
            <a:pPr indent="0" lvl="0" marL="0" rtl="0" algn="just">
              <a:lnSpc>
                <a:spcPct val="150000"/>
              </a:lnSpc>
              <a:spcBef>
                <a:spcPts val="0"/>
              </a:spcBef>
              <a:spcAft>
                <a:spcPts val="0"/>
              </a:spcAft>
              <a:buNone/>
            </a:pPr>
            <a:r>
              <a:t/>
            </a:r>
            <a:endParaRPr sz="2000">
              <a:solidFill>
                <a:schemeClr val="lt1"/>
              </a:solidFill>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140" name="Google Shape;140;p24"/>
          <p:cNvPicPr preferRelativeResize="0"/>
          <p:nvPr/>
        </p:nvPicPr>
        <p:blipFill>
          <a:blip r:embed="rId3">
            <a:alphaModFix/>
          </a:blip>
          <a:stretch>
            <a:fillRect/>
          </a:stretch>
        </p:blipFill>
        <p:spPr>
          <a:xfrm>
            <a:off x="7944650" y="225700"/>
            <a:ext cx="887651" cy="887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Entropia de Software: </a:t>
            </a:r>
            <a:r>
              <a:rPr lang="pt-BR"/>
              <a:t>Definição</a:t>
            </a:r>
            <a:endParaRPr/>
          </a:p>
        </p:txBody>
      </p:sp>
      <p:sp>
        <p:nvSpPr>
          <p:cNvPr id="146" name="Google Shape;146;p25"/>
          <p:cNvSpPr txBox="1"/>
          <p:nvPr/>
        </p:nvSpPr>
        <p:spPr>
          <a:xfrm>
            <a:off x="1408325" y="1767050"/>
            <a:ext cx="6582000" cy="264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pt-BR" sz="2000">
                <a:solidFill>
                  <a:schemeClr val="dk1"/>
                </a:solidFill>
                <a:latin typeface="Average"/>
                <a:ea typeface="Average"/>
                <a:cs typeface="Average"/>
                <a:sym typeface="Average"/>
              </a:rPr>
              <a:t>“</a:t>
            </a:r>
            <a:r>
              <a:rPr i="1" lang="pt-BR" sz="2000">
                <a:solidFill>
                  <a:schemeClr val="dk1"/>
                </a:solidFill>
                <a:latin typeface="Average"/>
                <a:ea typeface="Average"/>
                <a:cs typeface="Average"/>
                <a:sym typeface="Average"/>
              </a:rPr>
              <a:t>Entropia é um termo da física que se refere ao nível de “desordem” em um sistema”</a:t>
            </a:r>
            <a:endParaRPr i="1" sz="2000">
              <a:solidFill>
                <a:schemeClr val="dk1"/>
              </a:solidFill>
              <a:latin typeface="Average"/>
              <a:ea typeface="Average"/>
              <a:cs typeface="Average"/>
              <a:sym typeface="Average"/>
            </a:endParaRPr>
          </a:p>
          <a:p>
            <a:pPr indent="0" lvl="0" marL="0" rtl="0" algn="ctr">
              <a:spcBef>
                <a:spcPts val="0"/>
              </a:spcBef>
              <a:spcAft>
                <a:spcPts val="0"/>
              </a:spcAft>
              <a:buNone/>
            </a:pPr>
            <a:r>
              <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sz="2000">
              <a:solidFill>
                <a:schemeClr val="dk1"/>
              </a:solidFill>
              <a:latin typeface="Average"/>
              <a:ea typeface="Average"/>
              <a:cs typeface="Average"/>
              <a:sym typeface="Average"/>
            </a:endParaRPr>
          </a:p>
          <a:p>
            <a:pPr indent="0" lvl="0" marL="0" rtl="0" algn="ctr">
              <a:spcBef>
                <a:spcPts val="0"/>
              </a:spcBef>
              <a:spcAft>
                <a:spcPts val="0"/>
              </a:spcAft>
              <a:buNone/>
            </a:pPr>
            <a:r>
              <a:t/>
            </a:r>
            <a:endParaRPr sz="2000">
              <a:solidFill>
                <a:schemeClr val="dk1"/>
              </a:solidFill>
              <a:latin typeface="Average"/>
              <a:ea typeface="Average"/>
              <a:cs typeface="Average"/>
              <a:sym typeface="Average"/>
            </a:endParaRPr>
          </a:p>
          <a:p>
            <a:pPr indent="0" lvl="0" marL="0" rtl="0" algn="ctr">
              <a:spcBef>
                <a:spcPts val="0"/>
              </a:spcBef>
              <a:spcAft>
                <a:spcPts val="0"/>
              </a:spcAft>
              <a:buNone/>
            </a:pPr>
            <a:r>
              <a:rPr lang="pt-BR" sz="2000">
                <a:solidFill>
                  <a:schemeClr val="dk1"/>
                </a:solidFill>
                <a:latin typeface="Average"/>
                <a:ea typeface="Average"/>
                <a:cs typeface="Average"/>
                <a:sym typeface="Average"/>
              </a:rPr>
              <a:t> Quando a desordem aumenta no software, os programadores chamam isso de </a:t>
            </a:r>
            <a:endParaRPr sz="2000">
              <a:solidFill>
                <a:schemeClr val="dk1"/>
              </a:solidFill>
              <a:latin typeface="Average"/>
              <a:ea typeface="Average"/>
              <a:cs typeface="Average"/>
              <a:sym typeface="Average"/>
            </a:endParaRPr>
          </a:p>
          <a:p>
            <a:pPr indent="0" lvl="0" marL="0" rtl="0" algn="ctr">
              <a:spcBef>
                <a:spcPts val="0"/>
              </a:spcBef>
              <a:spcAft>
                <a:spcPts val="0"/>
              </a:spcAft>
              <a:buNone/>
            </a:pPr>
            <a:r>
              <a:rPr lang="pt-BR" sz="2000">
                <a:solidFill>
                  <a:schemeClr val="dk1"/>
                </a:solidFill>
                <a:latin typeface="Average"/>
                <a:ea typeface="Average"/>
                <a:cs typeface="Average"/>
                <a:sym typeface="Average"/>
              </a:rPr>
              <a:t>“deterioração de software”</a:t>
            </a:r>
            <a:endParaRPr sz="2000">
              <a:solidFill>
                <a:schemeClr val="dk1"/>
              </a:solidFill>
              <a:latin typeface="Average"/>
              <a:ea typeface="Average"/>
              <a:cs typeface="Average"/>
              <a:sym typeface="Average"/>
            </a:endParaRPr>
          </a:p>
        </p:txBody>
      </p:sp>
      <p:pic>
        <p:nvPicPr>
          <p:cNvPr id="147" name="Google Shape;147;p25"/>
          <p:cNvPicPr preferRelativeResize="0"/>
          <p:nvPr/>
        </p:nvPicPr>
        <p:blipFill>
          <a:blip r:embed="rId3">
            <a:alphaModFix/>
          </a:blip>
          <a:stretch>
            <a:fillRect/>
          </a:stretch>
        </p:blipFill>
        <p:spPr>
          <a:xfrm>
            <a:off x="311700" y="1541325"/>
            <a:ext cx="694450" cy="712543"/>
          </a:xfrm>
          <a:prstGeom prst="rect">
            <a:avLst/>
          </a:prstGeom>
          <a:noFill/>
          <a:ln>
            <a:noFill/>
          </a:ln>
        </p:spPr>
      </p:pic>
      <p:pic>
        <p:nvPicPr>
          <p:cNvPr id="148" name="Google Shape;148;p25"/>
          <p:cNvPicPr preferRelativeResize="0"/>
          <p:nvPr/>
        </p:nvPicPr>
        <p:blipFill>
          <a:blip r:embed="rId3">
            <a:alphaModFix/>
          </a:blip>
          <a:stretch>
            <a:fillRect/>
          </a:stretch>
        </p:blipFill>
        <p:spPr>
          <a:xfrm>
            <a:off x="311700" y="1764179"/>
            <a:ext cx="694450" cy="712543"/>
          </a:xfrm>
          <a:prstGeom prst="rect">
            <a:avLst/>
          </a:prstGeom>
          <a:noFill/>
          <a:ln>
            <a:noFill/>
          </a:ln>
        </p:spPr>
      </p:pic>
      <p:pic>
        <p:nvPicPr>
          <p:cNvPr id="149" name="Google Shape;149;p25"/>
          <p:cNvPicPr preferRelativeResize="0"/>
          <p:nvPr/>
        </p:nvPicPr>
        <p:blipFill>
          <a:blip r:embed="rId3">
            <a:alphaModFix/>
          </a:blip>
          <a:stretch>
            <a:fillRect/>
          </a:stretch>
        </p:blipFill>
        <p:spPr>
          <a:xfrm>
            <a:off x="311700" y="1995657"/>
            <a:ext cx="694450" cy="712543"/>
          </a:xfrm>
          <a:prstGeom prst="rect">
            <a:avLst/>
          </a:prstGeom>
          <a:noFill/>
          <a:ln>
            <a:noFill/>
          </a:ln>
        </p:spPr>
      </p:pic>
      <p:pic>
        <p:nvPicPr>
          <p:cNvPr id="150" name="Google Shape;150;p25"/>
          <p:cNvPicPr preferRelativeResize="0"/>
          <p:nvPr/>
        </p:nvPicPr>
        <p:blipFill>
          <a:blip r:embed="rId3">
            <a:alphaModFix/>
          </a:blip>
          <a:stretch>
            <a:fillRect/>
          </a:stretch>
        </p:blipFill>
        <p:spPr>
          <a:xfrm>
            <a:off x="8093625" y="3693975"/>
            <a:ext cx="694450" cy="712543"/>
          </a:xfrm>
          <a:prstGeom prst="rect">
            <a:avLst/>
          </a:prstGeom>
          <a:noFill/>
          <a:ln>
            <a:noFill/>
          </a:ln>
        </p:spPr>
      </p:pic>
      <p:pic>
        <p:nvPicPr>
          <p:cNvPr id="151" name="Google Shape;151;p25"/>
          <p:cNvPicPr preferRelativeResize="0"/>
          <p:nvPr/>
        </p:nvPicPr>
        <p:blipFill>
          <a:blip r:embed="rId3">
            <a:alphaModFix/>
          </a:blip>
          <a:stretch>
            <a:fillRect/>
          </a:stretch>
        </p:blipFill>
        <p:spPr>
          <a:xfrm>
            <a:off x="8093625" y="3916829"/>
            <a:ext cx="694450" cy="712543"/>
          </a:xfrm>
          <a:prstGeom prst="rect">
            <a:avLst/>
          </a:prstGeom>
          <a:noFill/>
          <a:ln>
            <a:noFill/>
          </a:ln>
        </p:spPr>
      </p:pic>
      <p:pic>
        <p:nvPicPr>
          <p:cNvPr id="152" name="Google Shape;152;p25"/>
          <p:cNvPicPr preferRelativeResize="0"/>
          <p:nvPr/>
        </p:nvPicPr>
        <p:blipFill>
          <a:blip r:embed="rId3">
            <a:alphaModFix/>
          </a:blip>
          <a:stretch>
            <a:fillRect/>
          </a:stretch>
        </p:blipFill>
        <p:spPr>
          <a:xfrm>
            <a:off x="8093625" y="4148307"/>
            <a:ext cx="694450" cy="7125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Teoria</a:t>
            </a:r>
            <a:r>
              <a:rPr lang="pt-BR"/>
              <a:t> das ja</a:t>
            </a:r>
            <a:r>
              <a:rPr lang="pt-BR"/>
              <a:t>nelas quebradas</a:t>
            </a:r>
            <a:endParaRPr/>
          </a:p>
        </p:txBody>
      </p:sp>
      <p:pic>
        <p:nvPicPr>
          <p:cNvPr id="158" name="Google Shape;158;p26"/>
          <p:cNvPicPr preferRelativeResize="0"/>
          <p:nvPr/>
        </p:nvPicPr>
        <p:blipFill>
          <a:blip r:embed="rId3">
            <a:alphaModFix/>
          </a:blip>
          <a:stretch>
            <a:fillRect/>
          </a:stretch>
        </p:blipFill>
        <p:spPr>
          <a:xfrm>
            <a:off x="5027488" y="2684350"/>
            <a:ext cx="2879510" cy="2473176"/>
          </a:xfrm>
          <a:prstGeom prst="rect">
            <a:avLst/>
          </a:prstGeom>
          <a:noFill/>
          <a:ln>
            <a:noFill/>
          </a:ln>
        </p:spPr>
      </p:pic>
      <p:pic>
        <p:nvPicPr>
          <p:cNvPr id="159" name="Google Shape;159;p26"/>
          <p:cNvPicPr preferRelativeResize="0"/>
          <p:nvPr/>
        </p:nvPicPr>
        <p:blipFill>
          <a:blip r:embed="rId4">
            <a:alphaModFix/>
          </a:blip>
          <a:stretch>
            <a:fillRect/>
          </a:stretch>
        </p:blipFill>
        <p:spPr>
          <a:xfrm>
            <a:off x="1799600" y="3289229"/>
            <a:ext cx="1471014" cy="1263437"/>
          </a:xfrm>
          <a:prstGeom prst="rect">
            <a:avLst/>
          </a:prstGeom>
          <a:noFill/>
          <a:ln>
            <a:noFill/>
          </a:ln>
        </p:spPr>
      </p:pic>
      <p:pic>
        <p:nvPicPr>
          <p:cNvPr id="160" name="Google Shape;160;p26"/>
          <p:cNvPicPr preferRelativeResize="0"/>
          <p:nvPr/>
        </p:nvPicPr>
        <p:blipFill>
          <a:blip r:embed="rId5">
            <a:alphaModFix/>
          </a:blip>
          <a:stretch>
            <a:fillRect/>
          </a:stretch>
        </p:blipFill>
        <p:spPr>
          <a:xfrm>
            <a:off x="4044736" y="3506297"/>
            <a:ext cx="1054525" cy="905725"/>
          </a:xfrm>
          <a:prstGeom prst="rect">
            <a:avLst/>
          </a:prstGeom>
          <a:noFill/>
          <a:ln>
            <a:noFill/>
          </a:ln>
        </p:spPr>
      </p:pic>
      <p:sp>
        <p:nvSpPr>
          <p:cNvPr id="161" name="Google Shape;161;p26"/>
          <p:cNvSpPr txBox="1"/>
          <p:nvPr>
            <p:ph idx="1" type="body"/>
          </p:nvPr>
        </p:nvSpPr>
        <p:spPr>
          <a:xfrm>
            <a:off x="488100" y="1440325"/>
            <a:ext cx="8167800" cy="1260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pt-BR">
                <a:solidFill>
                  <a:schemeClr val="dk1"/>
                </a:solidFill>
              </a:rPr>
              <a:t>Janela quebradas podem levar a </a:t>
            </a:r>
            <a:r>
              <a:rPr lang="pt-BR">
                <a:solidFill>
                  <a:schemeClr val="dk1"/>
                </a:solidFill>
              </a:rPr>
              <a:t>deterioração</a:t>
            </a:r>
            <a:r>
              <a:rPr lang="pt-BR">
                <a:solidFill>
                  <a:schemeClr val="dk1"/>
                </a:solidFill>
              </a:rPr>
              <a:t> de uma casa, o mesmo acontece nos códigos… uma parte esquecida do </a:t>
            </a:r>
            <a:r>
              <a:rPr lang="pt-BR">
                <a:solidFill>
                  <a:schemeClr val="dk1"/>
                </a:solidFill>
              </a:rPr>
              <a:t>código</a:t>
            </a:r>
            <a:r>
              <a:rPr lang="pt-BR">
                <a:solidFill>
                  <a:schemeClr val="dk1"/>
                </a:solidFill>
              </a:rPr>
              <a:t> acaba desestruturando-o por completo.</a:t>
            </a:r>
            <a:endParaRPr sz="1600">
              <a:solidFill>
                <a:schemeClr val="dk1"/>
              </a:solidFill>
            </a:endParaRPr>
          </a:p>
          <a:p>
            <a:pPr indent="0" lvl="0" marL="0" rtl="0" algn="l">
              <a:spcBef>
                <a:spcPts val="1200"/>
              </a:spcBef>
              <a:spcAft>
                <a:spcPts val="160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Teoria</a:t>
            </a:r>
            <a:r>
              <a:rPr lang="pt-BR"/>
              <a:t> das ja</a:t>
            </a:r>
            <a:r>
              <a:rPr lang="pt-BR"/>
              <a:t>nelas quebradas</a:t>
            </a:r>
            <a:endParaRPr/>
          </a:p>
        </p:txBody>
      </p:sp>
      <p:sp>
        <p:nvSpPr>
          <p:cNvPr id="167" name="Google Shape;167;p27"/>
          <p:cNvSpPr txBox="1"/>
          <p:nvPr>
            <p:ph idx="1" type="body"/>
          </p:nvPr>
        </p:nvSpPr>
        <p:spPr>
          <a:xfrm>
            <a:off x="403075" y="1247475"/>
            <a:ext cx="8072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chemeClr val="dk1"/>
                </a:solidFill>
              </a:rPr>
              <a:t>Por que isso ocorre?</a:t>
            </a:r>
            <a:endParaRPr sz="2000">
              <a:solidFill>
                <a:schemeClr val="dk1"/>
              </a:solidFill>
            </a:endParaRPr>
          </a:p>
          <a:p>
            <a:pPr indent="0" lvl="0" marL="0" rtl="0" algn="l">
              <a:spcBef>
                <a:spcPts val="1600"/>
              </a:spcBef>
              <a:spcAft>
                <a:spcPts val="1600"/>
              </a:spcAft>
              <a:buNone/>
            </a:pPr>
            <a:r>
              <a:rPr lang="pt-BR">
                <a:solidFill>
                  <a:schemeClr val="dk1"/>
                </a:solidFill>
              </a:rPr>
              <a:t>Uma </a:t>
            </a:r>
            <a:r>
              <a:rPr lang="pt-BR">
                <a:solidFill>
                  <a:schemeClr val="dk1"/>
                </a:solidFill>
              </a:rPr>
              <a:t>janela quebrada cria a sensação de abandono nas pessoas, fazendo com que todos comecem a não se preocupar com o cuidado do local.</a:t>
            </a:r>
            <a:endParaRPr>
              <a:solidFill>
                <a:schemeClr val="dk1"/>
              </a:solidFill>
            </a:endParaRPr>
          </a:p>
        </p:txBody>
      </p:sp>
      <p:pic>
        <p:nvPicPr>
          <p:cNvPr id="168" name="Google Shape;168;p27"/>
          <p:cNvPicPr preferRelativeResize="0"/>
          <p:nvPr/>
        </p:nvPicPr>
        <p:blipFill>
          <a:blip r:embed="rId3">
            <a:alphaModFix/>
          </a:blip>
          <a:stretch>
            <a:fillRect/>
          </a:stretch>
        </p:blipFill>
        <p:spPr>
          <a:xfrm>
            <a:off x="7469075" y="3715450"/>
            <a:ext cx="1302324" cy="1260250"/>
          </a:xfrm>
          <a:prstGeom prst="rect">
            <a:avLst/>
          </a:prstGeom>
          <a:noFill/>
          <a:ln>
            <a:noFill/>
          </a:ln>
        </p:spPr>
      </p:pic>
      <p:pic>
        <p:nvPicPr>
          <p:cNvPr id="169" name="Google Shape;169;p27"/>
          <p:cNvPicPr preferRelativeResize="0"/>
          <p:nvPr/>
        </p:nvPicPr>
        <p:blipFill>
          <a:blip r:embed="rId4">
            <a:alphaModFix/>
          </a:blip>
          <a:stretch>
            <a:fillRect/>
          </a:stretch>
        </p:blipFill>
        <p:spPr>
          <a:xfrm>
            <a:off x="6382205" y="4176195"/>
            <a:ext cx="941276" cy="793373"/>
          </a:xfrm>
          <a:prstGeom prst="rect">
            <a:avLst/>
          </a:prstGeom>
          <a:noFill/>
          <a:ln>
            <a:noFill/>
          </a:ln>
        </p:spPr>
      </p:pic>
      <p:pic>
        <p:nvPicPr>
          <p:cNvPr id="170" name="Google Shape;170;p27"/>
          <p:cNvPicPr preferRelativeResize="0"/>
          <p:nvPr/>
        </p:nvPicPr>
        <p:blipFill>
          <a:blip r:embed="rId5">
            <a:alphaModFix/>
          </a:blip>
          <a:stretch>
            <a:fillRect/>
          </a:stretch>
        </p:blipFill>
        <p:spPr>
          <a:xfrm>
            <a:off x="311700" y="3715450"/>
            <a:ext cx="1157198" cy="1321699"/>
          </a:xfrm>
          <a:prstGeom prst="rect">
            <a:avLst/>
          </a:prstGeom>
          <a:noFill/>
          <a:ln>
            <a:noFill/>
          </a:ln>
        </p:spPr>
      </p:pic>
      <p:pic>
        <p:nvPicPr>
          <p:cNvPr id="171" name="Google Shape;171;p27"/>
          <p:cNvPicPr preferRelativeResize="0"/>
          <p:nvPr/>
        </p:nvPicPr>
        <p:blipFill>
          <a:blip r:embed="rId6">
            <a:alphaModFix/>
          </a:blip>
          <a:stretch>
            <a:fillRect/>
          </a:stretch>
        </p:blipFill>
        <p:spPr>
          <a:xfrm>
            <a:off x="1565264" y="4176195"/>
            <a:ext cx="793373" cy="7933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Não </a:t>
            </a:r>
            <a:r>
              <a:rPr lang="pt-BR"/>
              <a:t>contribua</a:t>
            </a:r>
            <a:r>
              <a:rPr lang="pt-BR"/>
              <a:t> com a desor</a:t>
            </a:r>
            <a:r>
              <a:rPr lang="pt-BR"/>
              <a:t>dem!</a:t>
            </a:r>
            <a:endParaRPr/>
          </a:p>
        </p:txBody>
      </p:sp>
      <p:sp>
        <p:nvSpPr>
          <p:cNvPr id="177" name="Google Shape;177;p28"/>
          <p:cNvSpPr txBox="1"/>
          <p:nvPr>
            <p:ph idx="1" type="body"/>
          </p:nvPr>
        </p:nvSpPr>
        <p:spPr>
          <a:xfrm>
            <a:off x="391525" y="1896225"/>
            <a:ext cx="5010300" cy="228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Assim</a:t>
            </a:r>
            <a:r>
              <a:rPr lang="pt-BR">
                <a:solidFill>
                  <a:schemeClr val="dk1"/>
                </a:solidFill>
              </a:rPr>
              <a:t> que ver uma janela quebrada, conserte-a para evitar problemas maiores.</a:t>
            </a:r>
            <a:endParaRPr>
              <a:solidFill>
                <a:schemeClr val="dk1"/>
              </a:solidFill>
            </a:endParaRPr>
          </a:p>
          <a:p>
            <a:pPr indent="0" lvl="0" marL="0" rtl="0" algn="just">
              <a:spcBef>
                <a:spcPts val="1600"/>
              </a:spcBef>
              <a:spcAft>
                <a:spcPts val="1600"/>
              </a:spcAft>
              <a:buNone/>
            </a:pPr>
            <a:r>
              <a:rPr lang="pt-BR">
                <a:solidFill>
                  <a:schemeClr val="dk1"/>
                </a:solidFill>
              </a:rPr>
              <a:t>Um pequeno trecho mal feito e esquecido do seu código pode acabar </a:t>
            </a:r>
            <a:r>
              <a:rPr lang="pt-BR">
                <a:solidFill>
                  <a:schemeClr val="dk1"/>
                </a:solidFill>
              </a:rPr>
              <a:t>arruinando</a:t>
            </a:r>
            <a:r>
              <a:rPr lang="pt-BR">
                <a:solidFill>
                  <a:schemeClr val="dk1"/>
                </a:solidFill>
              </a:rPr>
              <a:t> ele por completo.</a:t>
            </a:r>
            <a:endParaRPr sz="2200">
              <a:solidFill>
                <a:schemeClr val="dk1"/>
              </a:solidFill>
              <a:latin typeface="Oswald"/>
              <a:ea typeface="Oswald"/>
              <a:cs typeface="Oswald"/>
              <a:sym typeface="Oswald"/>
            </a:endParaRPr>
          </a:p>
        </p:txBody>
      </p:sp>
      <p:pic>
        <p:nvPicPr>
          <p:cNvPr id="178" name="Google Shape;178;p28"/>
          <p:cNvPicPr preferRelativeResize="0"/>
          <p:nvPr/>
        </p:nvPicPr>
        <p:blipFill>
          <a:blip r:embed="rId3">
            <a:alphaModFix/>
          </a:blip>
          <a:stretch>
            <a:fillRect/>
          </a:stretch>
        </p:blipFill>
        <p:spPr>
          <a:xfrm>
            <a:off x="6316300" y="1760500"/>
            <a:ext cx="2127601" cy="2127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Apagando </a:t>
            </a:r>
            <a:r>
              <a:rPr lang="pt-BR"/>
              <a:t>incêndios</a:t>
            </a:r>
            <a:endParaRPr/>
          </a:p>
        </p:txBody>
      </p:sp>
      <p:sp>
        <p:nvSpPr>
          <p:cNvPr id="184" name="Google Shape;184;p29"/>
          <p:cNvSpPr txBox="1"/>
          <p:nvPr>
            <p:ph idx="1" type="body"/>
          </p:nvPr>
        </p:nvSpPr>
        <p:spPr>
          <a:xfrm>
            <a:off x="3956525" y="1797148"/>
            <a:ext cx="4701000" cy="233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O corpo de bombeiros foi acionado para apagar o </a:t>
            </a:r>
            <a:r>
              <a:rPr lang="pt-BR">
                <a:solidFill>
                  <a:schemeClr val="dk1"/>
                </a:solidFill>
              </a:rPr>
              <a:t>incêndio</a:t>
            </a:r>
            <a:r>
              <a:rPr lang="pt-BR">
                <a:solidFill>
                  <a:schemeClr val="dk1"/>
                </a:solidFill>
              </a:rPr>
              <a:t> que ocorria em uma casa muito bela e bem </a:t>
            </a:r>
            <a:r>
              <a:rPr lang="pt-BR">
                <a:solidFill>
                  <a:schemeClr val="dk1"/>
                </a:solidFill>
              </a:rPr>
              <a:t>construída.</a:t>
            </a:r>
            <a:endParaRPr>
              <a:solidFill>
                <a:schemeClr val="dk1"/>
              </a:solidFill>
            </a:endParaRPr>
          </a:p>
          <a:p>
            <a:pPr indent="0" lvl="0" marL="0" rtl="0" algn="just">
              <a:spcBef>
                <a:spcPts val="1600"/>
              </a:spcBef>
              <a:spcAft>
                <a:spcPts val="1600"/>
              </a:spcAft>
              <a:buNone/>
            </a:pPr>
            <a:r>
              <a:rPr lang="pt-BR">
                <a:solidFill>
                  <a:schemeClr val="dk1"/>
                </a:solidFill>
              </a:rPr>
              <a:t>L</a:t>
            </a:r>
            <a:r>
              <a:rPr lang="pt-BR">
                <a:solidFill>
                  <a:schemeClr val="dk1"/>
                </a:solidFill>
              </a:rPr>
              <a:t>á os bombeiros se atentaram a não estragar o lindo carpete com suas mangueiras e então bolaram um plano para isso.</a:t>
            </a:r>
            <a:endParaRPr>
              <a:solidFill>
                <a:schemeClr val="dk1"/>
              </a:solidFill>
            </a:endParaRPr>
          </a:p>
        </p:txBody>
      </p:sp>
      <p:pic>
        <p:nvPicPr>
          <p:cNvPr id="185" name="Google Shape;185;p29"/>
          <p:cNvPicPr preferRelativeResize="0"/>
          <p:nvPr/>
        </p:nvPicPr>
        <p:blipFill>
          <a:blip r:embed="rId3">
            <a:alphaModFix/>
          </a:blip>
          <a:stretch>
            <a:fillRect/>
          </a:stretch>
        </p:blipFill>
        <p:spPr>
          <a:xfrm>
            <a:off x="1086725" y="2067100"/>
            <a:ext cx="1791075" cy="1791075"/>
          </a:xfrm>
          <a:prstGeom prst="rect">
            <a:avLst/>
          </a:prstGeom>
          <a:noFill/>
          <a:ln>
            <a:noFill/>
          </a:ln>
        </p:spPr>
      </p:pic>
      <p:pic>
        <p:nvPicPr>
          <p:cNvPr id="186" name="Google Shape;186;p29"/>
          <p:cNvPicPr preferRelativeResize="0"/>
          <p:nvPr/>
        </p:nvPicPr>
        <p:blipFill>
          <a:blip r:embed="rId4">
            <a:alphaModFix/>
          </a:blip>
          <a:stretch>
            <a:fillRect/>
          </a:stretch>
        </p:blipFill>
        <p:spPr>
          <a:xfrm rot="-2337402">
            <a:off x="910066" y="2254404"/>
            <a:ext cx="742718" cy="879844"/>
          </a:xfrm>
          <a:prstGeom prst="rect">
            <a:avLst/>
          </a:prstGeom>
          <a:noFill/>
          <a:ln>
            <a:noFill/>
          </a:ln>
        </p:spPr>
      </p:pic>
      <p:pic>
        <p:nvPicPr>
          <p:cNvPr id="187" name="Google Shape;187;p29"/>
          <p:cNvPicPr preferRelativeResize="0"/>
          <p:nvPr/>
        </p:nvPicPr>
        <p:blipFill>
          <a:blip r:embed="rId4">
            <a:alphaModFix/>
          </a:blip>
          <a:stretch>
            <a:fillRect/>
          </a:stretch>
        </p:blipFill>
        <p:spPr>
          <a:xfrm rot="214812">
            <a:off x="2160245" y="3278908"/>
            <a:ext cx="299517" cy="354816"/>
          </a:xfrm>
          <a:prstGeom prst="rect">
            <a:avLst/>
          </a:prstGeom>
          <a:noFill/>
          <a:ln>
            <a:noFill/>
          </a:ln>
        </p:spPr>
      </p:pic>
      <p:pic>
        <p:nvPicPr>
          <p:cNvPr id="188" name="Google Shape;188;p29"/>
          <p:cNvPicPr preferRelativeResize="0"/>
          <p:nvPr/>
        </p:nvPicPr>
        <p:blipFill>
          <a:blip r:embed="rId4">
            <a:alphaModFix/>
          </a:blip>
          <a:stretch>
            <a:fillRect/>
          </a:stretch>
        </p:blipFill>
        <p:spPr>
          <a:xfrm rot="-621413">
            <a:off x="1649816" y="1850337"/>
            <a:ext cx="534609" cy="633332"/>
          </a:xfrm>
          <a:prstGeom prst="rect">
            <a:avLst/>
          </a:prstGeom>
          <a:noFill/>
          <a:ln>
            <a:noFill/>
          </a:ln>
        </p:spPr>
      </p:pic>
      <p:pic>
        <p:nvPicPr>
          <p:cNvPr id="189" name="Google Shape;189;p29"/>
          <p:cNvPicPr preferRelativeResize="0"/>
          <p:nvPr/>
        </p:nvPicPr>
        <p:blipFill>
          <a:blip r:embed="rId4">
            <a:alphaModFix/>
          </a:blip>
          <a:stretch>
            <a:fillRect/>
          </a:stretch>
        </p:blipFill>
        <p:spPr>
          <a:xfrm rot="152239">
            <a:off x="2575765" y="2331760"/>
            <a:ext cx="522270" cy="6186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Apagando incêndios</a:t>
            </a:r>
            <a:endParaRPr/>
          </a:p>
        </p:txBody>
      </p:sp>
      <p:sp>
        <p:nvSpPr>
          <p:cNvPr id="195" name="Google Shape;195;p30"/>
          <p:cNvSpPr txBox="1"/>
          <p:nvPr>
            <p:ph idx="1" type="body"/>
          </p:nvPr>
        </p:nvSpPr>
        <p:spPr>
          <a:xfrm>
            <a:off x="3835050" y="1823200"/>
            <a:ext cx="4726500" cy="231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Ao se </a:t>
            </a:r>
            <a:r>
              <a:rPr lang="pt-BR">
                <a:solidFill>
                  <a:schemeClr val="dk1"/>
                </a:solidFill>
              </a:rPr>
              <a:t>atentar</a:t>
            </a:r>
            <a:r>
              <a:rPr lang="pt-BR">
                <a:solidFill>
                  <a:schemeClr val="dk1"/>
                </a:solidFill>
              </a:rPr>
              <a:t> em não sujar o </a:t>
            </a:r>
            <a:r>
              <a:rPr lang="pt-BR">
                <a:solidFill>
                  <a:schemeClr val="dk1"/>
                </a:solidFill>
              </a:rPr>
              <a:t>carpete, os bombeiros</a:t>
            </a:r>
            <a:r>
              <a:rPr lang="pt-BR">
                <a:solidFill>
                  <a:schemeClr val="dk1"/>
                </a:solidFill>
              </a:rPr>
              <a:t> apagaram o fogo sem causar novos problemas (por mais </a:t>
            </a:r>
            <a:r>
              <a:rPr lang="pt-BR">
                <a:solidFill>
                  <a:schemeClr val="dk1"/>
                </a:solidFill>
              </a:rPr>
              <a:t>difícil</a:t>
            </a:r>
            <a:r>
              <a:rPr lang="pt-BR">
                <a:solidFill>
                  <a:schemeClr val="dk1"/>
                </a:solidFill>
              </a:rPr>
              <a:t> que tenha sido).</a:t>
            </a:r>
            <a:endParaRPr>
              <a:solidFill>
                <a:schemeClr val="dk1"/>
              </a:solidFill>
            </a:endParaRPr>
          </a:p>
          <a:p>
            <a:pPr indent="0" lvl="0" marL="0" rtl="0" algn="just">
              <a:spcBef>
                <a:spcPts val="1600"/>
              </a:spcBef>
              <a:spcAft>
                <a:spcPts val="1600"/>
              </a:spcAft>
              <a:buNone/>
            </a:pPr>
            <a:r>
              <a:rPr lang="pt-BR">
                <a:solidFill>
                  <a:schemeClr val="dk1"/>
                </a:solidFill>
              </a:rPr>
              <a:t>Se </a:t>
            </a:r>
            <a:r>
              <a:rPr lang="pt-BR">
                <a:solidFill>
                  <a:schemeClr val="dk1"/>
                </a:solidFill>
              </a:rPr>
              <a:t>esforce</a:t>
            </a:r>
            <a:r>
              <a:rPr lang="pt-BR">
                <a:solidFill>
                  <a:schemeClr val="dk1"/>
                </a:solidFill>
              </a:rPr>
              <a:t> para consertar o problema, mas se atente aos resultados que isso pode causar, evitando novas complicações.</a:t>
            </a:r>
            <a:endParaRPr>
              <a:solidFill>
                <a:schemeClr val="dk1"/>
              </a:solidFill>
            </a:endParaRPr>
          </a:p>
        </p:txBody>
      </p:sp>
      <p:pic>
        <p:nvPicPr>
          <p:cNvPr id="196" name="Google Shape;196;p30"/>
          <p:cNvPicPr preferRelativeResize="0"/>
          <p:nvPr/>
        </p:nvPicPr>
        <p:blipFill>
          <a:blip r:embed="rId3">
            <a:alphaModFix/>
          </a:blip>
          <a:stretch>
            <a:fillRect/>
          </a:stretch>
        </p:blipFill>
        <p:spPr>
          <a:xfrm>
            <a:off x="1287026" y="2308281"/>
            <a:ext cx="1619379" cy="1585769"/>
          </a:xfrm>
          <a:prstGeom prst="rect">
            <a:avLst/>
          </a:prstGeom>
          <a:noFill/>
          <a:ln>
            <a:noFill/>
          </a:ln>
        </p:spPr>
      </p:pic>
      <p:pic>
        <p:nvPicPr>
          <p:cNvPr id="197" name="Google Shape;197;p30"/>
          <p:cNvPicPr preferRelativeResize="0"/>
          <p:nvPr/>
        </p:nvPicPr>
        <p:blipFill>
          <a:blip r:embed="rId4">
            <a:alphaModFix/>
          </a:blip>
          <a:stretch>
            <a:fillRect/>
          </a:stretch>
        </p:blipFill>
        <p:spPr>
          <a:xfrm>
            <a:off x="2657498" y="2347971"/>
            <a:ext cx="634652" cy="621481"/>
          </a:xfrm>
          <a:prstGeom prst="rect">
            <a:avLst/>
          </a:prstGeom>
          <a:noFill/>
          <a:ln>
            <a:noFill/>
          </a:ln>
        </p:spPr>
      </p:pic>
      <p:pic>
        <p:nvPicPr>
          <p:cNvPr id="198" name="Google Shape;198;p30"/>
          <p:cNvPicPr preferRelativeResize="0"/>
          <p:nvPr/>
        </p:nvPicPr>
        <p:blipFill>
          <a:blip r:embed="rId4">
            <a:alphaModFix/>
          </a:blip>
          <a:stretch>
            <a:fillRect/>
          </a:stretch>
        </p:blipFill>
        <p:spPr>
          <a:xfrm>
            <a:off x="1199574" y="2100975"/>
            <a:ext cx="711775" cy="697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2" name="Shape 202"/>
        <p:cNvGrpSpPr/>
        <p:nvPr/>
      </p:nvGrpSpPr>
      <p:grpSpPr>
        <a:xfrm>
          <a:off x="0" y="0"/>
          <a:ext cx="0" cy="0"/>
          <a:chOff x="0" y="0"/>
          <a:chExt cx="0" cy="0"/>
        </a:xfrm>
      </p:grpSpPr>
      <p:sp>
        <p:nvSpPr>
          <p:cNvPr id="203" name="Google Shape;203;p31"/>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204" name="Google Shape;204;p31"/>
          <p:cNvSpPr txBox="1"/>
          <p:nvPr>
            <p:ph idx="1" type="body"/>
          </p:nvPr>
        </p:nvSpPr>
        <p:spPr>
          <a:xfrm>
            <a:off x="311700" y="1347300"/>
            <a:ext cx="8520600" cy="244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a:solidFill>
                <a:srgbClr val="000000"/>
              </a:solidFill>
              <a:latin typeface="Oswald"/>
              <a:ea typeface="Oswald"/>
              <a:cs typeface="Oswald"/>
              <a:sym typeface="Oswald"/>
            </a:endParaRPr>
          </a:p>
          <a:p>
            <a:pPr indent="0" lvl="0" marL="0" rtl="0" algn="just">
              <a:lnSpc>
                <a:spcPct val="150000"/>
              </a:lnSpc>
              <a:spcBef>
                <a:spcPts val="0"/>
              </a:spcBef>
              <a:spcAft>
                <a:spcPts val="0"/>
              </a:spcAft>
              <a:buNone/>
            </a:pPr>
            <a:r>
              <a:rPr b="1" lang="pt-BR">
                <a:solidFill>
                  <a:srgbClr val="000000"/>
                </a:solidFill>
              </a:rPr>
              <a:t>DICA 4:</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 Não tolere janelas quebradas</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Não deixe “janelas quebradas” (projetos insatisfatórios, decisões erradas ou código inadequado) sem reparos.</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b="1">
              <a:solidFill>
                <a:schemeClr val="lt1"/>
              </a:solidFill>
            </a:endParaRPr>
          </a:p>
          <a:p>
            <a:pPr indent="0" lvl="0" marL="0" rtl="0" algn="just">
              <a:lnSpc>
                <a:spcPct val="150000"/>
              </a:lnSpc>
              <a:spcBef>
                <a:spcPts val="0"/>
              </a:spcBef>
              <a:spcAft>
                <a:spcPts val="0"/>
              </a:spcAft>
              <a:buNone/>
            </a:pPr>
            <a:r>
              <a:t/>
            </a:r>
            <a:endParaRPr sz="2000">
              <a:solidFill>
                <a:schemeClr val="lt1"/>
              </a:solidFill>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205" name="Google Shape;205;p31"/>
          <p:cNvPicPr preferRelativeResize="0"/>
          <p:nvPr/>
        </p:nvPicPr>
        <p:blipFill>
          <a:blip r:embed="rId3">
            <a:alphaModFix/>
          </a:blip>
          <a:stretch>
            <a:fillRect/>
          </a:stretch>
        </p:blipFill>
        <p:spPr>
          <a:xfrm>
            <a:off x="7944650" y="225700"/>
            <a:ext cx="887651" cy="887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Este material foi desenvolvido pelo grupo PET/ADS do IFSP São Carlos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Sopa de Ped</a:t>
            </a:r>
            <a:r>
              <a:rPr lang="pt-BR"/>
              <a:t>ras e </a:t>
            </a:r>
            <a:r>
              <a:rPr lang="pt-BR"/>
              <a:t>Sapos Cozidos</a:t>
            </a:r>
            <a:endParaRPr/>
          </a:p>
        </p:txBody>
      </p:sp>
      <p:sp>
        <p:nvSpPr>
          <p:cNvPr id="211" name="Google Shape;211;p32"/>
          <p:cNvSpPr txBox="1"/>
          <p:nvPr>
            <p:ph idx="1" type="body"/>
          </p:nvPr>
        </p:nvSpPr>
        <p:spPr>
          <a:xfrm>
            <a:off x="540300" y="1445000"/>
            <a:ext cx="6302400" cy="3585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i="1" lang="pt-BR" sz="1100">
                <a:solidFill>
                  <a:schemeClr val="dk1"/>
                </a:solidFill>
              </a:rPr>
              <a:t>“Os três soldados que voltavam da guerra estavam famintos. Quando viram a vila à frente, se animaram – tinham certeza de que os aldeões lhes dariam uma refeição. Mas, quando lá chegaram, encontraram as portas trancadas e as janelas fechadas. Após muitos anos de guerra, os aldeões estavam com pouca comida e estocavam o que tinham. Sem medo, os soldados ferveram água em uma panela e colocaram cuidadosamente três pedras nela. Os aldeões pasmos vieram observar. “Essa é uma sopa de pedras”, os soldados explicaram. “Isso é tudo que vocês colocam nela?” perguntaram os aldeões. “Exatamente – embora algumas pessoas digam que ela fica ainda melhor com algumas cenouras...” Um aldeão pôs-se a correr, voltando rapidamente com uma cesta de cenouras de seu estoque. Alguns minutos depois, os aldeões perguntaram novamente “É só isso?” “Bem,” disseram os soldados, “algumas batatas lhe dão sustância”. Outro aldeão saiu em disparada. Durante a hora que se seguiu, os soldados listaram mais ingredientes que melhorariam a sopa: carne, alho, sal e ervas. A cada vez um aldeão diferente corria para procurar em seus estoques pessoais. Eles acabaram obtendo uma grande panela de sopa fumegante. Os soldados removeram as pedras e se sentaram com a vila inteira para apreciar a primeira refeição reforçada que qualquer um deles tinha comido em meses”</a:t>
            </a:r>
            <a:endParaRPr i="1" sz="1100">
              <a:solidFill>
                <a:schemeClr val="dk1"/>
              </a:solidFill>
            </a:endParaRPr>
          </a:p>
        </p:txBody>
      </p:sp>
      <p:pic>
        <p:nvPicPr>
          <p:cNvPr id="212" name="Google Shape;212;p32"/>
          <p:cNvPicPr preferRelativeResize="0"/>
          <p:nvPr/>
        </p:nvPicPr>
        <p:blipFill>
          <a:blip r:embed="rId3">
            <a:alphaModFix/>
          </a:blip>
          <a:stretch>
            <a:fillRect/>
          </a:stretch>
        </p:blipFill>
        <p:spPr>
          <a:xfrm>
            <a:off x="7236825" y="3124275"/>
            <a:ext cx="1741725" cy="174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Seja um catalisador de mudanças</a:t>
            </a:r>
            <a:endParaRPr/>
          </a:p>
        </p:txBody>
      </p:sp>
      <p:sp>
        <p:nvSpPr>
          <p:cNvPr id="218" name="Google Shape;218;p33"/>
          <p:cNvSpPr txBox="1"/>
          <p:nvPr>
            <p:ph idx="1" type="body"/>
          </p:nvPr>
        </p:nvSpPr>
        <p:spPr>
          <a:xfrm>
            <a:off x="311700" y="1544350"/>
            <a:ext cx="8424000" cy="318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O</a:t>
            </a:r>
            <a:r>
              <a:rPr lang="pt-BR">
                <a:solidFill>
                  <a:schemeClr val="dk1"/>
                </a:solidFill>
              </a:rPr>
              <a:t>s soldados agem como um catalisador, reunindo a vila para que possam produzir conjuntamente algo que não poderiam ter feito sozinhos. </a:t>
            </a:r>
            <a:endParaRPr>
              <a:solidFill>
                <a:schemeClr val="dk1"/>
              </a:solidFill>
            </a:endParaRPr>
          </a:p>
          <a:p>
            <a:pPr indent="0" lvl="0" marL="0" rtl="0" algn="just">
              <a:spcBef>
                <a:spcPts val="1600"/>
              </a:spcBef>
              <a:spcAft>
                <a:spcPts val="0"/>
              </a:spcAft>
              <a:buNone/>
            </a:pPr>
            <a:r>
              <a:rPr lang="pt-BR">
                <a:solidFill>
                  <a:schemeClr val="dk1"/>
                </a:solidFill>
              </a:rPr>
              <a:t>Com um resultado sinérgico. Todos acabam ganhando.</a:t>
            </a:r>
            <a:endParaRPr>
              <a:solidFill>
                <a:schemeClr val="dk1"/>
              </a:solidFill>
            </a:endParaRPr>
          </a:p>
          <a:p>
            <a:pPr indent="0" lvl="0" marL="0" rtl="0" algn="just">
              <a:spcBef>
                <a:spcPts val="1600"/>
              </a:spcBef>
              <a:spcAft>
                <a:spcPts val="0"/>
              </a:spcAft>
              <a:buNone/>
            </a:pPr>
            <a:r>
              <a:rPr lang="pt-BR">
                <a:solidFill>
                  <a:schemeClr val="dk1"/>
                </a:solidFill>
              </a:rPr>
              <a:t>As pessoas acham mais fácil se associar a algo que vem obtendo êxito. </a:t>
            </a:r>
            <a:endParaRPr>
              <a:solidFill>
                <a:schemeClr val="dk1"/>
              </a:solidFill>
            </a:endParaRPr>
          </a:p>
          <a:p>
            <a:pPr indent="0" lvl="0" marL="0" rtl="0" algn="just">
              <a:spcBef>
                <a:spcPts val="1600"/>
              </a:spcBef>
              <a:spcAft>
                <a:spcPts val="0"/>
              </a:spcAft>
              <a:buNone/>
            </a:pPr>
            <a:r>
              <a:rPr lang="pt-BR">
                <a:solidFill>
                  <a:schemeClr val="dk1"/>
                </a:solidFill>
              </a:rPr>
              <a:t>Mostre a elas um vislumbre do futuro e fará com que colaborem.</a:t>
            </a:r>
            <a:endParaRPr>
              <a:solidFill>
                <a:schemeClr val="dk1"/>
              </a:solidFill>
            </a:endParaRPr>
          </a:p>
          <a:p>
            <a:pPr indent="0" lvl="0" marL="0" rtl="0" algn="ctr">
              <a:spcBef>
                <a:spcPts val="1600"/>
              </a:spcBef>
              <a:spcAft>
                <a:spcPts val="1600"/>
              </a:spcAft>
              <a:buNone/>
            </a:pPr>
            <a:r>
              <a:t/>
            </a:r>
            <a:endParaRPr>
              <a:solidFill>
                <a:schemeClr val="dk1"/>
              </a:solidFill>
            </a:endParaRPr>
          </a:p>
        </p:txBody>
      </p:sp>
      <p:pic>
        <p:nvPicPr>
          <p:cNvPr id="219" name="Google Shape;219;p33"/>
          <p:cNvPicPr preferRelativeResize="0"/>
          <p:nvPr/>
        </p:nvPicPr>
        <p:blipFill>
          <a:blip r:embed="rId3">
            <a:alphaModFix/>
          </a:blip>
          <a:stretch>
            <a:fillRect/>
          </a:stretch>
        </p:blipFill>
        <p:spPr>
          <a:xfrm>
            <a:off x="7126275" y="3152349"/>
            <a:ext cx="1934625" cy="1806451"/>
          </a:xfrm>
          <a:prstGeom prst="rect">
            <a:avLst/>
          </a:prstGeom>
          <a:noFill/>
          <a:ln>
            <a:noFill/>
          </a:ln>
        </p:spPr>
      </p:pic>
      <p:pic>
        <p:nvPicPr>
          <p:cNvPr id="220" name="Google Shape;220;p33"/>
          <p:cNvPicPr preferRelativeResize="0"/>
          <p:nvPr/>
        </p:nvPicPr>
        <p:blipFill>
          <a:blip r:embed="rId4">
            <a:alphaModFix/>
          </a:blip>
          <a:stretch>
            <a:fillRect/>
          </a:stretch>
        </p:blipFill>
        <p:spPr>
          <a:xfrm>
            <a:off x="7292739" y="2836775"/>
            <a:ext cx="1596557" cy="149079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Sapos Cozidos</a:t>
            </a:r>
            <a:endParaRPr/>
          </a:p>
        </p:txBody>
      </p:sp>
      <p:sp>
        <p:nvSpPr>
          <p:cNvPr id="226" name="Google Shape;226;p34"/>
          <p:cNvSpPr txBox="1"/>
          <p:nvPr>
            <p:ph idx="1" type="body"/>
          </p:nvPr>
        </p:nvSpPr>
        <p:spPr>
          <a:xfrm>
            <a:off x="361800" y="1633600"/>
            <a:ext cx="8420400" cy="147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Dizem que se você pegar um sapo e jogá-lo em água fervendo, ele saltará imediatamente para fora de novo. </a:t>
            </a:r>
            <a:endParaRPr>
              <a:solidFill>
                <a:schemeClr val="dk1"/>
              </a:solidFill>
            </a:endParaRPr>
          </a:p>
          <a:p>
            <a:pPr indent="0" lvl="0" marL="0" rtl="0" algn="just">
              <a:spcBef>
                <a:spcPts val="1600"/>
              </a:spcBef>
              <a:spcAft>
                <a:spcPts val="1600"/>
              </a:spcAft>
              <a:buNone/>
            </a:pPr>
            <a:r>
              <a:rPr lang="pt-BR">
                <a:solidFill>
                  <a:schemeClr val="dk1"/>
                </a:solidFill>
              </a:rPr>
              <a:t>Se você colocar o sapo em uma panela com água fria e aquecê-la gradualmente, o sapo não notará o lento aumento na temperatura e permanecerá quieto até ser cozido.</a:t>
            </a:r>
            <a:endParaRPr>
              <a:solidFill>
                <a:schemeClr val="dk1"/>
              </a:solidFill>
            </a:endParaRPr>
          </a:p>
        </p:txBody>
      </p:sp>
      <p:pic>
        <p:nvPicPr>
          <p:cNvPr id="227" name="Google Shape;227;p34"/>
          <p:cNvPicPr preferRelativeResize="0"/>
          <p:nvPr/>
        </p:nvPicPr>
        <p:blipFill>
          <a:blip r:embed="rId3">
            <a:alphaModFix/>
          </a:blip>
          <a:stretch>
            <a:fillRect/>
          </a:stretch>
        </p:blipFill>
        <p:spPr>
          <a:xfrm>
            <a:off x="1015675" y="3820275"/>
            <a:ext cx="1343025" cy="1323226"/>
          </a:xfrm>
          <a:prstGeom prst="rect">
            <a:avLst/>
          </a:prstGeom>
          <a:noFill/>
          <a:ln>
            <a:noFill/>
          </a:ln>
        </p:spPr>
      </p:pic>
      <p:pic>
        <p:nvPicPr>
          <p:cNvPr id="228" name="Google Shape;228;p34"/>
          <p:cNvPicPr preferRelativeResize="0"/>
          <p:nvPr/>
        </p:nvPicPr>
        <p:blipFill>
          <a:blip r:embed="rId4">
            <a:alphaModFix/>
          </a:blip>
          <a:stretch>
            <a:fillRect/>
          </a:stretch>
        </p:blipFill>
        <p:spPr>
          <a:xfrm>
            <a:off x="1465238" y="4052942"/>
            <a:ext cx="553105" cy="5449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Não seja um sapo</a:t>
            </a:r>
            <a:endParaRPr/>
          </a:p>
        </p:txBody>
      </p:sp>
      <p:sp>
        <p:nvSpPr>
          <p:cNvPr id="234" name="Google Shape;234;p35"/>
          <p:cNvSpPr txBox="1"/>
          <p:nvPr>
            <p:ph idx="1" type="body"/>
          </p:nvPr>
        </p:nvSpPr>
        <p:spPr>
          <a:xfrm>
            <a:off x="286800" y="1268950"/>
            <a:ext cx="8570400" cy="3183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Não espere até ser tarde demais para se atentar aos erros, trabalhe diariamente para notar </a:t>
            </a:r>
            <a:r>
              <a:rPr lang="pt-BR">
                <a:solidFill>
                  <a:schemeClr val="dk1"/>
                </a:solidFill>
              </a:rPr>
              <a:t>possíveis</a:t>
            </a:r>
            <a:r>
              <a:rPr lang="pt-BR">
                <a:solidFill>
                  <a:schemeClr val="dk1"/>
                </a:solidFill>
              </a:rPr>
              <a:t> problemas e não acabar sucumbindo a eles.</a:t>
            </a:r>
            <a:endParaRPr>
              <a:solidFill>
                <a:schemeClr val="dk1"/>
              </a:solidFill>
            </a:endParaRPr>
          </a:p>
          <a:p>
            <a:pPr indent="0" lvl="0" marL="0" rtl="0" algn="just">
              <a:spcBef>
                <a:spcPts val="1600"/>
              </a:spcBef>
              <a:spcAft>
                <a:spcPts val="0"/>
              </a:spcAft>
              <a:buNone/>
            </a:pPr>
            <a:r>
              <a:rPr lang="pt-BR">
                <a:solidFill>
                  <a:schemeClr val="dk1"/>
                </a:solidFill>
              </a:rPr>
              <a:t>Observe que o problema do sapo é diferente da questão das janelas quebradas. </a:t>
            </a:r>
            <a:endParaRPr>
              <a:solidFill>
                <a:schemeClr val="dk1"/>
              </a:solidFill>
            </a:endParaRPr>
          </a:p>
          <a:p>
            <a:pPr indent="0" lvl="0" marL="0" rtl="0" algn="just">
              <a:spcBef>
                <a:spcPts val="1600"/>
              </a:spcBef>
              <a:spcAft>
                <a:spcPts val="1600"/>
              </a:spcAft>
              <a:buNone/>
            </a:pPr>
            <a:r>
              <a:rPr lang="pt-BR">
                <a:solidFill>
                  <a:schemeClr val="dk1"/>
                </a:solidFill>
              </a:rPr>
              <a:t>Na</a:t>
            </a:r>
            <a:r>
              <a:rPr lang="pt-BR">
                <a:solidFill>
                  <a:schemeClr val="dk1"/>
                </a:solidFill>
              </a:rPr>
              <a:t> Teoria da</a:t>
            </a:r>
            <a:r>
              <a:rPr lang="pt-BR">
                <a:solidFill>
                  <a:schemeClr val="dk1"/>
                </a:solidFill>
              </a:rPr>
              <a:t> Janela Quebrada, se perde a vontade de combater a entropia porque se percebe que ninguém se preocupa. O sapo simplesmente não nota a mudança.</a:t>
            </a:r>
            <a:endParaRPr>
              <a:solidFill>
                <a:schemeClr val="dk1"/>
              </a:solidFill>
            </a:endParaRPr>
          </a:p>
        </p:txBody>
      </p:sp>
      <p:pic>
        <p:nvPicPr>
          <p:cNvPr id="235" name="Google Shape;235;p35"/>
          <p:cNvPicPr preferRelativeResize="0"/>
          <p:nvPr/>
        </p:nvPicPr>
        <p:blipFill>
          <a:blip r:embed="rId3">
            <a:alphaModFix/>
          </a:blip>
          <a:stretch>
            <a:fillRect/>
          </a:stretch>
        </p:blipFill>
        <p:spPr>
          <a:xfrm>
            <a:off x="1028700" y="3830725"/>
            <a:ext cx="1266675" cy="1266675"/>
          </a:xfrm>
          <a:prstGeom prst="rect">
            <a:avLst/>
          </a:prstGeom>
          <a:noFill/>
          <a:ln>
            <a:noFill/>
          </a:ln>
        </p:spPr>
      </p:pic>
      <p:pic>
        <p:nvPicPr>
          <p:cNvPr id="236" name="Google Shape;236;p35"/>
          <p:cNvPicPr preferRelativeResize="0"/>
          <p:nvPr/>
        </p:nvPicPr>
        <p:blipFill rotWithShape="1">
          <a:blip r:embed="rId4">
            <a:alphaModFix/>
          </a:blip>
          <a:srcRect b="0" l="0" r="0" t="0"/>
          <a:stretch/>
        </p:blipFill>
        <p:spPr>
          <a:xfrm>
            <a:off x="2404900" y="3964200"/>
            <a:ext cx="404250" cy="404250"/>
          </a:xfrm>
          <a:prstGeom prst="rect">
            <a:avLst/>
          </a:prstGeom>
          <a:noFill/>
          <a:ln>
            <a:noFill/>
          </a:ln>
        </p:spPr>
      </p:pic>
      <p:pic>
        <p:nvPicPr>
          <p:cNvPr id="237" name="Google Shape;237;p35"/>
          <p:cNvPicPr preferRelativeResize="0"/>
          <p:nvPr/>
        </p:nvPicPr>
        <p:blipFill rotWithShape="1">
          <a:blip r:embed="rId4">
            <a:alphaModFix/>
          </a:blip>
          <a:srcRect b="0" l="0" r="0" t="0"/>
          <a:stretch/>
        </p:blipFill>
        <p:spPr>
          <a:xfrm>
            <a:off x="3033275" y="4703775"/>
            <a:ext cx="404250" cy="404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243" name="Google Shape;243;p36"/>
          <p:cNvSpPr txBox="1"/>
          <p:nvPr>
            <p:ph idx="1" type="body"/>
          </p:nvPr>
        </p:nvSpPr>
        <p:spPr>
          <a:xfrm>
            <a:off x="311700" y="1308150"/>
            <a:ext cx="8520600" cy="3406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a:solidFill>
                  <a:srgbClr val="000000"/>
                </a:solidFill>
              </a:rPr>
              <a:t>DICA 5:</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Seja um catalisador da mudança</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Busque instigar e despertar a curiosidade para a melhoria nos outros.</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rPr b="1" lang="pt-BR">
                <a:solidFill>
                  <a:srgbClr val="000000"/>
                </a:solidFill>
              </a:rPr>
              <a:t>DICA 6:</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Lembre-se do cenário em larga escala</a:t>
            </a:r>
            <a:endParaRPr b="1">
              <a:solidFill>
                <a:srgbClr val="000000"/>
              </a:solidFill>
            </a:endParaRPr>
          </a:p>
          <a:p>
            <a:pPr indent="457200" lvl="0" marL="0" rtl="0" algn="l">
              <a:lnSpc>
                <a:spcPct val="150000"/>
              </a:lnSpc>
              <a:spcBef>
                <a:spcPts val="0"/>
              </a:spcBef>
              <a:spcAft>
                <a:spcPts val="0"/>
              </a:spcAft>
              <a:buNone/>
            </a:pPr>
            <a:r>
              <a:rPr lang="pt-BR">
                <a:solidFill>
                  <a:schemeClr val="lt1"/>
                </a:solidFill>
              </a:rPr>
              <a:t>A acumulação de pequenas coisas desintegra a motivação e as equipes, então pense antes de sair do controle.</a:t>
            </a:r>
            <a:endParaRPr>
              <a:solidFill>
                <a:schemeClr val="lt1"/>
              </a:solidFill>
            </a:endParaRPr>
          </a:p>
          <a:p>
            <a:pPr indent="0" lvl="0" marL="0" rtl="0" algn="just">
              <a:lnSpc>
                <a:spcPct val="150000"/>
              </a:lnSpc>
              <a:spcBef>
                <a:spcPts val="0"/>
              </a:spcBef>
              <a:spcAft>
                <a:spcPts val="0"/>
              </a:spcAft>
              <a:buNone/>
            </a:pPr>
            <a:r>
              <a:t/>
            </a:r>
            <a:endParaRPr b="1">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244" name="Google Shape;244;p36"/>
          <p:cNvPicPr preferRelativeResize="0"/>
          <p:nvPr/>
        </p:nvPicPr>
        <p:blipFill>
          <a:blip r:embed="rId3">
            <a:alphaModFix/>
          </a:blip>
          <a:stretch>
            <a:fillRect/>
          </a:stretch>
        </p:blipFill>
        <p:spPr>
          <a:xfrm>
            <a:off x="7944650" y="225700"/>
            <a:ext cx="887651" cy="8876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Software Satisfatório</a:t>
            </a:r>
            <a:endParaRPr/>
          </a:p>
        </p:txBody>
      </p:sp>
      <p:sp>
        <p:nvSpPr>
          <p:cNvPr id="250" name="Google Shape;250;p37"/>
          <p:cNvSpPr txBox="1"/>
          <p:nvPr>
            <p:ph idx="1" type="body"/>
          </p:nvPr>
        </p:nvSpPr>
        <p:spPr>
          <a:xfrm>
            <a:off x="434100" y="1556250"/>
            <a:ext cx="8275800" cy="20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Se esforce para criar um </a:t>
            </a:r>
            <a:r>
              <a:rPr b="1" lang="pt-BR">
                <a:solidFill>
                  <a:schemeClr val="dk1"/>
                </a:solidFill>
              </a:rPr>
              <a:t>bom</a:t>
            </a:r>
            <a:r>
              <a:rPr lang="pt-BR">
                <a:solidFill>
                  <a:schemeClr val="dk1"/>
                </a:solidFill>
              </a:rPr>
              <a:t> software. </a:t>
            </a:r>
            <a:endParaRPr>
              <a:solidFill>
                <a:schemeClr val="dk1"/>
              </a:solidFill>
            </a:endParaRPr>
          </a:p>
          <a:p>
            <a:pPr indent="0" lvl="0" marL="0" rtl="0" algn="l">
              <a:spcBef>
                <a:spcPts val="1600"/>
              </a:spcBef>
              <a:spcAft>
                <a:spcPts val="0"/>
              </a:spcAft>
              <a:buNone/>
            </a:pPr>
            <a:r>
              <a:rPr lang="pt-BR">
                <a:solidFill>
                  <a:schemeClr val="dk1"/>
                </a:solidFill>
              </a:rPr>
              <a:t>Como todos os produtos e serviços, o software também deve satisfazer os usuários de maneira eficiente. Afinal ninguém gosta de usar serviços ruins e </a:t>
            </a:r>
            <a:r>
              <a:rPr lang="pt-BR">
                <a:solidFill>
                  <a:schemeClr val="dk1"/>
                </a:solidFill>
              </a:rPr>
              <a:t>mal</a:t>
            </a:r>
            <a:r>
              <a:rPr lang="pt-BR">
                <a:solidFill>
                  <a:schemeClr val="dk1"/>
                </a:solidFill>
              </a:rPr>
              <a:t> feitos.</a:t>
            </a:r>
            <a:endParaRPr>
              <a:solidFill>
                <a:schemeClr val="dk1"/>
              </a:solidFill>
            </a:endParaRPr>
          </a:p>
          <a:p>
            <a:pPr indent="0" lvl="0" marL="457200" rtl="0" algn="ctr">
              <a:spcBef>
                <a:spcPts val="1600"/>
              </a:spcBef>
              <a:spcAft>
                <a:spcPts val="1600"/>
              </a:spcAft>
              <a:buNone/>
            </a:pPr>
            <a:r>
              <a:t/>
            </a:r>
            <a:endParaRPr sz="2400">
              <a:solidFill>
                <a:schemeClr val="dk1"/>
              </a:solidFill>
              <a:latin typeface="Oswald"/>
              <a:ea typeface="Oswald"/>
              <a:cs typeface="Oswald"/>
              <a:sym typeface="Oswald"/>
            </a:endParaRPr>
          </a:p>
        </p:txBody>
      </p:sp>
      <p:pic>
        <p:nvPicPr>
          <p:cNvPr id="251" name="Google Shape;251;p37"/>
          <p:cNvPicPr preferRelativeResize="0"/>
          <p:nvPr/>
        </p:nvPicPr>
        <p:blipFill>
          <a:blip r:embed="rId3">
            <a:alphaModFix/>
          </a:blip>
          <a:stretch>
            <a:fillRect/>
          </a:stretch>
        </p:blipFill>
        <p:spPr>
          <a:xfrm>
            <a:off x="7049750" y="3360950"/>
            <a:ext cx="1782550" cy="1782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Envolva seus usuários na tomada de decisões</a:t>
            </a:r>
            <a:endParaRPr/>
          </a:p>
        </p:txBody>
      </p:sp>
      <p:sp>
        <p:nvSpPr>
          <p:cNvPr id="257" name="Google Shape;257;p38"/>
          <p:cNvSpPr txBox="1"/>
          <p:nvPr>
            <p:ph idx="1" type="body"/>
          </p:nvPr>
        </p:nvSpPr>
        <p:spPr>
          <a:xfrm>
            <a:off x="483750" y="1538300"/>
            <a:ext cx="8176500" cy="16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rPr>
              <a:t>Quando criamos software para as pessoas, lembramos de pedir requisitos. Mas você pergunta a elas o nível de satisfação que desejam que seu software tenha?</a:t>
            </a:r>
            <a:endParaRPr>
              <a:solidFill>
                <a:schemeClr val="dk1"/>
              </a:solidFill>
            </a:endParaRPr>
          </a:p>
          <a:p>
            <a:pPr indent="0" lvl="0" marL="0" rtl="0" algn="l">
              <a:spcBef>
                <a:spcPts val="1600"/>
              </a:spcBef>
              <a:spcAft>
                <a:spcPts val="0"/>
              </a:spcAft>
              <a:buNone/>
            </a:pPr>
            <a:r>
              <a:rPr lang="pt-BR">
                <a:solidFill>
                  <a:schemeClr val="dk1"/>
                </a:solidFill>
              </a:rPr>
              <a:t>Dê algo para seu usuário o mais cedo para que você possa receber um feedback do seu trabalho, assim fazendo melhorias.</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457200" rtl="0" algn="ctr">
              <a:spcBef>
                <a:spcPts val="1600"/>
              </a:spcBef>
              <a:spcAft>
                <a:spcPts val="1600"/>
              </a:spcAft>
              <a:buNone/>
            </a:pPr>
            <a:r>
              <a:t/>
            </a:r>
            <a:endParaRPr>
              <a:solidFill>
                <a:schemeClr val="dk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Saiba quando parar</a:t>
            </a:r>
            <a:endParaRPr/>
          </a:p>
        </p:txBody>
      </p:sp>
      <p:sp>
        <p:nvSpPr>
          <p:cNvPr id="263" name="Google Shape;263;p39"/>
          <p:cNvSpPr txBox="1"/>
          <p:nvPr>
            <p:ph idx="1" type="body"/>
          </p:nvPr>
        </p:nvSpPr>
        <p:spPr>
          <a:xfrm>
            <a:off x="448375" y="1565250"/>
            <a:ext cx="8383800" cy="201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Não estrague um programa que funciona perfeitamente o enfeitando e aprimorando excessivamente. </a:t>
            </a:r>
            <a:endParaRPr>
              <a:solidFill>
                <a:schemeClr val="dk1"/>
              </a:solidFill>
            </a:endParaRPr>
          </a:p>
          <a:p>
            <a:pPr indent="0" lvl="0" marL="0" rtl="0" algn="just">
              <a:spcBef>
                <a:spcPts val="1600"/>
              </a:spcBef>
              <a:spcAft>
                <a:spcPts val="0"/>
              </a:spcAft>
              <a:buNone/>
            </a:pPr>
            <a:r>
              <a:rPr lang="pt-BR">
                <a:solidFill>
                  <a:schemeClr val="dk1"/>
                </a:solidFill>
              </a:rPr>
              <a:t>O código nunca chegará na perfeição, então, saiba quando parar.</a:t>
            </a:r>
            <a:endParaRPr>
              <a:solidFill>
                <a:schemeClr val="dk1"/>
              </a:solidFill>
            </a:endParaRPr>
          </a:p>
          <a:p>
            <a:pPr indent="0" lvl="0" marL="0" rtl="0" algn="just">
              <a:spcBef>
                <a:spcPts val="1600"/>
              </a:spcBef>
              <a:spcAft>
                <a:spcPts val="0"/>
              </a:spcAft>
              <a:buNone/>
            </a:pPr>
            <a:r>
              <a:rPr lang="pt-BR">
                <a:solidFill>
                  <a:schemeClr val="dk1"/>
                </a:solidFill>
              </a:rPr>
              <a:t>Passe adiante e deixe que seu código fale um pouco por si próprio.</a:t>
            </a:r>
            <a:endParaRPr>
              <a:solidFill>
                <a:schemeClr val="dk1"/>
              </a:solidFill>
            </a:endParaRPr>
          </a:p>
          <a:p>
            <a:pPr indent="0" lvl="0" marL="0" rtl="0" algn="ctr">
              <a:spcBef>
                <a:spcPts val="1600"/>
              </a:spcBef>
              <a:spcAft>
                <a:spcPts val="0"/>
              </a:spcAft>
              <a:buNone/>
            </a:pPr>
            <a:r>
              <a:t/>
            </a:r>
            <a:endParaRPr sz="2000">
              <a:solidFill>
                <a:schemeClr val="dk1"/>
              </a:solidFill>
            </a:endParaRPr>
          </a:p>
          <a:p>
            <a:pPr indent="0" lvl="0" marL="457200" rtl="0" algn="ctr">
              <a:spcBef>
                <a:spcPts val="1600"/>
              </a:spcBef>
              <a:spcAft>
                <a:spcPts val="1600"/>
              </a:spcAft>
              <a:buNone/>
            </a:pPr>
            <a:r>
              <a:t/>
            </a:r>
            <a:endParaRPr sz="2400">
              <a:solidFill>
                <a:schemeClr val="dk1"/>
              </a:solidFill>
              <a:latin typeface="Oswald"/>
              <a:ea typeface="Oswald"/>
              <a:cs typeface="Oswald"/>
              <a:sym typeface="Oswald"/>
            </a:endParaRPr>
          </a:p>
        </p:txBody>
      </p:sp>
      <p:pic>
        <p:nvPicPr>
          <p:cNvPr id="264" name="Google Shape;264;p39"/>
          <p:cNvPicPr preferRelativeResize="0"/>
          <p:nvPr/>
        </p:nvPicPr>
        <p:blipFill>
          <a:blip r:embed="rId3">
            <a:alphaModFix/>
          </a:blip>
          <a:stretch>
            <a:fillRect/>
          </a:stretch>
        </p:blipFill>
        <p:spPr>
          <a:xfrm>
            <a:off x="7868921" y="3958350"/>
            <a:ext cx="963375" cy="963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270" name="Google Shape;270;p40"/>
          <p:cNvSpPr txBox="1"/>
          <p:nvPr>
            <p:ph idx="1" type="body"/>
          </p:nvPr>
        </p:nvSpPr>
        <p:spPr>
          <a:xfrm>
            <a:off x="311700" y="1347300"/>
            <a:ext cx="8520600" cy="244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DICA 7:</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 </a:t>
            </a:r>
            <a:r>
              <a:rPr b="1" lang="pt-BR">
                <a:solidFill>
                  <a:srgbClr val="000000"/>
                </a:solidFill>
              </a:rPr>
              <a:t>Torne a qualidade parte dos requisitos</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O escopo e a qualidade do sistema que você vai produzir devem ser especificados como parte dos requisitos desse sistema.</a:t>
            </a:r>
            <a:endParaRPr>
              <a:solidFill>
                <a:schemeClr val="lt1"/>
              </a:solidFill>
            </a:endParaRPr>
          </a:p>
          <a:p>
            <a:pPr indent="0" lvl="0" marL="0" rtl="0" algn="just">
              <a:lnSpc>
                <a:spcPct val="150000"/>
              </a:lnSpc>
              <a:spcBef>
                <a:spcPts val="0"/>
              </a:spcBef>
              <a:spcAft>
                <a:spcPts val="0"/>
              </a:spcAft>
              <a:buNone/>
            </a:pPr>
            <a:r>
              <a:t/>
            </a:r>
            <a:endParaRPr>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b="1">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271" name="Google Shape;271;p40"/>
          <p:cNvPicPr preferRelativeResize="0"/>
          <p:nvPr/>
        </p:nvPicPr>
        <p:blipFill>
          <a:blip r:embed="rId3">
            <a:alphaModFix/>
          </a:blip>
          <a:stretch>
            <a:fillRect/>
          </a:stretch>
        </p:blipFill>
        <p:spPr>
          <a:xfrm>
            <a:off x="7944650" y="225700"/>
            <a:ext cx="887651" cy="887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Sua Carteira de Conhecimentos</a:t>
            </a:r>
            <a:endParaRPr/>
          </a:p>
        </p:txBody>
      </p:sp>
      <p:sp>
        <p:nvSpPr>
          <p:cNvPr id="277" name="Google Shape;277;p41"/>
          <p:cNvSpPr txBox="1"/>
          <p:nvPr>
            <p:ph idx="1" type="body"/>
          </p:nvPr>
        </p:nvSpPr>
        <p:spPr>
          <a:xfrm>
            <a:off x="434100" y="1259475"/>
            <a:ext cx="7596000" cy="8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000">
                <a:solidFill>
                  <a:schemeClr val="dk1"/>
                </a:solidFill>
              </a:rPr>
              <a:t>Invista em seu conhecimento assim como um investidor financeiro:</a:t>
            </a:r>
            <a:endParaRPr sz="2000">
              <a:solidFill>
                <a:schemeClr val="dk1"/>
              </a:solidFill>
            </a:endParaRPr>
          </a:p>
          <a:p>
            <a:pPr indent="0" lvl="0" marL="457200" rtl="0" algn="ctr">
              <a:spcBef>
                <a:spcPts val="1600"/>
              </a:spcBef>
              <a:spcAft>
                <a:spcPts val="1600"/>
              </a:spcAft>
              <a:buNone/>
            </a:pPr>
            <a:r>
              <a:t/>
            </a:r>
            <a:endParaRPr sz="2400">
              <a:solidFill>
                <a:schemeClr val="dk1"/>
              </a:solidFill>
              <a:latin typeface="Oswald"/>
              <a:ea typeface="Oswald"/>
              <a:cs typeface="Oswald"/>
              <a:sym typeface="Oswald"/>
            </a:endParaRPr>
          </a:p>
        </p:txBody>
      </p:sp>
      <p:sp>
        <p:nvSpPr>
          <p:cNvPr id="278" name="Google Shape;278;p41"/>
          <p:cNvSpPr txBox="1"/>
          <p:nvPr>
            <p:ph idx="1" type="body"/>
          </p:nvPr>
        </p:nvSpPr>
        <p:spPr>
          <a:xfrm>
            <a:off x="573975" y="1963750"/>
            <a:ext cx="7596000" cy="29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93C47D"/>
                </a:solidFill>
              </a:rPr>
              <a:t>Invista regularmente</a:t>
            </a:r>
            <a:endParaRPr>
              <a:solidFill>
                <a:srgbClr val="93C47D"/>
              </a:solidFill>
            </a:endParaRPr>
          </a:p>
          <a:p>
            <a:pPr indent="0" lvl="0" marL="0" rtl="0" algn="l">
              <a:spcBef>
                <a:spcPts val="1600"/>
              </a:spcBef>
              <a:spcAft>
                <a:spcPts val="0"/>
              </a:spcAft>
              <a:buNone/>
            </a:pPr>
            <a:r>
              <a:rPr lang="pt-BR">
                <a:solidFill>
                  <a:srgbClr val="93C47D"/>
                </a:solidFill>
              </a:rPr>
              <a:t>Diversifique</a:t>
            </a:r>
            <a:endParaRPr>
              <a:solidFill>
                <a:srgbClr val="93C47D"/>
              </a:solidFill>
            </a:endParaRPr>
          </a:p>
          <a:p>
            <a:pPr indent="0" lvl="0" marL="0" rtl="0" algn="l">
              <a:spcBef>
                <a:spcPts val="1600"/>
              </a:spcBef>
              <a:spcAft>
                <a:spcPts val="0"/>
              </a:spcAft>
              <a:buNone/>
            </a:pPr>
            <a:r>
              <a:rPr lang="pt-BR">
                <a:solidFill>
                  <a:srgbClr val="93C47D"/>
                </a:solidFill>
              </a:rPr>
              <a:t>Gerencie o risco</a:t>
            </a:r>
            <a:endParaRPr>
              <a:solidFill>
                <a:srgbClr val="93C47D"/>
              </a:solidFill>
            </a:endParaRPr>
          </a:p>
          <a:p>
            <a:pPr indent="0" lvl="0" marL="0" rtl="0" algn="l">
              <a:spcBef>
                <a:spcPts val="1600"/>
              </a:spcBef>
              <a:spcAft>
                <a:spcPts val="0"/>
              </a:spcAft>
              <a:buNone/>
            </a:pPr>
            <a:r>
              <a:rPr lang="pt-BR">
                <a:solidFill>
                  <a:srgbClr val="93C47D"/>
                </a:solidFill>
              </a:rPr>
              <a:t>Compre barato, venda caro</a:t>
            </a:r>
            <a:endParaRPr>
              <a:solidFill>
                <a:srgbClr val="93C47D"/>
              </a:solidFill>
            </a:endParaRPr>
          </a:p>
          <a:p>
            <a:pPr indent="0" lvl="0" marL="0" rtl="0" algn="l">
              <a:spcBef>
                <a:spcPts val="1600"/>
              </a:spcBef>
              <a:spcAft>
                <a:spcPts val="0"/>
              </a:spcAft>
              <a:buNone/>
            </a:pPr>
            <a:r>
              <a:rPr lang="pt-BR">
                <a:solidFill>
                  <a:srgbClr val="93C47D"/>
                </a:solidFill>
              </a:rPr>
              <a:t>Reexamine e reestruture</a:t>
            </a:r>
            <a:endParaRPr>
              <a:solidFill>
                <a:srgbClr val="93C47D"/>
              </a:solidFill>
            </a:endParaRPr>
          </a:p>
          <a:p>
            <a:pPr indent="0" lvl="0" marL="457200" rtl="0" algn="l">
              <a:spcBef>
                <a:spcPts val="1600"/>
              </a:spcBef>
              <a:spcAft>
                <a:spcPts val="1600"/>
              </a:spcAft>
              <a:buNone/>
            </a:pPr>
            <a:r>
              <a:t/>
            </a:r>
            <a:endParaRPr sz="2400">
              <a:solidFill>
                <a:schemeClr val="dk1"/>
              </a:solidFill>
              <a:latin typeface="Oswald"/>
              <a:ea typeface="Oswald"/>
              <a:cs typeface="Oswald"/>
              <a:sym typeface="Oswald"/>
            </a:endParaRPr>
          </a:p>
        </p:txBody>
      </p:sp>
      <p:pic>
        <p:nvPicPr>
          <p:cNvPr id="279" name="Google Shape;279;p41"/>
          <p:cNvPicPr preferRelativeResize="0"/>
          <p:nvPr/>
        </p:nvPicPr>
        <p:blipFill>
          <a:blip r:embed="rId3">
            <a:alphaModFix/>
          </a:blip>
          <a:stretch>
            <a:fillRect/>
          </a:stretch>
        </p:blipFill>
        <p:spPr>
          <a:xfrm>
            <a:off x="7628100" y="3744050"/>
            <a:ext cx="1166975" cy="1166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505500" y="2275188"/>
            <a:ext cx="2133000" cy="59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pt-BR" sz="3200"/>
              <a:t>Prefácio</a:t>
            </a:r>
            <a:endParaRPr b="1" sz="3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2656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Construindo sua Carteira</a:t>
            </a:r>
            <a:endParaRPr/>
          </a:p>
        </p:txBody>
      </p:sp>
      <p:sp>
        <p:nvSpPr>
          <p:cNvPr id="285" name="Google Shape;285;p42"/>
          <p:cNvSpPr txBox="1"/>
          <p:nvPr>
            <p:ph idx="1" type="body"/>
          </p:nvPr>
        </p:nvSpPr>
        <p:spPr>
          <a:xfrm>
            <a:off x="426825" y="1580550"/>
            <a:ext cx="8059200" cy="251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rgbClr val="93C47D"/>
                </a:solidFill>
              </a:rPr>
              <a:t>Invist</a:t>
            </a:r>
            <a:r>
              <a:rPr lang="pt-BR" sz="2000">
                <a:solidFill>
                  <a:srgbClr val="93C47D"/>
                </a:solidFill>
              </a:rPr>
              <a:t>a Regularm</a:t>
            </a:r>
            <a:r>
              <a:rPr lang="pt-BR" sz="2000">
                <a:solidFill>
                  <a:srgbClr val="93C47D"/>
                </a:solidFill>
              </a:rPr>
              <a:t>ente</a:t>
            </a:r>
            <a:endParaRPr sz="2000">
              <a:solidFill>
                <a:srgbClr val="93C47D"/>
              </a:solidFill>
            </a:endParaRPr>
          </a:p>
          <a:p>
            <a:pPr indent="0" lvl="0" marL="0" rtl="0" algn="just">
              <a:spcBef>
                <a:spcPts val="1600"/>
              </a:spcBef>
              <a:spcAft>
                <a:spcPts val="0"/>
              </a:spcAft>
              <a:buNone/>
            </a:pPr>
            <a:r>
              <a:rPr lang="pt-BR">
                <a:solidFill>
                  <a:schemeClr val="dk1"/>
                </a:solidFill>
              </a:rPr>
              <a:t>Como nos investimentos financeiros, você deve investir em sua carteira de conhecimentos regularmente. Mesmo se for apenas um pequeno montante, o hábito é tão importante quanto as somas.</a:t>
            </a:r>
            <a:endParaRPr sz="2400">
              <a:solidFill>
                <a:schemeClr val="dk1"/>
              </a:solidFill>
              <a:latin typeface="Oswald"/>
              <a:ea typeface="Oswald"/>
              <a:cs typeface="Oswald"/>
              <a:sym typeface="Oswald"/>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2656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Construindo sua Carteira</a:t>
            </a:r>
            <a:endParaRPr/>
          </a:p>
        </p:txBody>
      </p:sp>
      <p:sp>
        <p:nvSpPr>
          <p:cNvPr id="291" name="Google Shape;291;p43"/>
          <p:cNvSpPr txBox="1"/>
          <p:nvPr>
            <p:ph idx="1" type="body"/>
          </p:nvPr>
        </p:nvSpPr>
        <p:spPr>
          <a:xfrm>
            <a:off x="433975" y="1556750"/>
            <a:ext cx="8059200" cy="25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93C47D"/>
                </a:solidFill>
              </a:rPr>
              <a:t>Diversifique</a:t>
            </a:r>
            <a:endParaRPr sz="2000">
              <a:solidFill>
                <a:srgbClr val="93C47D"/>
              </a:solidFill>
            </a:endParaRPr>
          </a:p>
          <a:p>
            <a:pPr indent="0" lvl="0" marL="0" rtl="0" algn="just">
              <a:spcBef>
                <a:spcPts val="1600"/>
              </a:spcBef>
              <a:spcAft>
                <a:spcPts val="0"/>
              </a:spcAft>
              <a:buNone/>
            </a:pPr>
            <a:r>
              <a:rPr lang="pt-BR">
                <a:solidFill>
                  <a:schemeClr val="dk1"/>
                </a:solidFill>
              </a:rPr>
              <a:t>Quanto mais coisas diferentes você souber, mais valor terá. A face da Computação muda rapidamente. Quanto mais tecnologias você conhecer, melhor conseguirá se adaptar à mudança.</a:t>
            </a:r>
            <a:endParaRPr>
              <a:solidFill>
                <a:schemeClr val="dk1"/>
              </a:solidFill>
            </a:endParaRPr>
          </a:p>
          <a:p>
            <a:pPr indent="0" lvl="0" marL="457200" rtl="0" algn="l">
              <a:spcBef>
                <a:spcPts val="1600"/>
              </a:spcBef>
              <a:spcAft>
                <a:spcPts val="0"/>
              </a:spcAft>
              <a:buNone/>
            </a:pPr>
            <a:r>
              <a:t/>
            </a:r>
            <a:endParaRPr sz="2400">
              <a:solidFill>
                <a:schemeClr val="dk1"/>
              </a:solidFill>
              <a:latin typeface="Oswald"/>
              <a:ea typeface="Oswald"/>
              <a:cs typeface="Oswald"/>
              <a:sym typeface="Oswald"/>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type="title"/>
          </p:nvPr>
        </p:nvSpPr>
        <p:spPr>
          <a:xfrm>
            <a:off x="2656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Construindo sua Carteira</a:t>
            </a:r>
            <a:endParaRPr/>
          </a:p>
        </p:txBody>
      </p:sp>
      <p:sp>
        <p:nvSpPr>
          <p:cNvPr id="297" name="Google Shape;297;p44"/>
          <p:cNvSpPr txBox="1"/>
          <p:nvPr>
            <p:ph idx="1" type="body"/>
          </p:nvPr>
        </p:nvSpPr>
        <p:spPr>
          <a:xfrm>
            <a:off x="462575" y="1573425"/>
            <a:ext cx="8059200" cy="25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93C47D"/>
                </a:solidFill>
              </a:rPr>
              <a:t>Gerencie o risco</a:t>
            </a:r>
            <a:endParaRPr sz="2000">
              <a:solidFill>
                <a:srgbClr val="93C47D"/>
              </a:solidFill>
            </a:endParaRPr>
          </a:p>
          <a:p>
            <a:pPr indent="0" lvl="0" marL="0" rtl="0" algn="just">
              <a:spcBef>
                <a:spcPts val="1600"/>
              </a:spcBef>
              <a:spcAft>
                <a:spcPts val="0"/>
              </a:spcAft>
              <a:buNone/>
            </a:pPr>
            <a:r>
              <a:rPr lang="pt-BR">
                <a:solidFill>
                  <a:schemeClr val="dk1"/>
                </a:solidFill>
              </a:rPr>
              <a:t>A tecnologia se estende por um espectro de padrões que vai do arriscado e de alto retorno ao de baixo risco e baixo retorno.</a:t>
            </a:r>
            <a:endParaRPr>
              <a:solidFill>
                <a:schemeClr val="dk1"/>
              </a:solidFill>
            </a:endParaRPr>
          </a:p>
          <a:p>
            <a:pPr indent="0" lvl="0" marL="0" rtl="0" algn="just">
              <a:spcBef>
                <a:spcPts val="1600"/>
              </a:spcBef>
              <a:spcAft>
                <a:spcPts val="0"/>
              </a:spcAft>
              <a:buNone/>
            </a:pPr>
            <a:r>
              <a:rPr lang="pt-BR">
                <a:solidFill>
                  <a:schemeClr val="dk1"/>
                </a:solidFill>
              </a:rPr>
              <a:t>Não arrisque todas as suas apostas técnicas na mesma direção, se arrisque em linguagens pouco usadas, mas, também, aprenda o que está na moda e funciona.</a:t>
            </a:r>
            <a:endParaRPr>
              <a:solidFill>
                <a:schemeClr val="dk1"/>
              </a:solidFill>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2656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Construindo sua Carteira</a:t>
            </a:r>
            <a:endParaRPr/>
          </a:p>
        </p:txBody>
      </p:sp>
      <p:sp>
        <p:nvSpPr>
          <p:cNvPr id="303" name="Google Shape;303;p45"/>
          <p:cNvSpPr txBox="1"/>
          <p:nvPr>
            <p:ph idx="1" type="body"/>
          </p:nvPr>
        </p:nvSpPr>
        <p:spPr>
          <a:xfrm>
            <a:off x="496350" y="1652000"/>
            <a:ext cx="8059200" cy="279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rgbClr val="93C47D"/>
                </a:solidFill>
              </a:rPr>
              <a:t>Compre barato, venda caro</a:t>
            </a:r>
            <a:endParaRPr sz="2000">
              <a:solidFill>
                <a:srgbClr val="93C47D"/>
              </a:solidFill>
            </a:endParaRPr>
          </a:p>
          <a:p>
            <a:pPr indent="0" lvl="0" marL="0" rtl="0" algn="just">
              <a:spcBef>
                <a:spcPts val="1600"/>
              </a:spcBef>
              <a:spcAft>
                <a:spcPts val="0"/>
              </a:spcAft>
              <a:buNone/>
            </a:pPr>
            <a:r>
              <a:rPr lang="pt-BR">
                <a:solidFill>
                  <a:schemeClr val="dk1"/>
                </a:solidFill>
              </a:rPr>
              <a:t>Aprender uma tecnologia emergente antes dela se tornar popular pode ser tão difícil quanto encontrar uma ação em baixa, mas os lucros podem recompensar.</a:t>
            </a:r>
            <a:endParaRPr>
              <a:solidFill>
                <a:schemeClr val="dk1"/>
              </a:solidFill>
            </a:endParaRPr>
          </a:p>
          <a:p>
            <a:pPr indent="0" lvl="0" marL="0" rtl="0" algn="just">
              <a:spcBef>
                <a:spcPts val="1600"/>
              </a:spcBef>
              <a:spcAft>
                <a:spcPts val="0"/>
              </a:spcAft>
              <a:buNone/>
            </a:pPr>
            <a:r>
              <a:rPr lang="pt-BR">
                <a:solidFill>
                  <a:schemeClr val="dk1"/>
                </a:solidFill>
              </a:rPr>
              <a:t>Quem começou a aprender Java na década de 90 certamente tem uma boa bagagem e é bom nisso hoje.</a:t>
            </a:r>
            <a:endParaRPr>
              <a:solidFill>
                <a:schemeClr val="dk1"/>
              </a:solidFill>
            </a:endParaRPr>
          </a:p>
          <a:p>
            <a:pPr indent="0" lvl="0" marL="0" rtl="0" algn="l">
              <a:spcBef>
                <a:spcPts val="1600"/>
              </a:spcBef>
              <a:spcAft>
                <a:spcPts val="0"/>
              </a:spcAft>
              <a:buNone/>
            </a:pPr>
            <a:r>
              <a:t/>
            </a:r>
            <a:endParaRPr sz="2000">
              <a:solidFill>
                <a:schemeClr val="dk1"/>
              </a:solidFill>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6"/>
          <p:cNvSpPr txBox="1"/>
          <p:nvPr>
            <p:ph type="title"/>
          </p:nvPr>
        </p:nvSpPr>
        <p:spPr>
          <a:xfrm>
            <a:off x="26565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Construindo sua Carteira</a:t>
            </a:r>
            <a:endParaRPr/>
          </a:p>
        </p:txBody>
      </p:sp>
      <p:sp>
        <p:nvSpPr>
          <p:cNvPr id="309" name="Google Shape;309;p46"/>
          <p:cNvSpPr txBox="1"/>
          <p:nvPr>
            <p:ph idx="1" type="body"/>
          </p:nvPr>
        </p:nvSpPr>
        <p:spPr>
          <a:xfrm>
            <a:off x="496350" y="1666300"/>
            <a:ext cx="8059200" cy="27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000">
                <a:solidFill>
                  <a:srgbClr val="93C47D"/>
                </a:solidFill>
              </a:rPr>
              <a:t>Reexamine e reestruture</a:t>
            </a:r>
            <a:endParaRPr sz="2000">
              <a:solidFill>
                <a:srgbClr val="93C47D"/>
              </a:solidFill>
            </a:endParaRPr>
          </a:p>
          <a:p>
            <a:pPr indent="0" lvl="0" marL="0" rtl="0" algn="just">
              <a:spcBef>
                <a:spcPts val="1600"/>
              </a:spcBef>
              <a:spcAft>
                <a:spcPts val="0"/>
              </a:spcAft>
              <a:buNone/>
            </a:pPr>
            <a:r>
              <a:rPr lang="pt-BR">
                <a:solidFill>
                  <a:schemeClr val="dk1"/>
                </a:solidFill>
              </a:rPr>
              <a:t>Software é uma indústria muito dinâmica. Aquela tecnologia moderna que você começou a estudar no mês passado pode já estar ultrapassada.</a:t>
            </a:r>
            <a:endParaRPr>
              <a:solidFill>
                <a:schemeClr val="dk1"/>
              </a:solidFill>
            </a:endParaRPr>
          </a:p>
          <a:p>
            <a:pPr indent="0" lvl="0" marL="0" rtl="0" algn="just">
              <a:spcBef>
                <a:spcPts val="1600"/>
              </a:spcBef>
              <a:spcAft>
                <a:spcPts val="0"/>
              </a:spcAft>
              <a:buNone/>
            </a:pPr>
            <a:r>
              <a:rPr lang="pt-BR">
                <a:solidFill>
                  <a:schemeClr val="dk1"/>
                </a:solidFill>
              </a:rPr>
              <a:t>Você pode ter de rever uma tecnologia que não usa há algum tempo. Ou, talvez, esteja mais apto àquela nova oferta de trabalho se aprender essa outra linguagem...</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Tenha Objetivos</a:t>
            </a:r>
            <a:endParaRPr/>
          </a:p>
        </p:txBody>
      </p:sp>
      <p:sp>
        <p:nvSpPr>
          <p:cNvPr id="315" name="Google Shape;315;p47"/>
          <p:cNvSpPr txBox="1"/>
          <p:nvPr>
            <p:ph idx="1" type="body"/>
          </p:nvPr>
        </p:nvSpPr>
        <p:spPr>
          <a:xfrm>
            <a:off x="389400" y="1457675"/>
            <a:ext cx="8365200" cy="38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rgbClr val="93C47D"/>
                </a:solidFill>
              </a:rPr>
              <a:t>Aprenda pelo menos uma nova linguagem </a:t>
            </a:r>
            <a:r>
              <a:rPr lang="pt-BR">
                <a:solidFill>
                  <a:srgbClr val="93C47D"/>
                </a:solidFill>
              </a:rPr>
              <a:t>todo</a:t>
            </a:r>
            <a:r>
              <a:rPr lang="pt-BR">
                <a:solidFill>
                  <a:srgbClr val="93C47D"/>
                </a:solidFill>
              </a:rPr>
              <a:t> ano:</a:t>
            </a:r>
            <a:r>
              <a:rPr b="1" lang="pt-BR">
                <a:solidFill>
                  <a:srgbClr val="93C47D"/>
                </a:solidFill>
              </a:rPr>
              <a:t> </a:t>
            </a:r>
            <a:r>
              <a:rPr lang="pt-BR">
                <a:solidFill>
                  <a:schemeClr val="dk1"/>
                </a:solidFill>
              </a:rPr>
              <a:t>Aprendendo várias abordagens diferentes, você vai ajudar a expandir seu raciocínio e a evitar a estagnação.</a:t>
            </a:r>
            <a:endParaRPr>
              <a:solidFill>
                <a:schemeClr val="dk1"/>
              </a:solidFill>
            </a:endParaRPr>
          </a:p>
          <a:p>
            <a:pPr indent="0" lvl="0" marL="0" rtl="0" algn="just">
              <a:lnSpc>
                <a:spcPct val="100000"/>
              </a:lnSpc>
              <a:spcBef>
                <a:spcPts val="1600"/>
              </a:spcBef>
              <a:spcAft>
                <a:spcPts val="0"/>
              </a:spcAft>
              <a:buNone/>
            </a:pPr>
            <a:r>
              <a:rPr lang="pt-BR">
                <a:solidFill>
                  <a:srgbClr val="93C47D"/>
                </a:solidFill>
              </a:rPr>
              <a:t>Leia um livro técnico a cada trimestre:</a:t>
            </a:r>
            <a:r>
              <a:rPr b="1" lang="pt-BR">
                <a:solidFill>
                  <a:srgbClr val="93C47D"/>
                </a:solidFill>
              </a:rPr>
              <a:t> </a:t>
            </a:r>
            <a:r>
              <a:rPr lang="pt-BR">
                <a:solidFill>
                  <a:schemeClr val="dk1"/>
                </a:solidFill>
              </a:rPr>
              <a:t>As livrarias estão cheias de livros técnicos sobre tópicos interessantes relacionados a seu projeto atual. </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pt-BR">
                <a:solidFill>
                  <a:srgbClr val="93C47D"/>
                </a:solidFill>
              </a:rPr>
              <a:t>Leia também livros não técnicos:</a:t>
            </a:r>
            <a:r>
              <a:rPr b="1" lang="pt-BR">
                <a:solidFill>
                  <a:srgbClr val="93C47D"/>
                </a:solidFill>
              </a:rPr>
              <a:t> </a:t>
            </a:r>
            <a:r>
              <a:rPr lang="pt-BR">
                <a:solidFill>
                  <a:schemeClr val="dk1"/>
                </a:solidFill>
              </a:rPr>
              <a:t>É importante lembrar que computadores são usados por pessoas. Não esqueça o lado humano da equação.</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pt-BR">
                <a:solidFill>
                  <a:srgbClr val="93C47D"/>
                </a:solidFill>
              </a:rPr>
              <a:t>Tenha aulas:</a:t>
            </a:r>
            <a:r>
              <a:rPr lang="pt-BR">
                <a:solidFill>
                  <a:schemeClr val="dk1"/>
                </a:solidFill>
              </a:rPr>
              <a:t> Procure cursos interessantes no colégio ou universidade de sua comunidade ou talvez na próxima feira que vier à cidade.</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chemeClr val="dk1"/>
              </a:solidFill>
              <a:latin typeface="Oswald"/>
              <a:ea typeface="Oswald"/>
              <a:cs typeface="Oswald"/>
              <a:sym typeface="Oswald"/>
            </a:endParaRPr>
          </a:p>
          <a:p>
            <a:pPr indent="0" lvl="0" marL="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chemeClr val="dk1"/>
              </a:solidFill>
              <a:latin typeface="Oswald"/>
              <a:ea typeface="Oswald"/>
              <a:cs typeface="Oswald"/>
              <a:sym typeface="Oswald"/>
            </a:endParaRPr>
          </a:p>
          <a:p>
            <a:pPr indent="0" lvl="0" marL="0" rtl="0" algn="l">
              <a:spcBef>
                <a:spcPts val="0"/>
              </a:spcBef>
              <a:spcAft>
                <a:spcPts val="0"/>
              </a:spcAft>
              <a:buNone/>
            </a:pPr>
            <a:r>
              <a:t/>
            </a:r>
            <a:endParaRPr sz="2000">
              <a:solidFill>
                <a:schemeClr val="dk1"/>
              </a:solidFill>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Tenha Objetivos</a:t>
            </a:r>
            <a:endParaRPr/>
          </a:p>
        </p:txBody>
      </p:sp>
      <p:sp>
        <p:nvSpPr>
          <p:cNvPr id="321" name="Google Shape;321;p48"/>
          <p:cNvSpPr txBox="1"/>
          <p:nvPr/>
        </p:nvSpPr>
        <p:spPr>
          <a:xfrm>
            <a:off x="7032500" y="636750"/>
            <a:ext cx="1761600" cy="89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t/>
            </a:r>
            <a:endParaRPr sz="800"/>
          </a:p>
          <a:p>
            <a:pPr indent="0" lvl="0" marL="0" rtl="0" algn="just">
              <a:lnSpc>
                <a:spcPct val="115000"/>
              </a:lnSpc>
              <a:spcBef>
                <a:spcPts val="1200"/>
              </a:spcBef>
              <a:spcAft>
                <a:spcPts val="0"/>
              </a:spcAft>
              <a:buNone/>
            </a:pPr>
            <a:r>
              <a:t/>
            </a:r>
            <a:endParaRPr sz="800"/>
          </a:p>
          <a:p>
            <a:pPr indent="0" lvl="0" marL="0" rtl="0" algn="just">
              <a:lnSpc>
                <a:spcPct val="115000"/>
              </a:lnSpc>
              <a:spcBef>
                <a:spcPts val="1200"/>
              </a:spcBef>
              <a:spcAft>
                <a:spcPts val="1200"/>
              </a:spcAft>
              <a:buNone/>
            </a:pPr>
            <a:r>
              <a:t/>
            </a:r>
            <a:endParaRPr sz="800"/>
          </a:p>
        </p:txBody>
      </p:sp>
      <p:sp>
        <p:nvSpPr>
          <p:cNvPr id="322" name="Google Shape;322;p48"/>
          <p:cNvSpPr txBox="1"/>
          <p:nvPr>
            <p:ph idx="1" type="body"/>
          </p:nvPr>
        </p:nvSpPr>
        <p:spPr>
          <a:xfrm>
            <a:off x="414575" y="1493375"/>
            <a:ext cx="8221200" cy="387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rgbClr val="93C47D"/>
                </a:solidFill>
              </a:rPr>
              <a:t>Participe de grupos de usuários locais</a:t>
            </a:r>
            <a:r>
              <a:rPr lang="pt-BR">
                <a:solidFill>
                  <a:srgbClr val="93C47D"/>
                </a:solidFill>
              </a:rPr>
              <a:t>:</a:t>
            </a:r>
            <a:r>
              <a:rPr b="1" lang="pt-BR">
                <a:solidFill>
                  <a:srgbClr val="93C47D"/>
                </a:solidFill>
              </a:rPr>
              <a:t> </a:t>
            </a:r>
            <a:r>
              <a:rPr lang="pt-BR">
                <a:solidFill>
                  <a:schemeClr val="dk1"/>
                </a:solidFill>
              </a:rPr>
              <a:t>Não vá e escute apenas, mas participe ativamente. O isolamento pode ser fatal para sua carreira. </a:t>
            </a:r>
            <a:endParaRPr>
              <a:solidFill>
                <a:schemeClr val="dk1"/>
              </a:solidFill>
            </a:endParaRPr>
          </a:p>
          <a:p>
            <a:pPr indent="0" lvl="0" marL="0" rtl="0" algn="just">
              <a:lnSpc>
                <a:spcPct val="100000"/>
              </a:lnSpc>
              <a:spcBef>
                <a:spcPts val="1600"/>
              </a:spcBef>
              <a:spcAft>
                <a:spcPts val="0"/>
              </a:spcAft>
              <a:buNone/>
            </a:pPr>
            <a:r>
              <a:rPr lang="pt-BR">
                <a:solidFill>
                  <a:srgbClr val="93C47D"/>
                </a:solidFill>
              </a:rPr>
              <a:t>Experimente ambientes diferentes</a:t>
            </a:r>
            <a:r>
              <a:rPr lang="pt-BR">
                <a:solidFill>
                  <a:srgbClr val="93C47D"/>
                </a:solidFill>
              </a:rPr>
              <a:t>:</a:t>
            </a:r>
            <a:r>
              <a:rPr b="1" lang="pt-BR">
                <a:solidFill>
                  <a:srgbClr val="93C47D"/>
                </a:solidFill>
              </a:rPr>
              <a:t> </a:t>
            </a:r>
            <a:r>
              <a:rPr lang="pt-BR">
                <a:solidFill>
                  <a:schemeClr val="dk1"/>
                </a:solidFill>
              </a:rPr>
              <a:t>As livrarias estão cheias de livros técnicos sobre tópicos interessantes relacionados a seu projeto atual. </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pt-BR">
                <a:solidFill>
                  <a:srgbClr val="93C47D"/>
                </a:solidFill>
              </a:rPr>
              <a:t>Mantenha-se informado:</a:t>
            </a:r>
            <a:r>
              <a:rPr b="1" lang="pt-BR">
                <a:solidFill>
                  <a:srgbClr val="93C47D"/>
                </a:solidFill>
              </a:rPr>
              <a:t> </a:t>
            </a:r>
            <a:r>
              <a:rPr lang="pt-BR">
                <a:solidFill>
                  <a:schemeClr val="dk1"/>
                </a:solidFill>
              </a:rPr>
              <a:t>Assine revistas do ramo e outros periódicos. Selecione algumas que abordam tecnologias diferentes da de seu projeto atual.</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None/>
            </a:pPr>
            <a:r>
              <a:rPr lang="pt-BR">
                <a:solidFill>
                  <a:srgbClr val="93C47D"/>
                </a:solidFill>
              </a:rPr>
              <a:t>Mantenha-se conectado:</a:t>
            </a:r>
            <a:r>
              <a:rPr lang="pt-BR">
                <a:solidFill>
                  <a:schemeClr val="dk1"/>
                </a:solidFill>
              </a:rPr>
              <a:t>  G</a:t>
            </a:r>
            <a:r>
              <a:rPr lang="pt-BR">
                <a:solidFill>
                  <a:schemeClr val="dk1"/>
                </a:solidFill>
              </a:rPr>
              <a:t>rupos de notícias são ótimos para se descobrir que experiências as pessoas estão fazendo.</a:t>
            </a:r>
            <a:endParaRPr sz="24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Oportunidades de aprendizado</a:t>
            </a:r>
            <a:endParaRPr/>
          </a:p>
        </p:txBody>
      </p:sp>
      <p:sp>
        <p:nvSpPr>
          <p:cNvPr id="328" name="Google Shape;328;p49"/>
          <p:cNvSpPr txBox="1"/>
          <p:nvPr/>
        </p:nvSpPr>
        <p:spPr>
          <a:xfrm>
            <a:off x="7032500" y="636750"/>
            <a:ext cx="1761600" cy="89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t/>
            </a:r>
            <a:endParaRPr sz="800"/>
          </a:p>
          <a:p>
            <a:pPr indent="0" lvl="0" marL="0" rtl="0" algn="just">
              <a:lnSpc>
                <a:spcPct val="115000"/>
              </a:lnSpc>
              <a:spcBef>
                <a:spcPts val="1200"/>
              </a:spcBef>
              <a:spcAft>
                <a:spcPts val="0"/>
              </a:spcAft>
              <a:buNone/>
            </a:pPr>
            <a:r>
              <a:t/>
            </a:r>
            <a:endParaRPr sz="800"/>
          </a:p>
          <a:p>
            <a:pPr indent="0" lvl="0" marL="0" rtl="0" algn="just">
              <a:lnSpc>
                <a:spcPct val="115000"/>
              </a:lnSpc>
              <a:spcBef>
                <a:spcPts val="1200"/>
              </a:spcBef>
              <a:spcAft>
                <a:spcPts val="1200"/>
              </a:spcAft>
              <a:buNone/>
            </a:pPr>
            <a:r>
              <a:t/>
            </a:r>
            <a:endParaRPr sz="800"/>
          </a:p>
        </p:txBody>
      </p:sp>
      <p:sp>
        <p:nvSpPr>
          <p:cNvPr id="329" name="Google Shape;329;p49"/>
          <p:cNvSpPr txBox="1"/>
          <p:nvPr>
            <p:ph idx="1" type="body"/>
          </p:nvPr>
        </p:nvSpPr>
        <p:spPr>
          <a:xfrm>
            <a:off x="469700" y="1468650"/>
            <a:ext cx="8187300" cy="279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solidFill>
                  <a:schemeClr val="dk1"/>
                </a:solidFill>
              </a:rPr>
              <a:t>Se te perguntarem algo que você não tenha a </a:t>
            </a:r>
            <a:r>
              <a:rPr lang="pt-BR">
                <a:solidFill>
                  <a:schemeClr val="dk1"/>
                </a:solidFill>
              </a:rPr>
              <a:t>mínima</a:t>
            </a:r>
            <a:r>
              <a:rPr lang="pt-BR">
                <a:solidFill>
                  <a:schemeClr val="dk1"/>
                </a:solidFill>
              </a:rPr>
              <a:t> ideia, não deixe parar por </a:t>
            </a:r>
            <a:r>
              <a:rPr lang="pt-BR">
                <a:solidFill>
                  <a:schemeClr val="dk1"/>
                </a:solidFill>
              </a:rPr>
              <a:t>aí, assuma como um desafio busque aprender.</a:t>
            </a:r>
            <a:endParaRPr>
              <a:solidFill>
                <a:schemeClr val="dk1"/>
              </a:solidFill>
            </a:endParaRPr>
          </a:p>
          <a:p>
            <a:pPr indent="0" lvl="0" marL="0" rtl="0" algn="just">
              <a:spcBef>
                <a:spcPts val="1600"/>
              </a:spcBef>
              <a:spcAft>
                <a:spcPts val="0"/>
              </a:spcAft>
              <a:buNone/>
            </a:pPr>
            <a:r>
              <a:rPr lang="pt-BR">
                <a:solidFill>
                  <a:schemeClr val="dk1"/>
                </a:solidFill>
              </a:rPr>
              <a:t>Pergunte a um especialista, procure na web, vá à biblioteca. Se não conseguir achar a resposta sozinho, descubra quem pode encontrá-la. Não deixe sem resposta.</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sz="2400">
              <a:solidFill>
                <a:schemeClr val="dk1"/>
              </a:solidFill>
              <a:latin typeface="Oswald"/>
              <a:ea typeface="Oswald"/>
              <a:cs typeface="Oswald"/>
              <a:sym typeface="Oswald"/>
            </a:endParaRPr>
          </a:p>
        </p:txBody>
      </p:sp>
      <p:pic>
        <p:nvPicPr>
          <p:cNvPr id="330" name="Google Shape;330;p49"/>
          <p:cNvPicPr preferRelativeResize="0"/>
          <p:nvPr/>
        </p:nvPicPr>
        <p:blipFill>
          <a:blip r:embed="rId3">
            <a:alphaModFix/>
          </a:blip>
          <a:stretch>
            <a:fillRect/>
          </a:stretch>
        </p:blipFill>
        <p:spPr>
          <a:xfrm>
            <a:off x="469700" y="3974625"/>
            <a:ext cx="1156500" cy="1024275"/>
          </a:xfrm>
          <a:prstGeom prst="rect">
            <a:avLst/>
          </a:prstGeom>
          <a:noFill/>
          <a:ln>
            <a:noFill/>
          </a:ln>
        </p:spPr>
      </p:pic>
      <p:pic>
        <p:nvPicPr>
          <p:cNvPr id="331" name="Google Shape;331;p49"/>
          <p:cNvPicPr preferRelativeResize="0"/>
          <p:nvPr/>
        </p:nvPicPr>
        <p:blipFill>
          <a:blip r:embed="rId4">
            <a:alphaModFix/>
          </a:blip>
          <a:stretch>
            <a:fillRect/>
          </a:stretch>
        </p:blipFill>
        <p:spPr>
          <a:xfrm>
            <a:off x="7032488" y="3786905"/>
            <a:ext cx="1095174" cy="1095174"/>
          </a:xfrm>
          <a:prstGeom prst="rect">
            <a:avLst/>
          </a:prstGeom>
          <a:noFill/>
          <a:ln>
            <a:noFill/>
          </a:ln>
        </p:spPr>
      </p:pic>
      <p:pic>
        <p:nvPicPr>
          <p:cNvPr id="332" name="Google Shape;332;p49"/>
          <p:cNvPicPr preferRelativeResize="0"/>
          <p:nvPr/>
        </p:nvPicPr>
        <p:blipFill>
          <a:blip r:embed="rId5">
            <a:alphaModFix/>
          </a:blip>
          <a:stretch>
            <a:fillRect/>
          </a:stretch>
        </p:blipFill>
        <p:spPr>
          <a:xfrm>
            <a:off x="3921052" y="3941550"/>
            <a:ext cx="1156500" cy="1057350"/>
          </a:xfrm>
          <a:prstGeom prst="rect">
            <a:avLst/>
          </a:prstGeom>
          <a:noFill/>
          <a:ln>
            <a:noFill/>
          </a:ln>
        </p:spPr>
      </p:pic>
      <p:pic>
        <p:nvPicPr>
          <p:cNvPr id="333" name="Google Shape;333;p49"/>
          <p:cNvPicPr preferRelativeResize="0"/>
          <p:nvPr/>
        </p:nvPicPr>
        <p:blipFill>
          <a:blip r:embed="rId6">
            <a:alphaModFix/>
          </a:blip>
          <a:stretch>
            <a:fillRect/>
          </a:stretch>
        </p:blipFill>
        <p:spPr>
          <a:xfrm>
            <a:off x="2134144" y="4023712"/>
            <a:ext cx="893025" cy="893025"/>
          </a:xfrm>
          <a:prstGeom prst="rect">
            <a:avLst/>
          </a:prstGeom>
          <a:noFill/>
          <a:ln>
            <a:noFill/>
          </a:ln>
        </p:spPr>
      </p:pic>
      <p:pic>
        <p:nvPicPr>
          <p:cNvPr id="334" name="Google Shape;334;p49"/>
          <p:cNvPicPr preferRelativeResize="0"/>
          <p:nvPr/>
        </p:nvPicPr>
        <p:blipFill>
          <a:blip r:embed="rId6">
            <a:alphaModFix/>
          </a:blip>
          <a:stretch>
            <a:fillRect/>
          </a:stretch>
        </p:blipFill>
        <p:spPr>
          <a:xfrm>
            <a:off x="5636969" y="4023712"/>
            <a:ext cx="893025" cy="893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Pensamento crítico</a:t>
            </a:r>
            <a:endParaRPr/>
          </a:p>
        </p:txBody>
      </p:sp>
      <p:sp>
        <p:nvSpPr>
          <p:cNvPr id="340" name="Google Shape;340;p50"/>
          <p:cNvSpPr txBox="1"/>
          <p:nvPr/>
        </p:nvSpPr>
        <p:spPr>
          <a:xfrm>
            <a:off x="7032500" y="636750"/>
            <a:ext cx="1761600" cy="89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t/>
            </a:r>
            <a:endParaRPr sz="800"/>
          </a:p>
          <a:p>
            <a:pPr indent="0" lvl="0" marL="0" rtl="0" algn="just">
              <a:lnSpc>
                <a:spcPct val="115000"/>
              </a:lnSpc>
              <a:spcBef>
                <a:spcPts val="1200"/>
              </a:spcBef>
              <a:spcAft>
                <a:spcPts val="0"/>
              </a:spcAft>
              <a:buNone/>
            </a:pPr>
            <a:r>
              <a:t/>
            </a:r>
            <a:endParaRPr sz="800"/>
          </a:p>
          <a:p>
            <a:pPr indent="0" lvl="0" marL="0" rtl="0" algn="just">
              <a:lnSpc>
                <a:spcPct val="115000"/>
              </a:lnSpc>
              <a:spcBef>
                <a:spcPts val="1200"/>
              </a:spcBef>
              <a:spcAft>
                <a:spcPts val="1200"/>
              </a:spcAft>
              <a:buNone/>
            </a:pPr>
            <a:r>
              <a:t/>
            </a:r>
            <a:endParaRPr sz="800"/>
          </a:p>
        </p:txBody>
      </p:sp>
      <p:sp>
        <p:nvSpPr>
          <p:cNvPr id="341" name="Google Shape;341;p50"/>
          <p:cNvSpPr txBox="1"/>
          <p:nvPr>
            <p:ph idx="1" type="body"/>
          </p:nvPr>
        </p:nvSpPr>
        <p:spPr>
          <a:xfrm>
            <a:off x="469700" y="1764150"/>
            <a:ext cx="8059200" cy="134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solidFill>
                  <a:schemeClr val="dk1"/>
                </a:solidFill>
              </a:rPr>
              <a:t>A última coisa importante é pensar criticamente sobre o que você lê e ouve.</a:t>
            </a:r>
            <a:endParaRPr>
              <a:solidFill>
                <a:schemeClr val="dk1"/>
              </a:solidFill>
            </a:endParaRPr>
          </a:p>
        </p:txBody>
      </p:sp>
      <p:sp>
        <p:nvSpPr>
          <p:cNvPr id="342" name="Google Shape;342;p50"/>
          <p:cNvSpPr txBox="1"/>
          <p:nvPr>
            <p:ph idx="1" type="body"/>
          </p:nvPr>
        </p:nvSpPr>
        <p:spPr>
          <a:xfrm>
            <a:off x="545900" y="2763225"/>
            <a:ext cx="3379800" cy="16635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pt-BR">
                <a:solidFill>
                  <a:schemeClr val="dk1"/>
                </a:solidFill>
              </a:rPr>
              <a:t>Cuidado com os fanáticos que insistem que seu dogma fornece a única resposta. Ao menos se questione sobre outras </a:t>
            </a:r>
            <a:r>
              <a:rPr lang="pt-BR">
                <a:solidFill>
                  <a:schemeClr val="dk1"/>
                </a:solidFill>
              </a:rPr>
              <a:t>possíveis</a:t>
            </a:r>
            <a:r>
              <a:rPr lang="pt-BR">
                <a:solidFill>
                  <a:schemeClr val="dk1"/>
                </a:solidFill>
              </a:rPr>
              <a:t> </a:t>
            </a:r>
            <a:r>
              <a:rPr lang="pt-BR">
                <a:solidFill>
                  <a:schemeClr val="dk1"/>
                </a:solidFill>
              </a:rPr>
              <a:t>soluções.</a:t>
            </a:r>
            <a:endParaRPr>
              <a:solidFill>
                <a:schemeClr val="dk1"/>
              </a:solidFill>
            </a:endParaRPr>
          </a:p>
        </p:txBody>
      </p:sp>
      <p:sp>
        <p:nvSpPr>
          <p:cNvPr id="343" name="Google Shape;343;p50"/>
          <p:cNvSpPr txBox="1"/>
          <p:nvPr>
            <p:ph idx="1" type="body"/>
          </p:nvPr>
        </p:nvSpPr>
        <p:spPr>
          <a:xfrm>
            <a:off x="4836175" y="2763225"/>
            <a:ext cx="3549600" cy="18732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pt-BR">
                <a:solidFill>
                  <a:schemeClr val="dk1"/>
                </a:solidFill>
              </a:rPr>
              <a:t>Nunca subestime o poder do comércio. Só porque um mecanismo de busca na Web lista um resultado antes não significa que essa seja a melhor solução.</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7" name="Shape 347"/>
        <p:cNvGrpSpPr/>
        <p:nvPr/>
      </p:nvGrpSpPr>
      <p:grpSpPr>
        <a:xfrm>
          <a:off x="0" y="0"/>
          <a:ext cx="0" cy="0"/>
          <a:chOff x="0" y="0"/>
          <a:chExt cx="0" cy="0"/>
        </a:xfrm>
      </p:grpSpPr>
      <p:sp>
        <p:nvSpPr>
          <p:cNvPr id="348" name="Google Shape;348;p51"/>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349" name="Google Shape;349;p51"/>
          <p:cNvSpPr txBox="1"/>
          <p:nvPr>
            <p:ph idx="1" type="body"/>
          </p:nvPr>
        </p:nvSpPr>
        <p:spPr>
          <a:xfrm>
            <a:off x="311700" y="1308150"/>
            <a:ext cx="8520600" cy="3406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a:solidFill>
                  <a:srgbClr val="000000"/>
                </a:solidFill>
              </a:rPr>
              <a:t>DICA 8:</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Invista regularmente em sua carteira de conhecimentos</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A dica mais importante para sua carteira de conhecimentos.</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rPr b="1" lang="pt-BR">
                <a:solidFill>
                  <a:srgbClr val="000000"/>
                </a:solidFill>
              </a:rPr>
              <a:t>DICA 9:</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Analise criticamente o que você lê e ouve</a:t>
            </a:r>
            <a:endParaRPr b="1">
              <a:solidFill>
                <a:srgbClr val="000000"/>
              </a:solidFill>
            </a:endParaRPr>
          </a:p>
          <a:p>
            <a:pPr indent="457200" lvl="0" marL="0" rtl="0" algn="l">
              <a:lnSpc>
                <a:spcPct val="150000"/>
              </a:lnSpc>
              <a:spcBef>
                <a:spcPts val="0"/>
              </a:spcBef>
              <a:spcAft>
                <a:spcPts val="0"/>
              </a:spcAft>
              <a:buNone/>
            </a:pPr>
            <a:r>
              <a:rPr lang="pt-BR">
                <a:solidFill>
                  <a:schemeClr val="lt1"/>
                </a:solidFill>
              </a:rPr>
              <a:t>Não apenas aceita as respostas e soluções dadas a você, mas analise criticamente.</a:t>
            </a:r>
            <a:endParaRPr>
              <a:solidFill>
                <a:schemeClr val="lt1"/>
              </a:solidFill>
            </a:endParaRPr>
          </a:p>
          <a:p>
            <a:pPr indent="0" lvl="0" marL="0" rtl="0" algn="just">
              <a:lnSpc>
                <a:spcPct val="150000"/>
              </a:lnSpc>
              <a:spcBef>
                <a:spcPts val="0"/>
              </a:spcBef>
              <a:spcAft>
                <a:spcPts val="0"/>
              </a:spcAft>
              <a:buNone/>
            </a:pPr>
            <a:r>
              <a:t/>
            </a:r>
            <a:endParaRPr b="1">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350" name="Google Shape;350;p51"/>
          <p:cNvPicPr preferRelativeResize="0"/>
          <p:nvPr/>
        </p:nvPicPr>
        <p:blipFill>
          <a:blip r:embed="rId3">
            <a:alphaModFix/>
          </a:blip>
          <a:stretch>
            <a:fillRect/>
          </a:stretch>
        </p:blipFill>
        <p:spPr>
          <a:xfrm>
            <a:off x="7944650" y="225700"/>
            <a:ext cx="887651" cy="887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83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te torna um programador pragmático?</a:t>
            </a:r>
            <a:endParaRPr/>
          </a:p>
        </p:txBody>
      </p:sp>
      <p:sp>
        <p:nvSpPr>
          <p:cNvPr id="80" name="Google Shape;80;p16"/>
          <p:cNvSpPr txBox="1"/>
          <p:nvPr>
            <p:ph idx="1" type="body"/>
          </p:nvPr>
        </p:nvSpPr>
        <p:spPr>
          <a:xfrm>
            <a:off x="272700" y="1732650"/>
            <a:ext cx="8598600" cy="3218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a:solidFill>
                  <a:srgbClr val="93C47D"/>
                </a:solidFill>
              </a:rPr>
              <a:t>Ser Questionador</a:t>
            </a:r>
            <a:r>
              <a:rPr lang="pt-BR">
                <a:solidFill>
                  <a:schemeClr val="dk1"/>
                </a:solidFill>
              </a:rPr>
              <a:t>:</a:t>
            </a:r>
            <a:r>
              <a:rPr lang="pt-BR">
                <a:solidFill>
                  <a:srgbClr val="EFEFEF"/>
                </a:solidFill>
              </a:rPr>
              <a:t> Você tende a fazer perguntas. Isso é interessante – como o fez? </a:t>
            </a:r>
            <a:r>
              <a:rPr lang="pt-BR">
                <a:solidFill>
                  <a:srgbClr val="EFEFEF"/>
                </a:solidFill>
              </a:rPr>
              <a:t>Essa</a:t>
            </a:r>
            <a:r>
              <a:rPr lang="pt-BR">
                <a:solidFill>
                  <a:srgbClr val="EFEFEF"/>
                </a:solidFill>
              </a:rPr>
              <a:t> biblioteca lhe traz problemas? O que é esse BeOS do qual ouvi falar? </a:t>
            </a:r>
            <a:endParaRPr>
              <a:solidFill>
                <a:srgbClr val="EFEFEF"/>
              </a:solidFill>
            </a:endParaRPr>
          </a:p>
          <a:p>
            <a:pPr indent="0" lvl="0" marL="0" rtl="0" algn="just">
              <a:lnSpc>
                <a:spcPct val="150000"/>
              </a:lnSpc>
              <a:spcBef>
                <a:spcPts val="1000"/>
              </a:spcBef>
              <a:spcAft>
                <a:spcPts val="0"/>
              </a:spcAft>
              <a:buNone/>
            </a:pPr>
            <a:r>
              <a:rPr lang="pt-BR">
                <a:solidFill>
                  <a:srgbClr val="93C47D"/>
                </a:solidFill>
              </a:rPr>
              <a:t>Pensador crítico:</a:t>
            </a:r>
            <a:r>
              <a:rPr lang="pt-BR">
                <a:solidFill>
                  <a:srgbClr val="EFEFEF"/>
                </a:solidFill>
              </a:rPr>
              <a:t> Raramente você aceita as coisas como lhe são passadas sem antes constatar os fatos. </a:t>
            </a:r>
            <a:endParaRPr>
              <a:solidFill>
                <a:srgbClr val="EFEFEF"/>
              </a:solidFill>
            </a:endParaRPr>
          </a:p>
          <a:p>
            <a:pPr indent="0" lvl="0" marL="0" rtl="0" algn="just">
              <a:lnSpc>
                <a:spcPct val="150000"/>
              </a:lnSpc>
              <a:spcBef>
                <a:spcPts val="1000"/>
              </a:spcBef>
              <a:spcAft>
                <a:spcPts val="0"/>
              </a:spcAft>
              <a:buNone/>
            </a:pPr>
            <a:r>
              <a:rPr lang="pt-BR">
                <a:solidFill>
                  <a:srgbClr val="93C47D"/>
                </a:solidFill>
              </a:rPr>
              <a:t>Adoção antecipada/adaptação rápida:</a:t>
            </a:r>
            <a:r>
              <a:rPr lang="pt-BR">
                <a:solidFill>
                  <a:srgbClr val="EFEFEF"/>
                </a:solidFill>
              </a:rPr>
              <a:t> Você tem um faro para tecnologias e técnicas e gosta de testar coisas. Quando obtém algo novo, consegue entender rapidamente.</a:t>
            </a:r>
            <a:endParaRPr>
              <a:solidFill>
                <a:srgbClr val="EFEFEF"/>
              </a:solidFill>
            </a:endParaRPr>
          </a:p>
          <a:p>
            <a:pPr indent="0" lvl="0" marL="0" rtl="0" algn="just">
              <a:lnSpc>
                <a:spcPct val="150000"/>
              </a:lnSpc>
              <a:spcBef>
                <a:spcPts val="1000"/>
              </a:spcBef>
              <a:spcAft>
                <a:spcPts val="0"/>
              </a:spcAft>
              <a:buNone/>
            </a:pPr>
            <a:r>
              <a:t/>
            </a:r>
            <a:endParaRPr sz="1900">
              <a:solidFill>
                <a:srgbClr val="EFEFEF"/>
              </a:solidFill>
            </a:endParaRPr>
          </a:p>
          <a:p>
            <a:pPr indent="0" lvl="0" marL="0" rtl="0" algn="just">
              <a:lnSpc>
                <a:spcPct val="150000"/>
              </a:lnSpc>
              <a:spcBef>
                <a:spcPts val="0"/>
              </a:spcBef>
              <a:spcAft>
                <a:spcPts val="0"/>
              </a:spcAft>
              <a:buNone/>
            </a:pPr>
            <a:r>
              <a:t/>
            </a:r>
            <a:endParaRPr sz="1900">
              <a:solidFill>
                <a:srgbClr val="EFEFEF"/>
              </a:solidFill>
              <a:latin typeface="Oswald"/>
              <a:ea typeface="Oswald"/>
              <a:cs typeface="Oswald"/>
              <a:sym typeface="Oswald"/>
            </a:endParaRPr>
          </a:p>
          <a:p>
            <a:pPr indent="0" lvl="0" marL="0" rtl="0" algn="just">
              <a:lnSpc>
                <a:spcPct val="150000"/>
              </a:lnSpc>
              <a:spcBef>
                <a:spcPts val="0"/>
              </a:spcBef>
              <a:spcAft>
                <a:spcPts val="0"/>
              </a:spcAft>
              <a:buNone/>
            </a:pPr>
            <a:r>
              <a:t/>
            </a:r>
            <a:endParaRPr sz="1900">
              <a:solidFill>
                <a:srgbClr val="EFEFEF"/>
              </a:solidFill>
              <a:latin typeface="Oswald"/>
              <a:ea typeface="Oswald"/>
              <a:cs typeface="Oswald"/>
              <a:sym typeface="Oswald"/>
            </a:endParaRPr>
          </a:p>
          <a:p>
            <a:pPr indent="0" lvl="0" marL="0" rtl="0" algn="l">
              <a:spcBef>
                <a:spcPts val="0"/>
              </a:spcBef>
              <a:spcAft>
                <a:spcPts val="0"/>
              </a:spcAft>
              <a:buNone/>
            </a:pPr>
            <a:r>
              <a:t/>
            </a:r>
            <a:endParaRPr sz="1500">
              <a:solidFill>
                <a:srgbClr val="EFEFEF"/>
              </a:solidFill>
              <a:latin typeface="Oswald"/>
              <a:ea typeface="Oswald"/>
              <a:cs typeface="Oswald"/>
              <a:sym typeface="Oswald"/>
            </a:endParaRPr>
          </a:p>
          <a:p>
            <a:pPr indent="0" lvl="0" marL="0" rtl="0" algn="l">
              <a:spcBef>
                <a:spcPts val="1600"/>
              </a:spcBef>
              <a:spcAft>
                <a:spcPts val="1600"/>
              </a:spcAft>
              <a:buNone/>
            </a:pPr>
            <a:r>
              <a:t/>
            </a:r>
            <a:endParaRPr sz="1500">
              <a:solidFill>
                <a:srgbClr val="EFEFE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a:t>
            </a:r>
            <a:r>
              <a:rPr lang="pt-BR" sz="3000"/>
              <a:t>unique</a:t>
            </a:r>
            <a:r>
              <a:rPr lang="pt-BR" sz="3000"/>
              <a:t>-se!</a:t>
            </a:r>
            <a:endParaRPr sz="3000"/>
          </a:p>
          <a:p>
            <a:pPr indent="0" lvl="0" marL="0" rtl="0" algn="ctr">
              <a:spcBef>
                <a:spcPts val="0"/>
              </a:spcBef>
              <a:spcAft>
                <a:spcPts val="0"/>
              </a:spcAft>
              <a:buNone/>
            </a:pPr>
            <a:r>
              <a:t/>
            </a:r>
            <a:endParaRPr sz="3000"/>
          </a:p>
        </p:txBody>
      </p:sp>
      <p:sp>
        <p:nvSpPr>
          <p:cNvPr id="356" name="Google Shape;356;p52"/>
          <p:cNvSpPr txBox="1"/>
          <p:nvPr>
            <p:ph type="title"/>
          </p:nvPr>
        </p:nvSpPr>
        <p:spPr>
          <a:xfrm>
            <a:off x="2724750" y="3071800"/>
            <a:ext cx="3694500" cy="69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pt-BR" sz="1800">
                <a:latin typeface="Average"/>
                <a:ea typeface="Average"/>
                <a:cs typeface="Average"/>
                <a:sym typeface="Average"/>
              </a:rPr>
              <a:t>“Uma boa </a:t>
            </a:r>
            <a:r>
              <a:rPr i="1" lang="pt-BR" sz="1800">
                <a:latin typeface="Average"/>
                <a:ea typeface="Average"/>
                <a:cs typeface="Average"/>
                <a:sym typeface="Average"/>
              </a:rPr>
              <a:t>ideia</a:t>
            </a:r>
            <a:r>
              <a:rPr i="1" lang="pt-BR" sz="1800">
                <a:latin typeface="Average"/>
                <a:ea typeface="Average"/>
                <a:cs typeface="Average"/>
                <a:sym typeface="Average"/>
              </a:rPr>
              <a:t> fica </a:t>
            </a:r>
            <a:r>
              <a:rPr i="1" lang="pt-BR" sz="1800">
                <a:latin typeface="Average"/>
                <a:ea typeface="Average"/>
                <a:cs typeface="Average"/>
                <a:sym typeface="Average"/>
              </a:rPr>
              <a:t>órfã</a:t>
            </a:r>
            <a:r>
              <a:rPr i="1" lang="pt-BR" sz="1800">
                <a:latin typeface="Average"/>
                <a:ea typeface="Average"/>
                <a:cs typeface="Average"/>
                <a:sym typeface="Average"/>
              </a:rPr>
              <a:t> sem uma comunicação efetiva”</a:t>
            </a:r>
            <a:endParaRPr i="1" sz="1800">
              <a:latin typeface="Average"/>
              <a:ea typeface="Average"/>
              <a:cs typeface="Average"/>
              <a:sym typeface="Average"/>
            </a:endParaRPr>
          </a:p>
        </p:txBody>
      </p:sp>
      <p:sp>
        <p:nvSpPr>
          <p:cNvPr id="357" name="Google Shape;357;p52"/>
          <p:cNvSpPr txBox="1"/>
          <p:nvPr>
            <p:ph type="title"/>
          </p:nvPr>
        </p:nvSpPr>
        <p:spPr>
          <a:xfrm>
            <a:off x="524825" y="1785250"/>
            <a:ext cx="8108400" cy="6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Não espere que em sua profissão não será </a:t>
            </a:r>
            <a:r>
              <a:rPr lang="pt-BR" sz="1800">
                <a:latin typeface="Average"/>
                <a:ea typeface="Average"/>
                <a:cs typeface="Average"/>
                <a:sym typeface="Average"/>
              </a:rPr>
              <a:t>necessário</a:t>
            </a:r>
            <a:r>
              <a:rPr lang="pt-BR" sz="1800">
                <a:latin typeface="Average"/>
                <a:ea typeface="Average"/>
                <a:cs typeface="Average"/>
                <a:sym typeface="Average"/>
              </a:rPr>
              <a:t> comunicar-se, pois terá que fazer muito isso.</a:t>
            </a:r>
            <a:endParaRPr sz="1800">
              <a:latin typeface="Average"/>
              <a:ea typeface="Average"/>
              <a:cs typeface="Average"/>
              <a:sym typeface="Average"/>
            </a:endParaRPr>
          </a:p>
        </p:txBody>
      </p:sp>
      <p:pic>
        <p:nvPicPr>
          <p:cNvPr id="358" name="Google Shape;358;p52"/>
          <p:cNvPicPr preferRelativeResize="0"/>
          <p:nvPr/>
        </p:nvPicPr>
        <p:blipFill>
          <a:blip r:embed="rId3">
            <a:alphaModFix/>
          </a:blip>
          <a:stretch>
            <a:fillRect/>
          </a:stretch>
        </p:blipFill>
        <p:spPr>
          <a:xfrm>
            <a:off x="245475" y="3615655"/>
            <a:ext cx="1357043" cy="1248632"/>
          </a:xfrm>
          <a:prstGeom prst="rect">
            <a:avLst/>
          </a:prstGeom>
          <a:noFill/>
          <a:ln>
            <a:noFill/>
          </a:ln>
        </p:spPr>
      </p:pic>
      <p:pic>
        <p:nvPicPr>
          <p:cNvPr id="359" name="Google Shape;359;p52"/>
          <p:cNvPicPr preferRelativeResize="0"/>
          <p:nvPr/>
        </p:nvPicPr>
        <p:blipFill>
          <a:blip r:embed="rId3">
            <a:alphaModFix/>
          </a:blip>
          <a:stretch>
            <a:fillRect/>
          </a:stretch>
        </p:blipFill>
        <p:spPr>
          <a:xfrm>
            <a:off x="7200056" y="3615658"/>
            <a:ext cx="1357043" cy="1248632"/>
          </a:xfrm>
          <a:prstGeom prst="rect">
            <a:avLst/>
          </a:prstGeom>
          <a:noFill/>
          <a:ln>
            <a:noFill/>
          </a:ln>
        </p:spPr>
      </p:pic>
      <p:pic>
        <p:nvPicPr>
          <p:cNvPr id="360" name="Google Shape;360;p52"/>
          <p:cNvPicPr preferRelativeResize="0"/>
          <p:nvPr/>
        </p:nvPicPr>
        <p:blipFill>
          <a:blip r:embed="rId3">
            <a:alphaModFix/>
          </a:blip>
          <a:stretch>
            <a:fillRect/>
          </a:stretch>
        </p:blipFill>
        <p:spPr>
          <a:xfrm>
            <a:off x="7200057" y="168037"/>
            <a:ext cx="1357043" cy="124863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a:t>
            </a:r>
            <a:r>
              <a:rPr lang="pt-BR" sz="3000"/>
              <a:t>uma boa</a:t>
            </a:r>
            <a:r>
              <a:rPr lang="pt-BR" sz="3000"/>
              <a:t> comunicação?</a:t>
            </a:r>
            <a:endParaRPr sz="3000"/>
          </a:p>
          <a:p>
            <a:pPr indent="0" lvl="0" marL="0" rtl="0" algn="ctr">
              <a:spcBef>
                <a:spcPts val="0"/>
              </a:spcBef>
              <a:spcAft>
                <a:spcPts val="0"/>
              </a:spcAft>
              <a:buNone/>
            </a:pPr>
            <a:r>
              <a:t/>
            </a:r>
            <a:endParaRPr sz="3000"/>
          </a:p>
        </p:txBody>
      </p:sp>
      <p:sp>
        <p:nvSpPr>
          <p:cNvPr id="366" name="Google Shape;366;p53"/>
          <p:cNvSpPr txBox="1"/>
          <p:nvPr>
            <p:ph type="title"/>
          </p:nvPr>
        </p:nvSpPr>
        <p:spPr>
          <a:xfrm>
            <a:off x="448625" y="1474700"/>
            <a:ext cx="8079900" cy="20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solidFill>
                  <a:srgbClr val="93C47D"/>
                </a:solidFill>
                <a:latin typeface="Average"/>
                <a:ea typeface="Average"/>
                <a:cs typeface="Average"/>
                <a:sym typeface="Average"/>
              </a:rPr>
              <a:t>Saiba o que você quer dizer</a:t>
            </a:r>
            <a:endParaRPr sz="1800">
              <a:solidFill>
                <a:srgbClr val="93C47D"/>
              </a:solidFill>
              <a:latin typeface="Average"/>
              <a:ea typeface="Average"/>
              <a:cs typeface="Average"/>
              <a:sym typeface="Average"/>
            </a:endParaRPr>
          </a:p>
          <a:p>
            <a:pPr indent="0" lvl="0" marL="0" rtl="0" algn="l">
              <a:spcBef>
                <a:spcPts val="2000"/>
              </a:spcBef>
              <a:spcAft>
                <a:spcPts val="0"/>
              </a:spcAft>
              <a:buNone/>
            </a:pPr>
            <a:r>
              <a:rPr lang="pt-BR" sz="1800">
                <a:latin typeface="Average"/>
                <a:ea typeface="Average"/>
                <a:cs typeface="Average"/>
                <a:sym typeface="Average"/>
              </a:rPr>
              <a:t>Formular e dizer exatamente o que você pensou pode ser um grande desafio…</a:t>
            </a:r>
            <a:endParaRPr sz="1800">
              <a:latin typeface="Average"/>
              <a:ea typeface="Average"/>
              <a:cs typeface="Average"/>
              <a:sym typeface="Average"/>
            </a:endParaRPr>
          </a:p>
          <a:p>
            <a:pPr indent="0" lvl="0" marL="0" rtl="0" algn="l">
              <a:spcBef>
                <a:spcPts val="1000"/>
              </a:spcBef>
              <a:spcAft>
                <a:spcPts val="1000"/>
              </a:spcAft>
              <a:buNone/>
            </a:pPr>
            <a:r>
              <a:rPr lang="pt-BR" sz="1800">
                <a:latin typeface="Average"/>
                <a:ea typeface="Average"/>
                <a:cs typeface="Average"/>
                <a:sym typeface="Average"/>
              </a:rPr>
              <a:t>Então, faça um rascunho e pergunte a si próprio “</a:t>
            </a:r>
            <a:r>
              <a:rPr i="1" lang="pt-BR" sz="1800">
                <a:latin typeface="Average"/>
                <a:ea typeface="Average"/>
                <a:cs typeface="Average"/>
                <a:sym typeface="Average"/>
              </a:rPr>
              <a:t>Isso representa o que estou tentando dizer? </a:t>
            </a:r>
            <a:r>
              <a:rPr lang="pt-BR" sz="1800">
                <a:latin typeface="Average"/>
                <a:ea typeface="Average"/>
                <a:cs typeface="Average"/>
                <a:sym typeface="Average"/>
              </a:rPr>
              <a:t>”. Aperfeiçoe até que represente.</a:t>
            </a:r>
            <a:endParaRPr sz="1800">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uma boa comunicação?</a:t>
            </a:r>
            <a:endParaRPr sz="3000"/>
          </a:p>
          <a:p>
            <a:pPr indent="0" lvl="0" marL="0" rtl="0" algn="ctr">
              <a:spcBef>
                <a:spcPts val="0"/>
              </a:spcBef>
              <a:spcAft>
                <a:spcPts val="0"/>
              </a:spcAft>
              <a:buNone/>
            </a:pPr>
            <a:r>
              <a:t/>
            </a:r>
            <a:endParaRPr sz="3000"/>
          </a:p>
        </p:txBody>
      </p:sp>
      <p:sp>
        <p:nvSpPr>
          <p:cNvPr id="372" name="Google Shape;372;p54"/>
          <p:cNvSpPr txBox="1"/>
          <p:nvPr>
            <p:ph type="title"/>
          </p:nvPr>
        </p:nvSpPr>
        <p:spPr>
          <a:xfrm>
            <a:off x="541475" y="1739050"/>
            <a:ext cx="7852200" cy="1830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pt-BR" sz="1800">
                <a:solidFill>
                  <a:srgbClr val="93C47D"/>
                </a:solidFill>
                <a:latin typeface="Average"/>
                <a:ea typeface="Average"/>
                <a:cs typeface="Average"/>
                <a:sym typeface="Average"/>
              </a:rPr>
              <a:t>Conheça seu público-</a:t>
            </a:r>
            <a:r>
              <a:rPr lang="pt-BR" sz="1800">
                <a:solidFill>
                  <a:srgbClr val="93C47D"/>
                </a:solidFill>
                <a:latin typeface="Average"/>
                <a:ea typeface="Average"/>
                <a:cs typeface="Average"/>
                <a:sym typeface="Average"/>
              </a:rPr>
              <a:t>alvo</a:t>
            </a:r>
            <a:endParaRPr sz="1800">
              <a:solidFill>
                <a:srgbClr val="93C47D"/>
              </a:solidFill>
              <a:latin typeface="Average"/>
              <a:ea typeface="Average"/>
              <a:cs typeface="Average"/>
              <a:sym typeface="Average"/>
            </a:endParaRPr>
          </a:p>
          <a:p>
            <a:pPr indent="0" lvl="0" marL="0" rtl="0" algn="just">
              <a:spcBef>
                <a:spcPts val="1000"/>
              </a:spcBef>
              <a:spcAft>
                <a:spcPts val="0"/>
              </a:spcAft>
              <a:buNone/>
            </a:pPr>
            <a:r>
              <a:t/>
            </a:r>
            <a:endParaRPr sz="1800">
              <a:solidFill>
                <a:srgbClr val="93C47D"/>
              </a:solidFill>
              <a:latin typeface="Average"/>
              <a:ea typeface="Average"/>
              <a:cs typeface="Average"/>
              <a:sym typeface="Average"/>
            </a:endParaRPr>
          </a:p>
          <a:p>
            <a:pPr indent="0" lvl="0" marL="0" rtl="0" algn="just">
              <a:spcBef>
                <a:spcPts val="1000"/>
              </a:spcBef>
              <a:spcAft>
                <a:spcPts val="0"/>
              </a:spcAft>
              <a:buNone/>
            </a:pPr>
            <a:r>
              <a:rPr lang="pt-BR" sz="1800">
                <a:latin typeface="Average"/>
                <a:ea typeface="Average"/>
                <a:cs typeface="Average"/>
                <a:sym typeface="Average"/>
              </a:rPr>
              <a:t>Você precisa conhecer as necessidades, interesses e capacidades de seu público-alvo.</a:t>
            </a:r>
            <a:endParaRPr sz="1800">
              <a:latin typeface="Average"/>
              <a:ea typeface="Average"/>
              <a:cs typeface="Average"/>
              <a:sym typeface="Average"/>
            </a:endParaRPr>
          </a:p>
          <a:p>
            <a:pPr indent="0" lvl="0" marL="0" rtl="0" algn="just">
              <a:spcBef>
                <a:spcPts val="1000"/>
              </a:spcBef>
              <a:spcAft>
                <a:spcPts val="1000"/>
              </a:spcAft>
              <a:buNone/>
            </a:pPr>
            <a:r>
              <a:rPr lang="pt-BR" sz="1800">
                <a:latin typeface="Average"/>
                <a:ea typeface="Average"/>
                <a:cs typeface="Average"/>
                <a:sym typeface="Average"/>
              </a:rPr>
              <a:t>Crie em sua mente um cenário fiel de seu público-alvo, o modo como você se comunica pode ser eficiente para um tipo de público e entediante para outro.</a:t>
            </a:r>
            <a:endParaRPr sz="1800">
              <a:solidFill>
                <a:srgbClr val="93C47D"/>
              </a:solidFill>
              <a:latin typeface="Average"/>
              <a:ea typeface="Average"/>
              <a:cs typeface="Average"/>
              <a:sym typeface="Averag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uma boa comunicação?</a:t>
            </a:r>
            <a:endParaRPr sz="3000"/>
          </a:p>
          <a:p>
            <a:pPr indent="0" lvl="0" marL="0" rtl="0" algn="ctr">
              <a:spcBef>
                <a:spcPts val="0"/>
              </a:spcBef>
              <a:spcAft>
                <a:spcPts val="0"/>
              </a:spcAft>
              <a:buNone/>
            </a:pPr>
            <a:r>
              <a:t/>
            </a:r>
            <a:endParaRPr sz="3000"/>
          </a:p>
        </p:txBody>
      </p:sp>
      <p:sp>
        <p:nvSpPr>
          <p:cNvPr id="378" name="Google Shape;378;p55"/>
          <p:cNvSpPr txBox="1"/>
          <p:nvPr>
            <p:ph type="title"/>
          </p:nvPr>
        </p:nvSpPr>
        <p:spPr>
          <a:xfrm>
            <a:off x="448625" y="1313375"/>
            <a:ext cx="8015700" cy="3152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pt-BR" sz="1800">
                <a:solidFill>
                  <a:srgbClr val="93C47D"/>
                </a:solidFill>
                <a:latin typeface="Average"/>
                <a:ea typeface="Average"/>
                <a:cs typeface="Average"/>
                <a:sym typeface="Average"/>
              </a:rPr>
              <a:t>Escolha seu momento</a:t>
            </a:r>
            <a:endParaRPr sz="1800">
              <a:solidFill>
                <a:srgbClr val="93C47D"/>
              </a:solidFill>
              <a:latin typeface="Average"/>
              <a:ea typeface="Average"/>
              <a:cs typeface="Average"/>
              <a:sym typeface="Average"/>
            </a:endParaRPr>
          </a:p>
          <a:p>
            <a:pPr indent="0" lvl="0" marL="0" rtl="0" algn="just">
              <a:spcBef>
                <a:spcPts val="0"/>
              </a:spcBef>
              <a:spcAft>
                <a:spcPts val="0"/>
              </a:spcAft>
              <a:buNone/>
            </a:pPr>
            <a:r>
              <a:t/>
            </a:r>
            <a:endParaRPr sz="1800">
              <a:solidFill>
                <a:srgbClr val="93C47D"/>
              </a:solidFill>
              <a:latin typeface="Average"/>
              <a:ea typeface="Average"/>
              <a:cs typeface="Average"/>
              <a:sym typeface="Average"/>
            </a:endParaRPr>
          </a:p>
          <a:p>
            <a:pPr indent="0" lvl="0" marL="0" rtl="0" algn="just">
              <a:spcBef>
                <a:spcPts val="0"/>
              </a:spcBef>
              <a:spcAft>
                <a:spcPts val="0"/>
              </a:spcAft>
              <a:buNone/>
            </a:pPr>
            <a:r>
              <a:rPr lang="pt-BR" sz="1800">
                <a:latin typeface="Average"/>
                <a:ea typeface="Average"/>
                <a:cs typeface="Average"/>
                <a:sym typeface="Average"/>
              </a:rPr>
              <a:t>Aborde as pessoas em momentos apropriados para que elas possam ser mais receptivas.</a:t>
            </a:r>
            <a:endParaRPr sz="1800">
              <a:latin typeface="Average"/>
              <a:ea typeface="Average"/>
              <a:cs typeface="Average"/>
              <a:sym typeface="Average"/>
            </a:endParaRPr>
          </a:p>
          <a:p>
            <a:pPr indent="0" lvl="0" marL="0" rtl="0" algn="just">
              <a:spcBef>
                <a:spcPts val="1000"/>
              </a:spcBef>
              <a:spcAft>
                <a:spcPts val="0"/>
              </a:spcAft>
              <a:buNone/>
            </a:pPr>
            <a:r>
              <a:rPr lang="pt-BR" sz="1800">
                <a:latin typeface="Average"/>
                <a:ea typeface="Average"/>
                <a:cs typeface="Average"/>
                <a:sym typeface="Average"/>
              </a:rPr>
              <a:t>Torne o que você está dizendo relevante quanto ao momento, assim quanto ao conteúdo. </a:t>
            </a:r>
            <a:endParaRPr sz="1800">
              <a:latin typeface="Average"/>
              <a:ea typeface="Average"/>
              <a:cs typeface="Average"/>
              <a:sym typeface="Average"/>
            </a:endParaRPr>
          </a:p>
          <a:p>
            <a:pPr indent="0" lvl="0" marL="0" rtl="0" algn="just">
              <a:spcBef>
                <a:spcPts val="1000"/>
              </a:spcBef>
              <a:spcAft>
                <a:spcPts val="1000"/>
              </a:spcAft>
              <a:buNone/>
            </a:pPr>
            <a:r>
              <a:rPr lang="pt-BR" sz="1800">
                <a:latin typeface="Average"/>
                <a:ea typeface="Average"/>
                <a:cs typeface="Average"/>
                <a:sym typeface="Average"/>
              </a:rPr>
              <a:t>Às vezes, só precisamos da pergunta </a:t>
            </a:r>
            <a:r>
              <a:rPr i="1" lang="pt-BR" sz="1800">
                <a:latin typeface="Average"/>
                <a:ea typeface="Average"/>
                <a:cs typeface="Average"/>
                <a:sym typeface="Average"/>
              </a:rPr>
              <a:t>“Esse é um bom momento para falarmos sobre...?”</a:t>
            </a:r>
            <a:r>
              <a:rPr lang="pt-BR" sz="1800">
                <a:latin typeface="Average"/>
                <a:ea typeface="Average"/>
                <a:cs typeface="Average"/>
                <a:sym typeface="Average"/>
              </a:rPr>
              <a:t> </a:t>
            </a:r>
            <a:endParaRPr sz="1800">
              <a:latin typeface="Average"/>
              <a:ea typeface="Average"/>
              <a:cs typeface="Average"/>
              <a:sym typeface="Averag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uma boa comunicação?</a:t>
            </a:r>
            <a:endParaRPr sz="3000"/>
          </a:p>
          <a:p>
            <a:pPr indent="0" lvl="0" marL="0" rtl="0" algn="ctr">
              <a:spcBef>
                <a:spcPts val="0"/>
              </a:spcBef>
              <a:spcAft>
                <a:spcPts val="0"/>
              </a:spcAft>
              <a:buNone/>
            </a:pPr>
            <a:r>
              <a:t/>
            </a:r>
            <a:endParaRPr sz="3000"/>
          </a:p>
        </p:txBody>
      </p:sp>
      <p:sp>
        <p:nvSpPr>
          <p:cNvPr id="384" name="Google Shape;384;p56"/>
          <p:cNvSpPr txBox="1"/>
          <p:nvPr>
            <p:ph type="title"/>
          </p:nvPr>
        </p:nvSpPr>
        <p:spPr>
          <a:xfrm>
            <a:off x="448625" y="1569950"/>
            <a:ext cx="7980000" cy="261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solidFill>
                  <a:srgbClr val="93C47D"/>
                </a:solidFill>
                <a:latin typeface="Average"/>
                <a:ea typeface="Average"/>
                <a:cs typeface="Average"/>
                <a:sym typeface="Average"/>
              </a:rPr>
              <a:t>Escolha um estilo</a:t>
            </a:r>
            <a:endParaRPr sz="1800">
              <a:solidFill>
                <a:srgbClr val="93C47D"/>
              </a:solidFill>
              <a:latin typeface="Average"/>
              <a:ea typeface="Average"/>
              <a:cs typeface="Average"/>
              <a:sym typeface="Average"/>
            </a:endParaRPr>
          </a:p>
          <a:p>
            <a:pPr indent="0" lvl="0" marL="0" rtl="0" algn="l">
              <a:spcBef>
                <a:spcPts val="0"/>
              </a:spcBef>
              <a:spcAft>
                <a:spcPts val="0"/>
              </a:spcAft>
              <a:buNone/>
            </a:pPr>
            <a:r>
              <a:t/>
            </a:r>
            <a:endParaRPr sz="1800">
              <a:solidFill>
                <a:srgbClr val="93C47D"/>
              </a:solidFill>
              <a:latin typeface="Average"/>
              <a:ea typeface="Average"/>
              <a:cs typeface="Average"/>
              <a:sym typeface="Average"/>
            </a:endParaRPr>
          </a:p>
          <a:p>
            <a:pPr indent="0" lvl="0" marL="0" rtl="0" algn="l">
              <a:spcBef>
                <a:spcPts val="0"/>
              </a:spcBef>
              <a:spcAft>
                <a:spcPts val="0"/>
              </a:spcAft>
              <a:buNone/>
            </a:pPr>
            <a:r>
              <a:rPr lang="pt-BR" sz="1800">
                <a:latin typeface="Average"/>
                <a:ea typeface="Average"/>
                <a:cs typeface="Average"/>
                <a:sym typeface="Average"/>
              </a:rPr>
              <a:t>Algumas pessoas preferem um resumo formal do tipo “apenas os fatos”. </a:t>
            </a:r>
            <a:endParaRPr sz="1800">
              <a:latin typeface="Average"/>
              <a:ea typeface="Average"/>
              <a:cs typeface="Average"/>
              <a:sym typeface="Average"/>
            </a:endParaRPr>
          </a:p>
          <a:p>
            <a:pPr indent="0" lvl="0" marL="0" rtl="0" algn="l">
              <a:spcBef>
                <a:spcPts val="1000"/>
              </a:spcBef>
              <a:spcAft>
                <a:spcPts val="0"/>
              </a:spcAft>
              <a:buNone/>
            </a:pPr>
            <a:r>
              <a:rPr lang="pt-BR" sz="1800">
                <a:latin typeface="Average"/>
                <a:ea typeface="Average"/>
                <a:cs typeface="Average"/>
                <a:sym typeface="Average"/>
              </a:rPr>
              <a:t>Outras pessoas gostam de uma longa e variada conversa antes do assunto ser abordado. </a:t>
            </a:r>
            <a:endParaRPr sz="1800">
              <a:latin typeface="Average"/>
              <a:ea typeface="Average"/>
              <a:cs typeface="Average"/>
              <a:sym typeface="Average"/>
            </a:endParaRPr>
          </a:p>
          <a:p>
            <a:pPr indent="0" lvl="0" marL="0" rtl="0" algn="l">
              <a:spcBef>
                <a:spcPts val="1000"/>
              </a:spcBef>
              <a:spcAft>
                <a:spcPts val="0"/>
              </a:spcAft>
              <a:buNone/>
            </a:pPr>
            <a:r>
              <a:rPr lang="pt-BR" sz="1800">
                <a:latin typeface="Average"/>
                <a:ea typeface="Average"/>
                <a:cs typeface="Average"/>
                <a:sym typeface="Average"/>
              </a:rPr>
              <a:t>Procure um melhor estilo de material. Adapte o estilo de sua fala para atender seu público-alvo.</a:t>
            </a:r>
            <a:endParaRPr sz="1800">
              <a:latin typeface="Average"/>
              <a:ea typeface="Average"/>
              <a:cs typeface="Average"/>
              <a:sym typeface="Average"/>
            </a:endParaRPr>
          </a:p>
          <a:p>
            <a:pPr indent="0" lvl="0" marL="0" rtl="0" algn="l">
              <a:spcBef>
                <a:spcPts val="1000"/>
              </a:spcBef>
              <a:spcAft>
                <a:spcPts val="0"/>
              </a:spcAft>
              <a:buNone/>
            </a:pPr>
            <a:r>
              <a:rPr lang="pt-BR" sz="1800">
                <a:latin typeface="Average"/>
                <a:ea typeface="Average"/>
                <a:cs typeface="Average"/>
                <a:sym typeface="Average"/>
              </a:rPr>
              <a:t> </a:t>
            </a:r>
            <a:endParaRPr sz="1800">
              <a:latin typeface="Average"/>
              <a:ea typeface="Average"/>
              <a:cs typeface="Average"/>
              <a:sym typeface="Averag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uma boa comunicação?</a:t>
            </a:r>
            <a:endParaRPr sz="3000"/>
          </a:p>
          <a:p>
            <a:pPr indent="0" lvl="0" marL="0" rtl="0" algn="ctr">
              <a:spcBef>
                <a:spcPts val="0"/>
              </a:spcBef>
              <a:spcAft>
                <a:spcPts val="0"/>
              </a:spcAft>
              <a:buNone/>
            </a:pPr>
            <a:r>
              <a:t/>
            </a:r>
            <a:endParaRPr sz="3000"/>
          </a:p>
        </p:txBody>
      </p:sp>
      <p:sp>
        <p:nvSpPr>
          <p:cNvPr id="390" name="Google Shape;390;p57"/>
          <p:cNvSpPr txBox="1"/>
          <p:nvPr>
            <p:ph type="title"/>
          </p:nvPr>
        </p:nvSpPr>
        <p:spPr>
          <a:xfrm>
            <a:off x="448625" y="1566525"/>
            <a:ext cx="7980000" cy="222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solidFill>
                  <a:srgbClr val="93C47D"/>
                </a:solidFill>
                <a:latin typeface="Average"/>
                <a:ea typeface="Average"/>
                <a:cs typeface="Average"/>
                <a:sym typeface="Average"/>
              </a:rPr>
              <a:t>Dê uma boa aparência</a:t>
            </a:r>
            <a:endParaRPr sz="1800">
              <a:solidFill>
                <a:srgbClr val="93C47D"/>
              </a:solidFill>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a:p>
            <a:pPr indent="0" lvl="0" marL="0" rtl="0" algn="just">
              <a:spcBef>
                <a:spcPts val="0"/>
              </a:spcBef>
              <a:spcAft>
                <a:spcPts val="0"/>
              </a:spcAft>
              <a:buNone/>
            </a:pPr>
            <a:r>
              <a:rPr lang="pt-BR" sz="1800">
                <a:latin typeface="Average"/>
                <a:ea typeface="Average"/>
                <a:cs typeface="Average"/>
                <a:sym typeface="Average"/>
              </a:rPr>
              <a:t>Suas ideias são importantes. Elas merecem um veículo de boa aparência para serem transmitidas para seu público-alvo.</a:t>
            </a:r>
            <a:endParaRPr sz="1800">
              <a:latin typeface="Average"/>
              <a:ea typeface="Average"/>
              <a:cs typeface="Average"/>
              <a:sym typeface="Average"/>
            </a:endParaRPr>
          </a:p>
          <a:p>
            <a:pPr indent="0" lvl="0" marL="0" rtl="0" algn="just">
              <a:spcBef>
                <a:spcPts val="1000"/>
              </a:spcBef>
              <a:spcAft>
                <a:spcPts val="1000"/>
              </a:spcAft>
              <a:buNone/>
            </a:pPr>
            <a:r>
              <a:rPr lang="pt-BR" sz="1800">
                <a:latin typeface="Average"/>
                <a:ea typeface="Average"/>
                <a:cs typeface="Average"/>
                <a:sym typeface="Average"/>
              </a:rPr>
              <a:t>Hoje em dia, não há desculpas para a produção de documentos impressos com aparência inadequada. Então, se dedique a apresentar algo “bonito” e bem feito.</a:t>
            </a:r>
            <a:endParaRPr sz="1800">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uma boa comunicação?</a:t>
            </a:r>
            <a:endParaRPr sz="3000"/>
          </a:p>
          <a:p>
            <a:pPr indent="0" lvl="0" marL="0" rtl="0" algn="ctr">
              <a:spcBef>
                <a:spcPts val="0"/>
              </a:spcBef>
              <a:spcAft>
                <a:spcPts val="0"/>
              </a:spcAft>
              <a:buNone/>
            </a:pPr>
            <a:r>
              <a:t/>
            </a:r>
            <a:endParaRPr sz="3000"/>
          </a:p>
        </p:txBody>
      </p:sp>
      <p:sp>
        <p:nvSpPr>
          <p:cNvPr id="396" name="Google Shape;396;p58"/>
          <p:cNvSpPr txBox="1"/>
          <p:nvPr>
            <p:ph type="title"/>
          </p:nvPr>
        </p:nvSpPr>
        <p:spPr>
          <a:xfrm>
            <a:off x="503550" y="1761000"/>
            <a:ext cx="8136900" cy="21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solidFill>
                  <a:srgbClr val="93C47D"/>
                </a:solidFill>
                <a:latin typeface="Average"/>
                <a:ea typeface="Average"/>
                <a:cs typeface="Average"/>
                <a:sym typeface="Average"/>
              </a:rPr>
              <a:t>Seja um ouvinte</a:t>
            </a:r>
            <a:endParaRPr sz="1800">
              <a:solidFill>
                <a:srgbClr val="93C47D"/>
              </a:solidFill>
              <a:latin typeface="Average"/>
              <a:ea typeface="Average"/>
              <a:cs typeface="Average"/>
              <a:sym typeface="Average"/>
            </a:endParaRPr>
          </a:p>
          <a:p>
            <a:pPr indent="0" lvl="0" marL="0" rtl="0" algn="l">
              <a:spcBef>
                <a:spcPts val="0"/>
              </a:spcBef>
              <a:spcAft>
                <a:spcPts val="0"/>
              </a:spcAft>
              <a:buNone/>
            </a:pPr>
            <a:r>
              <a:t/>
            </a:r>
            <a:endParaRPr sz="1800">
              <a:solidFill>
                <a:srgbClr val="93C47D"/>
              </a:solidFill>
              <a:latin typeface="Average"/>
              <a:ea typeface="Average"/>
              <a:cs typeface="Average"/>
              <a:sym typeface="Average"/>
            </a:endParaRPr>
          </a:p>
          <a:p>
            <a:pPr indent="0" lvl="0" marL="0" rtl="0" algn="just">
              <a:spcBef>
                <a:spcPts val="0"/>
              </a:spcBef>
              <a:spcAft>
                <a:spcPts val="0"/>
              </a:spcAft>
              <a:buNone/>
            </a:pPr>
            <a:r>
              <a:rPr lang="pt-BR" sz="1800">
                <a:latin typeface="Average"/>
                <a:ea typeface="Average"/>
                <a:cs typeface="Average"/>
                <a:sym typeface="Average"/>
              </a:rPr>
              <a:t>Há uma técnica que você deve usar se quiser que as pessoas o escutem: escute-as.</a:t>
            </a:r>
            <a:endParaRPr sz="1800">
              <a:latin typeface="Average"/>
              <a:ea typeface="Average"/>
              <a:cs typeface="Average"/>
              <a:sym typeface="Average"/>
            </a:endParaRPr>
          </a:p>
          <a:p>
            <a:pPr indent="0" lvl="0" marL="0" rtl="0" algn="just">
              <a:spcBef>
                <a:spcPts val="1000"/>
              </a:spcBef>
              <a:spcAft>
                <a:spcPts val="0"/>
              </a:spcAft>
              <a:buNone/>
            </a:pPr>
            <a:r>
              <a:rPr lang="pt-BR" sz="1800">
                <a:latin typeface="Average"/>
                <a:ea typeface="Average"/>
                <a:cs typeface="Average"/>
                <a:sym typeface="Average"/>
              </a:rPr>
              <a:t>Encoraje as pessoas a falar fazendo perguntas ou as faça repetir resumidamente o que disse a elas. </a:t>
            </a:r>
            <a:endParaRPr sz="1800">
              <a:latin typeface="Average"/>
              <a:ea typeface="Average"/>
              <a:cs typeface="Average"/>
              <a:sym typeface="Average"/>
            </a:endParaRPr>
          </a:p>
          <a:p>
            <a:pPr indent="0" lvl="0" marL="0" rtl="0" algn="just">
              <a:spcBef>
                <a:spcPts val="1000"/>
              </a:spcBef>
              <a:spcAft>
                <a:spcPts val="0"/>
              </a:spcAft>
              <a:buNone/>
            </a:pPr>
            <a:r>
              <a:rPr lang="pt-BR" sz="1800">
                <a:latin typeface="Average"/>
                <a:ea typeface="Average"/>
                <a:cs typeface="Average"/>
                <a:sym typeface="Average"/>
              </a:rPr>
              <a:t>Transforme a reunião em um diálogo e obterá um resultado mais efetivo.</a:t>
            </a:r>
            <a:endParaRPr sz="1800">
              <a:latin typeface="Average"/>
              <a:ea typeface="Average"/>
              <a:cs typeface="Average"/>
              <a:sym typeface="Average"/>
            </a:endParaRPr>
          </a:p>
          <a:p>
            <a:pPr indent="0" lvl="0" marL="0" rtl="0" algn="l">
              <a:spcBef>
                <a:spcPts val="1000"/>
              </a:spcBef>
              <a:spcAft>
                <a:spcPts val="0"/>
              </a:spcAft>
              <a:buNone/>
            </a:pPr>
            <a:r>
              <a:t/>
            </a:r>
            <a:endParaRPr sz="1800">
              <a:solidFill>
                <a:srgbClr val="93C47D"/>
              </a:solidFill>
              <a:latin typeface="Average"/>
              <a:ea typeface="Average"/>
              <a:cs typeface="Average"/>
              <a:sym typeface="Averag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Como ter uma boa comunicação?</a:t>
            </a:r>
            <a:endParaRPr sz="3000"/>
          </a:p>
          <a:p>
            <a:pPr indent="0" lvl="0" marL="0" rtl="0" algn="ctr">
              <a:spcBef>
                <a:spcPts val="0"/>
              </a:spcBef>
              <a:spcAft>
                <a:spcPts val="0"/>
              </a:spcAft>
              <a:buNone/>
            </a:pPr>
            <a:r>
              <a:t/>
            </a:r>
            <a:endParaRPr sz="3000"/>
          </a:p>
        </p:txBody>
      </p:sp>
      <p:sp>
        <p:nvSpPr>
          <p:cNvPr id="402" name="Google Shape;402;p59"/>
          <p:cNvSpPr txBox="1"/>
          <p:nvPr>
            <p:ph type="title"/>
          </p:nvPr>
        </p:nvSpPr>
        <p:spPr>
          <a:xfrm>
            <a:off x="448625" y="1413350"/>
            <a:ext cx="8037000" cy="25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solidFill>
                  <a:srgbClr val="93C47D"/>
                </a:solidFill>
                <a:latin typeface="Average"/>
                <a:ea typeface="Average"/>
                <a:cs typeface="Average"/>
                <a:sym typeface="Average"/>
              </a:rPr>
              <a:t>Dê retorno às pessoas</a:t>
            </a:r>
            <a:endParaRPr sz="1800">
              <a:solidFill>
                <a:srgbClr val="93C47D"/>
              </a:solidFill>
              <a:latin typeface="Average"/>
              <a:ea typeface="Average"/>
              <a:cs typeface="Average"/>
              <a:sym typeface="Average"/>
            </a:endParaRPr>
          </a:p>
          <a:p>
            <a:pPr indent="0" lvl="0" marL="0" rtl="0" algn="l">
              <a:spcBef>
                <a:spcPts val="0"/>
              </a:spcBef>
              <a:spcAft>
                <a:spcPts val="0"/>
              </a:spcAft>
              <a:buNone/>
            </a:pPr>
            <a:r>
              <a:t/>
            </a:r>
            <a:endParaRPr sz="1800">
              <a:solidFill>
                <a:srgbClr val="93C47D"/>
              </a:solidFill>
              <a:latin typeface="Average"/>
              <a:ea typeface="Average"/>
              <a:cs typeface="Average"/>
              <a:sym typeface="Average"/>
            </a:endParaRPr>
          </a:p>
          <a:p>
            <a:pPr indent="0" lvl="0" marL="0" rtl="0" algn="just">
              <a:spcBef>
                <a:spcPts val="0"/>
              </a:spcBef>
              <a:spcAft>
                <a:spcPts val="0"/>
              </a:spcAft>
              <a:buNone/>
            </a:pPr>
            <a:r>
              <a:rPr lang="pt-BR" sz="1800">
                <a:latin typeface="Average"/>
                <a:ea typeface="Average"/>
                <a:cs typeface="Average"/>
                <a:sym typeface="Average"/>
              </a:rPr>
              <a:t>Quando fazemos uma pergunta a uma pessoa, achamos que ela é indelicada quando não responde.</a:t>
            </a:r>
            <a:endParaRPr sz="1800">
              <a:latin typeface="Average"/>
              <a:ea typeface="Average"/>
              <a:cs typeface="Average"/>
              <a:sym typeface="Average"/>
            </a:endParaRPr>
          </a:p>
          <a:p>
            <a:pPr indent="0" lvl="0" marL="0" rtl="0" algn="just">
              <a:spcBef>
                <a:spcPts val="1000"/>
              </a:spcBef>
              <a:spcAft>
                <a:spcPts val="1000"/>
              </a:spcAft>
              <a:buNone/>
            </a:pPr>
            <a:r>
              <a:rPr lang="pt-BR" sz="1800">
                <a:latin typeface="Average"/>
                <a:ea typeface="Average"/>
                <a:cs typeface="Average"/>
                <a:sym typeface="Average"/>
              </a:rPr>
              <a:t>Por mais que a resposta seja simples, manter as pessoas informadas faz com que elas não se importem tanto com o deslize ocasional e não se sintam esquecidas.</a:t>
            </a:r>
            <a:endParaRPr sz="1800">
              <a:latin typeface="Average"/>
              <a:ea typeface="Average"/>
              <a:cs typeface="Average"/>
              <a:sym typeface="Averag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0"/>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O acróstico ASTUTO</a:t>
            </a:r>
            <a:endParaRPr sz="3000"/>
          </a:p>
          <a:p>
            <a:pPr indent="0" lvl="0" marL="0" rtl="0" algn="ctr">
              <a:spcBef>
                <a:spcPts val="0"/>
              </a:spcBef>
              <a:spcAft>
                <a:spcPts val="0"/>
              </a:spcAft>
              <a:buNone/>
            </a:pPr>
            <a:r>
              <a:t/>
            </a:r>
            <a:endParaRPr sz="3000"/>
          </a:p>
        </p:txBody>
      </p:sp>
      <p:sp>
        <p:nvSpPr>
          <p:cNvPr id="408" name="Google Shape;408;p60"/>
          <p:cNvSpPr txBox="1"/>
          <p:nvPr>
            <p:ph type="title"/>
          </p:nvPr>
        </p:nvSpPr>
        <p:spPr>
          <a:xfrm>
            <a:off x="1721156" y="1846426"/>
            <a:ext cx="634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O que você quer que eles </a:t>
            </a:r>
            <a:r>
              <a:rPr b="1" lang="pt-BR" sz="1800">
                <a:solidFill>
                  <a:srgbClr val="93C47D"/>
                </a:solidFill>
                <a:latin typeface="Average"/>
                <a:ea typeface="Average"/>
                <a:cs typeface="Average"/>
                <a:sym typeface="Average"/>
              </a:rPr>
              <a:t>A</a:t>
            </a:r>
            <a:r>
              <a:rPr lang="pt-BR" sz="1800">
                <a:latin typeface="Average"/>
                <a:ea typeface="Average"/>
                <a:cs typeface="Average"/>
                <a:sym typeface="Average"/>
              </a:rPr>
              <a:t>prendam?</a:t>
            </a:r>
            <a:endParaRPr sz="1800">
              <a:latin typeface="Average"/>
              <a:ea typeface="Average"/>
              <a:cs typeface="Average"/>
              <a:sym typeface="Average"/>
            </a:endParaRPr>
          </a:p>
        </p:txBody>
      </p:sp>
      <p:sp>
        <p:nvSpPr>
          <p:cNvPr id="409" name="Google Shape;409;p60"/>
          <p:cNvSpPr txBox="1"/>
          <p:nvPr>
            <p:ph type="title"/>
          </p:nvPr>
        </p:nvSpPr>
        <p:spPr>
          <a:xfrm>
            <a:off x="3499236" y="2231832"/>
            <a:ext cx="634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Qual é </a:t>
            </a:r>
            <a:r>
              <a:rPr b="1" lang="pt-BR" sz="1800">
                <a:solidFill>
                  <a:srgbClr val="93C47D"/>
                </a:solidFill>
                <a:latin typeface="Average"/>
                <a:ea typeface="Average"/>
                <a:cs typeface="Average"/>
                <a:sym typeface="Average"/>
              </a:rPr>
              <a:t>S</a:t>
            </a:r>
            <a:r>
              <a:rPr lang="pt-BR" sz="1800">
                <a:latin typeface="Average"/>
                <a:ea typeface="Average"/>
                <a:cs typeface="Average"/>
                <a:sym typeface="Average"/>
              </a:rPr>
              <a:t>eu interesse no que você tem a dizer?</a:t>
            </a:r>
            <a:endParaRPr sz="1800">
              <a:latin typeface="Average"/>
              <a:ea typeface="Average"/>
              <a:cs typeface="Average"/>
              <a:sym typeface="Average"/>
            </a:endParaRPr>
          </a:p>
        </p:txBody>
      </p:sp>
      <p:sp>
        <p:nvSpPr>
          <p:cNvPr id="410" name="Google Shape;410;p60"/>
          <p:cNvSpPr txBox="1"/>
          <p:nvPr>
            <p:ph type="title"/>
          </p:nvPr>
        </p:nvSpPr>
        <p:spPr>
          <a:xfrm>
            <a:off x="3763228" y="2571529"/>
            <a:ext cx="634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Seu </a:t>
            </a:r>
            <a:r>
              <a:rPr b="1" lang="pt-BR" sz="1800">
                <a:solidFill>
                  <a:srgbClr val="93C47D"/>
                </a:solidFill>
                <a:latin typeface="Average"/>
                <a:ea typeface="Average"/>
                <a:cs typeface="Average"/>
                <a:sym typeface="Average"/>
              </a:rPr>
              <a:t>T</a:t>
            </a:r>
            <a:r>
              <a:rPr lang="pt-BR" sz="1800">
                <a:latin typeface="Average"/>
                <a:ea typeface="Average"/>
                <a:cs typeface="Average"/>
                <a:sym typeface="Average"/>
              </a:rPr>
              <a:t>rabalho tem qual nível de sofisticação?</a:t>
            </a:r>
            <a:endParaRPr sz="1800">
              <a:latin typeface="Average"/>
              <a:ea typeface="Average"/>
              <a:cs typeface="Average"/>
              <a:sym typeface="Average"/>
            </a:endParaRPr>
          </a:p>
        </p:txBody>
      </p:sp>
      <p:sp>
        <p:nvSpPr>
          <p:cNvPr id="411" name="Google Shape;411;p60"/>
          <p:cNvSpPr txBox="1"/>
          <p:nvPr>
            <p:ph type="title"/>
          </p:nvPr>
        </p:nvSpPr>
        <p:spPr>
          <a:xfrm>
            <a:off x="1621406" y="2874271"/>
            <a:ext cx="634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Que nível de detalhes eles </a:t>
            </a:r>
            <a:r>
              <a:rPr b="1" lang="pt-BR" sz="1800">
                <a:solidFill>
                  <a:srgbClr val="93C47D"/>
                </a:solidFill>
                <a:latin typeface="Average"/>
                <a:ea typeface="Average"/>
                <a:cs typeface="Average"/>
                <a:sym typeface="Average"/>
              </a:rPr>
              <a:t>U</a:t>
            </a:r>
            <a:r>
              <a:rPr lang="pt-BR" sz="1800">
                <a:latin typeface="Average"/>
                <a:ea typeface="Average"/>
                <a:cs typeface="Average"/>
                <a:sym typeface="Average"/>
              </a:rPr>
              <a:t>sam?</a:t>
            </a:r>
            <a:endParaRPr sz="1800">
              <a:latin typeface="Average"/>
              <a:ea typeface="Average"/>
              <a:cs typeface="Average"/>
              <a:sym typeface="Average"/>
            </a:endParaRPr>
          </a:p>
        </p:txBody>
      </p:sp>
      <p:sp>
        <p:nvSpPr>
          <p:cNvPr id="412" name="Google Shape;412;p60"/>
          <p:cNvSpPr txBox="1"/>
          <p:nvPr>
            <p:ph type="title"/>
          </p:nvPr>
        </p:nvSpPr>
        <p:spPr>
          <a:xfrm>
            <a:off x="2125851" y="3236810"/>
            <a:ext cx="634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Quem você quer que </a:t>
            </a:r>
            <a:r>
              <a:rPr b="1" lang="pt-BR" sz="1800">
                <a:solidFill>
                  <a:srgbClr val="93C47D"/>
                </a:solidFill>
                <a:latin typeface="Average"/>
                <a:ea typeface="Average"/>
                <a:cs typeface="Average"/>
                <a:sym typeface="Average"/>
              </a:rPr>
              <a:t>T</a:t>
            </a:r>
            <a:r>
              <a:rPr lang="pt-BR" sz="1800">
                <a:latin typeface="Average"/>
                <a:ea typeface="Average"/>
                <a:cs typeface="Average"/>
                <a:sym typeface="Average"/>
              </a:rPr>
              <a:t>enha a posse da informação?</a:t>
            </a:r>
            <a:endParaRPr sz="1800">
              <a:latin typeface="Average"/>
              <a:ea typeface="Average"/>
              <a:cs typeface="Average"/>
              <a:sym typeface="Average"/>
            </a:endParaRPr>
          </a:p>
        </p:txBody>
      </p:sp>
      <p:sp>
        <p:nvSpPr>
          <p:cNvPr id="413" name="Google Shape;413;p60"/>
          <p:cNvSpPr txBox="1"/>
          <p:nvPr>
            <p:ph type="title"/>
          </p:nvPr>
        </p:nvSpPr>
        <p:spPr>
          <a:xfrm>
            <a:off x="1277413" y="3638755"/>
            <a:ext cx="63456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Como você pode motivá-los a </a:t>
            </a:r>
            <a:r>
              <a:rPr b="1" lang="pt-BR" sz="1800">
                <a:solidFill>
                  <a:srgbClr val="93C47D"/>
                </a:solidFill>
                <a:latin typeface="Average"/>
                <a:ea typeface="Average"/>
                <a:cs typeface="Average"/>
                <a:sym typeface="Average"/>
              </a:rPr>
              <a:t>O</a:t>
            </a:r>
            <a:r>
              <a:rPr lang="pt-BR" sz="1800">
                <a:latin typeface="Average"/>
                <a:ea typeface="Average"/>
                <a:cs typeface="Average"/>
                <a:sym typeface="Average"/>
              </a:rPr>
              <a:t>uvi-lo?</a:t>
            </a:r>
            <a:endParaRPr sz="1800">
              <a:latin typeface="Average"/>
              <a:ea typeface="Average"/>
              <a:cs typeface="Average"/>
              <a:sym typeface="Averag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1"/>
          <p:cNvSpPr txBox="1"/>
          <p:nvPr>
            <p:ph type="title"/>
          </p:nvPr>
        </p:nvSpPr>
        <p:spPr>
          <a:xfrm>
            <a:off x="448625" y="452325"/>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3000"/>
              <a:t>Comunicação por e-mail</a:t>
            </a:r>
            <a:endParaRPr sz="3000"/>
          </a:p>
          <a:p>
            <a:pPr indent="0" lvl="0" marL="0" rtl="0" algn="ctr">
              <a:spcBef>
                <a:spcPts val="0"/>
              </a:spcBef>
              <a:spcAft>
                <a:spcPts val="0"/>
              </a:spcAft>
              <a:buNone/>
            </a:pPr>
            <a:r>
              <a:t/>
            </a:r>
            <a:endParaRPr sz="3000"/>
          </a:p>
        </p:txBody>
      </p:sp>
      <p:sp>
        <p:nvSpPr>
          <p:cNvPr id="419" name="Google Shape;419;p61"/>
          <p:cNvSpPr txBox="1"/>
          <p:nvPr>
            <p:ph type="title"/>
          </p:nvPr>
        </p:nvSpPr>
        <p:spPr>
          <a:xfrm>
            <a:off x="448625" y="1313325"/>
            <a:ext cx="8226300" cy="34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1800">
                <a:latin typeface="Average"/>
                <a:ea typeface="Average"/>
                <a:cs typeface="Average"/>
                <a:sym typeface="Average"/>
              </a:rPr>
              <a:t>Tudo que foi discutido se aplica igualmente ao e-mail:</a:t>
            </a:r>
            <a:endParaRPr sz="1800">
              <a:latin typeface="Average"/>
              <a:ea typeface="Average"/>
              <a:cs typeface="Average"/>
              <a:sym typeface="Average"/>
            </a:endParaRPr>
          </a:p>
          <a:p>
            <a:pPr indent="-330200" lvl="0" marL="457200" rtl="0" algn="l">
              <a:spcBef>
                <a:spcPts val="1000"/>
              </a:spcBef>
              <a:spcAft>
                <a:spcPts val="0"/>
              </a:spcAft>
              <a:buSzPts val="1600"/>
              <a:buFont typeface="Average"/>
              <a:buChar char="●"/>
            </a:pPr>
            <a:r>
              <a:rPr lang="pt-BR" sz="1600">
                <a:latin typeface="Average"/>
                <a:ea typeface="Average"/>
                <a:cs typeface="Average"/>
                <a:sym typeface="Average"/>
              </a:rPr>
              <a:t>Leia novamente antes de enviar;</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Verifique a ortografia;</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Mantenha o formato simples, sem estilizações desnecessárias;</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Tente usar o mínimo de repetição, não replique um email para dizer “concordo”;</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Ao usar citações feitas em emails de outras pessoas, certifique-se de dar os créditos;</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Não demonstre raiva;</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Verifique sua lista de destinatários antes de enviar;</a:t>
            </a:r>
            <a:endParaRPr sz="1600">
              <a:latin typeface="Average"/>
              <a:ea typeface="Average"/>
              <a:cs typeface="Average"/>
              <a:sym typeface="Average"/>
            </a:endParaRPr>
          </a:p>
          <a:p>
            <a:pPr indent="-330200" lvl="0" marL="457200" rtl="0" algn="l">
              <a:spcBef>
                <a:spcPts val="0"/>
              </a:spcBef>
              <a:spcAft>
                <a:spcPts val="0"/>
              </a:spcAft>
              <a:buSzPts val="1600"/>
              <a:buFont typeface="Average"/>
              <a:buChar char="●"/>
            </a:pPr>
            <a:r>
              <a:rPr lang="pt-BR" sz="1600">
                <a:latin typeface="Average"/>
                <a:ea typeface="Average"/>
                <a:cs typeface="Average"/>
                <a:sym typeface="Average"/>
              </a:rPr>
              <a:t>Arquive e organize seus emails.</a:t>
            </a:r>
            <a:endParaRPr sz="1600">
              <a:latin typeface="Average"/>
              <a:ea typeface="Average"/>
              <a:cs typeface="Average"/>
              <a:sym typeface="Average"/>
            </a:endParaRPr>
          </a:p>
          <a:p>
            <a:pPr indent="0" lvl="0" marL="0" rtl="0" algn="l">
              <a:spcBef>
                <a:spcPts val="0"/>
              </a:spcBef>
              <a:spcAft>
                <a:spcPts val="0"/>
              </a:spcAft>
              <a:buNone/>
            </a:pPr>
            <a:r>
              <a:t/>
            </a:r>
            <a:endParaRPr sz="1800">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83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te torna um programador pragmático?</a:t>
            </a:r>
            <a:endParaRPr/>
          </a:p>
        </p:txBody>
      </p:sp>
      <p:sp>
        <p:nvSpPr>
          <p:cNvPr id="86" name="Google Shape;86;p17"/>
          <p:cNvSpPr txBox="1"/>
          <p:nvPr>
            <p:ph idx="1" type="body"/>
          </p:nvPr>
        </p:nvSpPr>
        <p:spPr>
          <a:xfrm>
            <a:off x="311700" y="1737300"/>
            <a:ext cx="8520600" cy="3057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a:solidFill>
                  <a:srgbClr val="93C47D"/>
                </a:solidFill>
              </a:rPr>
              <a:t>Realista:</a:t>
            </a:r>
            <a:r>
              <a:rPr lang="pt-BR">
                <a:solidFill>
                  <a:srgbClr val="EFEFEF"/>
                </a:solidFill>
              </a:rPr>
              <a:t> Tente entender a natureza de cada problema que enfrenta. Esse realismo lhe dá uma boa percepção do nível de dificuldade das tarefas e quanto tempo elas levarão.</a:t>
            </a:r>
            <a:endParaRPr b="1">
              <a:solidFill>
                <a:srgbClr val="EFEFEF"/>
              </a:solidFill>
            </a:endParaRPr>
          </a:p>
          <a:p>
            <a:pPr indent="0" lvl="0" marL="0" rtl="0" algn="just">
              <a:lnSpc>
                <a:spcPct val="150000"/>
              </a:lnSpc>
              <a:spcBef>
                <a:spcPts val="1000"/>
              </a:spcBef>
              <a:spcAft>
                <a:spcPts val="0"/>
              </a:spcAft>
              <a:buNone/>
            </a:pPr>
            <a:r>
              <a:rPr lang="pt-BR">
                <a:solidFill>
                  <a:srgbClr val="93C47D"/>
                </a:solidFill>
              </a:rPr>
              <a:t>Pau para toda o</a:t>
            </a:r>
            <a:r>
              <a:rPr lang="pt-BR">
                <a:solidFill>
                  <a:srgbClr val="93C47D"/>
                </a:solidFill>
              </a:rPr>
              <a:t>b</a:t>
            </a:r>
            <a:r>
              <a:rPr lang="pt-BR">
                <a:solidFill>
                  <a:srgbClr val="93C47D"/>
                </a:solidFill>
              </a:rPr>
              <a:t>ra</a:t>
            </a:r>
            <a:r>
              <a:rPr lang="pt-BR">
                <a:solidFill>
                  <a:srgbClr val="93C47D"/>
                </a:solidFill>
              </a:rPr>
              <a:t>:</a:t>
            </a:r>
            <a:r>
              <a:rPr lang="pt-BR">
                <a:solidFill>
                  <a:srgbClr val="EFEFEF"/>
                </a:solidFill>
              </a:rPr>
              <a:t> Se </a:t>
            </a:r>
            <a:r>
              <a:rPr lang="pt-BR">
                <a:solidFill>
                  <a:srgbClr val="EFEFEF"/>
                </a:solidFill>
              </a:rPr>
              <a:t>esforce</a:t>
            </a:r>
            <a:r>
              <a:rPr lang="pt-BR">
                <a:solidFill>
                  <a:srgbClr val="EFEFEF"/>
                </a:solidFill>
              </a:rPr>
              <a:t> para conhecer um amplo conjunto de tecnologias e ambientes e tenta ficar a par de novos desenvolvimentos. </a:t>
            </a:r>
            <a:endParaRPr>
              <a:solidFill>
                <a:srgbClr val="EFEFEF"/>
              </a:solidFill>
            </a:endParaRPr>
          </a:p>
          <a:p>
            <a:pPr indent="0" lvl="0" marL="0" rtl="0" algn="just">
              <a:lnSpc>
                <a:spcPct val="150000"/>
              </a:lnSpc>
              <a:spcBef>
                <a:spcPts val="1000"/>
              </a:spcBef>
              <a:spcAft>
                <a:spcPts val="0"/>
              </a:spcAft>
              <a:buNone/>
            </a:pPr>
            <a:r>
              <a:t/>
            </a:r>
            <a:endParaRPr sz="2000">
              <a:solidFill>
                <a:srgbClr val="EFEFEF"/>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rgbClr val="EFEFEF"/>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rgbClr val="EFEFEF"/>
              </a:solidFill>
              <a:latin typeface="Oswald"/>
              <a:ea typeface="Oswald"/>
              <a:cs typeface="Oswald"/>
              <a:sym typeface="Oswald"/>
            </a:endParaRPr>
          </a:p>
          <a:p>
            <a:pPr indent="0" lvl="0" marL="0" rtl="0" algn="l">
              <a:spcBef>
                <a:spcPts val="0"/>
              </a:spcBef>
              <a:spcAft>
                <a:spcPts val="0"/>
              </a:spcAft>
              <a:buNone/>
            </a:pPr>
            <a:r>
              <a:t/>
            </a:r>
            <a:endParaRPr sz="1600">
              <a:solidFill>
                <a:srgbClr val="EFEFEF"/>
              </a:solidFill>
              <a:latin typeface="Oswald"/>
              <a:ea typeface="Oswald"/>
              <a:cs typeface="Oswald"/>
              <a:sym typeface="Oswald"/>
            </a:endParaRPr>
          </a:p>
          <a:p>
            <a:pPr indent="0" lvl="0" marL="0" rtl="0" algn="l">
              <a:spcBef>
                <a:spcPts val="1600"/>
              </a:spcBef>
              <a:spcAft>
                <a:spcPts val="1600"/>
              </a:spcAft>
              <a:buNone/>
            </a:pPr>
            <a:r>
              <a:t/>
            </a:r>
            <a:endParaRPr sz="1600">
              <a:solidFill>
                <a:srgbClr val="EFEFEF"/>
              </a:solidFill>
            </a:endParaRPr>
          </a:p>
        </p:txBody>
      </p:sp>
      <p:pic>
        <p:nvPicPr>
          <p:cNvPr id="87" name="Google Shape;87;p17"/>
          <p:cNvPicPr preferRelativeResize="0"/>
          <p:nvPr/>
        </p:nvPicPr>
        <p:blipFill>
          <a:blip r:embed="rId3">
            <a:alphaModFix/>
          </a:blip>
          <a:stretch>
            <a:fillRect/>
          </a:stretch>
        </p:blipFill>
        <p:spPr>
          <a:xfrm>
            <a:off x="7222525" y="3533725"/>
            <a:ext cx="1609775" cy="16097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3" name="Shape 423"/>
        <p:cNvGrpSpPr/>
        <p:nvPr/>
      </p:nvGrpSpPr>
      <p:grpSpPr>
        <a:xfrm>
          <a:off x="0" y="0"/>
          <a:ext cx="0" cy="0"/>
          <a:chOff x="0" y="0"/>
          <a:chExt cx="0" cy="0"/>
        </a:xfrm>
      </p:grpSpPr>
      <p:sp>
        <p:nvSpPr>
          <p:cNvPr id="424" name="Google Shape;424;p62"/>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425" name="Google Shape;425;p62"/>
          <p:cNvSpPr txBox="1"/>
          <p:nvPr>
            <p:ph idx="1" type="body"/>
          </p:nvPr>
        </p:nvSpPr>
        <p:spPr>
          <a:xfrm>
            <a:off x="311700" y="1347300"/>
            <a:ext cx="8520600" cy="24489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b="1">
              <a:solidFill>
                <a:srgbClr val="000000"/>
              </a:solidFill>
              <a:latin typeface="Oswald"/>
              <a:ea typeface="Oswald"/>
              <a:cs typeface="Oswald"/>
              <a:sym typeface="Oswald"/>
            </a:endParaRPr>
          </a:p>
          <a:p>
            <a:pPr indent="0" lvl="0" marL="0" rtl="0" algn="just">
              <a:lnSpc>
                <a:spcPct val="150000"/>
              </a:lnSpc>
              <a:spcBef>
                <a:spcPts val="0"/>
              </a:spcBef>
              <a:spcAft>
                <a:spcPts val="0"/>
              </a:spcAft>
              <a:buNone/>
            </a:pPr>
            <a:r>
              <a:rPr b="1" lang="pt-BR">
                <a:solidFill>
                  <a:srgbClr val="000000"/>
                </a:solidFill>
              </a:rPr>
              <a:t>DICA 10:</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 </a:t>
            </a:r>
            <a:r>
              <a:rPr b="1" lang="pt-BR">
                <a:solidFill>
                  <a:srgbClr val="000000"/>
                </a:solidFill>
              </a:rPr>
              <a:t>É o que você diz e a maneira como diz</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A menos que você trabalhe sozinho, tem de se comunicar. Quanto mais eficaz a comunicação, mais influente você será.</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t/>
            </a:r>
            <a:endParaRPr b="1">
              <a:solidFill>
                <a:schemeClr val="lt1"/>
              </a:solidFill>
            </a:endParaRPr>
          </a:p>
          <a:p>
            <a:pPr indent="0" lvl="0" marL="0" rtl="0" algn="just">
              <a:lnSpc>
                <a:spcPct val="150000"/>
              </a:lnSpc>
              <a:spcBef>
                <a:spcPts val="0"/>
              </a:spcBef>
              <a:spcAft>
                <a:spcPts val="0"/>
              </a:spcAft>
              <a:buNone/>
            </a:pPr>
            <a:r>
              <a:t/>
            </a:r>
            <a:endParaRPr sz="2000">
              <a:solidFill>
                <a:schemeClr val="lt1"/>
              </a:solidFill>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426" name="Google Shape;426;p62"/>
          <p:cNvPicPr preferRelativeResize="0"/>
          <p:nvPr/>
        </p:nvPicPr>
        <p:blipFill>
          <a:blip r:embed="rId3">
            <a:alphaModFix/>
          </a:blip>
          <a:stretch>
            <a:fillRect/>
          </a:stretch>
        </p:blipFill>
        <p:spPr>
          <a:xfrm>
            <a:off x="7944650" y="225700"/>
            <a:ext cx="887651" cy="8876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Sobre os autores</a:t>
            </a:r>
            <a:endParaRPr/>
          </a:p>
        </p:txBody>
      </p:sp>
      <p:sp>
        <p:nvSpPr>
          <p:cNvPr id="432" name="Google Shape;432;p63"/>
          <p:cNvSpPr txBox="1"/>
          <p:nvPr>
            <p:ph idx="2" type="body"/>
          </p:nvPr>
        </p:nvSpPr>
        <p:spPr>
          <a:xfrm>
            <a:off x="4925200" y="409875"/>
            <a:ext cx="3837000" cy="4122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1" lang="pt-BR" sz="1400"/>
              <a:t>Andrew Hunt</a:t>
            </a:r>
            <a:r>
              <a:rPr b="1" lang="pt-BR" sz="1200"/>
              <a:t> trabalhou em diversas áreas, como telecomunicações, serviços financeiros, artes gráficas etc. Também se especializou em combinar técnicas já consolidadas com tecnologias de ponta, criando soluções novas e práticas. Ele administra sua empresa de consultoria em Raleigh, Carolina do Norte.</a:t>
            </a:r>
            <a:endParaRPr b="1" sz="1200"/>
          </a:p>
          <a:p>
            <a:pPr indent="0" lvl="0" marL="0" rtl="0" algn="just">
              <a:spcBef>
                <a:spcPts val="1600"/>
              </a:spcBef>
              <a:spcAft>
                <a:spcPts val="0"/>
              </a:spcAft>
              <a:buNone/>
            </a:pPr>
            <a:r>
              <a:rPr b="1" lang="pt-BR" sz="1400"/>
              <a:t>David Thomas</a:t>
            </a:r>
            <a:r>
              <a:rPr b="1" lang="pt-BR" sz="1200"/>
              <a:t>, fundou em 1994, na Inglaterra, uma empresa de criação de software certificada pela ISO 9001, que distribuiu mundialmente projetos sofisticados e personalizados. Hoje, Thomas é consultor independente e vive em Dallas, Texas.</a:t>
            </a:r>
            <a:endParaRPr b="1" sz="1200"/>
          </a:p>
          <a:p>
            <a:pPr indent="0" lvl="0" marL="0" rtl="0" algn="just">
              <a:spcBef>
                <a:spcPts val="1600"/>
              </a:spcBef>
              <a:spcAft>
                <a:spcPts val="1600"/>
              </a:spcAft>
              <a:buNone/>
            </a:pPr>
            <a:r>
              <a:rPr b="1" lang="pt-BR" sz="1200"/>
              <a:t>Atualmente, David e Andrew trabalham juntos em The Pragmatic Programmers, L.L.C</a:t>
            </a:r>
            <a:endParaRPr sz="1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4"/>
          <p:cNvSpPr txBox="1"/>
          <p:nvPr>
            <p:ph type="title"/>
          </p:nvPr>
        </p:nvSpPr>
        <p:spPr>
          <a:xfrm>
            <a:off x="514250" y="526350"/>
            <a:ext cx="5363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2500"/>
              <a:t>HUNT, Andrew ; THOMAS, David. </a:t>
            </a:r>
            <a:r>
              <a:rPr b="1" lang="pt-BR" sz="2500"/>
              <a:t>O Programador Pragmático:</a:t>
            </a:r>
            <a:r>
              <a:rPr lang="pt-BR" sz="2500"/>
              <a:t>  de aprendiz a mestre. Bookman, 2010.</a:t>
            </a:r>
            <a:endParaRPr sz="2500"/>
          </a:p>
        </p:txBody>
      </p:sp>
      <p:sp>
        <p:nvSpPr>
          <p:cNvPr id="438" name="Google Shape;438;p64"/>
          <p:cNvSpPr txBox="1"/>
          <p:nvPr>
            <p:ph type="title"/>
          </p:nvPr>
        </p:nvSpPr>
        <p:spPr>
          <a:xfrm>
            <a:off x="394250" y="678750"/>
            <a:ext cx="5363700" cy="93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sz="2000"/>
              <a:t>Este conjunto de slides foi elaborado a partir da obra:</a:t>
            </a:r>
            <a:endParaRPr sz="2000"/>
          </a:p>
        </p:txBody>
      </p:sp>
      <p:pic>
        <p:nvPicPr>
          <p:cNvPr id="439" name="Google Shape;439;p64"/>
          <p:cNvPicPr preferRelativeResize="0"/>
          <p:nvPr/>
        </p:nvPicPr>
        <p:blipFill>
          <a:blip r:embed="rId3">
            <a:alphaModFix/>
          </a:blip>
          <a:stretch>
            <a:fillRect/>
          </a:stretch>
        </p:blipFill>
        <p:spPr>
          <a:xfrm>
            <a:off x="6577600" y="1608751"/>
            <a:ext cx="2229776" cy="318607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5"/>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5"/>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chemeClr val="lt1"/>
                </a:solidFill>
              </a:rPr>
              <a:t>A equipe</a:t>
            </a:r>
            <a:endParaRPr>
              <a:solidFill>
                <a:schemeClr val="lt1"/>
              </a:solidFill>
            </a:endParaRPr>
          </a:p>
        </p:txBody>
      </p:sp>
      <p:pic>
        <p:nvPicPr>
          <p:cNvPr id="446" name="Google Shape;446;p65"/>
          <p:cNvPicPr preferRelativeResize="0"/>
          <p:nvPr/>
        </p:nvPicPr>
        <p:blipFill rotWithShape="1">
          <a:blip r:embed="rId3">
            <a:alphaModFix/>
          </a:blip>
          <a:srcRect b="0" l="0" r="0" t="0"/>
          <a:stretch/>
        </p:blipFill>
        <p:spPr>
          <a:xfrm>
            <a:off x="2661122" y="1664775"/>
            <a:ext cx="1309800" cy="1309800"/>
          </a:xfrm>
          <a:prstGeom prst="ellipse">
            <a:avLst/>
          </a:prstGeom>
          <a:noFill/>
          <a:ln>
            <a:noFill/>
          </a:ln>
        </p:spPr>
      </p:pic>
      <p:sp>
        <p:nvSpPr>
          <p:cNvPr id="447" name="Google Shape;447;p65"/>
          <p:cNvSpPr txBox="1"/>
          <p:nvPr>
            <p:ph idx="4294967295" type="body"/>
          </p:nvPr>
        </p:nvSpPr>
        <p:spPr>
          <a:xfrm>
            <a:off x="2227325" y="3116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1400">
                <a:solidFill>
                  <a:schemeClr val="dk1"/>
                </a:solidFill>
              </a:rPr>
              <a:t>Felipe do Prado</a:t>
            </a:r>
            <a:r>
              <a:rPr lang="pt-BR" sz="1400">
                <a:solidFill>
                  <a:schemeClr val="dk1"/>
                </a:solidFill>
              </a:rPr>
              <a:t>, Autor</a:t>
            </a:r>
            <a:endParaRPr sz="1400">
              <a:solidFill>
                <a:schemeClr val="dk1"/>
              </a:solidFill>
            </a:endParaRPr>
          </a:p>
          <a:p>
            <a:pPr indent="0" lvl="0" marL="0" rtl="0" algn="ctr">
              <a:spcBef>
                <a:spcPts val="1600"/>
              </a:spcBef>
              <a:spcAft>
                <a:spcPts val="1600"/>
              </a:spcAft>
              <a:buNone/>
            </a:pPr>
            <a:r>
              <a:t/>
            </a:r>
            <a:endParaRPr sz="1400">
              <a:solidFill>
                <a:schemeClr val="dk1"/>
              </a:solidFill>
            </a:endParaRPr>
          </a:p>
        </p:txBody>
      </p:sp>
      <p:cxnSp>
        <p:nvCxnSpPr>
          <p:cNvPr id="448" name="Google Shape;448;p65"/>
          <p:cNvCxnSpPr/>
          <p:nvPr/>
        </p:nvCxnSpPr>
        <p:spPr>
          <a:xfrm>
            <a:off x="3180575" y="3646138"/>
            <a:ext cx="270900" cy="0"/>
          </a:xfrm>
          <a:prstGeom prst="straightConnector1">
            <a:avLst/>
          </a:prstGeom>
          <a:noFill/>
          <a:ln cap="flat" cmpd="sng" w="9525">
            <a:solidFill>
              <a:schemeClr val="dk2"/>
            </a:solidFill>
            <a:prstDash val="solid"/>
            <a:round/>
            <a:headEnd len="sm" w="sm" type="none"/>
            <a:tailEnd len="sm" w="sm" type="none"/>
          </a:ln>
        </p:spPr>
      </p:cxnSp>
      <p:sp>
        <p:nvSpPr>
          <p:cNvPr id="449" name="Google Shape;449;p65"/>
          <p:cNvSpPr txBox="1"/>
          <p:nvPr>
            <p:ph idx="4294967295" type="body"/>
          </p:nvPr>
        </p:nvSpPr>
        <p:spPr>
          <a:xfrm>
            <a:off x="2227325" y="3695436"/>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1300"/>
              <a:t>Aluno e ex-bolsista do PET/ADS</a:t>
            </a:r>
            <a:endParaRPr sz="1000"/>
          </a:p>
          <a:p>
            <a:pPr indent="0" lvl="0" marL="0" rtl="0" algn="ctr">
              <a:spcBef>
                <a:spcPts val="0"/>
              </a:spcBef>
              <a:spcAft>
                <a:spcPts val="0"/>
              </a:spcAft>
              <a:buNone/>
            </a:pPr>
            <a:r>
              <a:rPr lang="pt-BR" sz="1300" u="sng">
                <a:solidFill>
                  <a:schemeClr val="dk1"/>
                </a:solidFill>
                <a:hlinkClick r:id="rId4">
                  <a:extLst>
                    <a:ext uri="{A12FA001-AC4F-418D-AE19-62706E023703}">
                      <ahyp:hlinkClr val="tx"/>
                    </a:ext>
                  </a:extLst>
                </a:hlinkClick>
              </a:rPr>
              <a:t>LinkedIn</a:t>
            </a:r>
            <a:endParaRPr sz="1300">
              <a:solidFill>
                <a:schemeClr val="dk1"/>
              </a:solidFill>
            </a:endParaRPr>
          </a:p>
          <a:p>
            <a:pPr indent="0" lvl="0" marL="0" rtl="0" algn="ctr">
              <a:spcBef>
                <a:spcPts val="1600"/>
              </a:spcBef>
              <a:spcAft>
                <a:spcPts val="1600"/>
              </a:spcAft>
              <a:buNone/>
            </a:pPr>
            <a:r>
              <a:t/>
            </a:r>
            <a:endParaRPr sz="1300"/>
          </a:p>
        </p:txBody>
      </p:sp>
      <p:sp>
        <p:nvSpPr>
          <p:cNvPr id="450" name="Google Shape;450;p65"/>
          <p:cNvSpPr txBox="1"/>
          <p:nvPr>
            <p:ph idx="4294967295" type="body"/>
          </p:nvPr>
        </p:nvSpPr>
        <p:spPr>
          <a:xfrm>
            <a:off x="5206655" y="3116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sz="1400">
                <a:solidFill>
                  <a:schemeClr val="dk1"/>
                </a:solidFill>
              </a:rPr>
              <a:t>Lucas Oliveira, Revisor</a:t>
            </a:r>
            <a:endParaRPr sz="1400">
              <a:solidFill>
                <a:schemeClr val="dk1"/>
              </a:solidFill>
            </a:endParaRPr>
          </a:p>
        </p:txBody>
      </p:sp>
      <p:cxnSp>
        <p:nvCxnSpPr>
          <p:cNvPr id="451" name="Google Shape;451;p65"/>
          <p:cNvCxnSpPr/>
          <p:nvPr/>
        </p:nvCxnSpPr>
        <p:spPr>
          <a:xfrm>
            <a:off x="6176550" y="3646138"/>
            <a:ext cx="270900" cy="0"/>
          </a:xfrm>
          <a:prstGeom prst="straightConnector1">
            <a:avLst/>
          </a:prstGeom>
          <a:noFill/>
          <a:ln cap="flat" cmpd="sng" w="9525">
            <a:solidFill>
              <a:schemeClr val="dk2"/>
            </a:solidFill>
            <a:prstDash val="solid"/>
            <a:round/>
            <a:headEnd len="sm" w="sm" type="none"/>
            <a:tailEnd len="sm" w="sm" type="none"/>
          </a:ln>
        </p:spPr>
      </p:cxnSp>
      <p:sp>
        <p:nvSpPr>
          <p:cNvPr id="452" name="Google Shape;452;p65"/>
          <p:cNvSpPr txBox="1"/>
          <p:nvPr>
            <p:ph idx="4294967295" type="body"/>
          </p:nvPr>
        </p:nvSpPr>
        <p:spPr>
          <a:xfrm>
            <a:off x="5206644" y="373921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sz="1000"/>
              <a:t>Professor de Computação, é tutor do PET/ADS desde janeiro de 2023.</a:t>
            </a:r>
            <a:br>
              <a:rPr lang="pt-BR" sz="1000"/>
            </a:br>
            <a:r>
              <a:rPr lang="pt-BR" sz="1000" u="sng">
                <a:solidFill>
                  <a:schemeClr val="dk1"/>
                </a:solidFill>
                <a:hlinkClick r:id="rId5">
                  <a:extLst>
                    <a:ext uri="{A12FA001-AC4F-418D-AE19-62706E023703}">
                      <ahyp:hlinkClr val="tx"/>
                    </a:ext>
                  </a:extLst>
                </a:hlinkClick>
              </a:rPr>
              <a:t>LinkedIn</a:t>
            </a:r>
            <a:endParaRPr sz="1000">
              <a:solidFill>
                <a:schemeClr val="dk1"/>
              </a:solidFill>
            </a:endParaRPr>
          </a:p>
        </p:txBody>
      </p:sp>
      <p:pic>
        <p:nvPicPr>
          <p:cNvPr id="453" name="Google Shape;453;p65"/>
          <p:cNvPicPr preferRelativeResize="0"/>
          <p:nvPr/>
        </p:nvPicPr>
        <p:blipFill>
          <a:blip r:embed="rId6">
            <a:alphaModFix/>
          </a:blip>
          <a:stretch>
            <a:fillRect/>
          </a:stretch>
        </p:blipFill>
        <p:spPr>
          <a:xfrm>
            <a:off x="5622275" y="1664775"/>
            <a:ext cx="1241525" cy="124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83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Pragmáticos</a:t>
            </a:r>
            <a:r>
              <a:rPr lang="pt-BR"/>
              <a:t> Individuais, Grandes Equipes</a:t>
            </a:r>
            <a:endParaRPr/>
          </a:p>
        </p:txBody>
      </p:sp>
      <p:sp>
        <p:nvSpPr>
          <p:cNvPr id="93" name="Google Shape;93;p18"/>
          <p:cNvSpPr txBox="1"/>
          <p:nvPr>
            <p:ph idx="1" type="body"/>
          </p:nvPr>
        </p:nvSpPr>
        <p:spPr>
          <a:xfrm>
            <a:off x="311700" y="1632175"/>
            <a:ext cx="8520600" cy="3406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a:solidFill>
                  <a:srgbClr val="EFEFEF"/>
                </a:solidFill>
              </a:rPr>
              <a:t>Na </a:t>
            </a:r>
            <a:r>
              <a:rPr lang="pt-BR">
                <a:solidFill>
                  <a:srgbClr val="EFEFEF"/>
                </a:solidFill>
              </a:rPr>
              <a:t>Enge</a:t>
            </a:r>
            <a:r>
              <a:rPr lang="pt-BR">
                <a:solidFill>
                  <a:srgbClr val="EFEFEF"/>
                </a:solidFill>
              </a:rPr>
              <a:t>nharia de Software</a:t>
            </a:r>
            <a:r>
              <a:rPr lang="pt-BR">
                <a:solidFill>
                  <a:srgbClr val="EFEFEF"/>
                </a:solidFill>
              </a:rPr>
              <a:t> é muito importante a individualidade e a perícia </a:t>
            </a:r>
            <a:r>
              <a:rPr lang="pt-BR">
                <a:solidFill>
                  <a:srgbClr val="EFEFEF"/>
                </a:solidFill>
              </a:rPr>
              <a:t>profissional</a:t>
            </a:r>
            <a:r>
              <a:rPr lang="pt-BR">
                <a:solidFill>
                  <a:srgbClr val="EFEFEF"/>
                </a:solidFill>
              </a:rPr>
              <a:t> de cada membro da equipe envolvida no trabalho/projeto.</a:t>
            </a:r>
            <a:endParaRPr>
              <a:solidFill>
                <a:srgbClr val="EFEFEF"/>
              </a:solidFill>
            </a:endParaRPr>
          </a:p>
          <a:p>
            <a:pPr indent="0" lvl="0" marL="0" rtl="0" algn="ctr">
              <a:lnSpc>
                <a:spcPct val="150000"/>
              </a:lnSpc>
              <a:spcBef>
                <a:spcPts val="2000"/>
              </a:spcBef>
              <a:spcAft>
                <a:spcPts val="0"/>
              </a:spcAft>
              <a:buNone/>
            </a:pPr>
            <a:r>
              <a:rPr lang="pt-BR">
                <a:solidFill>
                  <a:srgbClr val="EFEFEF"/>
                </a:solidFill>
              </a:rPr>
              <a:t>“</a:t>
            </a:r>
            <a:r>
              <a:rPr i="1" lang="pt-BR">
                <a:solidFill>
                  <a:srgbClr val="EFEFEF"/>
                </a:solidFill>
              </a:rPr>
              <a:t>Daqui a cem anos, a engenharia atual parecerá tão arcaica quanto à usada pelos construtores de catedrais </a:t>
            </a:r>
            <a:r>
              <a:rPr i="1" lang="pt-BR">
                <a:solidFill>
                  <a:srgbClr val="EFEFEF"/>
                </a:solidFill>
              </a:rPr>
              <a:t>medievais são para os engenheiros civis de hoje, mas nossas habilidades pessoais ainda serão apreciadas.</a:t>
            </a:r>
            <a:r>
              <a:rPr lang="pt-BR">
                <a:solidFill>
                  <a:srgbClr val="EFEFEF"/>
                </a:solidFill>
              </a:rPr>
              <a:t>”</a:t>
            </a:r>
            <a:endParaRPr>
              <a:solidFill>
                <a:srgbClr val="EFEFEF"/>
              </a:solidFill>
            </a:endParaRPr>
          </a:p>
          <a:p>
            <a:pPr indent="0" lvl="0" marL="0" rtl="0" algn="just">
              <a:lnSpc>
                <a:spcPct val="150000"/>
              </a:lnSpc>
              <a:spcBef>
                <a:spcPts val="0"/>
              </a:spcBef>
              <a:spcAft>
                <a:spcPts val="0"/>
              </a:spcAft>
              <a:buNone/>
            </a:pPr>
            <a:r>
              <a:t/>
            </a:r>
            <a:endParaRPr sz="2000">
              <a:solidFill>
                <a:srgbClr val="EFEFEF"/>
              </a:solidFill>
              <a:latin typeface="Oswald"/>
              <a:ea typeface="Oswald"/>
              <a:cs typeface="Oswald"/>
              <a:sym typeface="Oswald"/>
            </a:endParaRPr>
          </a:p>
          <a:p>
            <a:pPr indent="0" lvl="0" marL="0" rtl="0" algn="ctr">
              <a:lnSpc>
                <a:spcPct val="150000"/>
              </a:lnSpc>
              <a:spcBef>
                <a:spcPts val="0"/>
              </a:spcBef>
              <a:spcAft>
                <a:spcPts val="0"/>
              </a:spcAft>
              <a:buNone/>
            </a:pPr>
            <a:r>
              <a:t/>
            </a:r>
            <a:endParaRPr sz="2000">
              <a:solidFill>
                <a:srgbClr val="EFEFEF"/>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rgbClr val="EFEFEF"/>
              </a:solidFill>
              <a:latin typeface="Oswald"/>
              <a:ea typeface="Oswald"/>
              <a:cs typeface="Oswald"/>
              <a:sym typeface="Oswald"/>
            </a:endParaRPr>
          </a:p>
          <a:p>
            <a:pPr indent="0" lvl="0" marL="0" rtl="0" algn="l">
              <a:spcBef>
                <a:spcPts val="0"/>
              </a:spcBef>
              <a:spcAft>
                <a:spcPts val="0"/>
              </a:spcAft>
              <a:buNone/>
            </a:pPr>
            <a:r>
              <a:t/>
            </a:r>
            <a:endParaRPr sz="1600">
              <a:solidFill>
                <a:srgbClr val="EFEFEF"/>
              </a:solidFill>
              <a:latin typeface="Oswald"/>
              <a:ea typeface="Oswald"/>
              <a:cs typeface="Oswald"/>
              <a:sym typeface="Oswald"/>
            </a:endParaRPr>
          </a:p>
          <a:p>
            <a:pPr indent="0" lvl="0" marL="0" rtl="0" algn="l">
              <a:spcBef>
                <a:spcPts val="1600"/>
              </a:spcBef>
              <a:spcAft>
                <a:spcPts val="1600"/>
              </a:spcAft>
              <a:buNone/>
            </a:pPr>
            <a:r>
              <a:t/>
            </a:r>
            <a:endParaRPr sz="1600">
              <a:solidFill>
                <a:srgbClr val="EFEFEF"/>
              </a:solidFill>
            </a:endParaRPr>
          </a:p>
        </p:txBody>
      </p:sp>
      <p:pic>
        <p:nvPicPr>
          <p:cNvPr id="94" name="Google Shape;94;p18"/>
          <p:cNvPicPr preferRelativeResize="0"/>
          <p:nvPr/>
        </p:nvPicPr>
        <p:blipFill>
          <a:blip r:embed="rId3">
            <a:alphaModFix/>
          </a:blip>
          <a:stretch>
            <a:fillRect/>
          </a:stretch>
        </p:blipFill>
        <p:spPr>
          <a:xfrm>
            <a:off x="7899850" y="3930575"/>
            <a:ext cx="1166875" cy="116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83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É Um Processo </a:t>
            </a:r>
            <a:r>
              <a:rPr lang="pt-BR"/>
              <a:t>Contínuo</a:t>
            </a:r>
            <a:endParaRPr/>
          </a:p>
        </p:txBody>
      </p:sp>
      <p:sp>
        <p:nvSpPr>
          <p:cNvPr id="100" name="Google Shape;100;p19"/>
          <p:cNvSpPr txBox="1"/>
          <p:nvPr>
            <p:ph idx="1" type="body"/>
          </p:nvPr>
        </p:nvSpPr>
        <p:spPr>
          <a:xfrm>
            <a:off x="420750" y="1377200"/>
            <a:ext cx="8302500" cy="3406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pt-BR">
                <a:solidFill>
                  <a:srgbClr val="93C47D"/>
                </a:solidFill>
              </a:rPr>
              <a:t>Kaizen</a:t>
            </a:r>
            <a:r>
              <a:rPr lang="pt-BR">
                <a:solidFill>
                  <a:srgbClr val="EFEFEF"/>
                </a:solidFill>
              </a:rPr>
              <a:t> é um termo japonês que captura o conceito de fazer continuamente diversas pequenas melhorias. Essa </a:t>
            </a:r>
            <a:r>
              <a:rPr lang="pt-BR">
                <a:solidFill>
                  <a:srgbClr val="EFEFEF"/>
                </a:solidFill>
              </a:rPr>
              <a:t>prática</a:t>
            </a:r>
            <a:r>
              <a:rPr lang="pt-BR">
                <a:solidFill>
                  <a:srgbClr val="EFEFEF"/>
                </a:solidFill>
              </a:rPr>
              <a:t> é </a:t>
            </a:r>
            <a:r>
              <a:rPr lang="pt-BR">
                <a:solidFill>
                  <a:srgbClr val="EFEFEF"/>
                </a:solidFill>
              </a:rPr>
              <a:t>atualmente</a:t>
            </a:r>
            <a:r>
              <a:rPr lang="pt-BR">
                <a:solidFill>
                  <a:srgbClr val="EFEFEF"/>
                </a:solidFill>
              </a:rPr>
              <a:t> </a:t>
            </a:r>
            <a:r>
              <a:rPr lang="pt-BR">
                <a:solidFill>
                  <a:srgbClr val="EFEFEF"/>
                </a:solidFill>
              </a:rPr>
              <a:t>usada</a:t>
            </a:r>
            <a:r>
              <a:rPr lang="pt-BR">
                <a:solidFill>
                  <a:srgbClr val="EFEFEF"/>
                </a:solidFill>
              </a:rPr>
              <a:t> em todo o mundo.</a:t>
            </a:r>
            <a:endParaRPr>
              <a:solidFill>
                <a:srgbClr val="B6D7A8"/>
              </a:solidFill>
            </a:endParaRPr>
          </a:p>
          <a:p>
            <a:pPr indent="0" lvl="0" marL="0" rtl="0" algn="just">
              <a:lnSpc>
                <a:spcPct val="150000"/>
              </a:lnSpc>
              <a:spcBef>
                <a:spcPts val="1000"/>
              </a:spcBef>
              <a:spcAft>
                <a:spcPts val="0"/>
              </a:spcAft>
              <a:buNone/>
            </a:pPr>
            <a:r>
              <a:rPr lang="pt-BR">
                <a:solidFill>
                  <a:srgbClr val="EFEFEF"/>
                </a:solidFill>
              </a:rPr>
              <a:t>Trabalhe diariamente, aprimorando seus trabalhos e conhecimentos, para obter bons resultados futuros.</a:t>
            </a:r>
            <a:endParaRPr>
              <a:solidFill>
                <a:srgbClr val="EFEFEF"/>
              </a:solidFill>
            </a:endParaRPr>
          </a:p>
          <a:p>
            <a:pPr indent="0" lvl="0" marL="0" rtl="0" algn="ctr">
              <a:lnSpc>
                <a:spcPct val="150000"/>
              </a:lnSpc>
              <a:spcBef>
                <a:spcPts val="0"/>
              </a:spcBef>
              <a:spcAft>
                <a:spcPts val="0"/>
              </a:spcAft>
              <a:buNone/>
            </a:pPr>
            <a:r>
              <a:t/>
            </a:r>
            <a:endParaRPr>
              <a:solidFill>
                <a:srgbClr val="EFEFEF"/>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rgbClr val="EFEFEF"/>
              </a:solidFill>
              <a:latin typeface="Oswald"/>
              <a:ea typeface="Oswald"/>
              <a:cs typeface="Oswald"/>
              <a:sym typeface="Oswald"/>
            </a:endParaRPr>
          </a:p>
          <a:p>
            <a:pPr indent="0" lvl="0" marL="0" rtl="0" algn="l">
              <a:spcBef>
                <a:spcPts val="0"/>
              </a:spcBef>
              <a:spcAft>
                <a:spcPts val="0"/>
              </a:spcAft>
              <a:buNone/>
            </a:pPr>
            <a:r>
              <a:t/>
            </a:r>
            <a:endParaRPr sz="1600">
              <a:solidFill>
                <a:srgbClr val="EFEFEF"/>
              </a:solidFill>
              <a:latin typeface="Oswald"/>
              <a:ea typeface="Oswald"/>
              <a:cs typeface="Oswald"/>
              <a:sym typeface="Oswald"/>
            </a:endParaRPr>
          </a:p>
          <a:p>
            <a:pPr indent="0" lvl="0" marL="0" rtl="0" algn="l">
              <a:spcBef>
                <a:spcPts val="1600"/>
              </a:spcBef>
              <a:spcAft>
                <a:spcPts val="1600"/>
              </a:spcAft>
              <a:buNone/>
            </a:pPr>
            <a:r>
              <a:t/>
            </a:r>
            <a:endParaRPr sz="1600">
              <a:solidFill>
                <a:srgbClr val="EFEFEF"/>
              </a:solidFill>
            </a:endParaRPr>
          </a:p>
        </p:txBody>
      </p:sp>
      <p:pic>
        <p:nvPicPr>
          <p:cNvPr id="101" name="Google Shape;101;p19"/>
          <p:cNvPicPr preferRelativeResize="0"/>
          <p:nvPr/>
        </p:nvPicPr>
        <p:blipFill>
          <a:blip r:embed="rId3">
            <a:alphaModFix/>
          </a:blip>
          <a:stretch>
            <a:fillRect/>
          </a:stretch>
        </p:blipFill>
        <p:spPr>
          <a:xfrm>
            <a:off x="0" y="3761675"/>
            <a:ext cx="1381825" cy="138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83175"/>
            <a:ext cx="8520600" cy="572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pt-BR"/>
              <a:t>Dicas</a:t>
            </a:r>
            <a:endParaRPr b="1"/>
          </a:p>
        </p:txBody>
      </p:sp>
      <p:sp>
        <p:nvSpPr>
          <p:cNvPr id="107" name="Google Shape;107;p20"/>
          <p:cNvSpPr txBox="1"/>
          <p:nvPr>
            <p:ph idx="1" type="body"/>
          </p:nvPr>
        </p:nvSpPr>
        <p:spPr>
          <a:xfrm>
            <a:off x="311700" y="1308150"/>
            <a:ext cx="8520600" cy="3406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pt-BR">
                <a:solidFill>
                  <a:srgbClr val="000000"/>
                </a:solidFill>
              </a:rPr>
              <a:t>DICA 1:</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 Preocupe-se com seu trabalho.</a:t>
            </a:r>
            <a:endParaRPr b="1">
              <a:solidFill>
                <a:srgbClr val="000000"/>
              </a:solidFill>
            </a:endParaRPr>
          </a:p>
          <a:p>
            <a:pPr indent="457200" lvl="0" marL="0" rtl="0" algn="just">
              <a:lnSpc>
                <a:spcPct val="150000"/>
              </a:lnSpc>
              <a:spcBef>
                <a:spcPts val="0"/>
              </a:spcBef>
              <a:spcAft>
                <a:spcPts val="0"/>
              </a:spcAft>
              <a:buNone/>
            </a:pPr>
            <a:r>
              <a:rPr lang="pt-BR">
                <a:solidFill>
                  <a:schemeClr val="lt1"/>
                </a:solidFill>
              </a:rPr>
              <a:t>É inútil desenvolver software a menos que você se preocupe em fazê-lo bem.</a:t>
            </a:r>
            <a:endParaRPr>
              <a:solidFill>
                <a:schemeClr val="lt1"/>
              </a:solidFill>
            </a:endParaRPr>
          </a:p>
          <a:p>
            <a:pPr indent="0" lvl="0" marL="0" rtl="0" algn="just">
              <a:lnSpc>
                <a:spcPct val="150000"/>
              </a:lnSpc>
              <a:spcBef>
                <a:spcPts val="0"/>
              </a:spcBef>
              <a:spcAft>
                <a:spcPts val="0"/>
              </a:spcAft>
              <a:buNone/>
            </a:pPr>
            <a:r>
              <a:t/>
            </a:r>
            <a:endParaRPr>
              <a:solidFill>
                <a:schemeClr val="lt1"/>
              </a:solidFill>
            </a:endParaRPr>
          </a:p>
          <a:p>
            <a:pPr indent="0" lvl="0" marL="0" rtl="0" algn="just">
              <a:lnSpc>
                <a:spcPct val="150000"/>
              </a:lnSpc>
              <a:spcBef>
                <a:spcPts val="0"/>
              </a:spcBef>
              <a:spcAft>
                <a:spcPts val="0"/>
              </a:spcAft>
              <a:buNone/>
            </a:pPr>
            <a:r>
              <a:rPr b="1" lang="pt-BR">
                <a:solidFill>
                  <a:srgbClr val="000000"/>
                </a:solidFill>
              </a:rPr>
              <a:t>DICA 2:</a:t>
            </a:r>
            <a:endParaRPr b="1">
              <a:solidFill>
                <a:srgbClr val="000000"/>
              </a:solidFill>
            </a:endParaRPr>
          </a:p>
          <a:p>
            <a:pPr indent="0" lvl="0" marL="0" rtl="0" algn="just">
              <a:lnSpc>
                <a:spcPct val="150000"/>
              </a:lnSpc>
              <a:spcBef>
                <a:spcPts val="0"/>
              </a:spcBef>
              <a:spcAft>
                <a:spcPts val="0"/>
              </a:spcAft>
              <a:buNone/>
            </a:pPr>
            <a:r>
              <a:rPr b="1" lang="pt-BR">
                <a:solidFill>
                  <a:srgbClr val="000000"/>
                </a:solidFill>
              </a:rPr>
              <a:t> Reflita sobre seu trabalho</a:t>
            </a:r>
            <a:r>
              <a:rPr b="1" lang="pt-BR">
                <a:solidFill>
                  <a:srgbClr val="000000"/>
                </a:solidFill>
              </a:rPr>
              <a:t>.</a:t>
            </a:r>
            <a:endParaRPr b="1">
              <a:solidFill>
                <a:srgbClr val="000000"/>
              </a:solidFill>
            </a:endParaRPr>
          </a:p>
          <a:p>
            <a:pPr indent="457200" lvl="0" marL="0" rtl="0" algn="l">
              <a:lnSpc>
                <a:spcPct val="150000"/>
              </a:lnSpc>
              <a:spcBef>
                <a:spcPts val="0"/>
              </a:spcBef>
              <a:spcAft>
                <a:spcPts val="0"/>
              </a:spcAft>
              <a:buNone/>
            </a:pPr>
            <a:r>
              <a:rPr lang="pt-BR">
                <a:solidFill>
                  <a:schemeClr val="lt1"/>
                </a:solidFill>
              </a:rPr>
              <a:t>Nunca ligue o piloto automático. Reflita constantemente, criticando seu trabalho em tempo  real.</a:t>
            </a:r>
            <a:endParaRPr>
              <a:solidFill>
                <a:schemeClr val="lt1"/>
              </a:solidFill>
            </a:endParaRPr>
          </a:p>
          <a:p>
            <a:pPr indent="0" lvl="0" marL="0" rtl="0" algn="just">
              <a:lnSpc>
                <a:spcPct val="150000"/>
              </a:lnSpc>
              <a:spcBef>
                <a:spcPts val="0"/>
              </a:spcBef>
              <a:spcAft>
                <a:spcPts val="0"/>
              </a:spcAft>
              <a:buNone/>
            </a:pPr>
            <a:r>
              <a:t/>
            </a:r>
            <a:endParaRPr b="1">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just">
              <a:lnSpc>
                <a:spcPct val="150000"/>
              </a:lnSpc>
              <a:spcBef>
                <a:spcPts val="0"/>
              </a:spcBef>
              <a:spcAft>
                <a:spcPts val="0"/>
              </a:spcAft>
              <a:buNone/>
            </a:pPr>
            <a:r>
              <a:t/>
            </a:r>
            <a:endParaRPr sz="2000">
              <a:solidFill>
                <a:schemeClr val="lt1"/>
              </a:solidFill>
              <a:latin typeface="Oswald"/>
              <a:ea typeface="Oswald"/>
              <a:cs typeface="Oswald"/>
              <a:sym typeface="Oswald"/>
            </a:endParaRPr>
          </a:p>
          <a:p>
            <a:pPr indent="0" lvl="0" marL="0" rtl="0" algn="l">
              <a:spcBef>
                <a:spcPts val="0"/>
              </a:spcBef>
              <a:spcAft>
                <a:spcPts val="0"/>
              </a:spcAft>
              <a:buNone/>
            </a:pPr>
            <a:r>
              <a:t/>
            </a:r>
            <a:endParaRPr sz="1600">
              <a:solidFill>
                <a:schemeClr val="lt1"/>
              </a:solidFill>
              <a:latin typeface="Oswald"/>
              <a:ea typeface="Oswald"/>
              <a:cs typeface="Oswald"/>
              <a:sym typeface="Oswald"/>
            </a:endParaRPr>
          </a:p>
          <a:p>
            <a:pPr indent="0" lvl="0" marL="0" rtl="0" algn="l">
              <a:spcBef>
                <a:spcPts val="1600"/>
              </a:spcBef>
              <a:spcAft>
                <a:spcPts val="1600"/>
              </a:spcAft>
              <a:buNone/>
            </a:pPr>
            <a:r>
              <a:t/>
            </a:r>
            <a:endParaRPr sz="1600">
              <a:solidFill>
                <a:schemeClr val="lt1"/>
              </a:solidFill>
            </a:endParaRPr>
          </a:p>
        </p:txBody>
      </p:sp>
      <p:pic>
        <p:nvPicPr>
          <p:cNvPr id="108" name="Google Shape;108;p20"/>
          <p:cNvPicPr preferRelativeResize="0"/>
          <p:nvPr/>
        </p:nvPicPr>
        <p:blipFill>
          <a:blip r:embed="rId4">
            <a:alphaModFix/>
          </a:blip>
          <a:stretch>
            <a:fillRect/>
          </a:stretch>
        </p:blipFill>
        <p:spPr>
          <a:xfrm>
            <a:off x="7944650" y="225700"/>
            <a:ext cx="887651" cy="887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878525" y="1893850"/>
            <a:ext cx="3378600" cy="13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pt-BR" sz="3200"/>
              <a:t>Capít</a:t>
            </a:r>
            <a:r>
              <a:rPr b="1" lang="pt-BR" sz="3200"/>
              <a:t>ulo </a:t>
            </a:r>
            <a:r>
              <a:rPr b="1" lang="pt-BR" sz="3200"/>
              <a:t>1: </a:t>
            </a:r>
            <a:endParaRPr b="1" sz="3200"/>
          </a:p>
          <a:p>
            <a:pPr indent="0" lvl="0" marL="0" rtl="0" algn="ctr">
              <a:spcBef>
                <a:spcPts val="0"/>
              </a:spcBef>
              <a:spcAft>
                <a:spcPts val="0"/>
              </a:spcAft>
              <a:buNone/>
            </a:pPr>
            <a:r>
              <a:t/>
            </a:r>
            <a:endParaRPr b="1" sz="3200"/>
          </a:p>
          <a:p>
            <a:pPr indent="0" lvl="0" marL="0" rtl="0" algn="ctr">
              <a:spcBef>
                <a:spcPts val="0"/>
              </a:spcBef>
              <a:spcAft>
                <a:spcPts val="0"/>
              </a:spcAft>
              <a:buNone/>
            </a:pPr>
            <a:r>
              <a:rPr b="1" lang="pt-BR" sz="3200"/>
              <a:t>Uma Filosofia Pragmática</a:t>
            </a:r>
            <a:endParaRPr b="1"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