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Average"/>
      <p:regular r:id="rId51"/>
    </p:embeddedFont>
    <p:embeddedFont>
      <p:font typeface="Oswald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99">
          <p15:clr>
            <a:srgbClr val="9AA0A6"/>
          </p15:clr>
        </p15:guide>
        <p15:guide id="4" orient="horz" pos="59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99" orient="horz"/>
        <p:guide pos="59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verage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913218f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913218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e77e0bae1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e77e0ba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ec5903d5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ec5903d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6a9de8056_1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6a9de805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e77e0bae1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e77e0ba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e77e0bae1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e77e0ba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da01ecd3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da01ecd3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ec5903d5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ec5903d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ec5903d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ec5903d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ee8082b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ee8082b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ee8082b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ee8082b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d913218fa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d913218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ee8082bf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ee8082b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ee8082b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ee8082b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6a9de8056_1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6a9de805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96280c6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96280c6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96280c68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96280c68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96280c686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96280c68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ee8082bf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ee8082bf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96280c68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196280c68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96280c68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96280c68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96280c686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96280c68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d913218f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d913218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96280c68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96280c68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96280c68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96280c68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96280c686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96280c68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96280c68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96280c68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96280c686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96280c68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ee8082bf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dee8082bf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96280c68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96280c68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ee8082bf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ee8082bf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96280c686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96280c68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e73916ab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e73916a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9235643c1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e9235643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ec5903d5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ec5903d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6a9de8056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6a9de805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e77e0bae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e77e0ba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ec5903d52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ec5903d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ec5903d52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ec5903d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hyperlink" Target="https://github.com/LVSigoli" TargetMode="External"/><Relationship Id="rId5" Type="http://schemas.openxmlformats.org/officeDocument/2006/relationships/hyperlink" Target="https://www.linkedin.com/in/lucas-bueno-oliveira/" TargetMode="External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Programador </a:t>
            </a:r>
            <a:r>
              <a:rPr lang="pt-BR"/>
              <a:t>Pragmático:</a:t>
            </a:r>
            <a:r>
              <a:rPr lang="pt-BR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De Apre</a:t>
            </a:r>
            <a:r>
              <a:rPr lang="pt-BR" sz="1700"/>
              <a:t>ndiz a M</a:t>
            </a:r>
            <a:r>
              <a:rPr lang="pt-BR" sz="1700"/>
              <a:t>estre</a:t>
            </a:r>
            <a:endParaRPr sz="1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98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Capítulo 2: Uma Abordagem Pragmática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1500" y="4398875"/>
            <a:ext cx="9145500" cy="66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4557651"/>
            <a:ext cx="862900" cy="3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400" y="4398875"/>
            <a:ext cx="572565" cy="6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ctrTitle"/>
          </p:nvPr>
        </p:nvSpPr>
        <p:spPr>
          <a:xfrm>
            <a:off x="670500" y="4299725"/>
            <a:ext cx="7801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highlight>
                  <a:schemeClr val="dk1"/>
                </a:highlight>
              </a:rPr>
              <a:t>PET/ADS</a:t>
            </a:r>
            <a:endParaRPr sz="36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Duplicação impaciente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Todo projeto sofre pressões de tempo, forças essas que podem levar os melhores desenvolvedores a tomar atalhos.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Quando um desenvolvedor apressado precisa de uma rotina semelhante a uma já </a:t>
            </a:r>
            <a:r>
              <a:rPr lang="pt-BR" sz="1600">
                <a:solidFill>
                  <a:srgbClr val="EFEFEF"/>
                </a:solidFill>
              </a:rPr>
              <a:t>escrita, ele</a:t>
            </a:r>
            <a:r>
              <a:rPr lang="pt-BR" sz="1600">
                <a:solidFill>
                  <a:srgbClr val="EFEFEF"/>
                </a:solidFill>
              </a:rPr>
              <a:t> fica tentado a copiar a original e fazer algumas alterações.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Sempre que se sentir tentado a fazer isso, lembre do ditado popular que diz: </a:t>
            </a:r>
            <a:r>
              <a:rPr i="1" lang="pt-BR" sz="1600">
                <a:solidFill>
                  <a:srgbClr val="EFEFEF"/>
                </a:solidFill>
              </a:rPr>
              <a:t>“atalhos causam grandes atrasos”</a:t>
            </a:r>
            <a:r>
              <a:rPr lang="pt-BR" sz="1600">
                <a:solidFill>
                  <a:srgbClr val="EFEFEF"/>
                </a:solidFill>
              </a:rPr>
              <a:t>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Você já ouviu falar do fiasco do bug do milênio? Ele não seria um problema se desenvolvedores tivessem criado serviços </a:t>
            </a:r>
            <a:r>
              <a:rPr lang="pt-BR" sz="1600">
                <a:solidFill>
                  <a:srgbClr val="EFEFEF"/>
                </a:solidFill>
              </a:rPr>
              <a:t>centralizados </a:t>
            </a:r>
            <a:r>
              <a:rPr lang="pt-BR" sz="1600">
                <a:solidFill>
                  <a:srgbClr val="EFEFEF"/>
                </a:solidFill>
              </a:rPr>
              <a:t>de </a:t>
            </a:r>
            <a:r>
              <a:rPr lang="pt-BR" sz="1600">
                <a:solidFill>
                  <a:srgbClr val="EFEFEF"/>
                </a:solidFill>
              </a:rPr>
              <a:t>parametrização</a:t>
            </a:r>
            <a:r>
              <a:rPr lang="pt-BR" sz="1600">
                <a:solidFill>
                  <a:srgbClr val="EFEFEF"/>
                </a:solidFill>
              </a:rPr>
              <a:t> de datas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Duplicação entre desenvolvedores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47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 tipo de duplicação mais difícil de detectar e manipular é o que acontece entre códigos desenvolvidos por diferentes programadores de uma equipe.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Para evitar esse tipo de duplicação, é importante:</a:t>
            </a:r>
            <a:endParaRPr sz="1600">
              <a:solidFill>
                <a:srgbClr val="EFEFEF"/>
              </a:solidFill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Ter um líder exigente e técnico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Estabelecer um boa divisão de responsabilidades no projeto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Promover uma comunicação ativa entre os desenvolvedores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Estabelecer um repositório de códigos utilitários de interesse comum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Explorar e conhecer o código e a documentação alheia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Facilitar a exploração do seu código e documentação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308150"/>
            <a:ext cx="85206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12: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 Facilite a reutilização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Cultive um ambiente em que seja mais fácil encontrar e reutilizar coisas existentes do que criá-las novamente.</a:t>
            </a:r>
            <a:endParaRPr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ortogonalidade?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606500"/>
            <a:ext cx="8520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Na </a:t>
            </a:r>
            <a:r>
              <a:rPr lang="pt-BR" sz="1600">
                <a:solidFill>
                  <a:srgbClr val="EFEFEF"/>
                </a:solidFill>
              </a:rPr>
              <a:t>Matemática, a ortogonalidade</a:t>
            </a:r>
            <a:r>
              <a:rPr lang="pt-BR" sz="1600">
                <a:solidFill>
                  <a:srgbClr val="EFEFEF"/>
                </a:solidFill>
              </a:rPr>
              <a:t> indica que duas linhas são independentes, não se cruzam. Na Computação, duas ou mais coisas são ortogonais quando alterações em uma não afetam as outras.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Em um sistema bem projetado, o código do bancos de dados será ortogonal à interface do usuário. Mudar uma tela não implica em mudar uma tabela, e vice-versa.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Sistemas não ortogonais são inerentemente mais difíceis de mudar e controlar. Quando componentes do sistema são altamente interdependentes, não existe o conceito de correção local.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308150"/>
            <a:ext cx="85206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13: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 </a:t>
            </a:r>
            <a:r>
              <a:rPr b="1" lang="pt-BR">
                <a:solidFill>
                  <a:srgbClr val="000000"/>
                </a:solidFill>
              </a:rPr>
              <a:t>Elimine efeitos entre elementos não relacionados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Projetar componentes autossuficientes e independentes é fundamental para evitar problemas no sistema como um todo.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da ortogonalidade: ganho de produtividade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91525" y="1634100"/>
            <a:ext cx="80418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Independência: </a:t>
            </a:r>
            <a:r>
              <a:rPr lang="pt-BR" sz="1600">
                <a:solidFill>
                  <a:srgbClr val="EFEFEF"/>
                </a:solidFill>
              </a:rPr>
              <a:t>é mais fácil criar componentes autônomos pequenos do que grandes módulos. Tais componentes podem ser desenvolvidos, testados isoladamente e esquecidos.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Reusabilidade: </a:t>
            </a:r>
            <a:r>
              <a:rPr lang="pt-BR" sz="1600">
                <a:solidFill>
                  <a:srgbClr val="EFEFEF"/>
                </a:solidFill>
              </a:rPr>
              <a:t>componentes </a:t>
            </a:r>
            <a:r>
              <a:rPr lang="pt-BR" sz="1600">
                <a:solidFill>
                  <a:srgbClr val="EFEFEF"/>
                </a:solidFill>
              </a:rPr>
              <a:t>coesos</a:t>
            </a:r>
            <a:r>
              <a:rPr lang="pt-BR" sz="1600">
                <a:solidFill>
                  <a:srgbClr val="EFEFEF"/>
                </a:solidFill>
              </a:rPr>
              <a:t> e bem delimitados podem ser utilizados em composições não previstas inicialmente. Quanto menores forem as dependências, maior será o reúso.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Capacidade de composição: </a:t>
            </a:r>
            <a:r>
              <a:rPr lang="pt-BR" sz="1600">
                <a:solidFill>
                  <a:srgbClr val="EFEFEF"/>
                </a:solidFill>
              </a:rPr>
              <a:t>componentes com funcionalidades bem delimitadas não se sobrepõem. Por isso, é possível criar novos componentes com os já existentes, sem repetição.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da ortogonalidade: redução de risco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91525" y="1634100"/>
            <a:ext cx="80418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Manutenibilidade</a:t>
            </a:r>
            <a:r>
              <a:rPr lang="pt-BR" sz="1600">
                <a:solidFill>
                  <a:srgbClr val="B6D7A8"/>
                </a:solidFill>
              </a:rPr>
              <a:t>: </a:t>
            </a:r>
            <a:r>
              <a:rPr lang="pt-BR" sz="1600">
                <a:solidFill>
                  <a:srgbClr val="EFEFEF"/>
                </a:solidFill>
              </a:rPr>
              <a:t>Se um módulo estiver danificado, terá menos probabilidades de espalhar os efeitos para o resto do sistema. Também será mais fácil substituí-lo por outro íntegro.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Isolamento</a:t>
            </a:r>
            <a:r>
              <a:rPr lang="pt-BR" sz="1600">
                <a:solidFill>
                  <a:srgbClr val="B6D7A8"/>
                </a:solidFill>
              </a:rPr>
              <a:t>: </a:t>
            </a:r>
            <a:r>
              <a:rPr lang="pt-BR" sz="1600">
                <a:solidFill>
                  <a:srgbClr val="EFEFEF"/>
                </a:solidFill>
              </a:rPr>
              <a:t>Manutenções pequenas em um módulo ficarão restritas apenas ao módulo. O sistema resultante se torna menos frágil.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Testabilidade</a:t>
            </a:r>
            <a:r>
              <a:rPr lang="pt-BR" sz="1600">
                <a:solidFill>
                  <a:srgbClr val="B6D7A8"/>
                </a:solidFill>
              </a:rPr>
              <a:t>: </a:t>
            </a:r>
            <a:r>
              <a:rPr lang="pt-BR" sz="1600">
                <a:solidFill>
                  <a:srgbClr val="EFEFEF"/>
                </a:solidFill>
              </a:rPr>
              <a:t>Um sistema ortogonal permite que as partes sejam testadas de forma independente. Logo, os testes serão mais fáceis de projetar e executar, além de mais precisos.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Baixa dependência: </a:t>
            </a:r>
            <a:r>
              <a:rPr lang="pt-BR" sz="1600">
                <a:solidFill>
                  <a:srgbClr val="EFEFEF"/>
                </a:solidFill>
              </a:rPr>
              <a:t>O sistema se tornará menos dependente de plataformas, fornecedores e frameworks, pois os detalhes de terceiros ficarão restritos a módulos pequenos e isolados. 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Equipes de Projetos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91525" y="1634100"/>
            <a:ext cx="80418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Algumas equipes são eficientes, todos sabem suas responsabilidades e tudo flui bem. Já outras equipes vivem atrasadas, brigando e atrapalhando uns aos outros.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Esse é um problema de ortogonalidade. Quando equipes são organizadas com sobreposição, os membros ficam confusos.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Em equipes não ortogonais, toda</a:t>
            </a:r>
            <a:r>
              <a:rPr lang="pt-BR" sz="1600">
                <a:solidFill>
                  <a:srgbClr val="EFEFEF"/>
                </a:solidFill>
              </a:rPr>
              <a:t> </a:t>
            </a:r>
            <a:r>
              <a:rPr lang="pt-BR" sz="1600">
                <a:solidFill>
                  <a:srgbClr val="EFEFEF"/>
                </a:solidFill>
              </a:rPr>
              <a:t>pequena modificação precisa de uma reunião, pois qualquer um dos membros pode ser afetado.  Separe e crie </a:t>
            </a:r>
            <a:r>
              <a:rPr lang="pt-BR" sz="1600">
                <a:solidFill>
                  <a:srgbClr val="EFEFEF"/>
                </a:solidFill>
              </a:rPr>
              <a:t>subtimes </a:t>
            </a:r>
            <a:r>
              <a:rPr lang="pt-BR" sz="1600">
                <a:solidFill>
                  <a:srgbClr val="EFEFEF"/>
                </a:solidFill>
              </a:rPr>
              <a:t>por responsabilidades (Slack ??).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Uma medida de ortogonalidade é a quantidade de pessoas que precisam ser avisadas a cada alteração. Quanto maior o número, menos ortogonal é o grupo.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Projetos de Sistemas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616475"/>
            <a:ext cx="8520600" cy="3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Os sistemas devem ser compostos por um conjunto de módulos em cooperação, cada um implementando uma funcionalidade independente das outras.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Por isso, adote uma organização por funcionalidades e camadas. Uma camada fornece funcionalidades a outra.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Em um sistema ortogonal, a resposta para essa pergunta é: apenas um!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1567800" y="3200350"/>
            <a:ext cx="60084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“</a:t>
            </a:r>
            <a:r>
              <a:rPr i="1" lang="pt-BR" sz="1600">
                <a:solidFill>
                  <a:schemeClr val="dk1"/>
                </a:solidFill>
              </a:rPr>
              <a:t>Se eu alterar dramaticamente os requisitos existentes por trás de uma função específica, quantos módulos serão afetados?</a:t>
            </a:r>
            <a:r>
              <a:rPr lang="pt-BR" sz="1600">
                <a:solidFill>
                  <a:schemeClr val="dk1"/>
                </a:solidFill>
              </a:rPr>
              <a:t>”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Kits de ferramentas e bibliotecas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616475"/>
            <a:ext cx="8520600" cy="3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Desenvolvedores devem tomar cuidado com a ausência de ortogonalidade imposta por frameworks e bibliotecas externas.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Quando usar funcionalidades externas (ou mesmo uma biblioteca de outros membros de sua equipe), pergunte a si mesmo se elas impõem a seu código mudanças que não deveriam existir.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Manter esses detalhes isolados de seu código trará o benefício adicional de facilitar mudanças de fornecedor no futuro.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Para se proteger de dependências não ortogonais, adote interfaces e camadas de anticorrupção de lógica de negócio.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material foi desenvolvido pelo grupo PET/ADS do IFSP São Carlos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Codificando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91525" y="1634100"/>
            <a:ext cx="82665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Há várias técnicas que você pode usar para manter a ortogonalidade no código: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Mantenha seu código desvinculado</a:t>
            </a:r>
            <a:r>
              <a:rPr lang="pt-BR" sz="1600">
                <a:solidFill>
                  <a:srgbClr val="93C47D"/>
                </a:solidFill>
              </a:rPr>
              <a:t>: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rgbClr val="EFEFEF"/>
                </a:solidFill>
              </a:rPr>
              <a:t>Escreva códigos cautelosos, que não revelem nada desnecessário ou dependam de implementações de outros módulos. Peça, não faça.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Evite dados globais</a:t>
            </a:r>
            <a:r>
              <a:rPr lang="pt-BR" sz="1600">
                <a:solidFill>
                  <a:srgbClr val="93C47D"/>
                </a:solidFill>
              </a:rPr>
              <a:t>: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rgbClr val="EFEFEF"/>
                </a:solidFill>
              </a:rPr>
              <a:t>Se um módulo referenciar dados globais, ele ficará vinculado aos outros que compartilham do estado dessa variável. Adote estados e contextos locais.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Evite funções semelhantes</a:t>
            </a:r>
            <a:r>
              <a:rPr lang="pt-BR" sz="1600">
                <a:solidFill>
                  <a:srgbClr val="93C47D"/>
                </a:solidFill>
              </a:rPr>
              <a:t>: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rgbClr val="EFEFEF"/>
                </a:solidFill>
              </a:rPr>
              <a:t>É comum escrever funções que são parecidas, têm o mesmo começo e fim, mas variam um pouco. Repetição é um problema, estude o padrão Strategy.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Adquira o hábito de ser constantemente crítico com seu código.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Reversibilidade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2375850" y="1545775"/>
            <a:ext cx="46464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</a:rPr>
              <a:t>"Nada é para sempre. Se você conta seguramente com um fato, pode quase garantir que ele mudará.</a:t>
            </a:r>
            <a:r>
              <a:rPr lang="pt-BR" sz="1600">
                <a:solidFill>
                  <a:schemeClr val="dk1"/>
                </a:solidFill>
              </a:rPr>
              <a:t>"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438750" y="2677175"/>
            <a:ext cx="82665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Decisões críticas devem ser facilmente reversíveis. Em vez de tomar decisões esculpidas em pedra, considere-as mais como se tivessem sido escritas na areia da praia.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Códigos estão cheios de chamadas diretas a bancos de dados específicos. O que acontecerá com o sistema e os desenvolvedores quando a Direção pedir para trocar do Banco A para o Banco B?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14: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 </a:t>
            </a:r>
            <a:r>
              <a:rPr b="1" lang="pt-BR">
                <a:solidFill>
                  <a:srgbClr val="000000"/>
                </a:solidFill>
              </a:rPr>
              <a:t>Não há decisões definitivas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Projete o seu sistema para acomodar mudanças importantes, pois não há nada mais constante que o fato de que uma mudança ocorrerá.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Projéteis Luminosos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49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Os projéteis luminosos funcionam porque operam no mesmo ambiente e sob as mesmas restrições das balas reais, chegam a seu alvo </a:t>
            </a:r>
            <a:r>
              <a:rPr lang="pt-BR" sz="1600">
                <a:solidFill>
                  <a:srgbClr val="EFEFEF"/>
                </a:solidFill>
              </a:rPr>
              <a:t>rapidamente</a:t>
            </a:r>
            <a:r>
              <a:rPr lang="pt-BR" sz="1600">
                <a:solidFill>
                  <a:srgbClr val="EFEFEF"/>
                </a:solidFill>
              </a:rPr>
              <a:t> e fornecem ao atirador um feedback imediato.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Em processos de software, o desenvolvimento incremental pode ser utilizado como uma forma de reduzir incertezas, como projéteis </a:t>
            </a:r>
            <a:r>
              <a:rPr lang="pt-BR" sz="1600">
                <a:solidFill>
                  <a:srgbClr val="EFEFEF"/>
                </a:solidFill>
              </a:rPr>
              <a:t>luminosos</a:t>
            </a:r>
            <a:r>
              <a:rPr lang="pt-BR" sz="1600">
                <a:solidFill>
                  <a:srgbClr val="EFEFEF"/>
                </a:solidFill>
              </a:rPr>
              <a:t> que ajudam a encontrar um alvo.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Essa estratégia é oposta ao desenvolvimento convencional, de engenharia pesada, no qual o sistema é dividido em módulos que serão projetados, desenvolvidos e só apenas no final montados.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 desenvolvimento de projéteis luminosos é ágil. Cada funcionalidade é construída de forma simplificada de uma ponta a outra, e depois refinada de acordo com o resultado.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que brilha no escuro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52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 abordagem do código rastreador tem muitas vantagens:</a:t>
            </a:r>
            <a:endParaRPr sz="1600">
              <a:solidFill>
                <a:srgbClr val="EFEFEF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Os usuários podem ver algo funcionando antes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Os desenvolvedores constroem uma estrutura na qual podem trabalhar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Você terá uma plataforma de integração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Você terá algo para demonstrar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Você sentirá melhor o progresso</a:t>
            </a:r>
            <a:endParaRPr sz="1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15: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Use projéteis luminosos para encontrar o alvo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Adote uma estratégia de desenvolvimento que o leve de um requisito até algum aspecto do sistema final de forma rápida e visível, repetidamente.</a:t>
            </a:r>
            <a:endParaRPr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Nem sempre os projéteis luminosos acertam seu alvo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52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Os projéteis luminosos mostram o que está sendo atingido. Nem sempre o alvo é atingido.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Você usará a técnica em situações em que não tiver 100% de certeza de para onde está indo.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Um pequeno corpo de código apresenta pouca inércia – é fácil e rápido alterá-lo.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 feedback permitirá gerar versões mais precisas, rápidas e baratas </a:t>
            </a:r>
            <a:r>
              <a:rPr lang="pt-BR" sz="1600">
                <a:solidFill>
                  <a:srgbClr val="EFEFEF"/>
                </a:solidFill>
              </a:rPr>
              <a:t>do </a:t>
            </a:r>
            <a:r>
              <a:rPr lang="pt-BR" sz="1600">
                <a:solidFill>
                  <a:srgbClr val="EFEFEF"/>
                </a:solidFill>
              </a:rPr>
              <a:t>que com outros métodos.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Usuários poderão </a:t>
            </a:r>
            <a:r>
              <a:rPr lang="pt-BR" sz="1600">
                <a:solidFill>
                  <a:srgbClr val="EFEFEF"/>
                </a:solidFill>
              </a:rPr>
              <a:t>ter certeza de</a:t>
            </a:r>
            <a:r>
              <a:rPr lang="pt-BR" sz="1600">
                <a:solidFill>
                  <a:srgbClr val="EFEFEF"/>
                </a:solidFill>
              </a:rPr>
              <a:t> que o que estão vendo foi baseado na realidade</a:t>
            </a:r>
            <a:r>
              <a:rPr lang="pt-BR" sz="1600">
                <a:solidFill>
                  <a:srgbClr val="EFEFEF"/>
                </a:solidFill>
              </a:rPr>
              <a:t> e </a:t>
            </a:r>
            <a:r>
              <a:rPr lang="pt-BR" sz="1600">
                <a:solidFill>
                  <a:srgbClr val="EFEFEF"/>
                </a:solidFill>
              </a:rPr>
              <a:t>não em uma especificação por escrito.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 e notas Post-it 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46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Muitos segmentos diferentes da indústria usam protótipos para testar ideias específicas: a criação de protótipos é muito mais barata do que a produção em tamanho natural.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Protótipos de software são construídos para responder a apenas algumas questões, expor o risco e oferecer chances de correção a um custo bastante reduzido.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Como os fabricantes de carros, podemos construir protótipos com diferentes materiais:</a:t>
            </a:r>
            <a:endParaRPr sz="1600">
              <a:solidFill>
                <a:srgbClr val="EFEFEF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Notas post-it são ótimas para coisas dinâmicas como o fluxo de trabalho e a lógica do aplicativo. 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Desenhos em um quadro branco podem representar interface de usuários. 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Ferramentas de prototipação de interface podem ser usadas para exemplos mais detalhados.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 que devem ter um protótipo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46302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Devemos prototipar qualquer coisa que seja </a:t>
            </a:r>
            <a:r>
              <a:rPr lang="pt-BR" sz="1600">
                <a:solidFill>
                  <a:srgbClr val="EFEFEF"/>
                </a:solidFill>
              </a:rPr>
              <a:t>arriscada,</a:t>
            </a:r>
            <a:r>
              <a:rPr lang="pt-BR" sz="1600">
                <a:solidFill>
                  <a:srgbClr val="EFEFEF"/>
                </a:solidFill>
              </a:rPr>
              <a:t> não tenha sido testada antes ou seja absolutamente crítica para o sistema final. É possível criar protótipos de: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• Arquitetura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• Nova funcionalidade em um sistema existente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• Estrutura ou conteúdo de dados externos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• Ferramentas ou componentes de terceiros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• Questões de desempenho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• Projeto de interface de usuário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16: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Crie protótipos para aprender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criação de protótipos é uma experiência de aprendizado. Seu valor não está no código produzido, mas nas lições aprendidas.</a:t>
            </a:r>
            <a:endParaRPr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Males da Duplicação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65300" y="1479550"/>
            <a:ext cx="85206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Infelizmente, as informações</a:t>
            </a:r>
            <a:r>
              <a:rPr lang="pt-BR" sz="1600">
                <a:solidFill>
                  <a:srgbClr val="EFEFEF"/>
                </a:solidFill>
              </a:rPr>
              <a:t> são instáveis e mudam a todo momento. Requisitos, legislação, a vontade do cliente, tudo muda muito rapidamente.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Grande parte do tempo de desenvolvimento é gasto com manutenção, que não é feita apenas após o lançamento do sistema, mas em todo o processo.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Embora exista muita duplicação nas especificações de um software, se essa duplicação se refletir no código, a manutenção se tornará um pesadelo.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Logo, se o código possui duplicação, todo o processo de desenvolvimento se torna doloroso, muito antes do lançamento do produto.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 protótipos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224375" y="1556850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Na construção de um protótipo, que detalhes você pode ignorar?</a:t>
            </a:r>
            <a:r>
              <a:rPr lang="pt-BR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Precisão:</a:t>
            </a:r>
            <a:r>
              <a:rPr lang="pt-BR" sz="1600">
                <a:solidFill>
                  <a:srgbClr val="EFEFEF"/>
                </a:solidFill>
              </a:rPr>
              <a:t> podem ser utilizados dados fictícios onde e quando for apropriado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Integralidade: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rgbClr val="EFEFEF"/>
                </a:solidFill>
              </a:rPr>
              <a:t>o protótipo pode funcionar apenas em um aspecto muito limitado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Robustez: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rgbClr val="EFEFEF"/>
                </a:solidFill>
              </a:rPr>
              <a:t>a verificação de erros pode estar incompleta ou nem mesmo existir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Estilo: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rgbClr val="EFEFEF"/>
                </a:solidFill>
              </a:rPr>
              <a:t>código não precisa de muitos comentários ou documentação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</a:t>
            </a:r>
            <a:r>
              <a:rPr lang="pt-BR"/>
              <a:t> de </a:t>
            </a:r>
            <a:r>
              <a:rPr lang="pt-BR"/>
              <a:t>Domínio</a:t>
            </a:r>
            <a:r>
              <a:rPr lang="pt-BR"/>
              <a:t> 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11700" y="143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As linguagens têm uma influência significativa em como abordamos um problema ou lidamos com a comunicação. Tentamos sempre escrever código usando o vocabulário do domínio do aplicativo.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Em alguns casos, podemos passar para o próximo nível e realmente programar usando o vocabulário, a sintaxe e a semântica – a linguagem – do domínio.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Em algumas situações, deve-se considerar a criação de uma mini-linguagem para fazer seu projeto se aproximar do domínio do problema.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Uma mini-linguagem não precisa ser usada diretamente pelo aplicativo para ser útil. Podemos usá-la para criar artefatos que sejam compilados, lidos ou usados pelo próprio programa.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17: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Programe em um nível próximo ao domínio do problema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Codificar em um nível mais alto de abstração ajuda a ficar livre para se concentrar em problemas do domínio, ignorando detalhes triviais da implementação.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Estimando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311700" y="150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Responda rápido: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4761825" y="2389625"/>
            <a:ext cx="3827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Quanto espaço em disco você precisará para um milhão de nomes e endereços?</a:t>
            </a:r>
            <a:endParaRPr i="1"/>
          </a:p>
        </p:txBody>
      </p:sp>
      <p:sp>
        <p:nvSpPr>
          <p:cNvPr id="273" name="Google Shape;273;p45"/>
          <p:cNvSpPr txBox="1"/>
          <p:nvPr/>
        </p:nvSpPr>
        <p:spPr>
          <a:xfrm>
            <a:off x="3052050" y="3857625"/>
            <a:ext cx="3039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Quantos meses serão necessários para a distribuição de seu projeto?</a:t>
            </a:r>
            <a:endParaRPr i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634650" y="2389625"/>
            <a:ext cx="3486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Quanto tempo um bloco de 1.000 bytes leva para passar por um</a:t>
            </a:r>
            <a:r>
              <a:rPr i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roteador?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18: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Estime para evitar surpresas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Desenvolver a habilidade de estimar e ter uma percepção intuitiva da dimensão das coisas dá uma aptidão aparentemente mágica para determinar sua viabilidade.</a:t>
            </a:r>
            <a:endParaRPr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nível de exatidão é suficientemente exato?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242700" y="1461525"/>
            <a:ext cx="85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"</a:t>
            </a:r>
            <a:r>
              <a:rPr i="1" lang="pt-BR" sz="1600">
                <a:solidFill>
                  <a:srgbClr val="EFEFEF"/>
                </a:solidFill>
              </a:rPr>
              <a:t>Todas as respostas são estimativas, o que ocorre é que algumas são mais precisas do que as outras.</a:t>
            </a:r>
            <a:r>
              <a:rPr lang="pt-BR" sz="1600">
                <a:solidFill>
                  <a:srgbClr val="EFEFEF"/>
                </a:solidFill>
              </a:rPr>
              <a:t>"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554150" y="3427175"/>
            <a:ext cx="3617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Se você estiver considerando quanto de arame comprar para colocar ao redor de um canteiro de flores circular, então “3”.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5165575" y="3062925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Se estiver na escola, talvez “22/7” seja uma boa aproximação.</a:t>
            </a:r>
            <a:endParaRPr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5165575" y="3979050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Se estiver na NASA, 12 casas decimais servirão.</a:t>
            </a:r>
            <a:endParaRPr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1" name="Google Shape;291;p47"/>
          <p:cNvSpPr txBox="1"/>
          <p:nvPr/>
        </p:nvSpPr>
        <p:spPr>
          <a:xfrm>
            <a:off x="3620400" y="2317875"/>
            <a:ext cx="190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Qual é o valor de π? </a:t>
            </a:r>
            <a:endParaRPr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onde vêm as estimativas?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311700" y="157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Todas as estimativas são baseadas em modelos do problema. As seguintes dicas podem ser utilizadas na criação de seus modelos:</a:t>
            </a:r>
            <a:endParaRPr sz="1600">
              <a:solidFill>
                <a:srgbClr val="EFEFEF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Entenda o que está sendo pedido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Construa um modelo do sistema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Divida o modelo em componentes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Dê a cada parâmetro um valor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Calcule as respostas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pt-BR" sz="1400">
                <a:solidFill>
                  <a:srgbClr val="EFEFEF"/>
                </a:solidFill>
              </a:rPr>
              <a:t>Acompanhe sua habilidade em estimar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Estimando cronogramas de projetos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311700" y="157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As regras comuns para o cálculo de estimativas podem ser inúteis diante das complexidades e peculiaridades do desenvolvimento de um sistema de tamanho considerável. </a:t>
            </a:r>
            <a:endParaRPr sz="1600"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 única maneira de determinar o cronograma de um projeto é ganhando experiência nesse projeto, por isso dê foco em um desenvolvimento incremental: planeje, execute, verifique, repita.</a:t>
            </a:r>
            <a:endParaRPr sz="1600"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Com o desenvolvimento incremental, as suposições ficam mais precisas à medida que o projeto é conduzido. A confiança também cresce na mesma medida.</a:t>
            </a:r>
            <a:endParaRPr sz="1600"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Não dê estimativas de forma </a:t>
            </a:r>
            <a:r>
              <a:rPr lang="pt-BR" sz="1600">
                <a:solidFill>
                  <a:srgbClr val="EFEFEF"/>
                </a:solidFill>
              </a:rPr>
              <a:t>intempestiva.</a:t>
            </a:r>
            <a:r>
              <a:rPr lang="pt-BR" sz="1600">
                <a:solidFill>
                  <a:srgbClr val="EFEFEF"/>
                </a:solidFill>
              </a:rPr>
              <a:t> Quando pedirem um valor, responda: </a:t>
            </a:r>
            <a:endParaRPr sz="1600"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  <p:sp>
        <p:nvSpPr>
          <p:cNvPr id="304" name="Google Shape;304;p49"/>
          <p:cNvSpPr txBox="1"/>
          <p:nvPr/>
        </p:nvSpPr>
        <p:spPr>
          <a:xfrm>
            <a:off x="3072000" y="4376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“Dou um retorno depois”. </a:t>
            </a:r>
            <a:endParaRPr i="1"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19: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Reexamine o cronograma junto ao código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Não tente estimar antes mesmo de o projeto começar, ajude a gerência a entender que a equipe, sua produtividade e o ambiente determinarão o cronograma.</a:t>
            </a:r>
            <a:endParaRPr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11" name="Google Shape;3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os autores</a:t>
            </a:r>
            <a:endParaRPr/>
          </a:p>
        </p:txBody>
      </p:sp>
      <p:sp>
        <p:nvSpPr>
          <p:cNvPr id="317" name="Google Shape;317;p51"/>
          <p:cNvSpPr txBox="1"/>
          <p:nvPr>
            <p:ph idx="2" type="body"/>
          </p:nvPr>
        </p:nvSpPr>
        <p:spPr>
          <a:xfrm>
            <a:off x="4945000" y="569675"/>
            <a:ext cx="3837000" cy="4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Andrew Hunt trabalhou em diversas áreas, como telecomunicações, serviços financeiros, artes gráficas etc. Hunt se especializou em combinar técnicas já consolidadas com tecnologias de ponta, criando soluções novas e práticas. Ele administra sua empresa de consultoria em Raleigh, Carolina do Norte.</a:t>
            </a:r>
            <a:endParaRPr b="1"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/>
              <a:t>Em 1994 , David Thomas, fundou na Inglaterra uma empresa de criação de software certificada pela ISO9001 que distribuiu mundialmente projetos sofisticados e personalizados. Hoje, Thomas é consultor independente e vive em Dallas, Texas.</a:t>
            </a:r>
            <a:endParaRPr b="1" sz="1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200"/>
              <a:t>Atualmente, David e Andrew trabalham juntos em The Pragmatic Programmers, L.L.C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11: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 NRS - Não Se Repita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lang="pt-BR">
                <a:solidFill>
                  <a:schemeClr val="lt1"/>
                </a:solidFill>
              </a:rPr>
              <a:t>Cada bloco de informações deve ter uma representação oficial, exclusiva e sem ambiguidades dentro de um sistema.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type="title"/>
          </p:nvPr>
        </p:nvSpPr>
        <p:spPr>
          <a:xfrm>
            <a:off x="514250" y="526350"/>
            <a:ext cx="5363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HUNT, Andrew ; THOMAS, David. </a:t>
            </a:r>
            <a:r>
              <a:rPr b="1" lang="pt-BR" sz="2500"/>
              <a:t>O Programador Pragmático:</a:t>
            </a:r>
            <a:r>
              <a:rPr lang="pt-BR" sz="2500"/>
              <a:t>  de aprendiz a mestre.Bookman, 2010.</a:t>
            </a:r>
            <a:endParaRPr sz="2500"/>
          </a:p>
        </p:txBody>
      </p:sp>
      <p:sp>
        <p:nvSpPr>
          <p:cNvPr id="323" name="Google Shape;323;p52"/>
          <p:cNvSpPr txBox="1"/>
          <p:nvPr>
            <p:ph type="title"/>
          </p:nvPr>
        </p:nvSpPr>
        <p:spPr>
          <a:xfrm>
            <a:off x="394250" y="678750"/>
            <a:ext cx="53637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Este conjunto de slides foi elaborado a partir da obra:</a:t>
            </a:r>
            <a:endParaRPr sz="2000"/>
          </a:p>
        </p:txBody>
      </p:sp>
      <p:pic>
        <p:nvPicPr>
          <p:cNvPr id="324" name="Google Shape;3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600" y="1608751"/>
            <a:ext cx="2229776" cy="318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equipe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1" name="Google Shape;33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122" y="1664775"/>
            <a:ext cx="1309800" cy="13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2" name="Google Shape;332;p53"/>
          <p:cNvSpPr txBox="1"/>
          <p:nvPr>
            <p:ph idx="4294967295" type="body"/>
          </p:nvPr>
        </p:nvSpPr>
        <p:spPr>
          <a:xfrm>
            <a:off x="222732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Sigoli</a:t>
            </a:r>
            <a:r>
              <a:rPr lang="pt-BR" sz="1400">
                <a:solidFill>
                  <a:schemeClr val="dk1"/>
                </a:solidFill>
              </a:rPr>
              <a:t>, Autor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33" name="Google Shape;333;p53"/>
          <p:cNvCxnSpPr/>
          <p:nvPr/>
        </p:nvCxnSpPr>
        <p:spPr>
          <a:xfrm>
            <a:off x="3180575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53"/>
          <p:cNvSpPr txBox="1"/>
          <p:nvPr>
            <p:ph idx="4294967295" type="body"/>
          </p:nvPr>
        </p:nvSpPr>
        <p:spPr>
          <a:xfrm>
            <a:off x="2227325" y="36954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Aluno e bolsista do PET/ADS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35" name="Google Shape;335;p53"/>
          <p:cNvSpPr txBox="1"/>
          <p:nvPr>
            <p:ph idx="4294967295" type="body"/>
          </p:nvPr>
        </p:nvSpPr>
        <p:spPr>
          <a:xfrm>
            <a:off x="520665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Oliveira, Revisor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36" name="Google Shape;336;p53"/>
          <p:cNvCxnSpPr/>
          <p:nvPr/>
        </p:nvCxnSpPr>
        <p:spPr>
          <a:xfrm>
            <a:off x="6176550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53"/>
          <p:cNvSpPr txBox="1"/>
          <p:nvPr>
            <p:ph idx="4294967295" type="body"/>
          </p:nvPr>
        </p:nvSpPr>
        <p:spPr>
          <a:xfrm>
            <a:off x="5206644" y="37392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/>
              <a:t>Professor de Computação, é tutor do PET/ADS desde janeiro de 2023.</a:t>
            </a:r>
            <a:br>
              <a:rPr lang="pt-BR" sz="1000"/>
            </a:br>
            <a:r>
              <a:rPr lang="pt-BR" sz="1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38" name="Google Shape;338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275" y="1664775"/>
            <a:ext cx="1241525" cy="1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</a:t>
            </a:r>
            <a:r>
              <a:rPr lang="pt-BR"/>
              <a:t>s</a:t>
            </a:r>
            <a:r>
              <a:rPr lang="pt-BR"/>
              <a:t>urge a</a:t>
            </a:r>
            <a:r>
              <a:rPr lang="pt-BR"/>
              <a:t> d</a:t>
            </a:r>
            <a:r>
              <a:rPr lang="pt-BR"/>
              <a:t>uplicação?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63375" y="1479550"/>
            <a:ext cx="8305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Grande parte dos casos de duplicação que encontramos se enquadra em uma das categorias a seguir: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Duplicação imposta: </a:t>
            </a:r>
            <a:r>
              <a:rPr lang="pt-BR" sz="1600">
                <a:solidFill>
                  <a:srgbClr val="EFEFEF"/>
                </a:solidFill>
              </a:rPr>
              <a:t>Os desenvolvedores acham que não têm escolha, o ambiente parece pedir a duplicação.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Duplicação inadvertida:</a:t>
            </a:r>
            <a:r>
              <a:rPr lang="pt-BR" sz="1600">
                <a:solidFill>
                  <a:srgbClr val="EFEFEF"/>
                </a:solidFill>
              </a:rPr>
              <a:t> Os desenvolvedores não percebem que estão duplicando informações.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Duplicação impaciente:</a:t>
            </a:r>
            <a:r>
              <a:rPr lang="pt-BR" sz="1600">
                <a:solidFill>
                  <a:srgbClr val="EFEFEF"/>
                </a:solidFill>
              </a:rPr>
              <a:t> Os desenvolvedores ficam com preguiça e duplicam porque parece mais fácil.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uplicação i</a:t>
            </a:r>
            <a:r>
              <a:rPr lang="pt-BR"/>
              <a:t>mposta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032950"/>
            <a:ext cx="85206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 seguir são fornecidas algumas dicas para lidar com duplicações que nos são impostas por diferentes motivos</a:t>
            </a:r>
            <a:r>
              <a:rPr lang="pt-BR" sz="1600">
                <a:solidFill>
                  <a:srgbClr val="EFEFEF"/>
                </a:solidFill>
              </a:rPr>
              <a:t>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Várias representações das informações: </a:t>
            </a:r>
            <a:r>
              <a:rPr lang="pt-BR" sz="1600">
                <a:solidFill>
                  <a:srgbClr val="EFEFEF"/>
                </a:solidFill>
              </a:rPr>
              <a:t>Se uma especificação precisa ser representada em linguagens distintas, trabalhe com linguagens intermediárias e gere os códigos-alvo.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Documentação no código:</a:t>
            </a:r>
            <a:r>
              <a:rPr lang="pt-BR" sz="1600">
                <a:solidFill>
                  <a:srgbClr val="EFEFEF"/>
                </a:solidFill>
              </a:rPr>
              <a:t> Se um código muda, seu comentário também precisará mudar</a:t>
            </a:r>
            <a:r>
              <a:rPr lang="pt-BR" sz="1600">
                <a:solidFill>
                  <a:srgbClr val="EFEFEF"/>
                </a:solidFill>
              </a:rPr>
              <a:t>. Mantenha os detalhes de baixo nível no código, comente apenas o </a:t>
            </a:r>
            <a:r>
              <a:rPr lang="pt-BR" sz="1600">
                <a:solidFill>
                  <a:srgbClr val="EFEFEF"/>
                </a:solidFill>
              </a:rPr>
              <a:t>porquê,</a:t>
            </a:r>
            <a:r>
              <a:rPr lang="pt-BR" sz="1600">
                <a:solidFill>
                  <a:srgbClr val="EFEFEF"/>
                </a:solidFill>
              </a:rPr>
              <a:t> e em alto nível.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160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Documentação e código</a:t>
            </a:r>
            <a:r>
              <a:rPr lang="pt-BR" sz="1600">
                <a:solidFill>
                  <a:srgbClr val="93C47D"/>
                </a:solidFill>
              </a:rPr>
              <a:t>:</a:t>
            </a:r>
            <a:r>
              <a:rPr lang="pt-BR" sz="1600">
                <a:solidFill>
                  <a:srgbClr val="EFEFEF"/>
                </a:solidFill>
              </a:rPr>
              <a:t> Há duplicação entre a especificação e o código</a:t>
            </a:r>
            <a:r>
              <a:rPr lang="pt-BR" sz="1600">
                <a:solidFill>
                  <a:srgbClr val="EFEFEF"/>
                </a:solidFill>
              </a:rPr>
              <a:t>. Por isso, tente fazer com que os testes de aceitação sejam gerados automaticamente a partir da especificação.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Duplicação i</a:t>
            </a:r>
            <a:r>
              <a:rPr lang="pt-BR"/>
              <a:t>nadvertida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Às vezes, a duplicação ocorre como resultado de erros no projeto. Suponha um exemplo proveniente da indústria de distribuição, com o seguinte design: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Um </a:t>
            </a:r>
            <a:r>
              <a:rPr lang="pt-BR" sz="1600">
                <a:solidFill>
                  <a:srgbClr val="93C47D"/>
                </a:solidFill>
              </a:rPr>
              <a:t>Caminhão</a:t>
            </a:r>
            <a:r>
              <a:rPr lang="pt-BR" sz="1600">
                <a:solidFill>
                  <a:srgbClr val="EFEFEF"/>
                </a:solidFill>
              </a:rPr>
              <a:t> possui um tipo, um número de licença e um motorista.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Uma </a:t>
            </a:r>
            <a:r>
              <a:rPr lang="pt-BR" sz="1600">
                <a:solidFill>
                  <a:srgbClr val="93C47D"/>
                </a:solidFill>
              </a:rPr>
              <a:t>RotaDeDistribuição</a:t>
            </a:r>
            <a:r>
              <a:rPr lang="pt-BR" sz="1600">
                <a:solidFill>
                  <a:srgbClr val="EFEFEF"/>
                </a:solidFill>
              </a:rPr>
              <a:t> é a combinação de uma rota, um caminhão e um motorista.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Agora responda </a:t>
            </a:r>
            <a:r>
              <a:rPr lang="pt-BR" sz="1600">
                <a:solidFill>
                  <a:srgbClr val="EFEFEF"/>
                </a:solidFill>
              </a:rPr>
              <a:t>às seguintes</a:t>
            </a:r>
            <a:r>
              <a:rPr lang="pt-BR" sz="1600">
                <a:solidFill>
                  <a:srgbClr val="EFEFEF"/>
                </a:solidFill>
              </a:rPr>
              <a:t> perguntas:</a:t>
            </a:r>
            <a:r>
              <a:rPr lang="pt-BR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O que aconteceria se Sally ficasse doente e tivéssemos de mudar os motoristas?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Tanto </a:t>
            </a:r>
            <a:r>
              <a:rPr i="1" lang="pt-BR" sz="1600">
                <a:solidFill>
                  <a:srgbClr val="93C47D"/>
                </a:solidFill>
              </a:rPr>
              <a:t>Caminhão</a:t>
            </a:r>
            <a:r>
              <a:rPr lang="pt-BR" sz="1600">
                <a:solidFill>
                  <a:srgbClr val="EFEFEF"/>
                </a:solidFill>
              </a:rPr>
              <a:t> quanto </a:t>
            </a:r>
            <a:r>
              <a:rPr i="1" lang="pt-BR" sz="1600">
                <a:solidFill>
                  <a:srgbClr val="93C47D"/>
                </a:solidFill>
              </a:rPr>
              <a:t>RotaDeDistribuição</a:t>
            </a:r>
            <a:r>
              <a:rPr lang="pt-BR" sz="1600">
                <a:solidFill>
                  <a:srgbClr val="EFEFEF"/>
                </a:solidFill>
              </a:rPr>
              <a:t> têm um motorista. Qual alteraríamos?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EFEFEF"/>
                </a:solidFill>
              </a:rPr>
              <a:t>"Independente da  solução, evite dados não normalizados!"</a:t>
            </a:r>
            <a:endParaRPr i="1"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Duplicação inadvertida: outro exemplo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02000" y="1479550"/>
            <a:ext cx="82782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 classe a seguir representa uma linha. Você consegue perceber a falta de normalização e a consequente repetição?</a:t>
            </a:r>
            <a:endParaRPr i="1"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910700" y="3173550"/>
            <a:ext cx="2245200" cy="10962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lang="pt-BR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lang="pt-BR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double </a:t>
            </a:r>
            <a:r>
              <a:rPr lang="pt-BR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4975725" y="2807100"/>
            <a:ext cx="3538800" cy="18291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lang="pt-BR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lang="pt-BR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.distanceTo(</a:t>
            </a:r>
            <a:r>
              <a:rPr lang="pt-BR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3762925" y="3488425"/>
            <a:ext cx="778200" cy="3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Duplicação inadvertida: exceção </a:t>
            </a:r>
            <a:r>
              <a:rPr lang="pt-BR"/>
              <a:t>à regra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02000" y="1479550"/>
            <a:ext cx="82782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Em alguns casos, é</a:t>
            </a:r>
            <a:r>
              <a:rPr lang="pt-BR" sz="1600">
                <a:solidFill>
                  <a:srgbClr val="EFEFEF"/>
                </a:solidFill>
              </a:rPr>
              <a:t> possível abrir mão do princípio NSR, por exemplo, por questão de desempenho:</a:t>
            </a:r>
            <a:endParaRPr i="1"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402000" y="2456025"/>
            <a:ext cx="8156700" cy="23652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boolean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changed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setStart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(Point start) {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start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start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changed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true;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setEnd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(Point end) {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end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changed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true;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getStart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getEnd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changed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){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.distanceTo(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changed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false;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