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</p:sldIdLst>
  <p:sldSz cy="5143500" cx="9144000"/>
  <p:notesSz cx="6858000" cy="9144000"/>
  <p:embeddedFontLst>
    <p:embeddedFont>
      <p:font typeface="Average"/>
      <p:regular r:id="rId68"/>
    </p:embeddedFont>
    <p:embeddedFont>
      <p:font typeface="Oswald"/>
      <p:regular r:id="rId69"/>
      <p:bold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499">
          <p15:clr>
            <a:srgbClr val="9AA0A6"/>
          </p15:clr>
        </p15:guide>
        <p15:guide id="4" orient="horz" pos="59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499" orient="horz"/>
        <p:guide pos="595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font" Target="fonts/Oswald-bold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font" Target="fonts/Average-regular.fntdata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Oswald-regular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d913218fa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d913218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e3a4b796f9_1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e3a4b796f9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3a4b796f9_1_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e3a4b796f9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e3a4b796f9_1_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e3a4b796f9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3a4b796f9_1_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e3a4b796f9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e3a4b796f9_1_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e3a4b796f9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f6a9de8056_1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f6a9de8056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3a4b796f9_1_8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e3a4b796f9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3a4b796f9_1_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e3a4b796f9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e3a4b796f9_1_1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e3a4b796f9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de77e0bae1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de77e0bae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dd913218fa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dd913218f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e3a7e5e92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e3a7e5e9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e3a7e5e924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e3a7e5e92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e3a7e5e924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e3a7e5e92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e3a7e5e924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e3a7e5e92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e3a7e5e924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e3a7e5e92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e3a7e5e924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e3a7e5e92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e3a7e5e924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e3a7e5e92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e3b0ef5b4e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e3b0ef5b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e3b0ef5b4e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e3b0ef5b4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e3b0ef5b4e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e3b0ef5b4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e3a4b796f9_1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e3a4b796f9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e3b0ef5b4e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e3b0ef5b4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e3b6a7796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e3b6a779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e3b6a7796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e3b6a7796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e3b6a7796f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e3b6a7796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e3b6a7796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e3b6a7796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e3b6a7796f_0_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e3b6a7796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e3b6a7796f_0_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e3b6a7796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e3bae663e9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e3bae663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e3bae663e9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e3bae663e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e53f7f8a5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e53f7f8a5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de73916abe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de73916ab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e3bb113cfc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e3bb113cf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e3c0ed78b9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e3c0ed78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e3b6a7796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e3b6a7796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e3c0ed78b9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e3c0ed78b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e3c0ed78b9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e3c0ed78b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e3c0ed78b9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e3c0ed78b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e3b6a7796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e3b6a7796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e53f7f8a5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e53f7f8a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e3c0ed78b9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e3c0ed78b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e3b6a7796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e3b6a7796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dec5903d52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dec5903d5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e3b0ef5b4e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e3b0ef5b4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e3b0ef5b4e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e3b0ef5b4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e3b0ef5b4e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e3b0ef5b4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e3c0ed78b9_0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e3c0ed78b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e3c0ed78b9_0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e3c0ed78b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e3c0ed78b9_0_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e3c0ed78b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e3c46b0235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e3c46b02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e3c46b0235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e3c46b023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e3c46b0235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e3c46b023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e3c46b0235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e3c46b023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3a4b796f9_1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e3a4b796f9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e922fe260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e922fe26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3a4b796f9_1_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e3a4b796f9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3a4b796f9_1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e3a4b796f9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3a4b796f9_1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e3a4b796f9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6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5.png"/><Relationship Id="rId4" Type="http://schemas.openxmlformats.org/officeDocument/2006/relationships/hyperlink" Target="https://www.linkedin.com/in/vitor-bonelli-580b63243/" TargetMode="External"/><Relationship Id="rId5" Type="http://schemas.openxmlformats.org/officeDocument/2006/relationships/hyperlink" Target="https://www.linkedin.com/in/lucas-bueno-oliveira/" TargetMode="External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Programador </a:t>
            </a:r>
            <a:r>
              <a:rPr lang="pt-BR"/>
              <a:t>Pragmático:</a:t>
            </a:r>
            <a:r>
              <a:rPr lang="pt-BR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De Apre</a:t>
            </a:r>
            <a:r>
              <a:rPr lang="pt-BR" sz="1700"/>
              <a:t>ndiz a M</a:t>
            </a:r>
            <a:r>
              <a:rPr lang="pt-BR" sz="1700"/>
              <a:t>estre</a:t>
            </a:r>
            <a:endParaRPr sz="17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0986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Capítulo 3: As Ferramentas Básicas</a:t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-1500" y="4398875"/>
            <a:ext cx="9145500" cy="662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50" y="4557651"/>
            <a:ext cx="862900" cy="34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25400" y="4398875"/>
            <a:ext cx="572565" cy="66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>
            <p:ph type="ctrTitle"/>
          </p:nvPr>
        </p:nvSpPr>
        <p:spPr>
          <a:xfrm>
            <a:off x="670500" y="4299725"/>
            <a:ext cx="78015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highlight>
                  <a:schemeClr val="dk1"/>
                </a:highlight>
              </a:rPr>
              <a:t>PET/ADS</a:t>
            </a:r>
            <a:endParaRPr sz="3600"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38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poder do texto simples - Vantagens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63375" y="1479550"/>
            <a:ext cx="8305800" cy="3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Já sabemos que as desvantagens podem ser mitigadas, mas quais são as reais vantagens de se usar o texto simples?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rgbClr val="93C47D"/>
                </a:solidFill>
              </a:rPr>
              <a:t>Garantia contra a obsolescência.</a:t>
            </a:r>
            <a:endParaRPr sz="1600">
              <a:solidFill>
                <a:srgbClr val="93C47D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rgbClr val="93C47D"/>
                </a:solidFill>
              </a:rPr>
              <a:t>Aproveitamento universal.</a:t>
            </a:r>
            <a:endParaRPr sz="1600">
              <a:solidFill>
                <a:srgbClr val="93C47D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rgbClr val="93C47D"/>
                </a:solidFill>
              </a:rPr>
              <a:t>Facilidade de testar.</a:t>
            </a:r>
            <a:endParaRPr sz="1600">
              <a:solidFill>
                <a:srgbClr val="93C47D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38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Garantia contra a obsolescência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63375" y="1479550"/>
            <a:ext cx="8305800" cy="3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Imagine que você precisa extrair uma lista de cpfs em um sistema legado e, no arquivo de dados, você encontra o seguinte formato: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pt-BR" sz="1600">
                <a:solidFill>
                  <a:srgbClr val="EFEFEF"/>
                </a:solidFill>
              </a:rPr>
              <a:t>&lt;CPF&gt;123456789-11&lt;/CPF&gt; …&lt;CPF&gt;567345098-11&lt;/CPF&gt;</a:t>
            </a:r>
            <a:endParaRPr i="1" sz="1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Mesmo sem as </a:t>
            </a:r>
            <a:r>
              <a:rPr lang="pt-BR" sz="1600">
                <a:solidFill>
                  <a:srgbClr val="EFEFEF"/>
                </a:solidFill>
              </a:rPr>
              <a:t>características</a:t>
            </a:r>
            <a:r>
              <a:rPr lang="pt-BR" sz="1600">
                <a:solidFill>
                  <a:srgbClr val="EFEFEF"/>
                </a:solidFill>
              </a:rPr>
              <a:t> do arquivo, você poderia facilmente criar um programa </a:t>
            </a:r>
            <a:r>
              <a:rPr lang="pt-BR" sz="1600">
                <a:solidFill>
                  <a:srgbClr val="EFEFEF"/>
                </a:solidFill>
              </a:rPr>
              <a:t>para</a:t>
            </a:r>
            <a:r>
              <a:rPr lang="pt-BR" sz="1600">
                <a:solidFill>
                  <a:srgbClr val="EFEFEF"/>
                </a:solidFill>
              </a:rPr>
              <a:t> extrair esses dados. Mas, suponhamos que, na verdade eles estivessem armazenados assim: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pt-BR" sz="1600">
                <a:solidFill>
                  <a:srgbClr val="EFEFEF"/>
                </a:solidFill>
              </a:rPr>
              <a:t>AX0L12345678911K8&amp;X … LY9T</a:t>
            </a:r>
            <a:r>
              <a:rPr i="1" lang="pt-BR" sz="1600">
                <a:solidFill>
                  <a:srgbClr val="EFEFEF"/>
                </a:solidFill>
              </a:rPr>
              <a:t>5673450981199KI</a:t>
            </a:r>
            <a:endParaRPr i="1" sz="1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É nítida a diferença entre </a:t>
            </a:r>
            <a:r>
              <a:rPr i="1" lang="pt-BR" sz="1600">
                <a:solidFill>
                  <a:srgbClr val="EFEFEF"/>
                </a:solidFill>
              </a:rPr>
              <a:t>legível para humanos</a:t>
            </a:r>
            <a:r>
              <a:rPr lang="pt-BR" sz="1600">
                <a:solidFill>
                  <a:srgbClr val="EFEFEF"/>
                </a:solidFill>
              </a:rPr>
              <a:t> e </a:t>
            </a:r>
            <a:r>
              <a:rPr i="1" lang="pt-BR" sz="1600">
                <a:solidFill>
                  <a:srgbClr val="EFEFEF"/>
                </a:solidFill>
              </a:rPr>
              <a:t>compreensível para humanos</a:t>
            </a:r>
            <a:r>
              <a:rPr lang="pt-BR" sz="1600">
                <a:solidFill>
                  <a:srgbClr val="EFEFEF"/>
                </a:solidFill>
              </a:rPr>
              <a:t>.</a:t>
            </a:r>
            <a:endParaRPr sz="16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38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Garantia contra a obsolescência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63375" y="1479550"/>
            <a:ext cx="8305800" cy="3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Desde que os dados sobrevivam, você terá a chance de </a:t>
            </a:r>
            <a:r>
              <a:rPr lang="pt-BR" sz="1600">
                <a:solidFill>
                  <a:srgbClr val="EFEFEF"/>
                </a:solidFill>
              </a:rPr>
              <a:t>usá-los em outros projetos, mantendo a utilidade deles mesmo depois que o projeto original se extinguiu.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Isso não poderia ser atingido em outras formas de armazenamento que necessitam de contexto, como arquivos binários.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pt-BR" sz="1600">
                <a:solidFill>
                  <a:srgbClr val="EFEFEF"/>
                </a:solidFill>
              </a:rPr>
              <a:t>“Formas de dados legíveis por humanos e dados autodescritivos </a:t>
            </a:r>
            <a:r>
              <a:rPr b="1" i="1" lang="pt-BR" sz="1600">
                <a:solidFill>
                  <a:srgbClr val="EFEFEF"/>
                </a:solidFill>
              </a:rPr>
              <a:t>sobreviverão</a:t>
            </a:r>
            <a:r>
              <a:rPr b="1" i="1" lang="pt-BR" sz="1600">
                <a:solidFill>
                  <a:srgbClr val="EFEFEF"/>
                </a:solidFill>
              </a:rPr>
              <a:t> a todas as outras formas de dados e aos aplicativos que as criaram. Ponto.”</a:t>
            </a:r>
            <a:endParaRPr b="1" i="1" sz="1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38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Aproveitamento universal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63375" y="1479550"/>
            <a:ext cx="8305800" cy="3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Praticamente qualquer ferramenta digital pode operar com o texto simples, e alguns sistemas são pensados para armazenar todos os seus arquivos dessa forma, como o Unix.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Caso uma falha ou necessidade de configuração ocorra, não é mais necessário reinstalar o sistema inteiro ou utilizar ferramentas complexas para modificá-lo, agilizando imensamente o trabalho. O mesmo pode até ser mantido em um sistema de controle de versão (CVS) para facilitar ainda mais o processo.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38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Facilidade de testes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63375" y="1479550"/>
            <a:ext cx="8305800" cy="3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O texto simples facilita também o manejo de dados usados em testes: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just"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Não é necessária nenhuma ferramenta especial na criação de dados sintéticos de entrada, os tornando livremente modificáveis antes do seu uso em testes.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Valores de saída em texto simples podem ser trivialmente analisados com ferramentas do sistema, e também utilizando linguagens de </a:t>
            </a:r>
            <a:r>
              <a:rPr i="1" lang="pt-BR" sz="1600">
                <a:solidFill>
                  <a:srgbClr val="EFEFEF"/>
                </a:solidFill>
              </a:rPr>
              <a:t>scripting </a:t>
            </a:r>
            <a:r>
              <a:rPr lang="pt-BR" sz="1600">
                <a:solidFill>
                  <a:srgbClr val="EFEFEF"/>
                </a:solidFill>
              </a:rPr>
              <a:t>para maior análise.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38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Jogos de shell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032950"/>
            <a:ext cx="8520600" cy="39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63375" y="1479550"/>
            <a:ext cx="8399700" cy="3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Utilizar um ambiente integrado de desenvolvimento (IDE) pode trazer consigo várias facilidades, mas traz também muitas limitações que podem estagnar as potencialidades de um desenvolvedor: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Um verdadeiro programador pragmático deseja estar presente em todo o processo do código, assim ele não pode ficar preso a apenas o que a ferramenta foi feita para fazer.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O console é muito mais poderoso que qualquer IDE no quesito de agilidade e extensibilidade</a:t>
            </a:r>
            <a:r>
              <a:rPr lang="pt-BR" sz="1600">
                <a:solidFill>
                  <a:srgbClr val="EFEFEF"/>
                </a:solidFill>
              </a:rPr>
              <a:t>, se tornando um verdadeiro </a:t>
            </a:r>
            <a:r>
              <a:rPr i="1" lang="pt-BR" sz="1600">
                <a:solidFill>
                  <a:srgbClr val="EFEFEF"/>
                </a:solidFill>
              </a:rPr>
              <a:t>playground</a:t>
            </a:r>
            <a:r>
              <a:rPr lang="pt-BR" sz="1600">
                <a:solidFill>
                  <a:srgbClr val="EFEFEF"/>
                </a:solidFill>
              </a:rPr>
              <a:t> para o programador.</a:t>
            </a:r>
            <a:endParaRPr sz="16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383175"/>
            <a:ext cx="85206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Dicas</a:t>
            </a:r>
            <a:endParaRPr b="1"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347300"/>
            <a:ext cx="8520600" cy="24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DICA 21: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Use o poder dos shells de comando.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	</a:t>
            </a:r>
            <a:r>
              <a:rPr lang="pt-BR">
                <a:solidFill>
                  <a:schemeClr val="lt1"/>
                </a:solidFill>
              </a:rPr>
              <a:t>Faça testes com seu shell de comando e ficará surpreso com quanto ele lhe tornará mais produtivo!</a:t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4650" y="225700"/>
            <a:ext cx="887651" cy="88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38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Jogos de shell</a:t>
            </a:r>
            <a:endParaRPr/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1032950"/>
            <a:ext cx="8520600" cy="39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63375" y="1479550"/>
            <a:ext cx="83997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Se você não está acostumado, utilizar os comandos pode parecer um pouco assustador, mas veja neste exemplo como ele pode te ajudar a ganhar tempo.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Como descobrir quais arquivos Java não foram alterados na </a:t>
            </a:r>
            <a:r>
              <a:rPr lang="pt-BR" sz="1600">
                <a:solidFill>
                  <a:srgbClr val="EFEFEF"/>
                </a:solidFill>
              </a:rPr>
              <a:t>última</a:t>
            </a:r>
            <a:r>
              <a:rPr lang="pt-BR" sz="1600">
                <a:solidFill>
                  <a:srgbClr val="EFEFEF"/>
                </a:solidFill>
              </a:rPr>
              <a:t> semana:</a:t>
            </a:r>
            <a:endParaRPr sz="1600">
              <a:solidFill>
                <a:srgbClr val="EFEFEF"/>
              </a:solidFill>
            </a:endParaRPr>
          </a:p>
        </p:txBody>
      </p:sp>
      <p:sp>
        <p:nvSpPr>
          <p:cNvPr id="164" name="Google Shape;164;p29"/>
          <p:cNvSpPr txBox="1"/>
          <p:nvPr/>
        </p:nvSpPr>
        <p:spPr>
          <a:xfrm>
            <a:off x="446600" y="2805500"/>
            <a:ext cx="142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Com Shell..</a:t>
            </a:r>
            <a:endParaRPr b="1"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5" name="Google Shape;165;p29"/>
          <p:cNvSpPr txBox="1"/>
          <p:nvPr/>
        </p:nvSpPr>
        <p:spPr>
          <a:xfrm>
            <a:off x="2077375" y="2844050"/>
            <a:ext cx="3451200" cy="3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find . -name ’*.java’ -mtime +7 -print</a:t>
            </a:r>
            <a:endParaRPr b="1" sz="16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" name="Google Shape;166;p29"/>
          <p:cNvSpPr txBox="1"/>
          <p:nvPr/>
        </p:nvSpPr>
        <p:spPr>
          <a:xfrm>
            <a:off x="446600" y="3419875"/>
            <a:ext cx="142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Com GUI..</a:t>
            </a:r>
            <a:endParaRPr b="1"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7" name="Google Shape;167;p29"/>
          <p:cNvSpPr txBox="1"/>
          <p:nvPr/>
        </p:nvSpPr>
        <p:spPr>
          <a:xfrm>
            <a:off x="2077375" y="3343675"/>
            <a:ext cx="6839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6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Clique e navegue em “Find files”, clique no campo “Named” e digite “*.java”, selecione a guia “Date Modified”. Em seguida, selecione “Between”. Clique na data inicial e digite a data inicial do começo do projeto. Clique na data final e digite a data de uma semana atrás a partir de hoje (certifique-se de ter um calendário à mão).  Clique em “Find Now”.</a:t>
            </a:r>
            <a:endParaRPr i="1" sz="19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1700" y="38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Jogos de shell</a:t>
            </a:r>
            <a:endParaRPr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311700" y="1032950"/>
            <a:ext cx="8520600" cy="39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363375" y="1479550"/>
            <a:ext cx="8399700" cy="22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Os utilitários de shell do Windows não são tão poderosos quanto os do sistema Linux, mas não é por isso que eles são inúteis!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Ainda é possível utilizar a </a:t>
            </a:r>
            <a:r>
              <a:rPr i="1" lang="pt-BR" sz="1600">
                <a:solidFill>
                  <a:srgbClr val="EFEFEF"/>
                </a:solidFill>
              </a:rPr>
              <a:t>programação em batch </a:t>
            </a:r>
            <a:r>
              <a:rPr lang="pt-BR" sz="1600">
                <a:solidFill>
                  <a:srgbClr val="EFEFEF"/>
                </a:solidFill>
              </a:rPr>
              <a:t>e o mais recente PowerShell, no Windows, para pensar fora da caixa e criar automatizações.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Também é possível utilizar programas para compatibilizar o sistema com comandos do Linux, como o </a:t>
            </a:r>
            <a:r>
              <a:rPr b="1" lang="pt-BR" sz="1600">
                <a:solidFill>
                  <a:srgbClr val="EFEFEF"/>
                </a:solidFill>
              </a:rPr>
              <a:t>Cygwin </a:t>
            </a:r>
            <a:r>
              <a:rPr lang="pt-BR" sz="1600">
                <a:solidFill>
                  <a:srgbClr val="EFEFEF"/>
                </a:solidFill>
              </a:rPr>
              <a:t>e o </a:t>
            </a:r>
            <a:r>
              <a:rPr b="1" lang="pt-BR" sz="1600">
                <a:solidFill>
                  <a:srgbClr val="EFEFEF"/>
                </a:solidFill>
              </a:rPr>
              <a:t>UWIN</a:t>
            </a:r>
            <a:r>
              <a:rPr lang="pt-BR" sz="1600">
                <a:solidFill>
                  <a:srgbClr val="EFEFEF"/>
                </a:solidFill>
              </a:rPr>
              <a:t>.</a:t>
            </a:r>
            <a:endParaRPr sz="16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311700" y="38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Edição avançada</a:t>
            </a:r>
            <a:endParaRPr/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363375" y="1479550"/>
            <a:ext cx="8399700" cy="3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Com o rápido avanço das ferramentas digitais, entramos numa era em que escolher um editor para o nosso código não é mais uma tarefa fácil. 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Há centenas de milhares deles, com diversas funcionalidades e atalhos diferentes. Então como podemos tomar uma decisão concreta</a:t>
            </a:r>
            <a:r>
              <a:rPr lang="pt-BR" sz="1600">
                <a:solidFill>
                  <a:srgbClr val="EFEFEF"/>
                </a:solidFill>
              </a:rPr>
              <a:t>?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Este material foi desenvolvido pelo grupo PET/ADS do IFSP São Carlos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311700" y="383175"/>
            <a:ext cx="85206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Dicas</a:t>
            </a:r>
            <a:endParaRPr b="1"/>
          </a:p>
        </p:txBody>
      </p:sp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311700" y="1347300"/>
            <a:ext cx="8520600" cy="24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DICA 22: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Use um único editor bem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	</a:t>
            </a:r>
            <a:r>
              <a:rPr lang="pt-BR">
                <a:solidFill>
                  <a:schemeClr val="lt1"/>
                </a:solidFill>
              </a:rPr>
              <a:t>Utilize apenas um editor para a maioria do que você precisar, e pratique o suficiente para conhecê-lo de dentro a fora.</a:t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187" name="Google Shape;1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4650" y="225700"/>
            <a:ext cx="887651" cy="88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311700" y="38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Edição avançada</a:t>
            </a:r>
            <a:endParaRPr/>
          </a:p>
        </p:txBody>
      </p:sp>
      <p:sp>
        <p:nvSpPr>
          <p:cNvPr id="193" name="Google Shape;193;p33"/>
          <p:cNvSpPr txBox="1"/>
          <p:nvPr>
            <p:ph idx="1" type="body"/>
          </p:nvPr>
        </p:nvSpPr>
        <p:spPr>
          <a:xfrm>
            <a:off x="363375" y="1479550"/>
            <a:ext cx="8399700" cy="3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Sem um editor exclusivo você fica </a:t>
            </a:r>
            <a:r>
              <a:rPr lang="pt-BR" sz="1600">
                <a:solidFill>
                  <a:srgbClr val="EFEFEF"/>
                </a:solidFill>
              </a:rPr>
              <a:t>realmente</a:t>
            </a:r>
            <a:r>
              <a:rPr lang="pt-BR" sz="1600">
                <a:solidFill>
                  <a:srgbClr val="EFEFEF"/>
                </a:solidFill>
              </a:rPr>
              <a:t> perdido, e pode acabar usando múltiplos, um </a:t>
            </a:r>
            <a:r>
              <a:rPr lang="pt-BR" sz="1600">
                <a:solidFill>
                  <a:srgbClr val="EFEFEF"/>
                </a:solidFill>
              </a:rPr>
              <a:t>para</a:t>
            </a:r>
            <a:r>
              <a:rPr lang="pt-BR" sz="1600">
                <a:solidFill>
                  <a:srgbClr val="EFEFEF"/>
                </a:solidFill>
              </a:rPr>
              <a:t> cada coisa que você faz, o que te torna proficiente em nenhum.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Por isso é melhor que se utilize majoritariamente um, e o utilize para todas as suas tarefas de edição. 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Dessa maneira você irá manipular texto sem precisar parar para pensar, e seu trabalho fluirá muito melhor.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Sabendo disso, devemos analisar as </a:t>
            </a:r>
            <a:r>
              <a:rPr lang="pt-BR" sz="1600">
                <a:solidFill>
                  <a:srgbClr val="EFEFEF"/>
                </a:solidFill>
              </a:rPr>
              <a:t>características</a:t>
            </a:r>
            <a:r>
              <a:rPr lang="pt-BR" sz="1600">
                <a:solidFill>
                  <a:srgbClr val="EFEFEF"/>
                </a:solidFill>
              </a:rPr>
              <a:t> de cada editor para fazer uma única escolha.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311700" y="38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Recursos do editor</a:t>
            </a:r>
            <a:endParaRPr/>
          </a:p>
        </p:txBody>
      </p:sp>
      <p:sp>
        <p:nvSpPr>
          <p:cNvPr id="199" name="Google Shape;199;p34"/>
          <p:cNvSpPr txBox="1"/>
          <p:nvPr>
            <p:ph idx="1" type="body"/>
          </p:nvPr>
        </p:nvSpPr>
        <p:spPr>
          <a:xfrm>
            <a:off x="363375" y="1479550"/>
            <a:ext cx="8399700" cy="3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Além de levar em conta suas preferências pessoais, existem recursos que todo bom editor de texto deve possuir: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just">
              <a:spcBef>
                <a:spcPts val="80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6AA84F"/>
                </a:solidFill>
              </a:rPr>
              <a:t>Configurabilidade</a:t>
            </a:r>
            <a:r>
              <a:rPr lang="pt-BR" sz="1600">
                <a:solidFill>
                  <a:srgbClr val="EFEFEF"/>
                </a:solidFill>
              </a:rPr>
              <a:t>: todos os aspectos do editor devem ser configuráveis de acordo com suas preferências, cores, fontes, atalhos e etc.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6AA84F"/>
                </a:solidFill>
              </a:rPr>
              <a:t>Extensibilidade</a:t>
            </a:r>
            <a:r>
              <a:rPr lang="pt-BR" sz="1600">
                <a:solidFill>
                  <a:srgbClr val="EFEFEF"/>
                </a:solidFill>
              </a:rPr>
              <a:t>: ele não pode se tornar obsoleto com o surgimento de novas tecnologias, devendo ser capaz de integrar novas linguagens, ambientes de compilação, e suas nuances.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6AA84F"/>
                </a:solidFill>
              </a:rPr>
              <a:t>Programabilidade</a:t>
            </a:r>
            <a:r>
              <a:rPr lang="pt-BR" sz="1600">
                <a:solidFill>
                  <a:srgbClr val="EFEFEF"/>
                </a:solidFill>
              </a:rPr>
              <a:t>: deve ser possível programar o editor para executar tarefas complexas.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Se seu editor atual for deficiente em alguma dessas áreas, talvez seja hora de considerar um novo e mais avançado.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/>
          <p:nvPr>
            <p:ph type="title"/>
          </p:nvPr>
        </p:nvSpPr>
        <p:spPr>
          <a:xfrm>
            <a:off x="311700" y="38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Recursos do editor</a:t>
            </a:r>
            <a:endParaRPr/>
          </a:p>
        </p:txBody>
      </p:sp>
      <p:sp>
        <p:nvSpPr>
          <p:cNvPr id="205" name="Google Shape;205;p35"/>
          <p:cNvSpPr txBox="1"/>
          <p:nvPr>
            <p:ph idx="1" type="body"/>
          </p:nvPr>
        </p:nvSpPr>
        <p:spPr>
          <a:xfrm>
            <a:off x="363375" y="1479550"/>
            <a:ext cx="8399700" cy="3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É bom também realçar aqueles que dão suporte a recursos específicos a determinadas </a:t>
            </a:r>
            <a:r>
              <a:rPr lang="pt-BR" sz="1600">
                <a:solidFill>
                  <a:srgbClr val="EFEFEF"/>
                </a:solidFill>
              </a:rPr>
              <a:t>linguagens de programação: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just">
              <a:spcBef>
                <a:spcPts val="80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Realce de sintaxe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Autoconclusão (autocomplete)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Autorrecuo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Texto padronizado inicial de código ou documento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Conexão com recursos de ajuda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Recursos como os dos IDE (compilação, depuração e etc)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>
            <p:ph type="title"/>
          </p:nvPr>
        </p:nvSpPr>
        <p:spPr>
          <a:xfrm>
            <a:off x="311700" y="38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Produtividade</a:t>
            </a:r>
            <a:endParaRPr/>
          </a:p>
        </p:txBody>
      </p:sp>
      <p:sp>
        <p:nvSpPr>
          <p:cNvPr id="211" name="Google Shape;211;p36"/>
          <p:cNvSpPr txBox="1"/>
          <p:nvPr>
            <p:ph idx="1" type="body"/>
          </p:nvPr>
        </p:nvSpPr>
        <p:spPr>
          <a:xfrm>
            <a:off x="363375" y="1479550"/>
            <a:ext cx="8399700" cy="3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Só utilizar os </a:t>
            </a:r>
            <a:r>
              <a:rPr lang="pt-BR" sz="1600">
                <a:solidFill>
                  <a:srgbClr val="EFEFEF"/>
                </a:solidFill>
              </a:rPr>
              <a:t>recursos </a:t>
            </a:r>
            <a:r>
              <a:rPr lang="pt-BR" sz="1600">
                <a:solidFill>
                  <a:srgbClr val="EFEFEF"/>
                </a:solidFill>
              </a:rPr>
              <a:t>de um editor cegamente, recortando e colando com o mouse, </a:t>
            </a:r>
            <a:r>
              <a:rPr lang="pt-BR" sz="1600">
                <a:solidFill>
                  <a:srgbClr val="EFEFEF"/>
                </a:solidFill>
              </a:rPr>
              <a:t>digitando</a:t>
            </a:r>
            <a:r>
              <a:rPr lang="pt-BR" sz="1600">
                <a:solidFill>
                  <a:srgbClr val="EFEFEF"/>
                </a:solidFill>
              </a:rPr>
              <a:t> todas as linhas manualmente, não o torna é diferente de um bloco de notas.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Explore as funcionalidades e as </a:t>
            </a:r>
            <a:r>
              <a:rPr lang="pt-BR" sz="1600">
                <a:solidFill>
                  <a:srgbClr val="EFEFEF"/>
                </a:solidFill>
              </a:rPr>
              <a:t>customize</a:t>
            </a:r>
            <a:r>
              <a:rPr lang="pt-BR" sz="1600">
                <a:solidFill>
                  <a:srgbClr val="EFEFEF"/>
                </a:solidFill>
              </a:rPr>
              <a:t> para maximizar seu conforto e produtividade, automatizando configurações de rotina com scripts e aperfeiçoando sua navegação com macros.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/>
          <p:nvPr>
            <p:ph type="title"/>
          </p:nvPr>
        </p:nvSpPr>
        <p:spPr>
          <a:xfrm>
            <a:off x="311700" y="38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onde ir daqui</a:t>
            </a:r>
            <a:endParaRPr/>
          </a:p>
        </p:txBody>
      </p:sp>
      <p:sp>
        <p:nvSpPr>
          <p:cNvPr id="217" name="Google Shape;217;p37"/>
          <p:cNvSpPr txBox="1"/>
          <p:nvPr>
            <p:ph idx="1" type="body"/>
          </p:nvPr>
        </p:nvSpPr>
        <p:spPr>
          <a:xfrm>
            <a:off x="347975" y="1264050"/>
            <a:ext cx="3232500" cy="3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600">
                <a:solidFill>
                  <a:srgbClr val="EFEFEF"/>
                </a:solidFill>
              </a:rPr>
              <a:t>Se isso tem a sua cara…</a:t>
            </a:r>
            <a:endParaRPr b="1" i="1"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“</a:t>
            </a:r>
            <a:r>
              <a:rPr i="1" lang="pt-BR" sz="1600">
                <a:solidFill>
                  <a:srgbClr val="EFEFEF"/>
                </a:solidFill>
              </a:rPr>
              <a:t>Só uso recursos básicos de muitos editores diferentes</a:t>
            </a:r>
            <a:r>
              <a:rPr lang="pt-BR" sz="1600">
                <a:solidFill>
                  <a:srgbClr val="EFEFEF"/>
                </a:solidFill>
              </a:rPr>
              <a:t>.”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“</a:t>
            </a:r>
            <a:r>
              <a:rPr i="1" lang="pt-BR" sz="1600">
                <a:solidFill>
                  <a:srgbClr val="EFEFEF"/>
                </a:solidFill>
              </a:rPr>
              <a:t>Tenho um editor favorito, mas não uso todos os seus recursos.</a:t>
            </a:r>
            <a:r>
              <a:rPr lang="pt-BR" sz="1600">
                <a:solidFill>
                  <a:srgbClr val="EFEFEF"/>
                </a:solidFill>
              </a:rPr>
              <a:t>”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“</a:t>
            </a:r>
            <a:r>
              <a:rPr i="1" lang="pt-BR" sz="1600">
                <a:solidFill>
                  <a:srgbClr val="EFEFEF"/>
                </a:solidFill>
              </a:rPr>
              <a:t>Tenho um editor favorito e uso-o onde possível.</a:t>
            </a:r>
            <a:r>
              <a:rPr lang="pt-BR" sz="1600">
                <a:solidFill>
                  <a:srgbClr val="EFEFEF"/>
                </a:solidFill>
              </a:rPr>
              <a:t>”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“</a:t>
            </a:r>
            <a:r>
              <a:rPr i="1" lang="pt-BR" sz="1600">
                <a:solidFill>
                  <a:srgbClr val="EFEFEF"/>
                </a:solidFill>
              </a:rPr>
              <a:t>Só uso e sempre usei o bloco de notas, e nunca vou parar !!!!!!!</a:t>
            </a:r>
            <a:r>
              <a:rPr lang="pt-BR" sz="1600">
                <a:solidFill>
                  <a:srgbClr val="EFEFEF"/>
                </a:solidFill>
              </a:rPr>
              <a:t>”</a:t>
            </a:r>
            <a:endParaRPr sz="1600">
              <a:solidFill>
                <a:srgbClr val="EFEFEF"/>
              </a:solidFill>
            </a:endParaRPr>
          </a:p>
        </p:txBody>
      </p:sp>
      <p:sp>
        <p:nvSpPr>
          <p:cNvPr id="218" name="Google Shape;218;p37"/>
          <p:cNvSpPr txBox="1"/>
          <p:nvPr>
            <p:ph idx="1" type="body"/>
          </p:nvPr>
        </p:nvSpPr>
        <p:spPr>
          <a:xfrm>
            <a:off x="4127000" y="1264050"/>
            <a:ext cx="4173300" cy="3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600">
                <a:solidFill>
                  <a:srgbClr val="EFEFEF"/>
                </a:solidFill>
              </a:rPr>
              <a:t>Então tente…</a:t>
            </a:r>
            <a:endParaRPr b="1" i="1"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Selecionar um editor poderoso e aprender a usá-lo com destreza.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Aprender a usá-los. Reduza a quantidade de teclas que você tem de pressionar.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Expandir isso e usar para mais tarefas do que já usa.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Sem problemas! Mas se começar a sentir inveja de outros editores, não hesite em testá-los. ;)</a:t>
            </a:r>
            <a:endParaRPr sz="16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/>
          <p:nvPr>
            <p:ph type="title"/>
          </p:nvPr>
        </p:nvSpPr>
        <p:spPr>
          <a:xfrm>
            <a:off x="311700" y="38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Controle de código-fonte</a:t>
            </a:r>
            <a:endParaRPr/>
          </a:p>
        </p:txBody>
      </p:sp>
      <p:sp>
        <p:nvSpPr>
          <p:cNvPr id="224" name="Google Shape;224;p38"/>
          <p:cNvSpPr txBox="1"/>
          <p:nvPr>
            <p:ph idx="1" type="body"/>
          </p:nvPr>
        </p:nvSpPr>
        <p:spPr>
          <a:xfrm>
            <a:off x="363375" y="1479550"/>
            <a:ext cx="8399700" cy="3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Durante o desenvolvimento de um projeto, com certeza o atalho </a:t>
            </a:r>
            <a:r>
              <a:rPr i="1" lang="pt-BR" sz="1600">
                <a:solidFill>
                  <a:srgbClr val="EFEFEF"/>
                </a:solidFill>
              </a:rPr>
              <a:t>ctrl + z</a:t>
            </a:r>
            <a:r>
              <a:rPr lang="pt-BR" sz="1600">
                <a:solidFill>
                  <a:srgbClr val="EFEFEF"/>
                </a:solidFill>
              </a:rPr>
              <a:t> é o mais utilizado dentre as combinações de tecla, pois ele </a:t>
            </a:r>
            <a:r>
              <a:rPr lang="pt-BR" sz="1600">
                <a:solidFill>
                  <a:srgbClr val="EFEFEF"/>
                </a:solidFill>
              </a:rPr>
              <a:t>reduz a dor</a:t>
            </a:r>
            <a:r>
              <a:rPr lang="pt-BR" sz="1600">
                <a:solidFill>
                  <a:srgbClr val="EFEFEF"/>
                </a:solidFill>
              </a:rPr>
              <a:t> de cabeça com pequenos erros.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Isso é extremamente útil em um escopo contido, mas, e se ao invés de retornar algumas linhas, fosse necessário retornar scripts inteiros ao seu estado de dias, ou até semanas atrás?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A resposta é utilizar um Sistema de Controle de Versão!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/>
          <p:nvPr>
            <p:ph type="title"/>
          </p:nvPr>
        </p:nvSpPr>
        <p:spPr>
          <a:xfrm>
            <a:off x="311700" y="383175"/>
            <a:ext cx="85206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Dicas</a:t>
            </a:r>
            <a:endParaRPr b="1"/>
          </a:p>
        </p:txBody>
      </p:sp>
      <p:sp>
        <p:nvSpPr>
          <p:cNvPr id="230" name="Google Shape;230;p39"/>
          <p:cNvSpPr txBox="1"/>
          <p:nvPr>
            <p:ph idx="1" type="body"/>
          </p:nvPr>
        </p:nvSpPr>
        <p:spPr>
          <a:xfrm>
            <a:off x="311700" y="1347300"/>
            <a:ext cx="8520600" cy="24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DICA 23: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Use sempre o controle do código-fonte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	</a:t>
            </a:r>
            <a:r>
              <a:rPr lang="pt-BR">
                <a:solidFill>
                  <a:schemeClr val="lt1"/>
                </a:solidFill>
              </a:rPr>
              <a:t>Use mesmo se aquilo em que estiver trabalhando não for código-fonte.</a:t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231" name="Google Shape;23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4650" y="225700"/>
            <a:ext cx="887651" cy="88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/>
          <p:nvPr>
            <p:ph type="title"/>
          </p:nvPr>
        </p:nvSpPr>
        <p:spPr>
          <a:xfrm>
            <a:off x="311700" y="38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Controle de código-fonte</a:t>
            </a:r>
            <a:endParaRPr/>
          </a:p>
        </p:txBody>
      </p:sp>
      <p:sp>
        <p:nvSpPr>
          <p:cNvPr id="237" name="Google Shape;237;p40"/>
          <p:cNvSpPr txBox="1"/>
          <p:nvPr>
            <p:ph idx="1" type="body"/>
          </p:nvPr>
        </p:nvSpPr>
        <p:spPr>
          <a:xfrm>
            <a:off x="363375" y="1479550"/>
            <a:ext cx="8399700" cy="3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A funcionalidade de um VCS é registrar cada alteração feita no projeto e sua documentação, mas as vantagens vão muito além de apenas catalogar mudanças</a:t>
            </a:r>
            <a:r>
              <a:rPr lang="pt-BR" sz="1600">
                <a:solidFill>
                  <a:srgbClr val="EFEFEF"/>
                </a:solidFill>
              </a:rPr>
              <a:t>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Com o VCS é possível ter informações sobre as alterações e os envolvidos, bem como o número de linhas modificadas e a pessoa que as modificou. 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O VCS também permite o desenvolvimento concorrente de duas ou mais pessoas em um mesmo projeto.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1"/>
          <p:cNvSpPr txBox="1"/>
          <p:nvPr>
            <p:ph type="title"/>
          </p:nvPr>
        </p:nvSpPr>
        <p:spPr>
          <a:xfrm>
            <a:off x="311700" y="38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controle do código-fonte e as construções</a:t>
            </a:r>
            <a:endParaRPr/>
          </a:p>
        </p:txBody>
      </p:sp>
      <p:sp>
        <p:nvSpPr>
          <p:cNvPr id="243" name="Google Shape;243;p41"/>
          <p:cNvSpPr txBox="1"/>
          <p:nvPr>
            <p:ph idx="1" type="body"/>
          </p:nvPr>
        </p:nvSpPr>
        <p:spPr>
          <a:xfrm>
            <a:off x="363375" y="1479550"/>
            <a:ext cx="8399700" cy="3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Uma outra vantagem de se usar um VCS é automatizar a construção de um projeto para que ela seja segura e repetível.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Uma automação pode extrair o código fonte mais recente do projeto e executar testes de regressão para verificar se não há nada quebrado depois do trabalho diário.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Automações asseguraram a consistência de maneira orgânica e sem necessidade de colocar a mão na massa repetidamente.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8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265300" y="1479550"/>
            <a:ext cx="8610300" cy="3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Assim como o marceneiro possui martelos, serrotes, tornos e brocas, um programador também precisa de ferramentas práticas e duráveis para auxiliá-lo.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5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Esta apresentação discute a importância de investir em sua própria caixa de ferramentas, como elas moldam a maneira com que você trabalha e como você moldá-las em uma extensão de si mesmo. 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Como programadores pragmáticos, nosso material básico para modelar não é madeira ou ferro, mas informações.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Existem muitas formas de armazenar informações, mas idealmente como podemos armazená-las para que sejam de fácil acesso e edição?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2"/>
          <p:cNvSpPr txBox="1"/>
          <p:nvPr>
            <p:ph type="title"/>
          </p:nvPr>
        </p:nvSpPr>
        <p:spPr>
          <a:xfrm>
            <a:off x="311700" y="38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“M-mas minha equipe não está usando um VCS!”</a:t>
            </a:r>
            <a:endParaRPr/>
          </a:p>
        </p:txBody>
      </p:sp>
      <p:sp>
        <p:nvSpPr>
          <p:cNvPr id="249" name="Google Shape;249;p42"/>
          <p:cNvSpPr txBox="1"/>
          <p:nvPr>
            <p:ph idx="1" type="body"/>
          </p:nvPr>
        </p:nvSpPr>
        <p:spPr>
          <a:xfrm>
            <a:off x="363375" y="1479550"/>
            <a:ext cx="8399700" cy="3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Isso soa como uma ótima oportunidade para demonstrar as maravilhas que um sistema de gerenciamento de versão pode trazer para o seu trabalho!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Você não precisa ter pressa ou aborrecer as pessoas para que isso ocorra, comece configurando um para você mesmo.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Lembra da sopa de pedras? Você verá </a:t>
            </a:r>
            <a:r>
              <a:rPr lang="pt-BR" sz="1600">
                <a:solidFill>
                  <a:srgbClr val="EFEFEF"/>
                </a:solidFill>
              </a:rPr>
              <a:t>como as pessoas vão se mostrar interessadas naturalmente ao ver as facilidades em prática. 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3"/>
          <p:cNvSpPr txBox="1"/>
          <p:nvPr>
            <p:ph type="title"/>
          </p:nvPr>
        </p:nvSpPr>
        <p:spPr>
          <a:xfrm>
            <a:off x="311700" y="38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Depuração e sua psicologia</a:t>
            </a:r>
            <a:endParaRPr/>
          </a:p>
        </p:txBody>
      </p:sp>
      <p:sp>
        <p:nvSpPr>
          <p:cNvPr id="255" name="Google Shape;255;p43"/>
          <p:cNvSpPr txBox="1"/>
          <p:nvPr>
            <p:ph idx="1" type="body"/>
          </p:nvPr>
        </p:nvSpPr>
        <p:spPr>
          <a:xfrm>
            <a:off x="363375" y="1479550"/>
            <a:ext cx="8399700" cy="3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Nenhum software pode ser à prova de falhas, sendo assim, grande parte do desenvolvimento é gasto na depuração, sendo esta: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i="1" lang="pt-BR" sz="1600">
                <a:solidFill>
                  <a:srgbClr val="EFEFEF"/>
                </a:solidFill>
              </a:rPr>
              <a:t>“O processo da descoberta de erros no programa e a resolução dos mesmos.”</a:t>
            </a:r>
            <a:endParaRPr i="1" sz="1600"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Muitos desenvolvedores veem esse tópico como dor de cabeça, ao invés de ser encarado como um quebra-cabeça a ser solucionado, ele é visto como motivo para: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just">
              <a:spcBef>
                <a:spcPts val="80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Criar brigas 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“Se livrar” da culpa de ter feito um código falho. 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4"/>
          <p:cNvSpPr txBox="1"/>
          <p:nvPr>
            <p:ph type="title"/>
          </p:nvPr>
        </p:nvSpPr>
        <p:spPr>
          <a:xfrm>
            <a:off x="311700" y="383175"/>
            <a:ext cx="85206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Dicas</a:t>
            </a:r>
            <a:endParaRPr b="1"/>
          </a:p>
        </p:txBody>
      </p:sp>
      <p:sp>
        <p:nvSpPr>
          <p:cNvPr id="261" name="Google Shape;261;p44"/>
          <p:cNvSpPr txBox="1"/>
          <p:nvPr>
            <p:ph idx="1" type="body"/>
          </p:nvPr>
        </p:nvSpPr>
        <p:spPr>
          <a:xfrm>
            <a:off x="311700" y="1347300"/>
            <a:ext cx="8520600" cy="24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DICA 24: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Corrija o problema, esqueça o culpado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	</a:t>
            </a:r>
            <a:r>
              <a:rPr lang="pt-BR">
                <a:solidFill>
                  <a:schemeClr val="lt1"/>
                </a:solidFill>
              </a:rPr>
              <a:t>Não importa se você ou outra pessoa foi o culpado pelo bug, ele continuará sendo seu problema.</a:t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262" name="Google Shape;26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4650" y="225700"/>
            <a:ext cx="887651" cy="88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5"/>
          <p:cNvSpPr txBox="1"/>
          <p:nvPr>
            <p:ph type="title"/>
          </p:nvPr>
        </p:nvSpPr>
        <p:spPr>
          <a:xfrm>
            <a:off x="311700" y="38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mentalidade para a depuração</a:t>
            </a:r>
            <a:endParaRPr/>
          </a:p>
        </p:txBody>
      </p:sp>
      <p:sp>
        <p:nvSpPr>
          <p:cNvPr id="268" name="Google Shape;268;p45"/>
          <p:cNvSpPr txBox="1"/>
          <p:nvPr>
            <p:ph idx="1" type="body"/>
          </p:nvPr>
        </p:nvSpPr>
        <p:spPr>
          <a:xfrm>
            <a:off x="363375" y="1479550"/>
            <a:ext cx="8399700" cy="3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     “</a:t>
            </a:r>
            <a:r>
              <a:rPr i="1" lang="pt-BR" sz="1600">
                <a:solidFill>
                  <a:srgbClr val="EFEFEF"/>
                </a:solidFill>
              </a:rPr>
              <a:t>Aceite o fato de que a depuração é apenas resolução de problemas e encare-a como tal.</a:t>
            </a:r>
            <a:r>
              <a:rPr lang="pt-BR" sz="1600">
                <a:solidFill>
                  <a:srgbClr val="EFEFEF"/>
                </a:solidFill>
              </a:rPr>
              <a:t>”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Deixe de lado o ego e saiba que todos estão no time para resolver um problema em conjunto.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Mesmo com uma boa convivência em equipe, alguns fatores podem atrapalhar a deputação: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Chefe </a:t>
            </a:r>
            <a:r>
              <a:rPr lang="pt-BR" sz="1600">
                <a:solidFill>
                  <a:srgbClr val="EFEFEF"/>
                </a:solidFill>
              </a:rPr>
              <a:t>irritado</a:t>
            </a:r>
            <a:r>
              <a:rPr lang="pt-BR" sz="1600">
                <a:solidFill>
                  <a:srgbClr val="EFEFEF"/>
                </a:solidFill>
              </a:rPr>
              <a:t> 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Cobranças </a:t>
            </a:r>
            <a:r>
              <a:rPr lang="pt-BR" sz="1600">
                <a:solidFill>
                  <a:srgbClr val="EFEFEF"/>
                </a:solidFill>
              </a:rPr>
              <a:t>excessivas  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Falta de confiança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Nesses momentos, é sempre bom ter a cabeça fria e pensar com cuidado.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6"/>
          <p:cNvSpPr txBox="1"/>
          <p:nvPr>
            <p:ph type="title"/>
          </p:nvPr>
        </p:nvSpPr>
        <p:spPr>
          <a:xfrm>
            <a:off x="311700" y="383175"/>
            <a:ext cx="85206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Dicas</a:t>
            </a:r>
            <a:endParaRPr b="1"/>
          </a:p>
        </p:txBody>
      </p:sp>
      <p:sp>
        <p:nvSpPr>
          <p:cNvPr id="274" name="Google Shape;274;p46"/>
          <p:cNvSpPr txBox="1"/>
          <p:nvPr>
            <p:ph idx="1" type="body"/>
          </p:nvPr>
        </p:nvSpPr>
        <p:spPr>
          <a:xfrm>
            <a:off x="311700" y="1347300"/>
            <a:ext cx="8520600" cy="24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DICA 25: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Não entre em pânico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	</a:t>
            </a:r>
            <a:r>
              <a:rPr lang="pt-BR">
                <a:solidFill>
                  <a:schemeClr val="lt1"/>
                </a:solidFill>
              </a:rPr>
              <a:t>É fácil entrar em pânico, mas você deve combater as preocupações externas e internas para conseguir testar o código confortavelmente.</a:t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275" name="Google Shape;27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4650" y="225700"/>
            <a:ext cx="887651" cy="88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7"/>
          <p:cNvSpPr txBox="1"/>
          <p:nvPr>
            <p:ph type="title"/>
          </p:nvPr>
        </p:nvSpPr>
        <p:spPr>
          <a:xfrm>
            <a:off x="311700" y="38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mentalidade para a depuração</a:t>
            </a:r>
            <a:endParaRPr/>
          </a:p>
        </p:txBody>
      </p:sp>
      <p:sp>
        <p:nvSpPr>
          <p:cNvPr id="281" name="Google Shape;281;p47"/>
          <p:cNvSpPr txBox="1"/>
          <p:nvPr>
            <p:ph idx="1" type="body"/>
          </p:nvPr>
        </p:nvSpPr>
        <p:spPr>
          <a:xfrm>
            <a:off x="363375" y="1479550"/>
            <a:ext cx="8089200" cy="3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O que importa é conseguir manter a calma para raciocinar sobre o problema que está ocorrendo: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just">
              <a:spcBef>
                <a:spcPts val="80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Não se prenda a pensamentos </a:t>
            </a:r>
            <a:r>
              <a:rPr lang="pt-BR" sz="1600">
                <a:solidFill>
                  <a:srgbClr val="EFEFEF"/>
                </a:solidFill>
              </a:rPr>
              <a:t>paralisantes</a:t>
            </a:r>
            <a:r>
              <a:rPr lang="pt-BR" sz="1600">
                <a:solidFill>
                  <a:srgbClr val="EFEFEF"/>
                </a:solidFill>
              </a:rPr>
              <a:t> como “</a:t>
            </a:r>
            <a:r>
              <a:rPr i="1" lang="pt-BR" sz="1600">
                <a:solidFill>
                  <a:srgbClr val="EFEFEF"/>
                </a:solidFill>
              </a:rPr>
              <a:t>Isso </a:t>
            </a:r>
            <a:r>
              <a:rPr i="1" lang="pt-BR" sz="1600">
                <a:solidFill>
                  <a:srgbClr val="EFEFEF"/>
                </a:solidFill>
              </a:rPr>
              <a:t>não tem como acontecer</a:t>
            </a:r>
            <a:r>
              <a:rPr lang="pt-BR" sz="1600">
                <a:solidFill>
                  <a:srgbClr val="EFEFEF"/>
                </a:solidFill>
              </a:rPr>
              <a:t>”, afinal aquilo já está acontecendo, e sempre há uma causa por trás. 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Resista ao sentimento de corrigir apenas os sintomas visíveis, é </a:t>
            </a:r>
            <a:r>
              <a:rPr lang="pt-BR" sz="1600">
                <a:solidFill>
                  <a:srgbClr val="EFEFEF"/>
                </a:solidFill>
              </a:rPr>
              <a:t>provável</a:t>
            </a:r>
            <a:r>
              <a:rPr lang="pt-BR" sz="1600">
                <a:solidFill>
                  <a:srgbClr val="EFEFEF"/>
                </a:solidFill>
              </a:rPr>
              <a:t> que o erro esteja longe do observável e pode envolver outras funções relacionadas.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Tente sempre descobrir a causa raiz de um problema e não apenas um aspecto específico dele.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8"/>
          <p:cNvSpPr txBox="1"/>
          <p:nvPr>
            <p:ph type="title"/>
          </p:nvPr>
        </p:nvSpPr>
        <p:spPr>
          <a:xfrm>
            <a:off x="311700" y="38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Onde começar</a:t>
            </a:r>
            <a:endParaRPr/>
          </a:p>
        </p:txBody>
      </p:sp>
      <p:sp>
        <p:nvSpPr>
          <p:cNvPr id="287" name="Google Shape;287;p48"/>
          <p:cNvSpPr txBox="1"/>
          <p:nvPr>
            <p:ph idx="1" type="body"/>
          </p:nvPr>
        </p:nvSpPr>
        <p:spPr>
          <a:xfrm>
            <a:off x="363375" y="1479550"/>
            <a:ext cx="8399700" cy="3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AutoNum type="arabicPeriod"/>
            </a:pPr>
            <a:r>
              <a:rPr lang="pt-BR" sz="1600">
                <a:solidFill>
                  <a:srgbClr val="EFEFEF"/>
                </a:solidFill>
              </a:rPr>
              <a:t>C</a:t>
            </a:r>
            <a:r>
              <a:rPr lang="pt-BR" sz="1600">
                <a:solidFill>
                  <a:srgbClr val="EFEFEF"/>
                </a:solidFill>
              </a:rPr>
              <a:t>ertifique-se de estar trabalhando em um código que tenha sido totalmente compilado e sem avisos.</a:t>
            </a:r>
            <a:endParaRPr sz="1600">
              <a:solidFill>
                <a:srgbClr val="EFEFEF"/>
              </a:solidFill>
            </a:endParaRPr>
          </a:p>
          <a:p>
            <a:pPr indent="0" lvl="0" marL="91440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93C47D"/>
                </a:solidFill>
              </a:rPr>
              <a:t>Não faz sentido perder tempo com erros que o próprio compilador pode resolver.</a:t>
            </a:r>
            <a:endParaRPr sz="1600">
              <a:solidFill>
                <a:srgbClr val="93C47D"/>
              </a:solidFill>
            </a:endParaRPr>
          </a:p>
          <a:p>
            <a:pPr indent="-330200" lvl="0" marL="457200" rtl="0" algn="just">
              <a:spcBef>
                <a:spcPts val="800"/>
              </a:spcBef>
              <a:spcAft>
                <a:spcPts val="0"/>
              </a:spcAft>
              <a:buClr>
                <a:srgbClr val="EFEFEF"/>
              </a:buClr>
              <a:buSzPts val="1600"/>
              <a:buAutoNum type="arabicPeriod"/>
            </a:pPr>
            <a:r>
              <a:rPr lang="pt-BR" sz="1600">
                <a:solidFill>
                  <a:srgbClr val="EFEFEF"/>
                </a:solidFill>
              </a:rPr>
              <a:t>C</a:t>
            </a:r>
            <a:r>
              <a:rPr lang="pt-BR" sz="1600">
                <a:solidFill>
                  <a:srgbClr val="EFEFEF"/>
                </a:solidFill>
              </a:rPr>
              <a:t>omece a coletar dados sobre o bug. </a:t>
            </a:r>
            <a:endParaRPr sz="1600">
              <a:solidFill>
                <a:srgbClr val="EFEFEF"/>
              </a:solidFill>
            </a:endParaRPr>
          </a:p>
          <a:p>
            <a:pPr indent="0" lvl="0" marL="91440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93C47D"/>
                </a:solidFill>
              </a:rPr>
              <a:t>Geralmente relatos não são muito precisos, pode ser necessário observar o usuário que relatou para obter mais detalhes.</a:t>
            </a:r>
            <a:endParaRPr sz="1600">
              <a:solidFill>
                <a:srgbClr val="93C47D"/>
              </a:solidFill>
            </a:endParaRPr>
          </a:p>
          <a:p>
            <a:pPr indent="-330200" lvl="0" marL="457200" rtl="0" algn="just">
              <a:spcBef>
                <a:spcPts val="800"/>
              </a:spcBef>
              <a:spcAft>
                <a:spcPts val="0"/>
              </a:spcAft>
              <a:buClr>
                <a:srgbClr val="EFEFEF"/>
              </a:buClr>
              <a:buSzPts val="1600"/>
              <a:buAutoNum type="arabicPeriod"/>
            </a:pPr>
            <a:r>
              <a:rPr lang="pt-BR" sz="1600">
                <a:solidFill>
                  <a:srgbClr val="EFEFEF"/>
                </a:solidFill>
              </a:rPr>
              <a:t>Teste exaustivamente tanto condições </a:t>
            </a:r>
            <a:r>
              <a:rPr i="1" lang="pt-BR" sz="1600">
                <a:solidFill>
                  <a:srgbClr val="EFEFEF"/>
                </a:solidFill>
              </a:rPr>
              <a:t>limítrofes </a:t>
            </a:r>
            <a:r>
              <a:rPr lang="pt-BR" sz="1600">
                <a:solidFill>
                  <a:srgbClr val="EFEFEF"/>
                </a:solidFill>
              </a:rPr>
              <a:t>quanto padrões de uso realistas do usuário final.</a:t>
            </a:r>
            <a:endParaRPr sz="1600">
              <a:solidFill>
                <a:srgbClr val="EFEFEF"/>
              </a:solidFill>
            </a:endParaRPr>
          </a:p>
          <a:p>
            <a:pPr indent="0" lvl="0" marL="91440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93C47D"/>
                </a:solidFill>
              </a:rPr>
              <a:t>Testes </a:t>
            </a:r>
            <a:r>
              <a:rPr i="1" lang="pt-BR" sz="1600">
                <a:solidFill>
                  <a:srgbClr val="93C47D"/>
                </a:solidFill>
              </a:rPr>
              <a:t>artificiais </a:t>
            </a:r>
            <a:r>
              <a:rPr lang="pt-BR" sz="1600">
                <a:solidFill>
                  <a:srgbClr val="93C47D"/>
                </a:solidFill>
              </a:rPr>
              <a:t>não exercitam um projeto suficientemente.</a:t>
            </a:r>
            <a:endParaRPr sz="1600">
              <a:solidFill>
                <a:srgbClr val="93C47D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9"/>
          <p:cNvSpPr txBox="1"/>
          <p:nvPr>
            <p:ph type="title"/>
          </p:nvPr>
        </p:nvSpPr>
        <p:spPr>
          <a:xfrm>
            <a:off x="311700" y="38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Estratégias de depuração - Reprodução de bugs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9"/>
          <p:cNvSpPr txBox="1"/>
          <p:nvPr>
            <p:ph idx="1" type="body"/>
          </p:nvPr>
        </p:nvSpPr>
        <p:spPr>
          <a:xfrm>
            <a:off x="363375" y="1479550"/>
            <a:ext cx="8399700" cy="3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O melhor jeito de corrigir um bug é </a:t>
            </a:r>
            <a:r>
              <a:rPr lang="pt-BR" sz="1600">
                <a:solidFill>
                  <a:srgbClr val="EFEFEF"/>
                </a:solidFill>
              </a:rPr>
              <a:t>torná-lo</a:t>
            </a:r>
            <a:r>
              <a:rPr lang="pt-BR" sz="1600">
                <a:solidFill>
                  <a:srgbClr val="EFEFEF"/>
                </a:solidFill>
              </a:rPr>
              <a:t> </a:t>
            </a:r>
            <a:r>
              <a:rPr b="1" lang="pt-BR" sz="1600">
                <a:solidFill>
                  <a:srgbClr val="EFEFEF"/>
                </a:solidFill>
              </a:rPr>
              <a:t>facilmente reprodutível</a:t>
            </a:r>
            <a:r>
              <a:rPr lang="pt-BR" sz="1600">
                <a:solidFill>
                  <a:srgbClr val="EFEFEF"/>
                </a:solidFill>
              </a:rPr>
              <a:t>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Se conseguir meios de sempre desencadear um bug, você terá um entendimento muito maior do que o causa e como é possível evitar casos parecidos no futuro usando testes.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Mas isso não adianta se são </a:t>
            </a:r>
            <a:r>
              <a:rPr lang="pt-BR" sz="1600">
                <a:solidFill>
                  <a:srgbClr val="EFEFEF"/>
                </a:solidFill>
              </a:rPr>
              <a:t>necessários</a:t>
            </a:r>
            <a:r>
              <a:rPr lang="pt-BR" sz="1600">
                <a:solidFill>
                  <a:srgbClr val="EFEFEF"/>
                </a:solidFill>
              </a:rPr>
              <a:t> 15 passos para reproduzi-lo. Ao forçar o isolamento das circunstâncias que exibem o bug, podemos obter uma percepção ainda maior de como corrigi-lo.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0"/>
          <p:cNvSpPr txBox="1"/>
          <p:nvPr>
            <p:ph type="title"/>
          </p:nvPr>
        </p:nvSpPr>
        <p:spPr>
          <a:xfrm>
            <a:off x="311700" y="38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Estratégias de depuração - </a:t>
            </a:r>
            <a:r>
              <a:rPr lang="pt-BR"/>
              <a:t>Visualize seus dados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50"/>
          <p:cNvSpPr txBox="1"/>
          <p:nvPr>
            <p:ph idx="1" type="body"/>
          </p:nvPr>
        </p:nvSpPr>
        <p:spPr>
          <a:xfrm>
            <a:off x="363375" y="1479550"/>
            <a:ext cx="8399700" cy="3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Uma ótima maneira de entender o funcionamento de um programa é ver quais dados ele está operando.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G</a:t>
            </a:r>
            <a:r>
              <a:rPr lang="pt-BR" sz="1600">
                <a:solidFill>
                  <a:srgbClr val="EFEFEF"/>
                </a:solidFill>
              </a:rPr>
              <a:t>eralmente os programadores imprimem dados de depuração no console, mas é</a:t>
            </a:r>
            <a:r>
              <a:rPr lang="pt-BR" sz="1600">
                <a:solidFill>
                  <a:srgbClr val="EFEFEF"/>
                </a:solidFill>
              </a:rPr>
              <a:t> possível ter uma percepção muito maior deles ao utilizar um depurador. 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Mesmo se seu depurador possuir suporte limitado à visualização, você ainda pode fazer isso manualmente, com papel e lápis ou com programas de plotagem externos.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1"/>
          <p:cNvSpPr txBox="1"/>
          <p:nvPr>
            <p:ph type="title"/>
          </p:nvPr>
        </p:nvSpPr>
        <p:spPr>
          <a:xfrm>
            <a:off x="311700" y="38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Estratégias de depuração - Rastreando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51"/>
          <p:cNvSpPr txBox="1"/>
          <p:nvPr>
            <p:ph idx="1" type="body"/>
          </p:nvPr>
        </p:nvSpPr>
        <p:spPr>
          <a:xfrm>
            <a:off x="363375" y="1479550"/>
            <a:ext cx="8399700" cy="3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Ferramentas de depuração podem nos mostrar o estado imediato de um programa, mas as vezes é necessário o verificar durante várias etapas da execução. Como em sistemas de tempo real.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As </a:t>
            </a:r>
            <a:r>
              <a:rPr i="1" lang="pt-BR" sz="1600">
                <a:solidFill>
                  <a:srgbClr val="EFEFEF"/>
                </a:solidFill>
              </a:rPr>
              <a:t>instruções de rastreamento </a:t>
            </a:r>
            <a:r>
              <a:rPr lang="pt-BR" sz="1600">
                <a:solidFill>
                  <a:srgbClr val="EFEFEF"/>
                </a:solidFill>
              </a:rPr>
              <a:t>são mensagens curtas que se envia para o console ou registra em um arquivo a fim de testar o código, como “cheguei aki” e “x = 5”.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just"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Podem rastrear erros que os depuradores não conseguem.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Inestimável em sistemas que tem o tempo como fator.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Contudo, devem estar sob um formato consistente e regular, podendo ser sujeitas a análises mais avançada e automática em arquivos de log.</a:t>
            </a:r>
            <a:endParaRPr sz="16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83175"/>
            <a:ext cx="85206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Dicas</a:t>
            </a:r>
            <a:endParaRPr b="1"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347300"/>
            <a:ext cx="8520600" cy="24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DICA 20: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 </a:t>
            </a:r>
            <a:r>
              <a:rPr b="1" lang="pt-BR">
                <a:solidFill>
                  <a:srgbClr val="000000"/>
                </a:solidFill>
              </a:rPr>
              <a:t>Mantenha as informações em texto simples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	</a:t>
            </a:r>
            <a:r>
              <a:rPr lang="pt-BR">
                <a:solidFill>
                  <a:schemeClr val="lt1"/>
                </a:solidFill>
              </a:rPr>
              <a:t>Por sua persistência, praticidade e facilidade de leitura, é a melhor maneira de armazenar dados.</a:t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4650" y="225700"/>
            <a:ext cx="887651" cy="88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2"/>
          <p:cNvSpPr txBox="1"/>
          <p:nvPr>
            <p:ph type="title"/>
          </p:nvPr>
        </p:nvSpPr>
        <p:spPr>
          <a:xfrm>
            <a:off x="311700" y="38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Estratégias de depuração - </a:t>
            </a:r>
            <a:r>
              <a:rPr lang="pt-BR"/>
              <a:t>Rubber ducking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52"/>
          <p:cNvSpPr txBox="1"/>
          <p:nvPr>
            <p:ph idx="1" type="body"/>
          </p:nvPr>
        </p:nvSpPr>
        <p:spPr>
          <a:xfrm>
            <a:off x="363375" y="1479550"/>
            <a:ext cx="8399700" cy="3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Rubber Ducking é uma técnica simples, mas extremamente efetiva: explique para alguém o passo a passo de como o programa está funcionando. 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A pessoa não precisa falar nada, o simples ato de explicar sua linha de raciocínio faz o problema se evidenciar, pois força o programador a explicitar suas decisões e olhar de outra perspectiva. 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Se não houver um parceiro humano, patos de borracha também funcionam excepcionalmente bem.</a:t>
            </a:r>
            <a:endParaRPr sz="16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3"/>
          <p:cNvSpPr txBox="1"/>
          <p:nvPr>
            <p:ph type="title"/>
          </p:nvPr>
        </p:nvSpPr>
        <p:spPr>
          <a:xfrm>
            <a:off x="311700" y="38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Estratégias de depuração - Processo de eliminação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53"/>
          <p:cNvSpPr txBox="1"/>
          <p:nvPr>
            <p:ph idx="1" type="body"/>
          </p:nvPr>
        </p:nvSpPr>
        <p:spPr>
          <a:xfrm>
            <a:off x="363375" y="1479550"/>
            <a:ext cx="8399700" cy="3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“</a:t>
            </a:r>
            <a:r>
              <a:rPr i="1" lang="pt-BR" sz="1600">
                <a:solidFill>
                  <a:srgbClr val="EFEFEF"/>
                </a:solidFill>
              </a:rPr>
              <a:t>Trabalhamos em um projeto em que um engenheiro sênior estava convencido de que a chamada de sistema Select estava com defeito no Solaris. Não havia elementos de persuasão ou lógica suficientes que o fizessem mudar de ideia (o fato de que todos os outros aplicativos de rede da máquina estavam funcionando bem era irrelevante). </a:t>
            </a:r>
            <a:endParaRPr i="1"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pt-BR" sz="1600">
                <a:solidFill>
                  <a:srgbClr val="EFEFEF"/>
                </a:solidFill>
              </a:rPr>
              <a:t>Ele passou semanas criando soluções, que, por alguma razão desconhecida, não pareciam corrigir o problema. Quando finalmente se viu forçado a se sentar e ler a documentação sobre select, descobriu o problema e o corrigiu em questão de minutos.</a:t>
            </a:r>
            <a:r>
              <a:rPr lang="pt-BR" sz="1600">
                <a:solidFill>
                  <a:srgbClr val="EFEFEF"/>
                </a:solidFill>
              </a:rPr>
              <a:t>”</a:t>
            </a:r>
            <a:endParaRPr sz="16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4"/>
          <p:cNvSpPr txBox="1"/>
          <p:nvPr>
            <p:ph type="title"/>
          </p:nvPr>
        </p:nvSpPr>
        <p:spPr>
          <a:xfrm>
            <a:off x="311700" y="383175"/>
            <a:ext cx="85206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Dicas</a:t>
            </a:r>
            <a:endParaRPr b="1"/>
          </a:p>
        </p:txBody>
      </p:sp>
      <p:sp>
        <p:nvSpPr>
          <p:cNvPr id="323" name="Google Shape;323;p54"/>
          <p:cNvSpPr txBox="1"/>
          <p:nvPr>
            <p:ph idx="1" type="body"/>
          </p:nvPr>
        </p:nvSpPr>
        <p:spPr>
          <a:xfrm>
            <a:off x="311700" y="1347300"/>
            <a:ext cx="8520600" cy="24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DICA 26: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“O </a:t>
            </a:r>
            <a:r>
              <a:rPr b="1" lang="pt-BR">
                <a:solidFill>
                  <a:srgbClr val="000000"/>
                </a:solidFill>
              </a:rPr>
              <a:t>select não está com defeito”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	</a:t>
            </a:r>
            <a:r>
              <a:rPr b="1" lang="pt-BR">
                <a:solidFill>
                  <a:schemeClr val="lt1"/>
                </a:solidFill>
              </a:rPr>
              <a:t>A chance de um erro existir no compilador, sistema operacional ou biblioteca e estar interferindo com o seu projeto, é pequena demais para ser considerada.</a:t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324" name="Google Shape;32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4650" y="225700"/>
            <a:ext cx="887651" cy="88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5"/>
          <p:cNvSpPr txBox="1"/>
          <p:nvPr>
            <p:ph type="title"/>
          </p:nvPr>
        </p:nvSpPr>
        <p:spPr>
          <a:xfrm>
            <a:off x="311700" y="38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Estratégias de depuração - Processo de eliminação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55"/>
          <p:cNvSpPr txBox="1"/>
          <p:nvPr>
            <p:ph idx="1" type="body"/>
          </p:nvPr>
        </p:nvSpPr>
        <p:spPr>
          <a:xfrm>
            <a:off x="363375" y="1479550"/>
            <a:ext cx="8399700" cy="3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Existe uma chance muito pequena de existir um bug no </a:t>
            </a:r>
            <a:r>
              <a:rPr lang="pt-BR" sz="1600">
                <a:solidFill>
                  <a:srgbClr val="EFEFEF"/>
                </a:solidFill>
              </a:rPr>
              <a:t>compilador,</a:t>
            </a:r>
            <a:r>
              <a:rPr lang="pt-BR" sz="1600">
                <a:solidFill>
                  <a:srgbClr val="EFEFEF"/>
                </a:solidFill>
              </a:rPr>
              <a:t> sistema operacional ou biblioteca interferindo com o seu projeto.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É </a:t>
            </a:r>
            <a:r>
              <a:rPr b="1" lang="pt-BR" sz="1600">
                <a:solidFill>
                  <a:srgbClr val="EFEFEF"/>
                </a:solidFill>
              </a:rPr>
              <a:t>muito</a:t>
            </a:r>
            <a:r>
              <a:rPr lang="pt-BR" sz="1600">
                <a:solidFill>
                  <a:srgbClr val="EFEFEF"/>
                </a:solidFill>
              </a:rPr>
              <a:t> mais provável que o bug esteja no aplicativo em desenvolvimento</a:t>
            </a:r>
            <a:r>
              <a:rPr lang="pt-BR" sz="1600">
                <a:solidFill>
                  <a:srgbClr val="EFEFEF"/>
                </a:solidFill>
              </a:rPr>
              <a:t>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“</a:t>
            </a:r>
            <a:r>
              <a:rPr i="1" lang="pt-BR" sz="1600">
                <a:solidFill>
                  <a:srgbClr val="EFEFEF"/>
                </a:solidFill>
              </a:rPr>
              <a:t>Se encontrar pegadas feitas por cascos, pense em cavalos – não em zebras.</a:t>
            </a:r>
            <a:r>
              <a:rPr lang="pt-BR" sz="1600">
                <a:solidFill>
                  <a:srgbClr val="EFEFEF"/>
                </a:solidFill>
              </a:rPr>
              <a:t>”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6"/>
          <p:cNvSpPr txBox="1"/>
          <p:nvPr>
            <p:ph type="title"/>
          </p:nvPr>
        </p:nvSpPr>
        <p:spPr>
          <a:xfrm>
            <a:off x="311700" y="38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Estratégias de depuração - Processo de eliminação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56"/>
          <p:cNvSpPr txBox="1"/>
          <p:nvPr>
            <p:ph idx="1" type="body"/>
          </p:nvPr>
        </p:nvSpPr>
        <p:spPr>
          <a:xfrm>
            <a:off x="363375" y="1479550"/>
            <a:ext cx="8399700" cy="3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Se não houver um local </a:t>
            </a:r>
            <a:r>
              <a:rPr lang="pt-BR" sz="1600">
                <a:solidFill>
                  <a:srgbClr val="EFEFEF"/>
                </a:solidFill>
              </a:rPr>
              <a:t>óbvio</a:t>
            </a:r>
            <a:r>
              <a:rPr lang="pt-BR" sz="1600">
                <a:solidFill>
                  <a:srgbClr val="EFEFEF"/>
                </a:solidFill>
              </a:rPr>
              <a:t> para começar a depurar, pense como uma </a:t>
            </a:r>
            <a:r>
              <a:rPr b="1" lang="pt-BR" sz="1600">
                <a:solidFill>
                  <a:srgbClr val="EFEFEF"/>
                </a:solidFill>
              </a:rPr>
              <a:t>busca binária</a:t>
            </a:r>
            <a:r>
              <a:rPr lang="pt-BR" sz="1600">
                <a:solidFill>
                  <a:srgbClr val="EFEFEF"/>
                </a:solidFill>
              </a:rPr>
              <a:t>: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600"/>
              <a:buAutoNum type="arabicPeriod"/>
            </a:pPr>
            <a:r>
              <a:rPr lang="pt-BR" sz="1600">
                <a:solidFill>
                  <a:srgbClr val="EFEFEF"/>
                </a:solidFill>
              </a:rPr>
              <a:t>Verifique se o erro está acontecendo em dois locais distantes no código. 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AutoNum type="arabicPeriod"/>
            </a:pPr>
            <a:r>
              <a:rPr lang="pt-BR" sz="1600">
                <a:solidFill>
                  <a:srgbClr val="EFEFEF"/>
                </a:solidFill>
              </a:rPr>
              <a:t>Analise do começo para o meio e depois do meio para o fim. 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AutoNum type="arabicPeriod"/>
            </a:pPr>
            <a:r>
              <a:rPr lang="pt-BR" sz="1600">
                <a:solidFill>
                  <a:srgbClr val="EFEFEF"/>
                </a:solidFill>
              </a:rPr>
              <a:t>Repita e entre em funções mais específicas dentro do programa.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Assim você poderá estreitar a localização do bug até </a:t>
            </a:r>
            <a:r>
              <a:rPr lang="pt-BR" sz="1600">
                <a:solidFill>
                  <a:srgbClr val="EFEFEF"/>
                </a:solidFill>
              </a:rPr>
              <a:t>encontrá-lo!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7"/>
          <p:cNvSpPr txBox="1"/>
          <p:nvPr>
            <p:ph type="title"/>
          </p:nvPr>
        </p:nvSpPr>
        <p:spPr>
          <a:xfrm>
            <a:off x="311700" y="38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Estratégias de depuração - </a:t>
            </a:r>
            <a:r>
              <a:rPr lang="pt-BR"/>
              <a:t>O elemento surpresa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57"/>
          <p:cNvSpPr txBox="1"/>
          <p:nvPr>
            <p:ph idx="1" type="body"/>
          </p:nvPr>
        </p:nvSpPr>
        <p:spPr>
          <a:xfrm>
            <a:off x="363375" y="1479550"/>
            <a:ext cx="8399700" cy="3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Muitas vezes você pode ser surpreendido por um bug, mesmo tendo certeza absoluta de que seu programa está funcionando.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Nessas horas devemos deixar de lado nossas “verdades” sobre o código que escrevemos e perceber que provavelmente estamos errados em nossas suposições.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Não se deve ignorar uma rotina ou um bloco de código envolvido em um bug só porque se “sabe” que ele funciona.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8"/>
          <p:cNvSpPr txBox="1"/>
          <p:nvPr>
            <p:ph type="title"/>
          </p:nvPr>
        </p:nvSpPr>
        <p:spPr>
          <a:xfrm>
            <a:off x="311700" y="383175"/>
            <a:ext cx="85206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Dicas</a:t>
            </a:r>
            <a:endParaRPr b="1"/>
          </a:p>
        </p:txBody>
      </p:sp>
      <p:sp>
        <p:nvSpPr>
          <p:cNvPr id="348" name="Google Shape;348;p58"/>
          <p:cNvSpPr txBox="1"/>
          <p:nvPr>
            <p:ph idx="1" type="body"/>
          </p:nvPr>
        </p:nvSpPr>
        <p:spPr>
          <a:xfrm>
            <a:off x="311700" y="1347300"/>
            <a:ext cx="8520600" cy="24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DICA 27: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Não suponha, teste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	</a:t>
            </a:r>
            <a:r>
              <a:rPr lang="pt-BR">
                <a:solidFill>
                  <a:schemeClr val="lt1"/>
                </a:solidFill>
              </a:rPr>
              <a:t>Além de corrigir o bug, você deve determinar por que essa falha não foi detectada antes.</a:t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349" name="Google Shape;34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4650" y="225700"/>
            <a:ext cx="887651" cy="88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9"/>
          <p:cNvSpPr txBox="1"/>
          <p:nvPr>
            <p:ph type="title"/>
          </p:nvPr>
        </p:nvSpPr>
        <p:spPr>
          <a:xfrm>
            <a:off x="311700" y="38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Estratégias de depuração - O elemento surpresa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59"/>
          <p:cNvSpPr txBox="1"/>
          <p:nvPr>
            <p:ph idx="1" type="body"/>
          </p:nvPr>
        </p:nvSpPr>
        <p:spPr>
          <a:xfrm>
            <a:off x="363375" y="1479550"/>
            <a:ext cx="8399700" cy="3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Surpresas podem ser contidas para que não voltem a acontecer: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Considere aperfeiçoar os testes existentes para que eles possam detectar o erro e similares.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Se o bug foi causado por dados inválidos, propagados em vários níveis antes, veja se uma melhor verificação desses valores em rotinas poderia o ter impedido de executar o erro.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Busque por outros locais no código que podem ser propensos a falhar do mesmo jeito.</a:t>
            </a:r>
            <a:endParaRPr sz="16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0"/>
          <p:cNvSpPr txBox="1"/>
          <p:nvPr>
            <p:ph type="title"/>
          </p:nvPr>
        </p:nvSpPr>
        <p:spPr>
          <a:xfrm>
            <a:off x="311700" y="38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Estratégias de depuração - O elemento surpresa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60"/>
          <p:cNvSpPr txBox="1"/>
          <p:nvPr>
            <p:ph idx="1" type="body"/>
          </p:nvPr>
        </p:nvSpPr>
        <p:spPr>
          <a:xfrm>
            <a:off x="363375" y="1479550"/>
            <a:ext cx="8399700" cy="3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Surpresas podem ser contidas para que não voltem a acontecer: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Se o processo de corrigir o bug for demorado, tente fazer testes com uma maior cobertura, ou também crie um </a:t>
            </a:r>
            <a:r>
              <a:rPr i="1" lang="pt-BR" sz="1600">
                <a:solidFill>
                  <a:srgbClr val="EFEFEF"/>
                </a:solidFill>
              </a:rPr>
              <a:t>analisador de arquivos de log</a:t>
            </a:r>
            <a:r>
              <a:rPr lang="pt-BR" sz="1600">
                <a:solidFill>
                  <a:srgbClr val="EFEFEF"/>
                </a:solidFill>
              </a:rPr>
              <a:t>.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Se o bug foi causado pela suposição errada de alguém, discuta o problema com a equipe. Se alguém entendeu errado, outros também podem.</a:t>
            </a:r>
            <a:endParaRPr sz="16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1"/>
          <p:cNvSpPr txBox="1"/>
          <p:nvPr>
            <p:ph type="title"/>
          </p:nvPr>
        </p:nvSpPr>
        <p:spPr>
          <a:xfrm>
            <a:off x="311700" y="38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Lista de verificação da depuração</a:t>
            </a:r>
            <a:endParaRPr/>
          </a:p>
        </p:txBody>
      </p:sp>
      <p:sp>
        <p:nvSpPr>
          <p:cNvPr id="367" name="Google Shape;367;p61"/>
          <p:cNvSpPr txBox="1"/>
          <p:nvPr>
            <p:ph idx="1" type="body"/>
          </p:nvPr>
        </p:nvSpPr>
        <p:spPr>
          <a:xfrm>
            <a:off x="363375" y="1479550"/>
            <a:ext cx="8399700" cy="3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Se faça algumas perguntas para chegar a raiz do problema e </a:t>
            </a:r>
            <a:r>
              <a:rPr lang="pt-BR" sz="1600">
                <a:solidFill>
                  <a:srgbClr val="EFEFEF"/>
                </a:solidFill>
              </a:rPr>
              <a:t>entendê-lo: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O problema relatado é resultado de um bug</a:t>
            </a:r>
            <a:r>
              <a:rPr lang="pt-BR" sz="1600">
                <a:solidFill>
                  <a:srgbClr val="EFEFEF"/>
                </a:solidFill>
              </a:rPr>
              <a:t> subjacente ou um sintoma</a:t>
            </a:r>
            <a:r>
              <a:rPr lang="pt-BR" sz="1600">
                <a:solidFill>
                  <a:srgbClr val="EFEFEF"/>
                </a:solidFill>
              </a:rPr>
              <a:t>?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Em que parte específica do sistema o bug se encontra?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Como você explicaria detalhadamente este problema a um colaborador?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As condições que causaram esse bug estão presentes em outros lugares do sistema?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Se o código suspeito passou por testes de unidade, será que eles estão realmente completos? 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8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poder do texto simples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63375" y="1479550"/>
            <a:ext cx="8305800" cy="3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O texto simples nada mais é que uma sequência de caracteres imprimíveis que podem ser lidos e entendidos diretamente pelas pessoas.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Por exemplo, embora o trecho a seguir </a:t>
            </a:r>
            <a:r>
              <a:rPr lang="pt-BR" sz="1600">
                <a:solidFill>
                  <a:srgbClr val="EFEFEF"/>
                </a:solidFill>
              </a:rPr>
              <a:t>seja</a:t>
            </a:r>
            <a:r>
              <a:rPr lang="pt-BR" sz="1600">
                <a:solidFill>
                  <a:srgbClr val="EFEFEF"/>
                </a:solidFill>
              </a:rPr>
              <a:t> </a:t>
            </a:r>
            <a:r>
              <a:rPr lang="pt-BR" sz="1600">
                <a:solidFill>
                  <a:srgbClr val="EFEFEF"/>
                </a:solidFill>
              </a:rPr>
              <a:t>composto</a:t>
            </a:r>
            <a:r>
              <a:rPr lang="pt-BR" sz="1600">
                <a:solidFill>
                  <a:srgbClr val="EFEFEF"/>
                </a:solidFill>
              </a:rPr>
              <a:t> por caracteres imprimíveis, ele não </a:t>
            </a:r>
            <a:r>
              <a:rPr lang="pt-BR" sz="1600">
                <a:solidFill>
                  <a:srgbClr val="EFEFEF"/>
                </a:solidFill>
              </a:rPr>
              <a:t>tem</a:t>
            </a:r>
            <a:r>
              <a:rPr lang="pt-BR" sz="1600">
                <a:solidFill>
                  <a:srgbClr val="EFEFEF"/>
                </a:solidFill>
              </a:rPr>
              <a:t> significado.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i="1" lang="pt-BR" sz="1600">
                <a:solidFill>
                  <a:srgbClr val="EFEFEF"/>
                </a:solidFill>
              </a:rPr>
              <a:t>Field19=467abe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Não é possível saber o que ele representa. Uma opção melhor seria </a:t>
            </a:r>
            <a:r>
              <a:rPr lang="pt-BR" sz="1600">
                <a:solidFill>
                  <a:srgbClr val="EFEFEF"/>
                </a:solidFill>
              </a:rPr>
              <a:t>deixá-lo</a:t>
            </a:r>
            <a:r>
              <a:rPr lang="pt-BR" sz="1600">
                <a:solidFill>
                  <a:srgbClr val="EFEFEF"/>
                </a:solidFill>
              </a:rPr>
              <a:t> inteligível: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pt-BR" sz="1600">
                <a:solidFill>
                  <a:srgbClr val="EFEFEF"/>
                </a:solidFill>
              </a:rPr>
              <a:t>DrawingType=UMLActivityDrawing</a:t>
            </a:r>
            <a:endParaRPr i="1" sz="16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2"/>
          <p:cNvSpPr txBox="1"/>
          <p:nvPr>
            <p:ph type="title"/>
          </p:nvPr>
        </p:nvSpPr>
        <p:spPr>
          <a:xfrm>
            <a:off x="311700" y="38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Manipulação de texto</a:t>
            </a:r>
            <a:endParaRPr/>
          </a:p>
        </p:txBody>
      </p:sp>
      <p:sp>
        <p:nvSpPr>
          <p:cNvPr id="373" name="Google Shape;373;p62"/>
          <p:cNvSpPr txBox="1"/>
          <p:nvPr>
            <p:ph idx="1" type="body"/>
          </p:nvPr>
        </p:nvSpPr>
        <p:spPr>
          <a:xfrm>
            <a:off x="363375" y="1479550"/>
            <a:ext cx="8399700" cy="3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Um programador pragmático deve possuir no seu arsenal um meio para editar texto e trabalhar adaptativamente com ele, conseguindo modelar fluidamente e </a:t>
            </a:r>
            <a:r>
              <a:rPr lang="pt-BR" sz="1600">
                <a:solidFill>
                  <a:srgbClr val="EFEFEF"/>
                </a:solidFill>
              </a:rPr>
              <a:t>encaixá-lo</a:t>
            </a:r>
            <a:r>
              <a:rPr lang="pt-BR" sz="1600">
                <a:solidFill>
                  <a:srgbClr val="EFEFEF"/>
                </a:solidFill>
              </a:rPr>
              <a:t> onde precisar. 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Esse meio deve ser uma ferramenta de uso geral, como linguagens de manipulação de texto (Python, Perl, etc).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Essas são tecnologias importantes para a capacitação do programador. Com elas você pode criar utilitários e protótipos de ideias rapidamente.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3"/>
          <p:cNvSpPr txBox="1"/>
          <p:nvPr>
            <p:ph type="title"/>
          </p:nvPr>
        </p:nvSpPr>
        <p:spPr>
          <a:xfrm>
            <a:off x="311700" y="383175"/>
            <a:ext cx="85206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Dicas</a:t>
            </a:r>
            <a:endParaRPr b="1"/>
          </a:p>
        </p:txBody>
      </p:sp>
      <p:sp>
        <p:nvSpPr>
          <p:cNvPr id="379" name="Google Shape;379;p63"/>
          <p:cNvSpPr txBox="1"/>
          <p:nvPr>
            <p:ph idx="1" type="body"/>
          </p:nvPr>
        </p:nvSpPr>
        <p:spPr>
          <a:xfrm>
            <a:off x="311700" y="1347300"/>
            <a:ext cx="8520600" cy="24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DICA 28: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Aprenda uma linguagem de manipulação de texto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	</a:t>
            </a:r>
            <a:r>
              <a:rPr lang="pt-BR">
                <a:solidFill>
                  <a:schemeClr val="lt1"/>
                </a:solidFill>
              </a:rPr>
              <a:t>Essas linguagens podem ser extensas e levar tempo para se dominar, mas em mãos-hábeis se tornam poderosas e versáteis.</a:t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380" name="Google Shape;38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4650" y="225700"/>
            <a:ext cx="887651" cy="88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4"/>
          <p:cNvSpPr txBox="1"/>
          <p:nvPr>
            <p:ph type="title"/>
          </p:nvPr>
        </p:nvSpPr>
        <p:spPr>
          <a:xfrm>
            <a:off x="311700" y="38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Manipulação de texto - Utilizações</a:t>
            </a:r>
            <a:endParaRPr/>
          </a:p>
        </p:txBody>
      </p:sp>
      <p:sp>
        <p:nvSpPr>
          <p:cNvPr id="386" name="Google Shape;386;p64"/>
          <p:cNvSpPr txBox="1"/>
          <p:nvPr>
            <p:ph idx="1" type="body"/>
          </p:nvPr>
        </p:nvSpPr>
        <p:spPr>
          <a:xfrm>
            <a:off x="363375" y="1479550"/>
            <a:ext cx="8399700" cy="3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E</a:t>
            </a:r>
            <a:r>
              <a:rPr lang="pt-BR">
                <a:solidFill>
                  <a:srgbClr val="EFEFEF"/>
                </a:solidFill>
              </a:rPr>
              <a:t>xemplos</a:t>
            </a:r>
            <a:r>
              <a:rPr lang="pt-BR">
                <a:solidFill>
                  <a:srgbClr val="EFEFEF"/>
                </a:solidFill>
              </a:rPr>
              <a:t> de alguns usos possíveis das linguagens de uso geral: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pt-BR">
                <a:solidFill>
                  <a:srgbClr val="EFEFEF"/>
                </a:solidFill>
              </a:rPr>
              <a:t>Manutenção</a:t>
            </a:r>
            <a:r>
              <a:rPr lang="pt-BR">
                <a:solidFill>
                  <a:srgbClr val="EFEFEF"/>
                </a:solidFill>
              </a:rPr>
              <a:t> de um </a:t>
            </a:r>
            <a:r>
              <a:rPr i="1" lang="pt-BR">
                <a:solidFill>
                  <a:srgbClr val="EFEFEF"/>
                </a:solidFill>
              </a:rPr>
              <a:t>schema</a:t>
            </a:r>
            <a:r>
              <a:rPr lang="pt-BR">
                <a:solidFill>
                  <a:srgbClr val="EFEFEF"/>
                </a:solidFill>
              </a:rPr>
              <a:t> de banco de dados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pt-BR">
                <a:solidFill>
                  <a:srgbClr val="EFEFEF"/>
                </a:solidFill>
              </a:rPr>
              <a:t>Gerar documentação para aplicações web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pt-BR">
                <a:solidFill>
                  <a:srgbClr val="EFEFEF"/>
                </a:solidFill>
              </a:rPr>
              <a:t>Configuração de propriedades Java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pt-BR">
                <a:solidFill>
                  <a:srgbClr val="EFEFEF"/>
                </a:solidFill>
              </a:rPr>
              <a:t>Interface entre C e Object Pascal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pt-BR">
                <a:solidFill>
                  <a:srgbClr val="EFEFEF"/>
                </a:solidFill>
              </a:rPr>
              <a:t>Geração de dados de teste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pt-BR">
                <a:solidFill>
                  <a:srgbClr val="EFEFEF"/>
                </a:solidFill>
              </a:rPr>
              <a:t>Redação de livros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5"/>
          <p:cNvSpPr txBox="1"/>
          <p:nvPr>
            <p:ph type="title"/>
          </p:nvPr>
        </p:nvSpPr>
        <p:spPr>
          <a:xfrm>
            <a:off x="311700" y="38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Geradores de código</a:t>
            </a:r>
            <a:endParaRPr/>
          </a:p>
        </p:txBody>
      </p:sp>
      <p:sp>
        <p:nvSpPr>
          <p:cNvPr id="392" name="Google Shape;392;p65"/>
          <p:cNvSpPr txBox="1"/>
          <p:nvPr>
            <p:ph idx="1" type="body"/>
          </p:nvPr>
        </p:nvSpPr>
        <p:spPr>
          <a:xfrm>
            <a:off x="363375" y="1479550"/>
            <a:ext cx="8399700" cy="3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Comumente, programadores se veem em situações onde precisam da mesma informação ou estrutura em diferentes contextos.</a:t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EFEFEF"/>
                </a:solidFill>
              </a:rPr>
              <a:t>Assim como os marceneiros confeccionam gabaritos para facilitar o trabalho, programadores podem construir geradores de código.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6"/>
          <p:cNvSpPr txBox="1"/>
          <p:nvPr>
            <p:ph type="title"/>
          </p:nvPr>
        </p:nvSpPr>
        <p:spPr>
          <a:xfrm>
            <a:off x="311700" y="383175"/>
            <a:ext cx="85206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Dicas</a:t>
            </a:r>
            <a:endParaRPr b="1"/>
          </a:p>
        </p:txBody>
      </p:sp>
      <p:sp>
        <p:nvSpPr>
          <p:cNvPr id="398" name="Google Shape;398;p66"/>
          <p:cNvSpPr txBox="1"/>
          <p:nvPr>
            <p:ph idx="1" type="body"/>
          </p:nvPr>
        </p:nvSpPr>
        <p:spPr>
          <a:xfrm>
            <a:off x="311700" y="1347300"/>
            <a:ext cx="8520600" cy="24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DICA 29: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Escreva um código que crie códigos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	</a:t>
            </a:r>
            <a:r>
              <a:rPr lang="pt-BR">
                <a:solidFill>
                  <a:schemeClr val="lt1"/>
                </a:solidFill>
              </a:rPr>
              <a:t>Uma vez construído, ele pode ser usado durante toda a vida do projeto a praticamente nenhum custo.</a:t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399" name="Google Shape;39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4650" y="225700"/>
            <a:ext cx="887651" cy="88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7"/>
          <p:cNvSpPr txBox="1"/>
          <p:nvPr>
            <p:ph type="title"/>
          </p:nvPr>
        </p:nvSpPr>
        <p:spPr>
          <a:xfrm>
            <a:off x="311700" y="38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Geradores de c</a:t>
            </a:r>
            <a:r>
              <a:rPr lang="pt-BR"/>
              <a:t>ó</a:t>
            </a:r>
            <a:r>
              <a:rPr lang="pt-BR"/>
              <a:t>digo</a:t>
            </a:r>
            <a:endParaRPr/>
          </a:p>
        </p:txBody>
      </p:sp>
      <p:sp>
        <p:nvSpPr>
          <p:cNvPr id="405" name="Google Shape;405;p67"/>
          <p:cNvSpPr txBox="1"/>
          <p:nvPr>
            <p:ph idx="1" type="body"/>
          </p:nvPr>
        </p:nvSpPr>
        <p:spPr>
          <a:xfrm>
            <a:off x="363375" y="1479550"/>
            <a:ext cx="8399700" cy="3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Há dois tipos principais: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800"/>
              <a:buAutoNum type="arabicPeriod"/>
            </a:pPr>
            <a:r>
              <a:rPr lang="pt-BR">
                <a:solidFill>
                  <a:srgbClr val="93C47D"/>
                </a:solidFill>
              </a:rPr>
              <a:t>Geradores de código passivos:</a:t>
            </a:r>
            <a:r>
              <a:rPr lang="pt-BR">
                <a:solidFill>
                  <a:srgbClr val="EFEFEF"/>
                </a:solidFill>
              </a:rPr>
              <a:t> são executados apenas uma vez para produzir um resultado, que se torna </a:t>
            </a:r>
            <a:r>
              <a:rPr lang="pt-BR">
                <a:solidFill>
                  <a:srgbClr val="EFEFEF"/>
                </a:solidFill>
              </a:rPr>
              <a:t>independente</a:t>
            </a:r>
            <a:r>
              <a:rPr lang="pt-BR">
                <a:solidFill>
                  <a:srgbClr val="EFEFEF"/>
                </a:solidFill>
              </a:rPr>
              <a:t> do gerador.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AutoNum type="arabicPeriod"/>
            </a:pPr>
            <a:r>
              <a:rPr lang="pt-BR">
                <a:solidFill>
                  <a:srgbClr val="93C47D"/>
                </a:solidFill>
              </a:rPr>
              <a:t>Geradores de código ativos:</a:t>
            </a:r>
            <a:r>
              <a:rPr lang="pt-BR">
                <a:solidFill>
                  <a:srgbClr val="EFEFEF"/>
                </a:solidFill>
              </a:rPr>
              <a:t> são executados sempre que seus resultados forem necessários. </a:t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EFEFEF"/>
                </a:solidFill>
              </a:rPr>
              <a:t>Nos geradores de código ativos, os resultados são descartáveis, pois podem ser gerados novamente por demanda.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8"/>
          <p:cNvSpPr txBox="1"/>
          <p:nvPr>
            <p:ph type="title"/>
          </p:nvPr>
        </p:nvSpPr>
        <p:spPr>
          <a:xfrm>
            <a:off x="311700" y="38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Geradores de código passivos</a:t>
            </a:r>
            <a:endParaRPr/>
          </a:p>
        </p:txBody>
      </p:sp>
      <p:sp>
        <p:nvSpPr>
          <p:cNvPr id="411" name="Google Shape;411;p68"/>
          <p:cNvSpPr txBox="1"/>
          <p:nvPr>
            <p:ph idx="1" type="body"/>
          </p:nvPr>
        </p:nvSpPr>
        <p:spPr>
          <a:xfrm>
            <a:off x="363375" y="1479550"/>
            <a:ext cx="8399700" cy="3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Funcionam como geradores de modelo por parâmetros, e possuem muitas utilidades: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pt-BR">
                <a:solidFill>
                  <a:srgbClr val="EFEFEF"/>
                </a:solidFill>
              </a:rPr>
              <a:t>Criação de novos arquivos-fonte com configurações default, indicadas pela necessidade do programador.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pt-BR">
                <a:solidFill>
                  <a:srgbClr val="EFEFEF"/>
                </a:solidFill>
              </a:rPr>
              <a:t>Execução de conversões exclusivas entre linguagens de programação. Elas não precisam ser 100% precisas, apenas agilizar o trabalho.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1000"/>
              </a:spcAft>
              <a:buClr>
                <a:srgbClr val="EFEFEF"/>
              </a:buClr>
              <a:buSzPts val="1800"/>
              <a:buChar char="●"/>
            </a:pPr>
            <a:r>
              <a:rPr lang="pt-BR">
                <a:solidFill>
                  <a:srgbClr val="EFEFEF"/>
                </a:solidFill>
              </a:rPr>
              <a:t>Produzir ou calcular dados de consulta que dificultariam o processamento em tempo de execução.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9"/>
          <p:cNvSpPr txBox="1"/>
          <p:nvPr>
            <p:ph type="title"/>
          </p:nvPr>
        </p:nvSpPr>
        <p:spPr>
          <a:xfrm>
            <a:off x="311700" y="38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Geradores de código ativos</a:t>
            </a:r>
            <a:endParaRPr/>
          </a:p>
        </p:txBody>
      </p:sp>
      <p:sp>
        <p:nvSpPr>
          <p:cNvPr id="417" name="Google Shape;417;p69"/>
          <p:cNvSpPr txBox="1"/>
          <p:nvPr>
            <p:ph idx="1" type="body"/>
          </p:nvPr>
        </p:nvSpPr>
        <p:spPr>
          <a:xfrm>
            <a:off x="363375" y="1479550"/>
            <a:ext cx="8399700" cy="3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Geradores ativos são extremamente úteis quando se precisa fazer dois ambientes diferentes funcionarem em conjunto.</a:t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Por exemplo, se quer l</a:t>
            </a:r>
            <a:r>
              <a:rPr lang="pt-BR">
                <a:solidFill>
                  <a:srgbClr val="EFEFEF"/>
                </a:solidFill>
              </a:rPr>
              <a:t>igar um banco de dados ao desenvolvimento: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pt-BR">
                <a:solidFill>
                  <a:srgbClr val="EFEFEF"/>
                </a:solidFill>
              </a:rPr>
              <a:t>Crie</a:t>
            </a:r>
            <a:r>
              <a:rPr lang="pt-BR">
                <a:solidFill>
                  <a:srgbClr val="EFEFEF"/>
                </a:solidFill>
              </a:rPr>
              <a:t> um gerador que </a:t>
            </a:r>
            <a:r>
              <a:rPr lang="pt-BR">
                <a:solidFill>
                  <a:srgbClr val="EFEFEF"/>
                </a:solidFill>
              </a:rPr>
              <a:t>transforma</a:t>
            </a:r>
            <a:r>
              <a:rPr lang="pt-BR">
                <a:solidFill>
                  <a:srgbClr val="EFEFEF"/>
                </a:solidFill>
              </a:rPr>
              <a:t> esquemas em estruturas de outra linguagem, funciona muito melhor que apenas duplicar informações.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70"/>
          <p:cNvSpPr txBox="1"/>
          <p:nvPr>
            <p:ph type="title"/>
          </p:nvPr>
        </p:nvSpPr>
        <p:spPr>
          <a:xfrm>
            <a:off x="311700" y="38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Geradores de código não precisam ser complexos</a:t>
            </a:r>
            <a:endParaRPr/>
          </a:p>
        </p:txBody>
      </p:sp>
      <p:sp>
        <p:nvSpPr>
          <p:cNvPr id="423" name="Google Shape;423;p70"/>
          <p:cNvSpPr txBox="1"/>
          <p:nvPr>
            <p:ph idx="1" type="body"/>
          </p:nvPr>
        </p:nvSpPr>
        <p:spPr>
          <a:xfrm>
            <a:off x="363375" y="1479550"/>
            <a:ext cx="8399700" cy="3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O nome passa a impressão de ser uma ferramenta complexa, mas normalmente a parte mais cabeluda é o analisador: 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pt-BR">
                <a:solidFill>
                  <a:srgbClr val="EFEFEF"/>
                </a:solidFill>
              </a:rPr>
              <a:t>Transforma entrada na saída desejada. </a:t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EFEFEF"/>
                </a:solidFill>
              </a:rPr>
              <a:t>A chave para diminuir a complexidade é </a:t>
            </a:r>
            <a:r>
              <a:rPr b="1" lang="pt-BR">
                <a:solidFill>
                  <a:srgbClr val="EFEFEF"/>
                </a:solidFill>
              </a:rPr>
              <a:t>manter a entrada simples</a:t>
            </a:r>
            <a:r>
              <a:rPr lang="pt-BR">
                <a:solidFill>
                  <a:srgbClr val="EFEFEF"/>
                </a:solidFill>
              </a:rPr>
              <a:t>, que ocasionará em um gerador simples.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71"/>
          <p:cNvSpPr txBox="1"/>
          <p:nvPr>
            <p:ph type="title"/>
          </p:nvPr>
        </p:nvSpPr>
        <p:spPr>
          <a:xfrm>
            <a:off x="311700" y="38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 nem gerar có</a:t>
            </a:r>
            <a:r>
              <a:rPr lang="pt-BR"/>
              <a:t>digo!</a:t>
            </a:r>
            <a:endParaRPr/>
          </a:p>
        </p:txBody>
      </p:sp>
      <p:sp>
        <p:nvSpPr>
          <p:cNvPr id="429" name="Google Shape;429;p71"/>
          <p:cNvSpPr txBox="1"/>
          <p:nvPr>
            <p:ph idx="1" type="body"/>
          </p:nvPr>
        </p:nvSpPr>
        <p:spPr>
          <a:xfrm>
            <a:off x="363375" y="1479550"/>
            <a:ext cx="8399700" cy="3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Você pode utilizar geradores para confeccionar qualquer tipo de dado que quiser: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pt-BR">
                <a:solidFill>
                  <a:srgbClr val="EFEFEF"/>
                </a:solidFill>
              </a:rPr>
              <a:t>Texto simples 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pt-BR">
                <a:solidFill>
                  <a:srgbClr val="EFEFEF"/>
                </a:solidFill>
              </a:rPr>
              <a:t>HTML 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pt-BR">
                <a:solidFill>
                  <a:srgbClr val="EFEFEF"/>
                </a:solidFill>
              </a:rPr>
              <a:t>XML 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pt-BR">
                <a:solidFill>
                  <a:srgbClr val="EFEFEF"/>
                </a:solidFill>
              </a:rPr>
              <a:t>Markdown 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pt-BR">
                <a:solidFill>
                  <a:srgbClr val="EFEFEF"/>
                </a:solidFill>
              </a:rPr>
              <a:t>Qualquer texto que possa ser uma entrada </a:t>
            </a:r>
            <a:r>
              <a:rPr lang="pt-BR">
                <a:solidFill>
                  <a:srgbClr val="EFEFEF"/>
                </a:solidFill>
              </a:rPr>
              <a:t>para</a:t>
            </a:r>
            <a:r>
              <a:rPr lang="pt-BR">
                <a:solidFill>
                  <a:srgbClr val="EFEFEF"/>
                </a:solidFill>
              </a:rPr>
              <a:t> algum local do projeto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8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poder do texto simples - Desvantagens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63375" y="1479550"/>
            <a:ext cx="8305800" cy="3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Há duas principais desvantagens ao utilizar o texto simples: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just"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93C47D"/>
                </a:solidFill>
              </a:rPr>
              <a:t>Armazenamento</a:t>
            </a:r>
            <a:r>
              <a:rPr lang="pt-BR" sz="1600">
                <a:solidFill>
                  <a:srgbClr val="EFEFEF"/>
                </a:solidFill>
              </a:rPr>
              <a:t>: p</a:t>
            </a:r>
            <a:r>
              <a:rPr lang="pt-BR" sz="1600">
                <a:solidFill>
                  <a:srgbClr val="EFEFEF"/>
                </a:solidFill>
              </a:rPr>
              <a:t>ode ocupar mais espaço do que um formato binário compactado;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93C47D"/>
                </a:solidFill>
              </a:rPr>
              <a:t>Poder de Processamento</a:t>
            </a:r>
            <a:r>
              <a:rPr lang="pt-BR" sz="1600">
                <a:solidFill>
                  <a:srgbClr val="EFEFEF"/>
                </a:solidFill>
              </a:rPr>
              <a:t>: pode ser computacionalmente mais caro interpretar e processar um arquivo de texto simples.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Dependendo de seu aplicativo, essas situações podem ser inaceitáveis, veja dois exemplos: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just"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Armazenamento de dados de telemetria por satélite;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Formato interno de um banco de dados relacional.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2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os autores</a:t>
            </a:r>
            <a:endParaRPr/>
          </a:p>
        </p:txBody>
      </p:sp>
      <p:sp>
        <p:nvSpPr>
          <p:cNvPr id="435" name="Google Shape;435;p72"/>
          <p:cNvSpPr txBox="1"/>
          <p:nvPr>
            <p:ph idx="2" type="body"/>
          </p:nvPr>
        </p:nvSpPr>
        <p:spPr>
          <a:xfrm>
            <a:off x="4945000" y="569675"/>
            <a:ext cx="3837000" cy="4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Andrew Hunt trabalhou em diversas áreas, como telecomunicações, serviços financeiros, artes gráficas etc. Hunt se especializou em combinar técnicas já consolidadas com tecnologias de ponta, criando soluções novas e práticas. Ele administra sua empresa de consultoria em Raleigh, Carolina do Norte.</a:t>
            </a:r>
            <a:endParaRPr b="1" sz="12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200"/>
              <a:t>Em 1994 , David Thomas, fundou na Inglaterra uma empresa de criação de software certificada pela ISO9001 que distribuiu mundialmente projetos sofisticados e personalizados. Hoje, Thomas é consultor independente e vive em Dallas, Texas.</a:t>
            </a:r>
            <a:endParaRPr b="1" sz="12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 sz="1200"/>
              <a:t>Atualmente, David e Andrew trabalham juntos em The Pragmatic Programmers, L.L.C</a:t>
            </a:r>
            <a:endParaRPr sz="12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3"/>
          <p:cNvSpPr txBox="1"/>
          <p:nvPr>
            <p:ph type="title"/>
          </p:nvPr>
        </p:nvSpPr>
        <p:spPr>
          <a:xfrm>
            <a:off x="514250" y="526350"/>
            <a:ext cx="5363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HUNT, Andrew ; THOMAS, David. </a:t>
            </a:r>
            <a:r>
              <a:rPr b="1" lang="pt-BR" sz="2500"/>
              <a:t>O Programador Pragmático:</a:t>
            </a:r>
            <a:r>
              <a:rPr lang="pt-BR" sz="2500"/>
              <a:t>  de aprendiz a mestre.Bookman, 2010.</a:t>
            </a:r>
            <a:endParaRPr sz="2500"/>
          </a:p>
        </p:txBody>
      </p:sp>
      <p:sp>
        <p:nvSpPr>
          <p:cNvPr id="441" name="Google Shape;441;p73"/>
          <p:cNvSpPr txBox="1"/>
          <p:nvPr>
            <p:ph type="title"/>
          </p:nvPr>
        </p:nvSpPr>
        <p:spPr>
          <a:xfrm>
            <a:off x="394250" y="678750"/>
            <a:ext cx="5363700" cy="93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Este conjunto de slides foi elaborado a partir da obra:</a:t>
            </a:r>
            <a:endParaRPr sz="2000"/>
          </a:p>
        </p:txBody>
      </p:sp>
      <p:pic>
        <p:nvPicPr>
          <p:cNvPr id="442" name="Google Shape;442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7600" y="1608751"/>
            <a:ext cx="2229776" cy="3186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4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74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A equipe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449" name="Google Shape;449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1122" y="1664775"/>
            <a:ext cx="1309800" cy="1309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50" name="Google Shape;450;p74"/>
          <p:cNvSpPr txBox="1"/>
          <p:nvPr>
            <p:ph idx="4294967295" type="body"/>
          </p:nvPr>
        </p:nvSpPr>
        <p:spPr>
          <a:xfrm>
            <a:off x="2227325" y="3116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</a:rPr>
              <a:t>Vitor Bonelli,</a:t>
            </a:r>
            <a:r>
              <a:rPr lang="pt-BR" sz="1400">
                <a:solidFill>
                  <a:schemeClr val="dk1"/>
                </a:solidFill>
              </a:rPr>
              <a:t> Autor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cxnSp>
        <p:nvCxnSpPr>
          <p:cNvPr id="451" name="Google Shape;451;p74"/>
          <p:cNvCxnSpPr/>
          <p:nvPr/>
        </p:nvCxnSpPr>
        <p:spPr>
          <a:xfrm>
            <a:off x="3180575" y="36461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2" name="Google Shape;452;p74"/>
          <p:cNvSpPr txBox="1"/>
          <p:nvPr>
            <p:ph idx="4294967295" type="body"/>
          </p:nvPr>
        </p:nvSpPr>
        <p:spPr>
          <a:xfrm>
            <a:off x="2227325" y="3695436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Aluno e bolsista do PET/ADS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LinkedIn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453" name="Google Shape;453;p74"/>
          <p:cNvSpPr txBox="1"/>
          <p:nvPr>
            <p:ph idx="4294967295" type="body"/>
          </p:nvPr>
        </p:nvSpPr>
        <p:spPr>
          <a:xfrm>
            <a:off x="5206655" y="3116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400">
                <a:solidFill>
                  <a:schemeClr val="dk1"/>
                </a:solidFill>
              </a:rPr>
              <a:t>Lucas Oliveira, Revisor</a:t>
            </a:r>
            <a:endParaRPr sz="1400">
              <a:solidFill>
                <a:schemeClr val="dk1"/>
              </a:solidFill>
            </a:endParaRPr>
          </a:p>
        </p:txBody>
      </p:sp>
      <p:cxnSp>
        <p:nvCxnSpPr>
          <p:cNvPr id="454" name="Google Shape;454;p74"/>
          <p:cNvCxnSpPr/>
          <p:nvPr/>
        </p:nvCxnSpPr>
        <p:spPr>
          <a:xfrm>
            <a:off x="6176550" y="36461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5" name="Google Shape;455;p74"/>
          <p:cNvSpPr txBox="1"/>
          <p:nvPr>
            <p:ph idx="4294967295" type="body"/>
          </p:nvPr>
        </p:nvSpPr>
        <p:spPr>
          <a:xfrm>
            <a:off x="5206644" y="373921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000"/>
              <a:t>Professor de Computação, é tutor do PET/ADS desde janeiro de 2023.</a:t>
            </a:r>
            <a:br>
              <a:rPr lang="pt-BR" sz="1000"/>
            </a:br>
            <a:r>
              <a:rPr lang="pt-BR" sz="1000" u="sng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LinkedIn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456" name="Google Shape;456;p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2275" y="1664775"/>
            <a:ext cx="1241525" cy="124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38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poder do texto simples - Desvantagens?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63375" y="1479550"/>
            <a:ext cx="8305800" cy="3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N</a:t>
            </a:r>
            <a:r>
              <a:rPr lang="pt-BR" sz="1600">
                <a:solidFill>
                  <a:srgbClr val="EFEFEF"/>
                </a:solidFill>
              </a:rPr>
              <a:t>essas situações, pode ser aceitável armazenar metadados sobre os dados brutos em texto simples. 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Hoje em dia não se pensa muito sobre ficar sem armazenamento ou ter pouco processamento, por conta do avanço dos computadores modernos.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E o formato binário vem com seu próprio conjunto de problemas, que além de separar os dados de seu significado, necessitando de um contexto explícito, não é mais seguro que o texto simples.</a:t>
            </a:r>
            <a:endParaRPr sz="16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38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Texto simples </a:t>
            </a:r>
            <a:r>
              <a:rPr lang="pt-BR"/>
              <a:t>ou codificação</a:t>
            </a:r>
            <a:r>
              <a:rPr lang="pt-BR"/>
              <a:t> binária?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63375" y="1479550"/>
            <a:ext cx="8305800" cy="3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Digamos que você queira armazenar uma propriedade do seu programa. Com texto simples, ela poderia ser escrita como algo assim: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pt-BR" sz="1600">
                <a:solidFill>
                  <a:srgbClr val="EFEFEF"/>
                </a:solidFill>
              </a:rPr>
              <a:t>myprop.uses_menus=FALSE</a:t>
            </a:r>
            <a:endParaRPr i="1" sz="1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Agora compare com sua versão em binário: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pt-BR" sz="1600">
                <a:solidFill>
                  <a:srgbClr val="EFEFEF"/>
                </a:solidFill>
              </a:rPr>
              <a:t>0010010101110101</a:t>
            </a:r>
            <a:endParaRPr i="1" sz="1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Com texto simples você pode obter um fluxo de dados autodescritivo que seja independente do aplicativo que o criou, muito mais customizável e com certeza mais legível.</a:t>
            </a:r>
            <a:endParaRPr sz="16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38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Texto simples ou codificação binária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63375" y="1479550"/>
            <a:ext cx="8305800" cy="3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Desenvolvedores podem preferir os dados em binário por achar que, ao salvar metadados em texto simples, estarão expondo-os aos usuários do sistema.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Esse receio é infundado, eles podem ser mais obscuros que texto simples, mas </a:t>
            </a:r>
            <a:r>
              <a:rPr lang="pt-BR" sz="1600">
                <a:solidFill>
                  <a:srgbClr val="EFEFEF"/>
                </a:solidFill>
              </a:rPr>
              <a:t>não são</a:t>
            </a:r>
            <a:r>
              <a:rPr lang="pt-BR" sz="1600">
                <a:solidFill>
                  <a:srgbClr val="EFEFEF"/>
                </a:solidFill>
              </a:rPr>
              <a:t> mais seguros.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600">
                <a:solidFill>
                  <a:srgbClr val="EFEFEF"/>
                </a:solidFill>
              </a:rPr>
              <a:t>Se a segurança das informações é algo importante, o certo seria </a:t>
            </a:r>
            <a:r>
              <a:rPr lang="pt-BR" sz="1600">
                <a:solidFill>
                  <a:srgbClr val="EFEFEF"/>
                </a:solidFill>
              </a:rPr>
              <a:t>criptografá-las com um hash seguro.</a:t>
            </a:r>
            <a:r>
              <a:rPr lang="pt-BR" sz="1600">
                <a:solidFill>
                  <a:srgbClr val="EFEFEF"/>
                </a:solidFill>
              </a:rPr>
              <a:t> </a:t>
            </a:r>
            <a:endParaRPr sz="16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