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8" r:id="rId5"/>
    <p:sldId id="269" r:id="rId6"/>
    <p:sldId id="273" r:id="rId7"/>
    <p:sldId id="274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6" autoAdjust="0"/>
    <p:restoredTop sz="94703" autoAdjust="0"/>
  </p:normalViewPr>
  <p:slideViewPr>
    <p:cSldViewPr>
      <p:cViewPr varScale="1">
        <p:scale>
          <a:sx n="68" d="100"/>
          <a:sy n="68" d="100"/>
        </p:scale>
        <p:origin x="15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047744-3315-46BC-8C48-0BDF37AF9529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3942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b-NO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b-NO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A07D33-EFD9-4AA8-9C03-ACFCA22A4C2A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26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E57E5-8128-49C0-BA8D-57CAEF6C0EEC}" type="slidenum">
              <a:rPr lang="nb-NO"/>
              <a:pPr/>
              <a:t>1</a:t>
            </a:fld>
            <a:endParaRPr lang="nb-NO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C4758-83F7-46B2-8912-DA697AD91231}" type="slidenum">
              <a:rPr lang="nb-NO"/>
              <a:pPr/>
              <a:t>2</a:t>
            </a:fld>
            <a:endParaRPr lang="nb-NO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1E813-6CAB-483D-B40D-647CC71E2CD5}" type="slidenum">
              <a:rPr lang="nb-NO"/>
              <a:pPr/>
              <a:t>3</a:t>
            </a:fld>
            <a:endParaRPr lang="nb-NO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F8589-C61E-4713-A476-35F96E0C4DF8}" type="slidenum">
              <a:rPr lang="nb-NO"/>
              <a:pPr/>
              <a:t>4</a:t>
            </a:fld>
            <a:endParaRPr lang="nb-NO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81475-F92C-41D0-930D-DA50A0E4D889}" type="slidenum">
              <a:rPr lang="nb-NO"/>
              <a:pPr/>
              <a:t>5</a:t>
            </a:fld>
            <a:endParaRPr lang="nb-NO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A09A2-72BE-4B42-B193-AF3404F72A6E}" type="slidenum">
              <a:rPr lang="nb-NO"/>
              <a:pPr/>
              <a:t>6</a:t>
            </a:fld>
            <a:endParaRPr lang="nb-NO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97779-7D01-4BB7-B31C-76C79DB61000}" type="slidenum">
              <a:rPr lang="nb-NO"/>
              <a:pPr/>
              <a:t>7</a:t>
            </a:fld>
            <a:endParaRPr lang="nb-NO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F486E-4768-4AEB-B13A-4227DAC0D63D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30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A1EED-2C95-4BE5-AEF5-A212DAF7EC02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8419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7F780-C3FB-4286-8ACA-85E888BD0B97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703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E10E6-1C8E-4F10-A976-5E37E476E35E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134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039C1-A032-4A67-8EB6-68569197453F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460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E472E-BD7D-4405-BF8D-0027366BEAD3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572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4EF00E-A55B-405E-A5E2-A687CADF55AF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806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107EE-FB2D-430A-9158-84F4116A79F1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842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48368-0DD6-4A3F-BB4F-2D6B80168BF9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5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EB7FE-AC6A-4A6A-91C3-FB1BD7F522C3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965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7C5CD-BB0C-4AFA-95D9-F11B0628CE73}" type="slidenum">
              <a:rPr lang="nb-NO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441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tittelstil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nb-N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nb-N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6BA300-1438-4EE8-9DF2-054EE8035D60}" type="slidenum">
              <a:rPr lang="nb-NO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0"/>
            <a:ext cx="9144000" cy="62372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nb-NO" sz="3200"/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339975" y="1866900"/>
            <a:ext cx="4070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5400">
                <a:solidFill>
                  <a:schemeClr val="bg1"/>
                </a:solidFill>
              </a:rPr>
              <a:t>Daniellcellen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576513" y="3209925"/>
            <a:ext cx="372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3200">
                <a:solidFill>
                  <a:schemeClr val="bg1"/>
                </a:solidFill>
              </a:rPr>
              <a:t>- En gjennomgang..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84213" y="3995738"/>
            <a:ext cx="80533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3200">
                <a:solidFill>
                  <a:schemeClr val="bg1"/>
                </a:solidFill>
              </a:rPr>
              <a:t>Vi begynner med å sette frem to begerglass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7200900" y="6567488"/>
            <a:ext cx="1943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200"/>
              <a:t>© Bård Knudsen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76475"/>
            <a:ext cx="2722563" cy="33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276475"/>
            <a:ext cx="2722562" cy="331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0" name="Oval 4"/>
          <p:cNvSpPr>
            <a:spLocks noChangeArrowheads="1"/>
          </p:cNvSpPr>
          <p:nvPr/>
        </p:nvSpPr>
        <p:spPr bwMode="auto">
          <a:xfrm>
            <a:off x="5656263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1141" name="Freeform 5"/>
          <p:cNvSpPr>
            <a:spLocks/>
          </p:cNvSpPr>
          <p:nvPr/>
        </p:nvSpPr>
        <p:spPr bwMode="auto">
          <a:xfrm>
            <a:off x="1835150" y="1844675"/>
            <a:ext cx="411163" cy="1584325"/>
          </a:xfrm>
          <a:custGeom>
            <a:avLst/>
            <a:gdLst>
              <a:gd name="T0" fmla="*/ 0 w 870"/>
              <a:gd name="T1" fmla="*/ 0 h 1180"/>
              <a:gd name="T2" fmla="*/ 726 w 870"/>
              <a:gd name="T3" fmla="*/ 545 h 1180"/>
              <a:gd name="T4" fmla="*/ 862 w 870"/>
              <a:gd name="T5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0" h="1180">
                <a:moveTo>
                  <a:pt x="0" y="0"/>
                </a:moveTo>
                <a:cubicBezTo>
                  <a:pt x="291" y="174"/>
                  <a:pt x="582" y="348"/>
                  <a:pt x="726" y="545"/>
                </a:cubicBezTo>
                <a:cubicBezTo>
                  <a:pt x="870" y="742"/>
                  <a:pt x="866" y="961"/>
                  <a:pt x="862" y="1180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985838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9114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274888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8" name="Oval 12"/>
          <p:cNvSpPr>
            <a:spLocks noChangeArrowheads="1"/>
          </p:cNvSpPr>
          <p:nvPr/>
        </p:nvSpPr>
        <p:spPr bwMode="auto">
          <a:xfrm>
            <a:off x="985838" y="3273425"/>
            <a:ext cx="2706687" cy="515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2124075" y="59499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b-NO" sz="2400" b="1"/>
              <a:t>og</a:t>
            </a: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612775" y="5949950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355850" y="5949950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07950" y="1125538"/>
            <a:ext cx="26844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3400" b="1"/>
              <a:t>ZnSO</a:t>
            </a:r>
            <a:r>
              <a:rPr lang="nb-NO" sz="3400" b="1" baseline="-25000"/>
              <a:t>4 (aq)</a:t>
            </a:r>
            <a:endParaRPr lang="nb-NO" sz="3400" b="1"/>
          </a:p>
        </p:txBody>
      </p:sp>
      <p:sp>
        <p:nvSpPr>
          <p:cNvPr id="91153" name="Freeform 17"/>
          <p:cNvSpPr>
            <a:spLocks/>
          </p:cNvSpPr>
          <p:nvPr/>
        </p:nvSpPr>
        <p:spPr bwMode="auto">
          <a:xfrm flipH="1">
            <a:off x="6970713" y="1844675"/>
            <a:ext cx="409575" cy="1582738"/>
          </a:xfrm>
          <a:custGeom>
            <a:avLst/>
            <a:gdLst>
              <a:gd name="T0" fmla="*/ 0 w 870"/>
              <a:gd name="T1" fmla="*/ 0 h 1180"/>
              <a:gd name="T2" fmla="*/ 726 w 870"/>
              <a:gd name="T3" fmla="*/ 545 h 1180"/>
              <a:gd name="T4" fmla="*/ 862 w 870"/>
              <a:gd name="T5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0" h="1180">
                <a:moveTo>
                  <a:pt x="0" y="0"/>
                </a:moveTo>
                <a:cubicBezTo>
                  <a:pt x="291" y="174"/>
                  <a:pt x="582" y="348"/>
                  <a:pt x="726" y="545"/>
                </a:cubicBezTo>
                <a:cubicBezTo>
                  <a:pt x="870" y="742"/>
                  <a:pt x="866" y="961"/>
                  <a:pt x="862" y="1180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pic>
        <p:nvPicPr>
          <p:cNvPr id="9115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76475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5659438" y="3284538"/>
            <a:ext cx="2706687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6711950" y="1163638"/>
            <a:ext cx="26844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3400" b="1"/>
              <a:t>CuSO</a:t>
            </a:r>
            <a:r>
              <a:rPr lang="nb-NO" sz="3400" b="1" baseline="-25000"/>
              <a:t>4 (aq)</a:t>
            </a:r>
            <a:endParaRPr lang="nb-NO" sz="3400" b="1"/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6731000" y="594995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nb-NO" sz="2400" b="1"/>
              <a:t>og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5219700" y="5949950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6962775" y="5949950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91159" name="Rectangle 23"/>
          <p:cNvSpPr>
            <a:spLocks noChangeArrowheads="1"/>
          </p:cNvSpPr>
          <p:nvPr/>
        </p:nvSpPr>
        <p:spPr bwMode="auto">
          <a:xfrm>
            <a:off x="0" y="0"/>
            <a:ext cx="9144000" cy="62372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nb-NO" sz="3200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00900" y="6567488"/>
            <a:ext cx="1943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200"/>
              <a:t>© Bård Knudsen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071E-6 C 0.03455 0.06147 0.06909 0.12295 0.08316 0.19829 C 0.09739 0.27363 0.09132 0.36284 0.08524 0.45204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22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54611E-6 L 0.00903 -0.1382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-691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77778E-7 1.54611E-6 L -0.0283 -0.148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-744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872 0.06148 -0.07726 0.12295 -0.09306 0.19829 C -0.10885 0.27363 -0.10208 0.36284 -0.09531 0.45205 " pathEditMode="relative" ptsTypes="aaA">
                                      <p:cBhvr>
                                        <p:cTn id="71" dur="20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9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5" dur="80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6" dur="80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80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54611E-6 L 0.00903 -0.1382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91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" y="-691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2.77778E-7 1.54611E-6 L -0.0283 -0.1486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91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4" y="-7442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animBg="1"/>
      <p:bldP spid="91141" grpId="1" animBg="1"/>
      <p:bldP spid="91148" grpId="0" animBg="1"/>
      <p:bldP spid="91149" grpId="0"/>
      <p:bldP spid="91149" grpId="1"/>
      <p:bldP spid="91150" grpId="0"/>
      <p:bldP spid="91150" grpId="1"/>
      <p:bldP spid="91151" grpId="0"/>
      <p:bldP spid="91151" grpId="1"/>
      <p:bldP spid="91142" grpId="0"/>
      <p:bldP spid="91142" grpId="1"/>
      <p:bldP spid="91142" grpId="2"/>
      <p:bldP spid="91153" grpId="0" animBg="1"/>
      <p:bldP spid="91153" grpId="1" animBg="1"/>
      <p:bldP spid="91155" grpId="0" animBg="1"/>
      <p:bldP spid="91152" grpId="0"/>
      <p:bldP spid="91152" grpId="1"/>
      <p:bldP spid="91152" grpId="2"/>
      <p:bldP spid="91156" grpId="0"/>
      <p:bldP spid="91156" grpId="1"/>
      <p:bldP spid="91157" grpId="0"/>
      <p:bldP spid="91157" grpId="1"/>
      <p:bldP spid="91158" grpId="0"/>
      <p:bldP spid="91158" grpId="1"/>
      <p:bldP spid="911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274888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696913" y="500221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2093913" y="4922838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476375" y="2133600"/>
            <a:ext cx="522288" cy="4254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662363"/>
            <a:ext cx="552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5" name="Oval 7"/>
          <p:cNvSpPr>
            <a:spLocks noChangeArrowheads="1"/>
          </p:cNvSpPr>
          <p:nvPr/>
        </p:nvSpPr>
        <p:spPr bwMode="auto">
          <a:xfrm>
            <a:off x="985838" y="3273425"/>
            <a:ext cx="2706687" cy="515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1476375" y="3789363"/>
            <a:ext cx="522288" cy="12239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1476375" y="2841625"/>
            <a:ext cx="522288" cy="8572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476375" y="2355850"/>
            <a:ext cx="522288" cy="5683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39" name="Oval 11"/>
          <p:cNvSpPr>
            <a:spLocks noChangeArrowheads="1"/>
          </p:cNvSpPr>
          <p:nvPr/>
        </p:nvSpPr>
        <p:spPr bwMode="auto">
          <a:xfrm>
            <a:off x="985838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476375" y="1700213"/>
            <a:ext cx="522288" cy="7207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41" name="WordArt 13"/>
          <p:cNvSpPr>
            <a:spLocks noChangeArrowheads="1" noChangeShapeType="1" noTextEdit="1"/>
          </p:cNvSpPr>
          <p:nvPr/>
        </p:nvSpPr>
        <p:spPr bwMode="auto">
          <a:xfrm>
            <a:off x="1116013" y="1804988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Zn-stang</a:t>
            </a:r>
          </a:p>
        </p:txBody>
      </p:sp>
      <p:pic>
        <p:nvPicPr>
          <p:cNvPr id="9934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76475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43" name="Text Box 15"/>
          <p:cNvSpPr txBox="1">
            <a:spLocks noChangeArrowheads="1"/>
          </p:cNvSpPr>
          <p:nvPr/>
        </p:nvSpPr>
        <p:spPr bwMode="auto">
          <a:xfrm>
            <a:off x="5303838" y="4994275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99344" name="Text Box 16"/>
          <p:cNvSpPr txBox="1">
            <a:spLocks noChangeArrowheads="1"/>
          </p:cNvSpPr>
          <p:nvPr/>
        </p:nvSpPr>
        <p:spPr bwMode="auto">
          <a:xfrm>
            <a:off x="6700838" y="4918075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7451725" y="2492375"/>
            <a:ext cx="522288" cy="576263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46" name="Oval 18"/>
          <p:cNvSpPr>
            <a:spLocks noChangeArrowheads="1"/>
          </p:cNvSpPr>
          <p:nvPr/>
        </p:nvSpPr>
        <p:spPr bwMode="auto">
          <a:xfrm>
            <a:off x="5656263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7451725" y="1700213"/>
            <a:ext cx="522288" cy="93662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9934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648075"/>
            <a:ext cx="587375" cy="1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49" name="Rectangle 21"/>
          <p:cNvSpPr>
            <a:spLocks noChangeArrowheads="1"/>
          </p:cNvSpPr>
          <p:nvPr/>
        </p:nvSpPr>
        <p:spPr bwMode="auto">
          <a:xfrm>
            <a:off x="7451725" y="3784600"/>
            <a:ext cx="522288" cy="122555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50" name="Oval 22"/>
          <p:cNvSpPr>
            <a:spLocks noChangeArrowheads="1"/>
          </p:cNvSpPr>
          <p:nvPr/>
        </p:nvSpPr>
        <p:spPr bwMode="auto">
          <a:xfrm>
            <a:off x="5659438" y="3284538"/>
            <a:ext cx="2706687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51" name="Rectangle 23"/>
          <p:cNvSpPr>
            <a:spLocks noChangeArrowheads="1"/>
          </p:cNvSpPr>
          <p:nvPr/>
        </p:nvSpPr>
        <p:spPr bwMode="auto">
          <a:xfrm>
            <a:off x="7451725" y="2871788"/>
            <a:ext cx="522288" cy="79216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99352" name="WordArt 24"/>
          <p:cNvSpPr>
            <a:spLocks noChangeArrowheads="1" noChangeShapeType="1" noTextEdit="1"/>
          </p:cNvSpPr>
          <p:nvPr/>
        </p:nvSpPr>
        <p:spPr bwMode="auto">
          <a:xfrm>
            <a:off x="7092950" y="1844675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100000">
                      <a:srgbClr val="FF6600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Cu-stang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7200900" y="6567488"/>
            <a:ext cx="1943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200"/>
              <a:t>© Bård Knudsen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1" grpId="0" animBg="1"/>
      <p:bldP spid="99345" grpId="0" animBg="1"/>
      <p:bldP spid="99347" grpId="0" animBg="1"/>
      <p:bldP spid="99349" grpId="0" animBg="1"/>
      <p:bldP spid="99351" grpId="0" animBg="1"/>
      <p:bldP spid="993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0" y="-26988"/>
            <a:ext cx="9144000" cy="1079501"/>
          </a:xfrm>
          <a:prstGeom prst="rect">
            <a:avLst/>
          </a:prstGeom>
          <a:gradFill rotWithShape="1">
            <a:gsLst>
              <a:gs pos="0">
                <a:srgbClr val="FFFFCC">
                  <a:gamma/>
                  <a:shade val="4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274888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696913" y="500221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2093913" y="4922838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476375" y="2133600"/>
            <a:ext cx="522288" cy="4254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138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662363"/>
            <a:ext cx="552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985838" y="3273425"/>
            <a:ext cx="2706687" cy="515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1476375" y="3789363"/>
            <a:ext cx="522288" cy="12239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1476375" y="2841625"/>
            <a:ext cx="522288" cy="8572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1476375" y="2355850"/>
            <a:ext cx="522288" cy="5683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391" name="Oval 15"/>
          <p:cNvSpPr>
            <a:spLocks noChangeArrowheads="1"/>
          </p:cNvSpPr>
          <p:nvPr/>
        </p:nvSpPr>
        <p:spPr bwMode="auto">
          <a:xfrm>
            <a:off x="985838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1476375" y="1700213"/>
            <a:ext cx="522288" cy="7207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393" name="WordArt 17"/>
          <p:cNvSpPr>
            <a:spLocks noChangeArrowheads="1" noChangeShapeType="1" noTextEdit="1"/>
          </p:cNvSpPr>
          <p:nvPr/>
        </p:nvSpPr>
        <p:spPr bwMode="auto">
          <a:xfrm>
            <a:off x="1116013" y="1804988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Zn-stang</a:t>
            </a:r>
          </a:p>
        </p:txBody>
      </p:sp>
      <p:pic>
        <p:nvPicPr>
          <p:cNvPr id="10139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76475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5303838" y="4994275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6700838" y="4918075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1397" name="Rectangle 21"/>
          <p:cNvSpPr>
            <a:spLocks noChangeArrowheads="1"/>
          </p:cNvSpPr>
          <p:nvPr/>
        </p:nvSpPr>
        <p:spPr bwMode="auto">
          <a:xfrm>
            <a:off x="7451725" y="2492375"/>
            <a:ext cx="522288" cy="576263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398" name="Oval 22"/>
          <p:cNvSpPr>
            <a:spLocks noChangeArrowheads="1"/>
          </p:cNvSpPr>
          <p:nvPr/>
        </p:nvSpPr>
        <p:spPr bwMode="auto">
          <a:xfrm>
            <a:off x="5656263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399" name="Rectangle 23"/>
          <p:cNvSpPr>
            <a:spLocks noChangeArrowheads="1"/>
          </p:cNvSpPr>
          <p:nvPr/>
        </p:nvSpPr>
        <p:spPr bwMode="auto">
          <a:xfrm>
            <a:off x="7451725" y="1700213"/>
            <a:ext cx="522288" cy="93662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140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648075"/>
            <a:ext cx="587375" cy="1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401" name="Rectangle 25"/>
          <p:cNvSpPr>
            <a:spLocks noChangeArrowheads="1"/>
          </p:cNvSpPr>
          <p:nvPr/>
        </p:nvSpPr>
        <p:spPr bwMode="auto">
          <a:xfrm>
            <a:off x="7451725" y="3784600"/>
            <a:ext cx="522288" cy="122555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402" name="Oval 26"/>
          <p:cNvSpPr>
            <a:spLocks noChangeArrowheads="1"/>
          </p:cNvSpPr>
          <p:nvPr/>
        </p:nvSpPr>
        <p:spPr bwMode="auto">
          <a:xfrm>
            <a:off x="5659438" y="3284538"/>
            <a:ext cx="2706687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403" name="Rectangle 27"/>
          <p:cNvSpPr>
            <a:spLocks noChangeArrowheads="1"/>
          </p:cNvSpPr>
          <p:nvPr/>
        </p:nvSpPr>
        <p:spPr bwMode="auto">
          <a:xfrm>
            <a:off x="7451725" y="2871788"/>
            <a:ext cx="522288" cy="79216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404" name="WordArt 28"/>
          <p:cNvSpPr>
            <a:spLocks noChangeArrowheads="1" noChangeShapeType="1" noTextEdit="1"/>
          </p:cNvSpPr>
          <p:nvPr/>
        </p:nvSpPr>
        <p:spPr bwMode="auto">
          <a:xfrm>
            <a:off x="7092950" y="1844675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100000">
                      <a:srgbClr val="FF6600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Cu-stang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844550" y="3933825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endParaRPr lang="nb-NO" sz="2400" b="1"/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1462088" y="3917950"/>
            <a:ext cx="661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800" b="1"/>
              <a:t>2e</a:t>
            </a:r>
            <a:r>
              <a:rPr lang="nb-NO" sz="2800" b="1" baseline="30000"/>
              <a:t>-</a:t>
            </a:r>
            <a:endParaRPr lang="nb-NO" sz="2800" b="1"/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1462088" y="3933825"/>
            <a:ext cx="661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800" b="1"/>
              <a:t>2e</a:t>
            </a:r>
            <a:r>
              <a:rPr lang="nb-NO" sz="2800" b="1" baseline="30000"/>
              <a:t>-</a:t>
            </a:r>
            <a:endParaRPr lang="nb-NO" sz="2800" b="1"/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844550" y="4005263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endParaRPr lang="nb-NO" sz="2400" b="1"/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1458913" y="3933825"/>
            <a:ext cx="661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800" b="1"/>
              <a:t>2e</a:t>
            </a:r>
            <a:r>
              <a:rPr lang="nb-NO" sz="2800" b="1" baseline="30000"/>
              <a:t>-</a:t>
            </a:r>
            <a:endParaRPr lang="nb-NO" sz="2800" b="1"/>
          </a:p>
        </p:txBody>
      </p:sp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827088" y="4006850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endParaRPr lang="nb-NO" sz="2400" b="1"/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6877050" y="4019550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7308850" y="4005263"/>
            <a:ext cx="661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800" b="1"/>
              <a:t>2e</a:t>
            </a:r>
            <a:r>
              <a:rPr lang="nb-NO" sz="2800" b="1" baseline="30000"/>
              <a:t>-</a:t>
            </a:r>
            <a:endParaRPr lang="nb-NO" sz="2800" b="1"/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950913" y="76200"/>
            <a:ext cx="4249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Metallenes spenningsrekke:</a:t>
            </a:r>
          </a:p>
        </p:txBody>
      </p:sp>
      <p:sp>
        <p:nvSpPr>
          <p:cNvPr id="101415" name="Rectangle 39"/>
          <p:cNvSpPr>
            <a:spLocks noChangeArrowheads="1"/>
          </p:cNvSpPr>
          <p:nvPr/>
        </p:nvSpPr>
        <p:spPr bwMode="auto">
          <a:xfrm>
            <a:off x="4067175" y="1123950"/>
            <a:ext cx="4968875" cy="5329238"/>
          </a:xfrm>
          <a:prstGeom prst="rect">
            <a:avLst/>
          </a:prstGeom>
          <a:gradFill rotWithShape="1">
            <a:gsLst>
              <a:gs pos="0">
                <a:srgbClr val="DDDDDD">
                  <a:gamma/>
                  <a:shade val="0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0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1416" name="Rectangle 40"/>
          <p:cNvSpPr>
            <a:spLocks noChangeArrowheads="1"/>
          </p:cNvSpPr>
          <p:nvPr/>
        </p:nvSpPr>
        <p:spPr bwMode="auto">
          <a:xfrm>
            <a:off x="4160838" y="1339850"/>
            <a:ext cx="4514850" cy="4897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nb-NO" sz="2800"/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4481513" y="1411288"/>
            <a:ext cx="426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nb-NO" sz="2400" b="1"/>
              <a:t>Metaller har ulik tendens til å avgi metallioner til vann.</a:t>
            </a:r>
          </a:p>
        </p:txBody>
      </p: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4483100" y="3735388"/>
            <a:ext cx="407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Har Zn eller Cu lettest for å</a:t>
            </a:r>
          </a:p>
          <a:p>
            <a:r>
              <a:rPr lang="nb-NO" sz="2400" b="1"/>
              <a:t>gå i løsning?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452438" y="5591175"/>
            <a:ext cx="829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                                                            Det innebærer at Zn- </a:t>
            </a:r>
          </a:p>
          <a:p>
            <a:r>
              <a:rPr lang="nb-NO" sz="2400" b="1"/>
              <a:t>stangen blir mer negativ en Cu-stangen.</a:t>
            </a:r>
          </a:p>
        </p:txBody>
      </p:sp>
      <p:grpSp>
        <p:nvGrpSpPr>
          <p:cNvPr id="101420" name="Group 44"/>
          <p:cNvGrpSpPr>
            <a:grpSpLocks/>
          </p:cNvGrpSpPr>
          <p:nvPr/>
        </p:nvGrpSpPr>
        <p:grpSpPr bwMode="auto">
          <a:xfrm>
            <a:off x="6659563" y="4148138"/>
            <a:ext cx="555625" cy="471487"/>
            <a:chOff x="4954" y="4305"/>
            <a:chExt cx="350" cy="297"/>
          </a:xfrm>
        </p:grpSpPr>
        <p:sp>
          <p:nvSpPr>
            <p:cNvPr id="101421" name="Text Box 45"/>
            <p:cNvSpPr txBox="1">
              <a:spLocks noChangeArrowheads="1"/>
            </p:cNvSpPr>
            <p:nvPr/>
          </p:nvSpPr>
          <p:spPr bwMode="auto">
            <a:xfrm>
              <a:off x="4954" y="4305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b-NO" sz="2400" b="1"/>
                <a:t>Zn</a:t>
              </a:r>
            </a:p>
          </p:txBody>
        </p:sp>
        <p:sp>
          <p:nvSpPr>
            <p:cNvPr id="101422" name="Line 46"/>
            <p:cNvSpPr>
              <a:spLocks noChangeShapeType="1"/>
            </p:cNvSpPr>
            <p:nvPr/>
          </p:nvSpPr>
          <p:spPr bwMode="auto">
            <a:xfrm flipH="1">
              <a:off x="5012" y="460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1423" name="Line 47"/>
            <p:cNvSpPr>
              <a:spLocks noChangeShapeType="1"/>
            </p:cNvSpPr>
            <p:nvPr/>
          </p:nvSpPr>
          <p:spPr bwMode="auto">
            <a:xfrm flipH="1">
              <a:off x="5012" y="456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479425" y="5589588"/>
            <a:ext cx="507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Zn går altså mer i løsning enn Cu.</a:t>
            </a:r>
          </a:p>
        </p:txBody>
      </p:sp>
      <p:sp>
        <p:nvSpPr>
          <p:cNvPr id="101426" name="WordArt 50"/>
          <p:cNvSpPr>
            <a:spLocks noChangeArrowheads="1" noChangeShapeType="1" noTextEdit="1"/>
          </p:cNvSpPr>
          <p:nvPr/>
        </p:nvSpPr>
        <p:spPr bwMode="auto">
          <a:xfrm>
            <a:off x="1116013" y="2276475"/>
            <a:ext cx="2160587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Mest negativ</a:t>
            </a: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4483100" y="2203450"/>
            <a:ext cx="4175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nb-NO" sz="2400" b="1"/>
              <a:t>De metaller som står lengst til venstre i spennings-rekken har lettest for å </a:t>
            </a:r>
          </a:p>
        </p:txBody>
      </p:sp>
      <p:sp>
        <p:nvSpPr>
          <p:cNvPr id="101431" name="Rectangle 55"/>
          <p:cNvSpPr>
            <a:spLocks noChangeArrowheads="1"/>
          </p:cNvSpPr>
          <p:nvPr/>
        </p:nvSpPr>
        <p:spPr bwMode="auto">
          <a:xfrm>
            <a:off x="4471988" y="3284538"/>
            <a:ext cx="195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gå i løsning.</a:t>
            </a:r>
          </a:p>
        </p:txBody>
      </p:sp>
      <p:sp>
        <p:nvSpPr>
          <p:cNvPr id="101435" name="Line 59"/>
          <p:cNvSpPr>
            <a:spLocks noChangeShapeType="1"/>
          </p:cNvSpPr>
          <p:nvPr/>
        </p:nvSpPr>
        <p:spPr bwMode="auto">
          <a:xfrm flipH="1">
            <a:off x="3276600" y="2276475"/>
            <a:ext cx="2808288" cy="1728788"/>
          </a:xfrm>
          <a:prstGeom prst="line">
            <a:avLst/>
          </a:prstGeom>
          <a:noFill/>
          <a:ln w="1111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946150" y="436563"/>
            <a:ext cx="751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Li, Na, Mg, Al, Zn, Fe, Ni, Sn, Pb, Cu, Ag, Hg, Au, Pt</a:t>
            </a:r>
          </a:p>
        </p:txBody>
      </p: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200900" y="6567488"/>
            <a:ext cx="1943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200"/>
              <a:t>© Bård Knudsen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185 C -2.5E-6 0.02126 0.00018 0.04438 0.00591 0.05501 C 0.01163 0.06564 0.02396 0.05917 0.03438 0.06125 C 0.04479 0.06333 0.05747 0.06471 0.06858 0.06772 C 0.07986 0.07072 0.08559 0.08551 0.10122 0.0802 C 0.11667 0.07511 0.15139 0.04923 0.16181 0.03606 C 0.1724 0.02288 0.16806 0.01202 0.16389 0.00116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11" y="436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30414E-6 L -0.00451 -0.1740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8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75179E-6 L -0.00451 -0.1215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607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49 -0.01594 C -0.01649 0.00994 -0.01632 0.03582 -0.0125 0.04761 C -0.0085 0.05963 -0.00034 0.05246 0.0066 0.05477 C 0.01354 0.05709 0.0224 0.0587 0.02934 0.06194 C 0.03698 0.06541 0.0408 0.08205 0.05122 0.07604 C 0.06146 0.07026 0.08472 0.04114 0.09167 0.02635 C 0.09861 0.01179 0.09584 -0.00046 0.09306 -0.01271 " pathEditMode="relative" rAng="0" ptsTypes="aaaaaaA">
                                      <p:cBhvr>
                                        <p:cTn id="58" dur="20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48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3166 C 0.00782 0.04669 0.01563 0.06171 0.02275 0.07234 C 0.02986 0.0832 0.0342 0.10331 0.04254 0.09591 C 0.0507 0.08875 0.06702 0.04045 0.07205 0.02958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346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326 " pathEditMode="relative" ptsTypes="AA">
                                      <p:cBhvr>
                                        <p:cTn id="71" dur="2000" fill="hold"/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8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5" dur="80"/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6" dur="80"/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80"/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10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8" dur="2000"/>
                                        <p:tgtEl>
                                          <p:spTgt spid="101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1" dur="2000"/>
                                        <p:tgtEl>
                                          <p:spTgt spid="101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101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10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10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80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80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80"/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39542E-8 L -2.5E-6 -0.09036 " pathEditMode="relative" ptsTypes="AA">
                                      <p:cBhvr>
                                        <p:cTn id="138" dur="2000" fill="hold"/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89 0.02311 -0.03577 0.04645 -0.05122 0.06494 C -0.06667 0.08343 -0.08021 0.11301 -0.09306 0.11139 C -0.10591 0.10977 -0.12292 0.0721 -0.12796 0.0557 C -0.13299 0.03929 -0.12813 0.02565 -0.12327 0.01225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4" dur="80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5" dur="80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80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770" decel="100000"/>
                                        <p:tgtEl>
                                          <p:spTgt spid="1014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770" decel="100000"/>
                                        <p:tgtEl>
                                          <p:spTgt spid="10142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142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4" dur="770" fill="hold"/>
                                        <p:tgtEl>
                                          <p:spTgt spid="10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6" dur="770" fill="hold"/>
                                        <p:tgtEl>
                                          <p:spTgt spid="10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nimBg="1"/>
      <p:bldP spid="101405" grpId="0"/>
      <p:bldP spid="101405" grpId="1"/>
      <p:bldP spid="101406" grpId="0"/>
      <p:bldP spid="101406" grpId="1"/>
      <p:bldP spid="101407" grpId="0"/>
      <p:bldP spid="101407" grpId="1"/>
      <p:bldP spid="101408" grpId="0"/>
      <p:bldP spid="101408" grpId="1"/>
      <p:bldP spid="101409" grpId="0"/>
      <p:bldP spid="101409" grpId="1"/>
      <p:bldP spid="101410" grpId="0"/>
      <p:bldP spid="101410" grpId="1"/>
      <p:bldP spid="101411" grpId="1"/>
      <p:bldP spid="101412" grpId="0"/>
      <p:bldP spid="101413" grpId="0"/>
      <p:bldP spid="101415" grpId="0" animBg="1"/>
      <p:bldP spid="101415" grpId="1" animBg="1"/>
      <p:bldP spid="101416" grpId="0" animBg="1"/>
      <p:bldP spid="101416" grpId="1" animBg="1"/>
      <p:bldP spid="101417" grpId="0"/>
      <p:bldP spid="101417" grpId="1"/>
      <p:bldP spid="101418" grpId="0"/>
      <p:bldP spid="101418" grpId="1"/>
      <p:bldP spid="101419" grpId="0"/>
      <p:bldP spid="101425" grpId="0"/>
      <p:bldP spid="101426" grpId="0" animBg="1"/>
      <p:bldP spid="101427" grpId="0"/>
      <p:bldP spid="101427" grpId="1"/>
      <p:bldP spid="101431" grpId="0"/>
      <p:bldP spid="101431" grpId="1"/>
      <p:bldP spid="101435" grpId="0" animBg="1"/>
      <p:bldP spid="101435" grpId="1" animBg="1"/>
      <p:bldP spid="1014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274888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696913" y="500221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2093913" y="4922838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1476375" y="2133600"/>
            <a:ext cx="522288" cy="4254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54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662363"/>
            <a:ext cx="552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82" name="Oval 10"/>
          <p:cNvSpPr>
            <a:spLocks noChangeArrowheads="1"/>
          </p:cNvSpPr>
          <p:nvPr/>
        </p:nvSpPr>
        <p:spPr bwMode="auto">
          <a:xfrm>
            <a:off x="985838" y="3273425"/>
            <a:ext cx="2706687" cy="515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1476375" y="3789363"/>
            <a:ext cx="522288" cy="12239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1476375" y="2841625"/>
            <a:ext cx="522288" cy="8572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1476375" y="2355850"/>
            <a:ext cx="522288" cy="5683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86" name="Oval 14"/>
          <p:cNvSpPr>
            <a:spLocks noChangeArrowheads="1"/>
          </p:cNvSpPr>
          <p:nvPr/>
        </p:nvSpPr>
        <p:spPr bwMode="auto">
          <a:xfrm>
            <a:off x="985838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1476375" y="1700213"/>
            <a:ext cx="522288" cy="7207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88" name="WordArt 16"/>
          <p:cNvSpPr>
            <a:spLocks noChangeArrowheads="1" noChangeShapeType="1" noTextEdit="1"/>
          </p:cNvSpPr>
          <p:nvPr/>
        </p:nvSpPr>
        <p:spPr bwMode="auto">
          <a:xfrm>
            <a:off x="1116013" y="1804988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Zn-stang</a:t>
            </a:r>
          </a:p>
        </p:txBody>
      </p:sp>
      <p:pic>
        <p:nvPicPr>
          <p:cNvPr id="105489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76475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5303838" y="500856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6700838" y="4929188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7451725" y="2492375"/>
            <a:ext cx="522288" cy="576263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93" name="Oval 21"/>
          <p:cNvSpPr>
            <a:spLocks noChangeArrowheads="1"/>
          </p:cNvSpPr>
          <p:nvPr/>
        </p:nvSpPr>
        <p:spPr bwMode="auto">
          <a:xfrm>
            <a:off x="5656263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7451725" y="1700213"/>
            <a:ext cx="522288" cy="93662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5495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648075"/>
            <a:ext cx="587375" cy="1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96" name="Rectangle 24"/>
          <p:cNvSpPr>
            <a:spLocks noChangeArrowheads="1"/>
          </p:cNvSpPr>
          <p:nvPr/>
        </p:nvSpPr>
        <p:spPr bwMode="auto">
          <a:xfrm>
            <a:off x="7451725" y="3784600"/>
            <a:ext cx="522288" cy="122555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97" name="Oval 25"/>
          <p:cNvSpPr>
            <a:spLocks noChangeArrowheads="1"/>
          </p:cNvSpPr>
          <p:nvPr/>
        </p:nvSpPr>
        <p:spPr bwMode="auto">
          <a:xfrm>
            <a:off x="5659438" y="3284538"/>
            <a:ext cx="2706687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7451725" y="2871788"/>
            <a:ext cx="522288" cy="79216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499" name="WordArt 27"/>
          <p:cNvSpPr>
            <a:spLocks noChangeArrowheads="1" noChangeShapeType="1" noTextEdit="1"/>
          </p:cNvSpPr>
          <p:nvPr/>
        </p:nvSpPr>
        <p:spPr bwMode="auto">
          <a:xfrm>
            <a:off x="7092950" y="1844675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100000">
                      <a:srgbClr val="FF6600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Cu-stang</a:t>
            </a:r>
          </a:p>
        </p:txBody>
      </p:sp>
      <p:sp>
        <p:nvSpPr>
          <p:cNvPr id="105502" name="WordArt 30"/>
          <p:cNvSpPr>
            <a:spLocks noChangeArrowheads="1" noChangeShapeType="1" noTextEdit="1"/>
          </p:cNvSpPr>
          <p:nvPr/>
        </p:nvSpPr>
        <p:spPr bwMode="auto">
          <a:xfrm>
            <a:off x="1108075" y="2276475"/>
            <a:ext cx="2160588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Mest negativ</a:t>
            </a:r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 flipV="1">
            <a:off x="1692275" y="54927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5504" name="Line 32"/>
          <p:cNvSpPr>
            <a:spLocks noChangeShapeType="1"/>
          </p:cNvSpPr>
          <p:nvPr/>
        </p:nvSpPr>
        <p:spPr bwMode="auto">
          <a:xfrm flipV="1">
            <a:off x="1692275" y="54927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grpSp>
        <p:nvGrpSpPr>
          <p:cNvPr id="105505" name="Group 33"/>
          <p:cNvGrpSpPr>
            <a:grpSpLocks/>
          </p:cNvGrpSpPr>
          <p:nvPr/>
        </p:nvGrpSpPr>
        <p:grpSpPr bwMode="auto">
          <a:xfrm>
            <a:off x="4356100" y="188913"/>
            <a:ext cx="720725" cy="719137"/>
            <a:chOff x="2653" y="119"/>
            <a:chExt cx="454" cy="453"/>
          </a:xfrm>
        </p:grpSpPr>
        <p:sp>
          <p:nvSpPr>
            <p:cNvPr id="105506" name="Oval 34"/>
            <p:cNvSpPr>
              <a:spLocks noChangeArrowheads="1"/>
            </p:cNvSpPr>
            <p:nvPr/>
          </p:nvSpPr>
          <p:spPr bwMode="auto">
            <a:xfrm>
              <a:off x="2653" y="119"/>
              <a:ext cx="454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5507" name="Line 35"/>
            <p:cNvSpPr>
              <a:spLocks noChangeShapeType="1"/>
            </p:cNvSpPr>
            <p:nvPr/>
          </p:nvSpPr>
          <p:spPr bwMode="auto">
            <a:xfrm>
              <a:off x="2699" y="210"/>
              <a:ext cx="36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5508" name="Line 36"/>
            <p:cNvSpPr>
              <a:spLocks noChangeShapeType="1"/>
            </p:cNvSpPr>
            <p:nvPr/>
          </p:nvSpPr>
          <p:spPr bwMode="auto">
            <a:xfrm flipH="1">
              <a:off x="2699" y="210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05509" name="Line 37"/>
          <p:cNvSpPr>
            <a:spLocks noChangeShapeType="1"/>
          </p:cNvSpPr>
          <p:nvPr/>
        </p:nvSpPr>
        <p:spPr bwMode="auto">
          <a:xfrm flipV="1">
            <a:off x="7740650" y="54927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5510" name="Line 38"/>
          <p:cNvSpPr>
            <a:spLocks noChangeShapeType="1"/>
          </p:cNvSpPr>
          <p:nvPr/>
        </p:nvSpPr>
        <p:spPr bwMode="auto">
          <a:xfrm flipV="1">
            <a:off x="5076825" y="54927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grpSp>
        <p:nvGrpSpPr>
          <p:cNvPr id="105519" name="Group 47"/>
          <p:cNvGrpSpPr>
            <a:grpSpLocks/>
          </p:cNvGrpSpPr>
          <p:nvPr/>
        </p:nvGrpSpPr>
        <p:grpSpPr bwMode="auto">
          <a:xfrm>
            <a:off x="0" y="5948363"/>
            <a:ext cx="9144000" cy="576262"/>
            <a:chOff x="0" y="3747"/>
            <a:chExt cx="5760" cy="363"/>
          </a:xfrm>
        </p:grpSpPr>
        <p:sp>
          <p:nvSpPr>
            <p:cNvPr id="105520" name="Rectangle 48"/>
            <p:cNvSpPr>
              <a:spLocks noChangeArrowheads="1"/>
            </p:cNvSpPr>
            <p:nvPr/>
          </p:nvSpPr>
          <p:spPr bwMode="auto">
            <a:xfrm>
              <a:off x="0" y="3747"/>
              <a:ext cx="5760" cy="3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5521" name="Text Box 49"/>
            <p:cNvSpPr txBox="1">
              <a:spLocks noChangeArrowheads="1"/>
            </p:cNvSpPr>
            <p:nvPr/>
          </p:nvSpPr>
          <p:spPr bwMode="auto">
            <a:xfrm>
              <a:off x="385" y="3777"/>
              <a:ext cx="47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b-NO" sz="2400" b="1">
                  <a:solidFill>
                    <a:schemeClr val="bg1"/>
                  </a:solidFill>
                </a:rPr>
                <a:t>Vi trenger en sluttet krets for å få strømmen til å gå</a:t>
              </a:r>
            </a:p>
          </p:txBody>
        </p:sp>
      </p:grpSp>
      <p:sp>
        <p:nvSpPr>
          <p:cNvPr id="105525" name="Rectangle 53"/>
          <p:cNvSpPr>
            <a:spLocks noChangeArrowheads="1"/>
          </p:cNvSpPr>
          <p:nvPr/>
        </p:nvSpPr>
        <p:spPr bwMode="auto">
          <a:xfrm>
            <a:off x="0" y="-26988"/>
            <a:ext cx="9144000" cy="1079501"/>
          </a:xfrm>
          <a:prstGeom prst="rect">
            <a:avLst/>
          </a:prstGeom>
          <a:gradFill rotWithShape="1">
            <a:gsLst>
              <a:gs pos="0">
                <a:srgbClr val="FFFFCC">
                  <a:gamma/>
                  <a:shade val="4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5526" name="Text Box 54"/>
          <p:cNvSpPr txBox="1">
            <a:spLocks noChangeArrowheads="1"/>
          </p:cNvSpPr>
          <p:nvPr/>
        </p:nvSpPr>
        <p:spPr bwMode="auto">
          <a:xfrm>
            <a:off x="950913" y="76200"/>
            <a:ext cx="4249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Metallenes spenningsrekke:</a:t>
            </a:r>
          </a:p>
        </p:txBody>
      </p:sp>
      <p:sp>
        <p:nvSpPr>
          <p:cNvPr id="105527" name="Text Box 55"/>
          <p:cNvSpPr txBox="1">
            <a:spLocks noChangeArrowheads="1"/>
          </p:cNvSpPr>
          <p:nvPr/>
        </p:nvSpPr>
        <p:spPr bwMode="auto">
          <a:xfrm>
            <a:off x="946150" y="436563"/>
            <a:ext cx="751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Li, Na, Mg, Al, Zn, Fe, Ni, Sn, Pb, Cu, Ag, Hg, Au, Pt</a:t>
            </a:r>
          </a:p>
        </p:txBody>
      </p:sp>
      <p:sp>
        <p:nvSpPr>
          <p:cNvPr id="105528" name="Text Box 56"/>
          <p:cNvSpPr txBox="1">
            <a:spLocks noChangeArrowheads="1"/>
          </p:cNvSpPr>
          <p:nvPr/>
        </p:nvSpPr>
        <p:spPr bwMode="auto">
          <a:xfrm>
            <a:off x="452438" y="5591175"/>
            <a:ext cx="8296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                                                            Det innebærer at Zn- </a:t>
            </a:r>
          </a:p>
          <a:p>
            <a:r>
              <a:rPr lang="nb-NO" sz="2400" b="1"/>
              <a:t>stangen blir mer negativ en Cu-stangen.</a:t>
            </a:r>
          </a:p>
        </p:txBody>
      </p:sp>
      <p:sp>
        <p:nvSpPr>
          <p:cNvPr id="105529" name="Text Box 57"/>
          <p:cNvSpPr txBox="1">
            <a:spLocks noChangeArrowheads="1"/>
          </p:cNvSpPr>
          <p:nvPr/>
        </p:nvSpPr>
        <p:spPr bwMode="auto">
          <a:xfrm>
            <a:off x="479425" y="5589588"/>
            <a:ext cx="5072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Zn går altså mer i løsning enn Cu.</a:t>
            </a:r>
          </a:p>
        </p:txBody>
      </p:sp>
      <p:sp>
        <p:nvSpPr>
          <p:cNvPr id="105531" name="Text Box 59"/>
          <p:cNvSpPr txBox="1">
            <a:spLocks noChangeArrowheads="1"/>
          </p:cNvSpPr>
          <p:nvPr/>
        </p:nvSpPr>
        <p:spPr bwMode="auto">
          <a:xfrm>
            <a:off x="7200900" y="6567488"/>
            <a:ext cx="1943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200"/>
              <a:t>© Bård Knudsen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5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105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05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5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5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3" grpId="0" animBg="1"/>
      <p:bldP spid="105504" grpId="0" animBg="1"/>
      <p:bldP spid="105509" grpId="0" animBg="1"/>
      <p:bldP spid="105510" grpId="0" animBg="1"/>
      <p:bldP spid="105525" grpId="0" animBg="1"/>
      <p:bldP spid="105526" grpId="0"/>
      <p:bldP spid="105527" grpId="0"/>
      <p:bldP spid="105528" grpId="0"/>
      <p:bldP spid="1055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274888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696913" y="500221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2093913" y="4922838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476375" y="2133600"/>
            <a:ext cx="522288" cy="4254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752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662363"/>
            <a:ext cx="552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0" name="Oval 10"/>
          <p:cNvSpPr>
            <a:spLocks noChangeArrowheads="1"/>
          </p:cNvSpPr>
          <p:nvPr/>
        </p:nvSpPr>
        <p:spPr bwMode="auto">
          <a:xfrm>
            <a:off x="985838" y="3273425"/>
            <a:ext cx="2706687" cy="515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1476375" y="3789363"/>
            <a:ext cx="522288" cy="12239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1476375" y="2841625"/>
            <a:ext cx="522288" cy="8572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1476375" y="2355850"/>
            <a:ext cx="522288" cy="5683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753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76475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5303838" y="500856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6700838" y="4929188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7451725" y="2492375"/>
            <a:ext cx="522288" cy="576263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7538" name="Oval 18"/>
          <p:cNvSpPr>
            <a:spLocks noChangeArrowheads="1"/>
          </p:cNvSpPr>
          <p:nvPr/>
        </p:nvSpPr>
        <p:spPr bwMode="auto">
          <a:xfrm>
            <a:off x="5656263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7539" name="Rectangle 19"/>
          <p:cNvSpPr>
            <a:spLocks noChangeArrowheads="1"/>
          </p:cNvSpPr>
          <p:nvPr/>
        </p:nvSpPr>
        <p:spPr bwMode="auto">
          <a:xfrm>
            <a:off x="7451725" y="1700213"/>
            <a:ext cx="522288" cy="93662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7540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648075"/>
            <a:ext cx="587375" cy="1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1" name="Rectangle 21"/>
          <p:cNvSpPr>
            <a:spLocks noChangeArrowheads="1"/>
          </p:cNvSpPr>
          <p:nvPr/>
        </p:nvSpPr>
        <p:spPr bwMode="auto">
          <a:xfrm>
            <a:off x="7451725" y="3784600"/>
            <a:ext cx="522288" cy="122555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7542" name="Oval 22"/>
          <p:cNvSpPr>
            <a:spLocks noChangeArrowheads="1"/>
          </p:cNvSpPr>
          <p:nvPr/>
        </p:nvSpPr>
        <p:spPr bwMode="auto">
          <a:xfrm>
            <a:off x="5659438" y="3284538"/>
            <a:ext cx="2706687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7451725" y="2871788"/>
            <a:ext cx="522288" cy="79216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7544" name="WordArt 24"/>
          <p:cNvSpPr>
            <a:spLocks noChangeArrowheads="1" noChangeShapeType="1" noTextEdit="1"/>
          </p:cNvSpPr>
          <p:nvPr/>
        </p:nvSpPr>
        <p:spPr bwMode="auto">
          <a:xfrm>
            <a:off x="7092950" y="1844675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100000">
                      <a:srgbClr val="FF6600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Cu-stang</a:t>
            </a:r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1692275" y="54927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 flipV="1">
            <a:off x="1692275" y="54927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grpSp>
        <p:nvGrpSpPr>
          <p:cNvPr id="107550" name="Group 30"/>
          <p:cNvGrpSpPr>
            <a:grpSpLocks/>
          </p:cNvGrpSpPr>
          <p:nvPr/>
        </p:nvGrpSpPr>
        <p:grpSpPr bwMode="auto">
          <a:xfrm>
            <a:off x="4356100" y="188913"/>
            <a:ext cx="720725" cy="719137"/>
            <a:chOff x="2653" y="119"/>
            <a:chExt cx="454" cy="453"/>
          </a:xfrm>
        </p:grpSpPr>
        <p:sp>
          <p:nvSpPr>
            <p:cNvPr id="107551" name="Oval 31"/>
            <p:cNvSpPr>
              <a:spLocks noChangeArrowheads="1"/>
            </p:cNvSpPr>
            <p:nvPr/>
          </p:nvSpPr>
          <p:spPr bwMode="auto">
            <a:xfrm>
              <a:off x="2653" y="119"/>
              <a:ext cx="454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7552" name="Line 32"/>
            <p:cNvSpPr>
              <a:spLocks noChangeShapeType="1"/>
            </p:cNvSpPr>
            <p:nvPr/>
          </p:nvSpPr>
          <p:spPr bwMode="auto">
            <a:xfrm>
              <a:off x="2699" y="210"/>
              <a:ext cx="36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553" name="Line 33"/>
            <p:cNvSpPr>
              <a:spLocks noChangeShapeType="1"/>
            </p:cNvSpPr>
            <p:nvPr/>
          </p:nvSpPr>
          <p:spPr bwMode="auto">
            <a:xfrm flipH="1">
              <a:off x="2699" y="210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07554" name="Line 34"/>
          <p:cNvSpPr>
            <a:spLocks noChangeShapeType="1"/>
          </p:cNvSpPr>
          <p:nvPr/>
        </p:nvSpPr>
        <p:spPr bwMode="auto">
          <a:xfrm flipV="1">
            <a:off x="7740650" y="54927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5076825" y="54927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3708400" y="3763963"/>
            <a:ext cx="196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Bomullsdott</a:t>
            </a:r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 flipV="1">
            <a:off x="3814763" y="42211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7558" name="Oval 38"/>
          <p:cNvSpPr>
            <a:spLocks noChangeArrowheads="1"/>
          </p:cNvSpPr>
          <p:nvPr/>
        </p:nvSpPr>
        <p:spPr bwMode="auto">
          <a:xfrm>
            <a:off x="985838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7559" name="Rectangle 39"/>
          <p:cNvSpPr>
            <a:spLocks noChangeArrowheads="1"/>
          </p:cNvSpPr>
          <p:nvPr/>
        </p:nvSpPr>
        <p:spPr bwMode="auto">
          <a:xfrm>
            <a:off x="1476375" y="1700213"/>
            <a:ext cx="522288" cy="7207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grpSp>
        <p:nvGrpSpPr>
          <p:cNvPr id="107560" name="Group 40"/>
          <p:cNvGrpSpPr>
            <a:grpSpLocks/>
          </p:cNvGrpSpPr>
          <p:nvPr/>
        </p:nvGrpSpPr>
        <p:grpSpPr bwMode="auto">
          <a:xfrm>
            <a:off x="3232150" y="1428750"/>
            <a:ext cx="2924175" cy="2936875"/>
            <a:chOff x="2036" y="909"/>
            <a:chExt cx="1842" cy="1850"/>
          </a:xfrm>
        </p:grpSpPr>
        <p:pic>
          <p:nvPicPr>
            <p:cNvPr id="107561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" y="1525"/>
              <a:ext cx="240" cy="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62" name="Picture 4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" y="1516"/>
              <a:ext cx="209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63" name="Picture 4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" y="909"/>
              <a:ext cx="1839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64" name="Picture 4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" y="1389"/>
              <a:ext cx="240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65" name="Line 45"/>
            <p:cNvSpPr>
              <a:spLocks noChangeShapeType="1"/>
            </p:cNvSpPr>
            <p:nvPr/>
          </p:nvSpPr>
          <p:spPr bwMode="auto">
            <a:xfrm>
              <a:off x="2228" y="1389"/>
              <a:ext cx="0" cy="8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566" name="Line 46"/>
            <p:cNvSpPr>
              <a:spLocks noChangeShapeType="1"/>
            </p:cNvSpPr>
            <p:nvPr/>
          </p:nvSpPr>
          <p:spPr bwMode="auto">
            <a:xfrm>
              <a:off x="2301" y="913"/>
              <a:ext cx="1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567" name="Line 47"/>
            <p:cNvSpPr>
              <a:spLocks noChangeShapeType="1"/>
            </p:cNvSpPr>
            <p:nvPr/>
          </p:nvSpPr>
          <p:spPr bwMode="auto">
            <a:xfrm>
              <a:off x="2042" y="1117"/>
              <a:ext cx="0" cy="11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568" name="Line 48"/>
            <p:cNvSpPr>
              <a:spLocks noChangeShapeType="1"/>
            </p:cNvSpPr>
            <p:nvPr/>
          </p:nvSpPr>
          <p:spPr bwMode="auto">
            <a:xfrm>
              <a:off x="2042" y="2344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569" name="Line 49"/>
            <p:cNvSpPr>
              <a:spLocks noChangeShapeType="1"/>
            </p:cNvSpPr>
            <p:nvPr/>
          </p:nvSpPr>
          <p:spPr bwMode="auto">
            <a:xfrm>
              <a:off x="2232" y="2296"/>
              <a:ext cx="0" cy="3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pic>
          <p:nvPicPr>
            <p:cNvPr id="107570" name="Picture 5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" y="2267"/>
              <a:ext cx="192" cy="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71" name="Line 51"/>
            <p:cNvSpPr>
              <a:spLocks noChangeShapeType="1"/>
            </p:cNvSpPr>
            <p:nvPr/>
          </p:nvSpPr>
          <p:spPr bwMode="auto">
            <a:xfrm>
              <a:off x="2044" y="2269"/>
              <a:ext cx="182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572" name="Line 52"/>
            <p:cNvSpPr>
              <a:spLocks noChangeShapeType="1"/>
            </p:cNvSpPr>
            <p:nvPr/>
          </p:nvSpPr>
          <p:spPr bwMode="auto">
            <a:xfrm rot="21180000">
              <a:off x="3787" y="2115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pic>
          <p:nvPicPr>
            <p:cNvPr id="107573" name="Picture 5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" y="2271"/>
              <a:ext cx="216" cy="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74" name="Picture 5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" y="2205"/>
              <a:ext cx="265" cy="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75" name="Picture 5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2069"/>
              <a:ext cx="197" cy="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76" name="Picture 5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" y="2357"/>
              <a:ext cx="202" cy="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77" name="Line 57"/>
            <p:cNvSpPr>
              <a:spLocks noChangeShapeType="1"/>
            </p:cNvSpPr>
            <p:nvPr/>
          </p:nvSpPr>
          <p:spPr bwMode="auto">
            <a:xfrm>
              <a:off x="3631" y="2296"/>
              <a:ext cx="0" cy="3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578" name="Line 58"/>
            <p:cNvSpPr>
              <a:spLocks noChangeShapeType="1"/>
            </p:cNvSpPr>
            <p:nvPr/>
          </p:nvSpPr>
          <p:spPr bwMode="auto">
            <a:xfrm>
              <a:off x="3627" y="1367"/>
              <a:ext cx="0" cy="8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579" name="Line 59"/>
            <p:cNvSpPr>
              <a:spLocks noChangeShapeType="1"/>
            </p:cNvSpPr>
            <p:nvPr/>
          </p:nvSpPr>
          <p:spPr bwMode="auto">
            <a:xfrm>
              <a:off x="3815" y="1117"/>
              <a:ext cx="0" cy="111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pic>
          <p:nvPicPr>
            <p:cNvPr id="107580" name="Picture 6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" y="1380"/>
              <a:ext cx="209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581" name="WordArt 61"/>
          <p:cNvSpPr>
            <a:spLocks noChangeArrowheads="1" noChangeShapeType="1" noTextEdit="1"/>
          </p:cNvSpPr>
          <p:nvPr/>
        </p:nvSpPr>
        <p:spPr bwMode="auto">
          <a:xfrm>
            <a:off x="1108075" y="2276475"/>
            <a:ext cx="2160588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Mest negativ</a:t>
            </a:r>
          </a:p>
        </p:txBody>
      </p:sp>
      <p:sp>
        <p:nvSpPr>
          <p:cNvPr id="107582" name="WordArt 62"/>
          <p:cNvSpPr>
            <a:spLocks noChangeArrowheads="1" noChangeShapeType="1" noTextEdit="1"/>
          </p:cNvSpPr>
          <p:nvPr/>
        </p:nvSpPr>
        <p:spPr bwMode="auto">
          <a:xfrm>
            <a:off x="1116013" y="1804988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Zn-stang</a:t>
            </a:r>
          </a:p>
        </p:txBody>
      </p:sp>
      <p:sp>
        <p:nvSpPr>
          <p:cNvPr id="107584" name="Text Box 64"/>
          <p:cNvSpPr txBox="1">
            <a:spLocks noChangeArrowheads="1"/>
          </p:cNvSpPr>
          <p:nvPr/>
        </p:nvSpPr>
        <p:spPr bwMode="auto">
          <a:xfrm>
            <a:off x="3986213" y="1027113"/>
            <a:ext cx="123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Saltbro</a:t>
            </a:r>
          </a:p>
        </p:txBody>
      </p:sp>
      <p:sp>
        <p:nvSpPr>
          <p:cNvPr id="107585" name="Cloud"/>
          <p:cNvSpPr>
            <a:spLocks noChangeAspect="1" noEditPoints="1" noChangeArrowheads="1"/>
          </p:cNvSpPr>
          <p:nvPr/>
        </p:nvSpPr>
        <p:spPr bwMode="auto">
          <a:xfrm>
            <a:off x="3097213" y="4076700"/>
            <a:ext cx="503237" cy="3381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b-NO"/>
          </a:p>
        </p:txBody>
      </p:sp>
      <p:sp>
        <p:nvSpPr>
          <p:cNvPr id="107586" name="Cloud"/>
          <p:cNvSpPr>
            <a:spLocks noChangeAspect="1" noEditPoints="1" noChangeArrowheads="1"/>
          </p:cNvSpPr>
          <p:nvPr/>
        </p:nvSpPr>
        <p:spPr bwMode="auto">
          <a:xfrm>
            <a:off x="5659438" y="4076700"/>
            <a:ext cx="503237" cy="3381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b-NO"/>
          </a:p>
        </p:txBody>
      </p:sp>
      <p:pic>
        <p:nvPicPr>
          <p:cNvPr id="107587" name="Picture 6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2667000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88" name="Line 68"/>
          <p:cNvSpPr>
            <a:spLocks noChangeShapeType="1"/>
          </p:cNvSpPr>
          <p:nvPr/>
        </p:nvSpPr>
        <p:spPr bwMode="auto">
          <a:xfrm rot="1620000" flipV="1">
            <a:off x="3492500" y="2644775"/>
            <a:ext cx="714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pic>
        <p:nvPicPr>
          <p:cNvPr id="107589" name="Picture 6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2565400"/>
            <a:ext cx="4286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90" name="Picture 7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98700"/>
            <a:ext cx="5143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91" name="Picture 7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1916113"/>
            <a:ext cx="4286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92" name="Text Box 72"/>
          <p:cNvSpPr txBox="1">
            <a:spLocks noChangeArrowheads="1"/>
          </p:cNvSpPr>
          <p:nvPr/>
        </p:nvSpPr>
        <p:spPr bwMode="auto">
          <a:xfrm>
            <a:off x="3492500" y="1341438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7593" name="Text Box 73"/>
          <p:cNvSpPr txBox="1">
            <a:spLocks noChangeArrowheads="1"/>
          </p:cNvSpPr>
          <p:nvPr/>
        </p:nvSpPr>
        <p:spPr bwMode="auto">
          <a:xfrm>
            <a:off x="4657725" y="134143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Na</a:t>
            </a:r>
            <a:r>
              <a:rPr lang="nb-NO" sz="2400" b="1" baseline="30000"/>
              <a:t>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grpSp>
        <p:nvGrpSpPr>
          <p:cNvPr id="107597" name="Group 77"/>
          <p:cNvGrpSpPr>
            <a:grpSpLocks/>
          </p:cNvGrpSpPr>
          <p:nvPr/>
        </p:nvGrpSpPr>
        <p:grpSpPr bwMode="auto">
          <a:xfrm>
            <a:off x="0" y="5948363"/>
            <a:ext cx="9144000" cy="576262"/>
            <a:chOff x="0" y="3747"/>
            <a:chExt cx="5760" cy="363"/>
          </a:xfrm>
        </p:grpSpPr>
        <p:sp>
          <p:nvSpPr>
            <p:cNvPr id="107598" name="Rectangle 78"/>
            <p:cNvSpPr>
              <a:spLocks noChangeArrowheads="1"/>
            </p:cNvSpPr>
            <p:nvPr/>
          </p:nvSpPr>
          <p:spPr bwMode="auto">
            <a:xfrm>
              <a:off x="0" y="3747"/>
              <a:ext cx="5760" cy="3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7599" name="Text Box 79"/>
            <p:cNvSpPr txBox="1">
              <a:spLocks noChangeArrowheads="1"/>
            </p:cNvSpPr>
            <p:nvPr/>
          </p:nvSpPr>
          <p:spPr bwMode="auto">
            <a:xfrm>
              <a:off x="385" y="3777"/>
              <a:ext cx="47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b-NO" sz="2400" b="1">
                  <a:solidFill>
                    <a:schemeClr val="bg1"/>
                  </a:solidFill>
                </a:rPr>
                <a:t>Vi trenger en sluttet krets for å få strømmen til å gå</a:t>
              </a:r>
            </a:p>
          </p:txBody>
        </p:sp>
      </p:grpSp>
      <p:sp>
        <p:nvSpPr>
          <p:cNvPr id="107601" name="Text Box 81"/>
          <p:cNvSpPr txBox="1">
            <a:spLocks noChangeArrowheads="1"/>
          </p:cNvSpPr>
          <p:nvPr/>
        </p:nvSpPr>
        <p:spPr bwMode="auto">
          <a:xfrm>
            <a:off x="7200900" y="6567488"/>
            <a:ext cx="1943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200"/>
              <a:t>© Bård Knudsen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7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6" grpId="0"/>
      <p:bldP spid="107557" grpId="0" animBg="1"/>
      <p:bldP spid="107584" grpId="0"/>
      <p:bldP spid="107585" grpId="0" animBg="1"/>
      <p:bldP spid="107586" grpId="0" animBg="1"/>
      <p:bldP spid="107588" grpId="0" animBg="1"/>
      <p:bldP spid="107592" grpId="0"/>
      <p:bldP spid="1075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276475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696913" y="500221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2093913" y="4922838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1476375" y="2133600"/>
            <a:ext cx="522288" cy="4254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95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662363"/>
            <a:ext cx="5524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8" name="Oval 10"/>
          <p:cNvSpPr>
            <a:spLocks noChangeArrowheads="1"/>
          </p:cNvSpPr>
          <p:nvPr/>
        </p:nvSpPr>
        <p:spPr bwMode="auto">
          <a:xfrm>
            <a:off x="985838" y="3273425"/>
            <a:ext cx="2706687" cy="515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1476375" y="3789363"/>
            <a:ext cx="522288" cy="1223962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1476375" y="2841625"/>
            <a:ext cx="522288" cy="8572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1476375" y="2355850"/>
            <a:ext cx="522288" cy="5683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958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76475"/>
            <a:ext cx="3810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5303838" y="500856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9584" name="Text Box 16"/>
          <p:cNvSpPr txBox="1">
            <a:spLocks noChangeArrowheads="1"/>
          </p:cNvSpPr>
          <p:nvPr/>
        </p:nvSpPr>
        <p:spPr bwMode="auto">
          <a:xfrm>
            <a:off x="6700838" y="4929188"/>
            <a:ext cx="192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7451725" y="2492375"/>
            <a:ext cx="522288" cy="576263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586" name="Oval 18"/>
          <p:cNvSpPr>
            <a:spLocks noChangeArrowheads="1"/>
          </p:cNvSpPr>
          <p:nvPr/>
        </p:nvSpPr>
        <p:spPr bwMode="auto">
          <a:xfrm>
            <a:off x="5656263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7451725" y="1700213"/>
            <a:ext cx="522288" cy="936625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pic>
        <p:nvPicPr>
          <p:cNvPr id="109588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648075"/>
            <a:ext cx="587375" cy="16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7451725" y="3784600"/>
            <a:ext cx="522288" cy="122555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590" name="Oval 22"/>
          <p:cNvSpPr>
            <a:spLocks noChangeArrowheads="1"/>
          </p:cNvSpPr>
          <p:nvPr/>
        </p:nvSpPr>
        <p:spPr bwMode="auto">
          <a:xfrm>
            <a:off x="5659438" y="3284538"/>
            <a:ext cx="2706687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7451725" y="2871788"/>
            <a:ext cx="522288" cy="79216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592" name="WordArt 24"/>
          <p:cNvSpPr>
            <a:spLocks noChangeArrowheads="1" noChangeShapeType="1" noTextEdit="1"/>
          </p:cNvSpPr>
          <p:nvPr/>
        </p:nvSpPr>
        <p:spPr bwMode="auto">
          <a:xfrm>
            <a:off x="7092950" y="1844675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6600">
                        <a:gamma/>
                        <a:shade val="46275"/>
                        <a:invGamma/>
                      </a:srgbClr>
                    </a:gs>
                    <a:gs pos="100000">
                      <a:srgbClr val="FF6600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Cu-stang</a:t>
            </a:r>
          </a:p>
        </p:txBody>
      </p:sp>
      <p:sp>
        <p:nvSpPr>
          <p:cNvPr id="109593" name="Line 25"/>
          <p:cNvSpPr>
            <a:spLocks noChangeShapeType="1"/>
          </p:cNvSpPr>
          <p:nvPr/>
        </p:nvSpPr>
        <p:spPr bwMode="auto">
          <a:xfrm flipV="1">
            <a:off x="1692275" y="54927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9594" name="Line 26"/>
          <p:cNvSpPr>
            <a:spLocks noChangeShapeType="1"/>
          </p:cNvSpPr>
          <p:nvPr/>
        </p:nvSpPr>
        <p:spPr bwMode="auto">
          <a:xfrm flipV="1">
            <a:off x="1692275" y="54927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grpSp>
        <p:nvGrpSpPr>
          <p:cNvPr id="109595" name="Group 27"/>
          <p:cNvGrpSpPr>
            <a:grpSpLocks/>
          </p:cNvGrpSpPr>
          <p:nvPr/>
        </p:nvGrpSpPr>
        <p:grpSpPr bwMode="auto">
          <a:xfrm>
            <a:off x="4356100" y="188913"/>
            <a:ext cx="720725" cy="719137"/>
            <a:chOff x="2653" y="119"/>
            <a:chExt cx="454" cy="453"/>
          </a:xfrm>
        </p:grpSpPr>
        <p:sp>
          <p:nvSpPr>
            <p:cNvPr id="109596" name="Oval 28"/>
            <p:cNvSpPr>
              <a:spLocks noChangeArrowheads="1"/>
            </p:cNvSpPr>
            <p:nvPr/>
          </p:nvSpPr>
          <p:spPr bwMode="auto">
            <a:xfrm>
              <a:off x="2653" y="119"/>
              <a:ext cx="454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9597" name="Line 29"/>
            <p:cNvSpPr>
              <a:spLocks noChangeShapeType="1"/>
            </p:cNvSpPr>
            <p:nvPr/>
          </p:nvSpPr>
          <p:spPr bwMode="auto">
            <a:xfrm>
              <a:off x="2699" y="210"/>
              <a:ext cx="36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598" name="Line 30"/>
            <p:cNvSpPr>
              <a:spLocks noChangeShapeType="1"/>
            </p:cNvSpPr>
            <p:nvPr/>
          </p:nvSpPr>
          <p:spPr bwMode="auto">
            <a:xfrm flipH="1">
              <a:off x="2699" y="210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09599" name="Line 31"/>
          <p:cNvSpPr>
            <a:spLocks noChangeShapeType="1"/>
          </p:cNvSpPr>
          <p:nvPr/>
        </p:nvSpPr>
        <p:spPr bwMode="auto">
          <a:xfrm flipV="1">
            <a:off x="7740650" y="54927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9600" name="Line 32"/>
          <p:cNvSpPr>
            <a:spLocks noChangeShapeType="1"/>
          </p:cNvSpPr>
          <p:nvPr/>
        </p:nvSpPr>
        <p:spPr bwMode="auto">
          <a:xfrm flipV="1">
            <a:off x="5076825" y="54927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9601" name="Text Box 33"/>
          <p:cNvSpPr txBox="1">
            <a:spLocks noChangeArrowheads="1"/>
          </p:cNvSpPr>
          <p:nvPr/>
        </p:nvSpPr>
        <p:spPr bwMode="auto">
          <a:xfrm>
            <a:off x="3708400" y="3763963"/>
            <a:ext cx="196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Bomullsdott</a:t>
            </a:r>
          </a:p>
        </p:txBody>
      </p:sp>
      <p:sp>
        <p:nvSpPr>
          <p:cNvPr id="109602" name="Line 34"/>
          <p:cNvSpPr>
            <a:spLocks noChangeShapeType="1"/>
          </p:cNvSpPr>
          <p:nvPr/>
        </p:nvSpPr>
        <p:spPr bwMode="auto">
          <a:xfrm flipV="1">
            <a:off x="3814763" y="42211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9603" name="Oval 35"/>
          <p:cNvSpPr>
            <a:spLocks noChangeArrowheads="1"/>
          </p:cNvSpPr>
          <p:nvPr/>
        </p:nvSpPr>
        <p:spPr bwMode="auto">
          <a:xfrm>
            <a:off x="985838" y="2276475"/>
            <a:ext cx="2706687" cy="5476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604" name="Rectangle 36"/>
          <p:cNvSpPr>
            <a:spLocks noChangeArrowheads="1"/>
          </p:cNvSpPr>
          <p:nvPr/>
        </p:nvSpPr>
        <p:spPr bwMode="auto">
          <a:xfrm>
            <a:off x="1476375" y="1700213"/>
            <a:ext cx="522288" cy="720725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grpSp>
        <p:nvGrpSpPr>
          <p:cNvPr id="109605" name="Group 37"/>
          <p:cNvGrpSpPr>
            <a:grpSpLocks/>
          </p:cNvGrpSpPr>
          <p:nvPr/>
        </p:nvGrpSpPr>
        <p:grpSpPr bwMode="auto">
          <a:xfrm>
            <a:off x="3232150" y="1428750"/>
            <a:ext cx="2924175" cy="2936875"/>
            <a:chOff x="2036" y="909"/>
            <a:chExt cx="1842" cy="1850"/>
          </a:xfrm>
        </p:grpSpPr>
        <p:pic>
          <p:nvPicPr>
            <p:cNvPr id="109606" name="Picture 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" y="1525"/>
              <a:ext cx="240" cy="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607" name="Picture 3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6" y="1516"/>
              <a:ext cx="209" cy="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608" name="Picture 4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" y="909"/>
              <a:ext cx="1839" cy="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609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2" y="1389"/>
              <a:ext cx="240" cy="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610" name="Line 42"/>
            <p:cNvSpPr>
              <a:spLocks noChangeShapeType="1"/>
            </p:cNvSpPr>
            <p:nvPr/>
          </p:nvSpPr>
          <p:spPr bwMode="auto">
            <a:xfrm>
              <a:off x="2228" y="1389"/>
              <a:ext cx="0" cy="8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611" name="Line 43"/>
            <p:cNvSpPr>
              <a:spLocks noChangeShapeType="1"/>
            </p:cNvSpPr>
            <p:nvPr/>
          </p:nvSpPr>
          <p:spPr bwMode="auto">
            <a:xfrm>
              <a:off x="2301" y="913"/>
              <a:ext cx="1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612" name="Line 44"/>
            <p:cNvSpPr>
              <a:spLocks noChangeShapeType="1"/>
            </p:cNvSpPr>
            <p:nvPr/>
          </p:nvSpPr>
          <p:spPr bwMode="auto">
            <a:xfrm>
              <a:off x="2042" y="1117"/>
              <a:ext cx="0" cy="11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613" name="Line 45"/>
            <p:cNvSpPr>
              <a:spLocks noChangeShapeType="1"/>
            </p:cNvSpPr>
            <p:nvPr/>
          </p:nvSpPr>
          <p:spPr bwMode="auto">
            <a:xfrm>
              <a:off x="2042" y="2344"/>
              <a:ext cx="0" cy="28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614" name="Line 46"/>
            <p:cNvSpPr>
              <a:spLocks noChangeShapeType="1"/>
            </p:cNvSpPr>
            <p:nvPr/>
          </p:nvSpPr>
          <p:spPr bwMode="auto">
            <a:xfrm>
              <a:off x="2232" y="2296"/>
              <a:ext cx="0" cy="3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pic>
          <p:nvPicPr>
            <p:cNvPr id="109615" name="Picture 4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" y="2267"/>
              <a:ext cx="192" cy="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616" name="Line 48"/>
            <p:cNvSpPr>
              <a:spLocks noChangeShapeType="1"/>
            </p:cNvSpPr>
            <p:nvPr/>
          </p:nvSpPr>
          <p:spPr bwMode="auto">
            <a:xfrm>
              <a:off x="2044" y="2269"/>
              <a:ext cx="182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617" name="Line 49"/>
            <p:cNvSpPr>
              <a:spLocks noChangeShapeType="1"/>
            </p:cNvSpPr>
            <p:nvPr/>
          </p:nvSpPr>
          <p:spPr bwMode="auto">
            <a:xfrm rot="21180000">
              <a:off x="3787" y="2115"/>
              <a:ext cx="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pic>
          <p:nvPicPr>
            <p:cNvPr id="109618" name="Picture 5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" y="2271"/>
              <a:ext cx="216" cy="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619" name="Picture 51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" y="2205"/>
              <a:ext cx="265" cy="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620" name="Picture 5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2069"/>
              <a:ext cx="197" cy="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621" name="Picture 5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" y="2357"/>
              <a:ext cx="202" cy="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622" name="Line 54"/>
            <p:cNvSpPr>
              <a:spLocks noChangeShapeType="1"/>
            </p:cNvSpPr>
            <p:nvPr/>
          </p:nvSpPr>
          <p:spPr bwMode="auto">
            <a:xfrm>
              <a:off x="3631" y="2296"/>
              <a:ext cx="0" cy="3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623" name="Line 55"/>
            <p:cNvSpPr>
              <a:spLocks noChangeShapeType="1"/>
            </p:cNvSpPr>
            <p:nvPr/>
          </p:nvSpPr>
          <p:spPr bwMode="auto">
            <a:xfrm>
              <a:off x="3627" y="1367"/>
              <a:ext cx="0" cy="88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624" name="Line 56"/>
            <p:cNvSpPr>
              <a:spLocks noChangeShapeType="1"/>
            </p:cNvSpPr>
            <p:nvPr/>
          </p:nvSpPr>
          <p:spPr bwMode="auto">
            <a:xfrm>
              <a:off x="3815" y="1117"/>
              <a:ext cx="0" cy="111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pic>
          <p:nvPicPr>
            <p:cNvPr id="109625" name="Picture 5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8" y="1380"/>
              <a:ext cx="209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9626" name="WordArt 58"/>
          <p:cNvSpPr>
            <a:spLocks noChangeArrowheads="1" noChangeShapeType="1" noTextEdit="1"/>
          </p:cNvSpPr>
          <p:nvPr/>
        </p:nvSpPr>
        <p:spPr bwMode="auto">
          <a:xfrm>
            <a:off x="1108075" y="2276475"/>
            <a:ext cx="2160588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Mest negativ</a:t>
            </a:r>
          </a:p>
        </p:txBody>
      </p:sp>
      <p:sp>
        <p:nvSpPr>
          <p:cNvPr id="109627" name="WordArt 59"/>
          <p:cNvSpPr>
            <a:spLocks noChangeArrowheads="1" noChangeShapeType="1" noTextEdit="1"/>
          </p:cNvSpPr>
          <p:nvPr/>
        </p:nvSpPr>
        <p:spPr bwMode="auto">
          <a:xfrm>
            <a:off x="1116013" y="1804988"/>
            <a:ext cx="194310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Zn-stang</a:t>
            </a:r>
          </a:p>
        </p:txBody>
      </p:sp>
      <p:sp>
        <p:nvSpPr>
          <p:cNvPr id="109628" name="Text Box 60"/>
          <p:cNvSpPr txBox="1">
            <a:spLocks noChangeArrowheads="1"/>
          </p:cNvSpPr>
          <p:nvPr/>
        </p:nvSpPr>
        <p:spPr bwMode="auto">
          <a:xfrm>
            <a:off x="3986213" y="1027113"/>
            <a:ext cx="1233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Saltbro</a:t>
            </a:r>
          </a:p>
        </p:txBody>
      </p:sp>
      <p:sp>
        <p:nvSpPr>
          <p:cNvPr id="109629" name="Cloud"/>
          <p:cNvSpPr>
            <a:spLocks noChangeAspect="1" noEditPoints="1" noChangeArrowheads="1"/>
          </p:cNvSpPr>
          <p:nvPr/>
        </p:nvSpPr>
        <p:spPr bwMode="auto">
          <a:xfrm>
            <a:off x="3097213" y="4076700"/>
            <a:ext cx="503237" cy="3381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b-NO"/>
          </a:p>
        </p:txBody>
      </p:sp>
      <p:sp>
        <p:nvSpPr>
          <p:cNvPr id="109630" name="Cloud"/>
          <p:cNvSpPr>
            <a:spLocks noChangeAspect="1" noEditPoints="1" noChangeArrowheads="1"/>
          </p:cNvSpPr>
          <p:nvPr/>
        </p:nvSpPr>
        <p:spPr bwMode="auto">
          <a:xfrm>
            <a:off x="5659438" y="4076700"/>
            <a:ext cx="503237" cy="3381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nb-NO"/>
          </a:p>
        </p:txBody>
      </p:sp>
      <p:pic>
        <p:nvPicPr>
          <p:cNvPr id="109631" name="Picture 6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2667000"/>
            <a:ext cx="3429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32" name="Line 64"/>
          <p:cNvSpPr>
            <a:spLocks noChangeShapeType="1"/>
          </p:cNvSpPr>
          <p:nvPr/>
        </p:nvSpPr>
        <p:spPr bwMode="auto">
          <a:xfrm rot="1620000" flipV="1">
            <a:off x="3492500" y="2644775"/>
            <a:ext cx="714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pic>
        <p:nvPicPr>
          <p:cNvPr id="109633" name="Picture 6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2565400"/>
            <a:ext cx="4286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34" name="Picture 6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298700"/>
            <a:ext cx="5143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35" name="Picture 6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488" y="1916113"/>
            <a:ext cx="4286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36" name="Line 68"/>
          <p:cNvSpPr>
            <a:spLocks noChangeShapeType="1"/>
          </p:cNvSpPr>
          <p:nvPr/>
        </p:nvSpPr>
        <p:spPr bwMode="auto">
          <a:xfrm>
            <a:off x="3652838" y="1431925"/>
            <a:ext cx="194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9637" name="Text Box 69"/>
          <p:cNvSpPr txBox="1">
            <a:spLocks noChangeArrowheads="1"/>
          </p:cNvSpPr>
          <p:nvPr/>
        </p:nvSpPr>
        <p:spPr bwMode="auto">
          <a:xfrm>
            <a:off x="3492500" y="1341438"/>
            <a:ext cx="129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9638" name="Text Box 70"/>
          <p:cNvSpPr txBox="1">
            <a:spLocks noChangeArrowheads="1"/>
          </p:cNvSpPr>
          <p:nvPr/>
        </p:nvSpPr>
        <p:spPr bwMode="auto">
          <a:xfrm>
            <a:off x="4657725" y="134143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Na</a:t>
            </a:r>
            <a:r>
              <a:rPr lang="nb-NO" sz="2400" b="1" baseline="30000"/>
              <a:t>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9639" name="Text Box 71"/>
          <p:cNvSpPr txBox="1">
            <a:spLocks noChangeArrowheads="1"/>
          </p:cNvSpPr>
          <p:nvPr/>
        </p:nvSpPr>
        <p:spPr bwMode="auto">
          <a:xfrm>
            <a:off x="34925" y="5924550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Zn(s)</a:t>
            </a:r>
          </a:p>
        </p:txBody>
      </p:sp>
      <p:sp>
        <p:nvSpPr>
          <p:cNvPr id="109640" name="Line 72"/>
          <p:cNvSpPr>
            <a:spLocks noChangeShapeType="1"/>
          </p:cNvSpPr>
          <p:nvPr/>
        </p:nvSpPr>
        <p:spPr bwMode="auto">
          <a:xfrm>
            <a:off x="1509713" y="620871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9641" name="Text Box 73"/>
          <p:cNvSpPr txBox="1">
            <a:spLocks noChangeArrowheads="1"/>
          </p:cNvSpPr>
          <p:nvPr/>
        </p:nvSpPr>
        <p:spPr bwMode="auto">
          <a:xfrm>
            <a:off x="1652588" y="5945188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r>
              <a:rPr lang="nb-NO" sz="2400" b="1"/>
              <a:t>(aq)</a:t>
            </a:r>
          </a:p>
        </p:txBody>
      </p:sp>
      <p:sp>
        <p:nvSpPr>
          <p:cNvPr id="109642" name="Text Box 74"/>
          <p:cNvSpPr txBox="1">
            <a:spLocks noChangeArrowheads="1"/>
          </p:cNvSpPr>
          <p:nvPr/>
        </p:nvSpPr>
        <p:spPr bwMode="auto">
          <a:xfrm>
            <a:off x="3255963" y="59499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/>
              <a:t>+</a:t>
            </a:r>
          </a:p>
        </p:txBody>
      </p:sp>
      <p:sp>
        <p:nvSpPr>
          <p:cNvPr id="109643" name="Text Box 75"/>
          <p:cNvSpPr txBox="1">
            <a:spLocks noChangeArrowheads="1"/>
          </p:cNvSpPr>
          <p:nvPr/>
        </p:nvSpPr>
        <p:spPr bwMode="auto">
          <a:xfrm>
            <a:off x="3529013" y="5949950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2e</a:t>
            </a:r>
            <a:r>
              <a:rPr lang="nb-NO" sz="2400" b="1" baseline="30000"/>
              <a:t>-</a:t>
            </a:r>
            <a:endParaRPr lang="nb-NO" sz="2400" b="1"/>
          </a:p>
        </p:txBody>
      </p:sp>
      <p:sp>
        <p:nvSpPr>
          <p:cNvPr id="109647" name="Text Box 79"/>
          <p:cNvSpPr txBox="1">
            <a:spLocks noChangeArrowheads="1"/>
          </p:cNvSpPr>
          <p:nvPr/>
        </p:nvSpPr>
        <p:spPr bwMode="auto">
          <a:xfrm>
            <a:off x="684213" y="5589588"/>
            <a:ext cx="331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000" b="1" u="sng"/>
              <a:t>Reaksjon ved negativ pol:</a:t>
            </a:r>
          </a:p>
        </p:txBody>
      </p:sp>
      <p:sp>
        <p:nvSpPr>
          <p:cNvPr id="109649" name="Oval 81"/>
          <p:cNvSpPr>
            <a:spLocks noChangeArrowheads="1"/>
          </p:cNvSpPr>
          <p:nvPr/>
        </p:nvSpPr>
        <p:spPr bwMode="auto">
          <a:xfrm>
            <a:off x="4356100" y="188913"/>
            <a:ext cx="720725" cy="7191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b-NO"/>
          </a:p>
        </p:txBody>
      </p:sp>
      <p:sp>
        <p:nvSpPr>
          <p:cNvPr id="109650" name="Text Box 82"/>
          <p:cNvSpPr txBox="1">
            <a:spLocks noChangeArrowheads="1"/>
          </p:cNvSpPr>
          <p:nvPr/>
        </p:nvSpPr>
        <p:spPr bwMode="auto">
          <a:xfrm>
            <a:off x="989013" y="419576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Zn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grpSp>
        <p:nvGrpSpPr>
          <p:cNvPr id="109652" name="Group 84"/>
          <p:cNvGrpSpPr>
            <a:grpSpLocks/>
          </p:cNvGrpSpPr>
          <p:nvPr/>
        </p:nvGrpSpPr>
        <p:grpSpPr bwMode="auto">
          <a:xfrm>
            <a:off x="4356100" y="188913"/>
            <a:ext cx="720725" cy="719137"/>
            <a:chOff x="2653" y="119"/>
            <a:chExt cx="454" cy="453"/>
          </a:xfrm>
        </p:grpSpPr>
        <p:sp>
          <p:nvSpPr>
            <p:cNvPr id="109653" name="Oval 85"/>
            <p:cNvSpPr>
              <a:spLocks noChangeArrowheads="1"/>
            </p:cNvSpPr>
            <p:nvPr/>
          </p:nvSpPr>
          <p:spPr bwMode="auto">
            <a:xfrm>
              <a:off x="2653" y="119"/>
              <a:ext cx="454" cy="4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9654" name="Line 86"/>
            <p:cNvSpPr>
              <a:spLocks noChangeShapeType="1"/>
            </p:cNvSpPr>
            <p:nvPr/>
          </p:nvSpPr>
          <p:spPr bwMode="auto">
            <a:xfrm>
              <a:off x="2699" y="210"/>
              <a:ext cx="36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655" name="Line 87"/>
            <p:cNvSpPr>
              <a:spLocks noChangeShapeType="1"/>
            </p:cNvSpPr>
            <p:nvPr/>
          </p:nvSpPr>
          <p:spPr bwMode="auto">
            <a:xfrm flipH="1">
              <a:off x="2699" y="210"/>
              <a:ext cx="36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109656" name="Text Box 88"/>
          <p:cNvSpPr txBox="1">
            <a:spLocks noChangeArrowheads="1"/>
          </p:cNvSpPr>
          <p:nvPr/>
        </p:nvSpPr>
        <p:spPr bwMode="auto">
          <a:xfrm>
            <a:off x="4284663" y="287338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2e</a:t>
            </a:r>
            <a:r>
              <a:rPr lang="nb-NO" sz="2400" b="1" baseline="30000"/>
              <a:t>-</a:t>
            </a:r>
            <a:endParaRPr lang="nb-NO" sz="2400" b="1"/>
          </a:p>
        </p:txBody>
      </p:sp>
      <p:sp>
        <p:nvSpPr>
          <p:cNvPr id="109657" name="Text Box 89"/>
          <p:cNvSpPr txBox="1">
            <a:spLocks noChangeArrowheads="1"/>
          </p:cNvSpPr>
          <p:nvPr/>
        </p:nvSpPr>
        <p:spPr bwMode="auto">
          <a:xfrm>
            <a:off x="5303838" y="5008563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</a:t>
            </a:r>
            <a:r>
              <a:rPr lang="nb-NO" sz="2400" b="1" baseline="30000"/>
              <a:t>2+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9658" name="Text Box 90"/>
          <p:cNvSpPr txBox="1">
            <a:spLocks noChangeArrowheads="1"/>
          </p:cNvSpPr>
          <p:nvPr/>
        </p:nvSpPr>
        <p:spPr bwMode="auto">
          <a:xfrm>
            <a:off x="4859338" y="5940425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</a:t>
            </a:r>
            <a:r>
              <a:rPr lang="nb-NO" sz="2400" b="1" baseline="30000"/>
              <a:t>2+</a:t>
            </a:r>
            <a:r>
              <a:rPr lang="nb-NO" sz="2400" b="1"/>
              <a:t>(aq)</a:t>
            </a:r>
          </a:p>
        </p:txBody>
      </p:sp>
      <p:sp>
        <p:nvSpPr>
          <p:cNvPr id="109659" name="Text Box 91"/>
          <p:cNvSpPr txBox="1">
            <a:spLocks noChangeArrowheads="1"/>
          </p:cNvSpPr>
          <p:nvPr/>
        </p:nvSpPr>
        <p:spPr bwMode="auto">
          <a:xfrm>
            <a:off x="6426200" y="59499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/>
              <a:t>+</a:t>
            </a:r>
          </a:p>
        </p:txBody>
      </p:sp>
      <p:sp>
        <p:nvSpPr>
          <p:cNvPr id="109660" name="Text Box 92"/>
          <p:cNvSpPr txBox="1">
            <a:spLocks noChangeArrowheads="1"/>
          </p:cNvSpPr>
          <p:nvPr/>
        </p:nvSpPr>
        <p:spPr bwMode="auto">
          <a:xfrm>
            <a:off x="6697663" y="5949950"/>
            <a:ext cx="59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2e</a:t>
            </a:r>
            <a:r>
              <a:rPr lang="nb-NO" sz="2400" b="1" baseline="30000"/>
              <a:t>-</a:t>
            </a:r>
            <a:endParaRPr lang="nb-NO" sz="2400" b="1"/>
          </a:p>
        </p:txBody>
      </p:sp>
      <p:sp>
        <p:nvSpPr>
          <p:cNvPr id="109661" name="Line 93"/>
          <p:cNvSpPr>
            <a:spLocks noChangeShapeType="1"/>
          </p:cNvSpPr>
          <p:nvPr/>
        </p:nvSpPr>
        <p:spPr bwMode="auto">
          <a:xfrm>
            <a:off x="7361238" y="616585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b-NO"/>
          </a:p>
        </p:txBody>
      </p:sp>
      <p:sp>
        <p:nvSpPr>
          <p:cNvPr id="109662" name="Text Box 94"/>
          <p:cNvSpPr txBox="1">
            <a:spLocks noChangeArrowheads="1"/>
          </p:cNvSpPr>
          <p:nvPr/>
        </p:nvSpPr>
        <p:spPr bwMode="auto">
          <a:xfrm>
            <a:off x="7289800" y="5949950"/>
            <a:ext cx="199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Cu(s)</a:t>
            </a:r>
          </a:p>
        </p:txBody>
      </p:sp>
      <p:sp>
        <p:nvSpPr>
          <p:cNvPr id="109663" name="Text Box 95"/>
          <p:cNvSpPr txBox="1">
            <a:spLocks noChangeArrowheads="1"/>
          </p:cNvSpPr>
          <p:nvPr/>
        </p:nvSpPr>
        <p:spPr bwMode="auto">
          <a:xfrm>
            <a:off x="5364163" y="5589588"/>
            <a:ext cx="324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000" b="1" u="sng"/>
              <a:t>Reaksjon ved positiv pol:</a:t>
            </a:r>
          </a:p>
        </p:txBody>
      </p:sp>
      <p:sp>
        <p:nvSpPr>
          <p:cNvPr id="109668" name="Text Box 100"/>
          <p:cNvSpPr txBox="1">
            <a:spLocks noChangeArrowheads="1"/>
          </p:cNvSpPr>
          <p:nvPr/>
        </p:nvSpPr>
        <p:spPr bwMode="auto">
          <a:xfrm>
            <a:off x="7740650" y="1196975"/>
            <a:ext cx="42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3200"/>
              <a:t>+</a:t>
            </a:r>
          </a:p>
        </p:txBody>
      </p:sp>
      <p:pic>
        <p:nvPicPr>
          <p:cNvPr id="109670" name="Picture 10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213100"/>
            <a:ext cx="6508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71" name="Text Box 103"/>
          <p:cNvSpPr txBox="1">
            <a:spLocks noChangeArrowheads="1"/>
          </p:cNvSpPr>
          <p:nvPr/>
        </p:nvSpPr>
        <p:spPr bwMode="auto">
          <a:xfrm>
            <a:off x="3732213" y="1884363"/>
            <a:ext cx="19192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000" b="1"/>
              <a:t>Ionene i salt-</a:t>
            </a:r>
          </a:p>
          <a:p>
            <a:r>
              <a:rPr lang="nb-NO" sz="2000" b="1"/>
              <a:t>broen trekker</a:t>
            </a:r>
          </a:p>
          <a:p>
            <a:r>
              <a:rPr lang="nb-NO" sz="2000" b="1"/>
              <a:t>mot løsningen</a:t>
            </a:r>
          </a:p>
          <a:p>
            <a:r>
              <a:rPr lang="nb-NO" sz="2000" b="1"/>
              <a:t>med motsatt</a:t>
            </a:r>
          </a:p>
          <a:p>
            <a:r>
              <a:rPr lang="nb-NO" sz="2000" b="1"/>
              <a:t>ladning.</a:t>
            </a:r>
          </a:p>
        </p:txBody>
      </p:sp>
      <p:sp>
        <p:nvSpPr>
          <p:cNvPr id="109672" name="Text Box 104"/>
          <p:cNvSpPr txBox="1">
            <a:spLocks noChangeArrowheads="1"/>
          </p:cNvSpPr>
          <p:nvPr/>
        </p:nvSpPr>
        <p:spPr bwMode="auto">
          <a:xfrm>
            <a:off x="3497263" y="1341438"/>
            <a:ext cx="1290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SO</a:t>
            </a:r>
            <a:r>
              <a:rPr lang="nb-NO" sz="2400" b="1" baseline="-25000"/>
              <a:t>4</a:t>
            </a:r>
            <a:r>
              <a:rPr lang="nb-NO" sz="2400" b="1" baseline="30000"/>
              <a:t>2-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9673" name="Text Box 105"/>
          <p:cNvSpPr txBox="1">
            <a:spLocks noChangeArrowheads="1"/>
          </p:cNvSpPr>
          <p:nvPr/>
        </p:nvSpPr>
        <p:spPr bwMode="auto">
          <a:xfrm>
            <a:off x="4657725" y="134143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b-NO" sz="2400" b="1"/>
              <a:t>Na</a:t>
            </a:r>
            <a:r>
              <a:rPr lang="nb-NO" sz="2400" b="1" baseline="30000"/>
              <a:t>+</a:t>
            </a:r>
            <a:r>
              <a:rPr lang="nb-NO" sz="2400" b="1" baseline="-25000"/>
              <a:t>(aq)</a:t>
            </a:r>
            <a:endParaRPr lang="nb-NO" sz="2400" b="1"/>
          </a:p>
        </p:txBody>
      </p:sp>
      <p:sp>
        <p:nvSpPr>
          <p:cNvPr id="109674" name="WordArt 106"/>
          <p:cNvSpPr>
            <a:spLocks noChangeArrowheads="1" noChangeShapeType="1" noTextEdit="1"/>
          </p:cNvSpPr>
          <p:nvPr/>
        </p:nvSpPr>
        <p:spPr bwMode="auto">
          <a:xfrm>
            <a:off x="1116013" y="2781300"/>
            <a:ext cx="2160587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 spc="72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Negativ pol</a:t>
            </a:r>
          </a:p>
        </p:txBody>
      </p:sp>
      <p:sp>
        <p:nvSpPr>
          <p:cNvPr id="109676" name="WordArt 108"/>
          <p:cNvSpPr>
            <a:spLocks noChangeArrowheads="1" noChangeShapeType="1" noTextEdit="1"/>
          </p:cNvSpPr>
          <p:nvPr/>
        </p:nvSpPr>
        <p:spPr bwMode="auto">
          <a:xfrm>
            <a:off x="971550" y="692150"/>
            <a:ext cx="2454275" cy="931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Anode</a:t>
            </a:r>
          </a:p>
        </p:txBody>
      </p:sp>
      <p:sp>
        <p:nvSpPr>
          <p:cNvPr id="109677" name="WordArt 109"/>
          <p:cNvSpPr>
            <a:spLocks noChangeArrowheads="1" noChangeShapeType="1" noTextEdit="1"/>
          </p:cNvSpPr>
          <p:nvPr/>
        </p:nvSpPr>
        <p:spPr bwMode="auto">
          <a:xfrm>
            <a:off x="5761038" y="692150"/>
            <a:ext cx="2771775" cy="9318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nb-NO" sz="36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Katode</a:t>
            </a:r>
          </a:p>
        </p:txBody>
      </p:sp>
      <p:grpSp>
        <p:nvGrpSpPr>
          <p:cNvPr id="109679" name="Group 111"/>
          <p:cNvGrpSpPr>
            <a:grpSpLocks/>
          </p:cNvGrpSpPr>
          <p:nvPr/>
        </p:nvGrpSpPr>
        <p:grpSpPr bwMode="auto">
          <a:xfrm>
            <a:off x="1187450" y="5157788"/>
            <a:ext cx="2392363" cy="360362"/>
            <a:chOff x="1973" y="1933"/>
            <a:chExt cx="1860" cy="499"/>
          </a:xfrm>
        </p:grpSpPr>
        <p:sp>
          <p:nvSpPr>
            <p:cNvPr id="109680" name="Rectangle 112"/>
            <p:cNvSpPr>
              <a:spLocks noChangeArrowheads="1"/>
            </p:cNvSpPr>
            <p:nvPr/>
          </p:nvSpPr>
          <p:spPr bwMode="auto">
            <a:xfrm>
              <a:off x="1973" y="1933"/>
              <a:ext cx="1860" cy="49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9681" name="WordArt 113"/>
            <p:cNvSpPr>
              <a:spLocks noChangeArrowheads="1" noChangeShapeType="1" noTextEdit="1"/>
            </p:cNvSpPr>
            <p:nvPr/>
          </p:nvSpPr>
          <p:spPr bwMode="auto">
            <a:xfrm>
              <a:off x="2018" y="1979"/>
              <a:ext cx="1740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nb-NO" sz="3600" kern="10" spc="72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/>
                </a:rPr>
                <a:t>oksidasjon</a:t>
              </a:r>
            </a:p>
          </p:txBody>
        </p:sp>
      </p:grpSp>
      <p:sp>
        <p:nvSpPr>
          <p:cNvPr id="109651" name="Text Box 83"/>
          <p:cNvSpPr txBox="1">
            <a:spLocks noChangeArrowheads="1"/>
          </p:cNvSpPr>
          <p:nvPr/>
        </p:nvSpPr>
        <p:spPr bwMode="auto">
          <a:xfrm>
            <a:off x="773113" y="3860800"/>
            <a:ext cx="199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nb-NO" sz="2400" b="1"/>
              <a:t>2e</a:t>
            </a:r>
            <a:r>
              <a:rPr lang="nb-NO" sz="2400" b="1" baseline="30000"/>
              <a:t>-</a:t>
            </a:r>
            <a:endParaRPr lang="nb-NO" sz="2400" b="1"/>
          </a:p>
        </p:txBody>
      </p:sp>
      <p:pic>
        <p:nvPicPr>
          <p:cNvPr id="109669" name="Picture 10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3141663"/>
            <a:ext cx="584200" cy="18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664" name="Group 96"/>
          <p:cNvGrpSpPr>
            <a:grpSpLocks/>
          </p:cNvGrpSpPr>
          <p:nvPr/>
        </p:nvGrpSpPr>
        <p:grpSpPr bwMode="auto">
          <a:xfrm>
            <a:off x="5940425" y="5013325"/>
            <a:ext cx="1979613" cy="360363"/>
            <a:chOff x="4218" y="3974"/>
            <a:chExt cx="1565" cy="363"/>
          </a:xfrm>
        </p:grpSpPr>
        <p:sp>
          <p:nvSpPr>
            <p:cNvPr id="109665" name="Rectangle 97"/>
            <p:cNvSpPr>
              <a:spLocks noChangeArrowheads="1"/>
            </p:cNvSpPr>
            <p:nvPr/>
          </p:nvSpPr>
          <p:spPr bwMode="auto">
            <a:xfrm>
              <a:off x="4218" y="3974"/>
              <a:ext cx="1565" cy="363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9666" name="WordArt 98"/>
            <p:cNvSpPr>
              <a:spLocks noChangeArrowheads="1" noChangeShapeType="1" noTextEdit="1"/>
            </p:cNvSpPr>
            <p:nvPr/>
          </p:nvSpPr>
          <p:spPr bwMode="auto">
            <a:xfrm>
              <a:off x="4293" y="3989"/>
              <a:ext cx="1370" cy="32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nb-NO" sz="3600" kern="10" spc="720">
                  <a:gradFill rotWithShape="0">
                    <a:gsLst>
                      <a:gs pos="0">
                        <a:srgbClr val="AAAAAA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effectLst>
                    <a:outerShdw dist="45791" dir="3378596" algn="ctr" rotWithShape="0">
                      <a:srgbClr val="4D4D4D">
                        <a:alpha val="80000"/>
                      </a:srgbClr>
                    </a:outerShdw>
                  </a:effectLst>
                  <a:latin typeface="Arial Black"/>
                </a:rPr>
                <a:t>reduksjon</a:t>
              </a:r>
            </a:p>
          </p:txBody>
        </p:sp>
      </p:grpSp>
      <p:grpSp>
        <p:nvGrpSpPr>
          <p:cNvPr id="109682" name="Group 114"/>
          <p:cNvGrpSpPr>
            <a:grpSpLocks/>
          </p:cNvGrpSpPr>
          <p:nvPr/>
        </p:nvGrpSpPr>
        <p:grpSpPr bwMode="auto">
          <a:xfrm>
            <a:off x="0" y="5948363"/>
            <a:ext cx="9144000" cy="576262"/>
            <a:chOff x="0" y="3747"/>
            <a:chExt cx="5760" cy="363"/>
          </a:xfrm>
        </p:grpSpPr>
        <p:sp>
          <p:nvSpPr>
            <p:cNvPr id="109683" name="Rectangle 115"/>
            <p:cNvSpPr>
              <a:spLocks noChangeArrowheads="1"/>
            </p:cNvSpPr>
            <p:nvPr/>
          </p:nvSpPr>
          <p:spPr bwMode="auto">
            <a:xfrm>
              <a:off x="0" y="3747"/>
              <a:ext cx="5760" cy="3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109684" name="Text Box 116"/>
            <p:cNvSpPr txBox="1">
              <a:spLocks noChangeArrowheads="1"/>
            </p:cNvSpPr>
            <p:nvPr/>
          </p:nvSpPr>
          <p:spPr bwMode="auto">
            <a:xfrm>
              <a:off x="385" y="3777"/>
              <a:ext cx="47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nb-NO" sz="2400" b="1">
                  <a:solidFill>
                    <a:schemeClr val="bg1"/>
                  </a:solidFill>
                </a:rPr>
                <a:t>Vi trenger en sluttet krets for å få strømmen til å gå</a:t>
              </a:r>
            </a:p>
          </p:txBody>
        </p:sp>
      </p:grpSp>
      <p:sp>
        <p:nvSpPr>
          <p:cNvPr id="109686" name="Text Box 118"/>
          <p:cNvSpPr txBox="1">
            <a:spLocks noChangeArrowheads="1"/>
          </p:cNvSpPr>
          <p:nvPr/>
        </p:nvSpPr>
        <p:spPr bwMode="auto">
          <a:xfrm>
            <a:off x="7200900" y="6567488"/>
            <a:ext cx="1943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b-NO" sz="1200"/>
              <a:t>© Bård Knudsen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9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9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096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1000" fill="hold"/>
                                        <p:tgtEl>
                                          <p:spTgt spid="109679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1096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04046E-6 L -0.00469 -0.7287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96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364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9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9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555 C -0.00139 0.01273 -0.00208 0.01991 0.00295 0.02639 C 0.00799 0.03287 0.02205 0.04977 0.02934 0.04421 C 0.03681 0.03889 0.04063 -0.00463 0.04705 -0.00671 C 0.05365 -0.00857 0.06111 0.02268 0.0684 0.03217 C 0.07552 0.0419 0.08542 0.0544 0.08941 0.05023 C 0.09358 0.0463 0.09323 0.02731 0.09306 0.00833 " pathEditMode="relative" rAng="0" ptsTypes="aaaaaaA">
                                      <p:cBhvr>
                                        <p:cTn id="66" dur="5000" fill="hold"/>
                                        <p:tgtEl>
                                          <p:spTgt spid="109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173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74 -0.04005 0.00365 -0.08009 0.00486 -0.11019 C 0.00608 -0.14028 0.00746 -0.16065 0.00746 -0.18009 C 0.00746 -0.19954 0.00521 -0.20972 0.00486 -0.22685 C 0.00451 -0.24398 0.00365 -0.26273 0.00486 -0.28333 C 0.00608 -0.30394 0.01285 -0.32824 0.0125 -0.35 C 0.01215 -0.37176 0.00278 -0.38958 0.00243 -0.41343 C 0.00208 -0.43727 0.00955 -0.4757 0.0099 -0.49352 C 0.01024 -0.51134 -0.00052 -0.51574 0.00486 -0.52014 C 0.01024 -0.52454 0.02361 -0.5213 0.04236 -0.52014 C 0.06111 -0.51898 0.07812 -0.51343 0.11736 -0.51343 C 0.1566 -0.51343 0.21701 -0.5169 0.27743 -0.52014 " pathEditMode="relative" ptsTypes="aaaaaaaaaaaA">
                                      <p:cBhvr>
                                        <p:cTn id="68" dur="5000" fill="hold"/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541 0.00115 0.071 0.00231 0.1151 0.00347 C 0.1592 0.00463 0.23802 -0.00209 0.2651 0.00671 C 0.29218 0.01551 0.27638 0.04282 0.2776 0.05671 C 0.27881 0.0706 0.27343 0.07222 0.27256 0.09004 C 0.2717 0.10787 0.27256 0.14074 0.27256 0.16342 C 0.27256 0.18611 0.2717 0.20787 0.27256 0.22685 C 0.27343 0.24583 0.27795 0.2625 0.2776 0.27685 C 0.27725 0.2912 0.27083 0.29838 0.26996 0.31342 C 0.26909 0.32847 0.2717 0.34838 0.27256 0.36666 C 0.27343 0.38495 0.27465 0.40949 0.275 0.42338 C 0.27534 0.43727 0.27656 0.4412 0.275 0.45 C 0.27343 0.45879 0.26475 0.47014 0.2651 0.47685 C 0.26545 0.48356 0.27552 0.48171 0.2776 0.49004 C 0.27968 0.49838 0.27847 0.52014 0.2776 0.52685 " pathEditMode="relative" ptsTypes="aaaaaaaaaaaaaaA">
                                      <p:cBhvr>
                                        <p:cTn id="78" dur="5000" fill="hold"/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2963E-6 C -0.00452 -0.0132 -0.00886 -0.02616 -0.00504 -0.04005 C -0.00122 -0.05394 0.01458 -0.08172 0.02256 -0.08334 C 0.03055 -0.08496 0.0368 -0.05278 0.04253 -0.05001 C 0.04826 -0.04723 0.05364 -0.06065 0.05746 -0.06667 C 0.06128 -0.07269 0.06059 -0.07987 0.0651 -0.08658 C 0.06961 -0.09329 0.07465 -0.1007 0.08506 -0.10672 C 0.09548 -0.11274 0.11631 -0.11899 0.1276 -0.12339 C 0.13888 -0.12778 0.14566 -0.13056 0.1526 -0.13334 " pathEditMode="relative" ptsTypes="aaaaaaaaA">
                                      <p:cBhvr>
                                        <p:cTn id="82" dur="2000" fill="hold"/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1096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0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7" dur="1000" fill="hold"/>
                                        <p:tgtEl>
                                          <p:spTgt spid="109664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1" dur="2000" fill="hold"/>
                                        <p:tgtEl>
                                          <p:spTgt spid="10966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00209 -0.7085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09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3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1" dur="80"/>
                                        <p:tgtEl>
                                          <p:spTgt spid="1096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2" dur="80"/>
                                        <p:tgtEl>
                                          <p:spTgt spid="1096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80"/>
                                        <p:tgtEl>
                                          <p:spTgt spid="1096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33333E-6 C -0.01788 -0.00115 -0.03577 -0.00231 -0.04688 0.00324 C -0.05799 0.0088 -0.06372 -0.01064 -0.06702 0.03357 C -0.07049 0.07801 -0.06754 0.20602 -0.06702 0.26898 C -0.06667 0.33172 -0.0632 0.37894 -0.06424 0.41019 C -0.06528 0.44144 -0.06806 0.45417 -0.07292 0.45695 C -0.07778 0.45996 -0.08125 0.44375 -0.09341 0.42686 C -0.10556 0.41019 -0.13368 0.36621 -0.14584 0.35625 C -0.15799 0.34607 -0.16216 0.35625 -0.16615 0.36644 " pathEditMode="relative" rAng="0" ptsTypes="aaaaaaaaA">
                                      <p:cBhvr>
                                        <p:cTn id="161" dur="5000" fill="hold"/>
                                        <p:tgtEl>
                                          <p:spTgt spid="109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2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22 0 0.04462 0 0.0625 0 C 0.08038 0 0.1 -0.01227 0.10747 0 C 0.11493 0.01227 0.10747 0.04885 0.10747 0.07315 C 0.10747 0.09746 0.10747 0.09931 0.10747 0.14653 C 0.10747 0.19375 0.10747 0.30926 0.10747 0.35648 C 0.10747 0.40371 0.10747 0.40926 0.10747 0.42986 C 0.10747 0.45047 0.10278 0.47153 0.10747 0.47986 C 0.11215 0.4882 0.12552 0.49028 0.13507 0.47986 C 0.14462 0.46945 0.15625 0.4382 0.16493 0.41667 C 0.17361 0.39514 0.18038 0.34398 0.1875 0.35 C 0.19462 0.35602 0.20104 0.40463 0.20747 0.45324 " pathEditMode="relative" ptsTypes="aaaaaaaaaaaA">
                                      <p:cBhvr>
                                        <p:cTn id="169" dur="5000" fill="hold"/>
                                        <p:tgtEl>
                                          <p:spTgt spid="109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/>
      <p:bldP spid="109637" grpId="0"/>
      <p:bldP spid="109638" grpId="0"/>
      <p:bldP spid="109639" grpId="0"/>
      <p:bldP spid="109640" grpId="0" animBg="1"/>
      <p:bldP spid="109641" grpId="0"/>
      <p:bldP spid="109642" grpId="0"/>
      <p:bldP spid="109643" grpId="0"/>
      <p:bldP spid="109647" grpId="0"/>
      <p:bldP spid="109649" grpId="0" animBg="1"/>
      <p:bldP spid="109650" grpId="0"/>
      <p:bldP spid="109650" grpId="1"/>
      <p:bldP spid="109656" grpId="0"/>
      <p:bldP spid="109656" grpId="1"/>
      <p:bldP spid="109656" grpId="2"/>
      <p:bldP spid="109657" grpId="0"/>
      <p:bldP spid="109657" grpId="1"/>
      <p:bldP spid="109658" grpId="0"/>
      <p:bldP spid="109659" grpId="0"/>
      <p:bldP spid="109660" grpId="0"/>
      <p:bldP spid="109661" grpId="0" animBg="1"/>
      <p:bldP spid="109662" grpId="0"/>
      <p:bldP spid="109663" grpId="0"/>
      <p:bldP spid="109668" grpId="0"/>
      <p:bldP spid="109671" grpId="0"/>
      <p:bldP spid="109672" grpId="0"/>
      <p:bldP spid="109672" grpId="1"/>
      <p:bldP spid="109673" grpId="0"/>
      <p:bldP spid="109673" grpId="1"/>
      <p:bldP spid="109674" grpId="0" animBg="1"/>
      <p:bldP spid="109676" grpId="0" animBg="1"/>
      <p:bldP spid="109677" grpId="0" animBg="1"/>
      <p:bldP spid="109651" grpId="0"/>
      <p:bldP spid="109651" grpId="1"/>
      <p:bldP spid="109651" grpId="2"/>
    </p:bldLst>
  </p:timing>
</p:sld>
</file>

<file path=ppt/theme/theme1.xml><?xml version="1.0" encoding="utf-8"?>
<a:theme xmlns:a="http://schemas.openxmlformats.org/drawingml/2006/main" name="ppt_mal">
  <a:themeElements>
    <a:clrScheme name="ppt_m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m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m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m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m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4CC5360DF3D704CB6B1BAE0C9B50D8F" ma:contentTypeVersion="25" ma:contentTypeDescription="Opprett et nytt dokument." ma:contentTypeScope="" ma:versionID="7b167852f29a50290a9c9e964cf6b3e5">
  <xsd:schema xmlns:xsd="http://www.w3.org/2001/XMLSchema" xmlns:xs="http://www.w3.org/2001/XMLSchema" xmlns:p="http://schemas.microsoft.com/office/2006/metadata/properties" xmlns:ns3="86d08a2e-eb30-4924-9630-ac73ca342934" xmlns:ns4="4b63715d-af12-461b-ad7f-51653f88641a" targetNamespace="http://schemas.microsoft.com/office/2006/metadata/properties" ma:root="true" ma:fieldsID="42e755c4ebb1603cd86dd8fa54fd2e8e" ns3:_="" ns4:_="">
    <xsd:import namespace="86d08a2e-eb30-4924-9630-ac73ca342934"/>
    <xsd:import namespace="4b63715d-af12-461b-ad7f-51653f8864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08a2e-eb30-4924-9630-ac73ca3429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Owner" ma:index="1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4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0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1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2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3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3715d-af12-461b-ad7f-51653f88641a" elementFormDefault="qualified">
    <xsd:import namespace="http://schemas.microsoft.com/office/2006/documentManagement/types"/>
    <xsd:import namespace="http://schemas.microsoft.com/office/infopath/2007/PartnerControls"/>
    <xsd:element name="SharedWithUsers" ma:index="25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Delingsdetaljer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7" nillable="true" ma:displayName="Hash for deling av tips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86d08a2e-eb30-4924-9630-ac73ca342934" xsi:nil="true"/>
    <FolderType xmlns="86d08a2e-eb30-4924-9630-ac73ca342934" xsi:nil="true"/>
    <Students xmlns="86d08a2e-eb30-4924-9630-ac73ca342934">
      <UserInfo>
        <DisplayName/>
        <AccountId xsi:nil="true"/>
        <AccountType/>
      </UserInfo>
    </Students>
    <Student_Groups xmlns="86d08a2e-eb30-4924-9630-ac73ca342934">
      <UserInfo>
        <DisplayName/>
        <AccountId xsi:nil="true"/>
        <AccountType/>
      </UserInfo>
    </Student_Groups>
    <Templates xmlns="86d08a2e-eb30-4924-9630-ac73ca342934" xsi:nil="true"/>
    <Self_Registration_Enabled xmlns="86d08a2e-eb30-4924-9630-ac73ca342934" xsi:nil="true"/>
    <Has_Teacher_Only_SectionGroup xmlns="86d08a2e-eb30-4924-9630-ac73ca342934" xsi:nil="true"/>
    <Is_Collaboration_Space_Locked xmlns="86d08a2e-eb30-4924-9630-ac73ca342934" xsi:nil="true"/>
    <Invited_Teachers xmlns="86d08a2e-eb30-4924-9630-ac73ca342934" xsi:nil="true"/>
    <Invited_Students xmlns="86d08a2e-eb30-4924-9630-ac73ca342934" xsi:nil="true"/>
    <Teachers xmlns="86d08a2e-eb30-4924-9630-ac73ca342934">
      <UserInfo>
        <DisplayName/>
        <AccountId xsi:nil="true"/>
        <AccountType/>
      </UserInfo>
    </Teachers>
    <DefaultSectionNames xmlns="86d08a2e-eb30-4924-9630-ac73ca342934" xsi:nil="true"/>
    <AppVersion xmlns="86d08a2e-eb30-4924-9630-ac73ca342934" xsi:nil="true"/>
    <Owner xmlns="86d08a2e-eb30-4924-9630-ac73ca342934">
      <UserInfo>
        <DisplayName/>
        <AccountId xsi:nil="true"/>
        <AccountType/>
      </UserInfo>
    </Owner>
    <CultureName xmlns="86d08a2e-eb30-4924-9630-ac73ca342934" xsi:nil="true"/>
  </documentManagement>
</p:properties>
</file>

<file path=customXml/itemProps1.xml><?xml version="1.0" encoding="utf-8"?>
<ds:datastoreItem xmlns:ds="http://schemas.openxmlformats.org/officeDocument/2006/customXml" ds:itemID="{A8C207F9-2786-498B-8080-E5A6CD98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d08a2e-eb30-4924-9630-ac73ca342934"/>
    <ds:schemaRef ds:uri="4b63715d-af12-461b-ad7f-51653f8864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F471A6-8A41-4D6D-9844-2385C4B23C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2BF65F-8B83-4D8C-8C31-745F016C50FE}">
  <ds:schemaRefs>
    <ds:schemaRef ds:uri="http://schemas.microsoft.com/office/2006/metadata/properties"/>
    <ds:schemaRef ds:uri="http://schemas.microsoft.com/office/infopath/2007/PartnerControls"/>
    <ds:schemaRef ds:uri="86d08a2e-eb30-4924-9630-ac73ca34293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ppt_mal</Template>
  <TotalTime>775</TotalTime>
  <Words>443</Words>
  <Application>Microsoft Office PowerPoint</Application>
  <PresentationFormat>Skjermfremvisning (4:3)</PresentationFormat>
  <Paragraphs>121</Paragraphs>
  <Slides>7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Impact</vt:lpstr>
      <vt:lpstr>ppt_mal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Brandt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Harald</dc:creator>
  <cp:lastModifiedBy>Peter Isachsen</cp:lastModifiedBy>
  <cp:revision>110</cp:revision>
  <dcterms:created xsi:type="dcterms:W3CDTF">2006-11-22T16:31:07Z</dcterms:created>
  <dcterms:modified xsi:type="dcterms:W3CDTF">2020-01-27T08:44:15Z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0x010100F4CC5360DF3D704CB6B1BAE0C9B50D8F</vt:lpwstr>
  </property>
</Properties>
</file>