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9" r:id="rId9"/>
    <p:sldId id="262" r:id="rId10"/>
    <p:sldId id="263" r:id="rId11"/>
    <p:sldId id="267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" name="Shape 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191250" y="765175"/>
            <a:ext cx="5581650" cy="1511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2000" tIns="72000" rIns="72000" bIns="72000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Кружок"/>
          <p:cNvSpPr/>
          <p:nvPr/>
        </p:nvSpPr>
        <p:spPr>
          <a:xfrm>
            <a:off x="365123" y="-2330452"/>
            <a:ext cx="9144004" cy="9144004"/>
          </a:xfrm>
          <a:prstGeom prst="ellipse">
            <a:avLst/>
          </a:prstGeom>
          <a:ln w="3175">
            <a:solidFill>
              <a:srgbClr val="44C8F5"/>
            </a:solidFill>
          </a:ln>
        </p:spPr>
        <p:txBody>
          <a:bodyPr lIns="45718" tIns="45718" rIns="45718" bIns="45718" anchor="ctr"/>
          <a:lstStyle/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" name="Кружок"/>
          <p:cNvSpPr/>
          <p:nvPr/>
        </p:nvSpPr>
        <p:spPr>
          <a:xfrm>
            <a:off x="1552575" y="-1052513"/>
            <a:ext cx="6588126" cy="6588126"/>
          </a:xfrm>
          <a:prstGeom prst="ellipse">
            <a:avLst/>
          </a:prstGeom>
          <a:ln w="3175">
            <a:solidFill>
              <a:srgbClr val="44C8F5"/>
            </a:solidFill>
          </a:ln>
        </p:spPr>
        <p:txBody>
          <a:bodyPr lIns="45718" tIns="45718" rIns="45718" bIns="45718" anchor="ctr"/>
          <a:lstStyle/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0" name="Кружок"/>
          <p:cNvSpPr/>
          <p:nvPr/>
        </p:nvSpPr>
        <p:spPr>
          <a:xfrm>
            <a:off x="2855911" y="441325"/>
            <a:ext cx="4038603" cy="4038600"/>
          </a:xfrm>
          <a:prstGeom prst="ellipse">
            <a:avLst/>
          </a:prstGeom>
          <a:ln w="3175">
            <a:solidFill>
              <a:srgbClr val="44C8F5"/>
            </a:solidFill>
          </a:ln>
        </p:spPr>
        <p:txBody>
          <a:bodyPr lIns="45718" tIns="45718" rIns="45718" bIns="45718" anchor="ctr"/>
          <a:lstStyle/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1" name="Кружок"/>
          <p:cNvSpPr/>
          <p:nvPr/>
        </p:nvSpPr>
        <p:spPr>
          <a:xfrm>
            <a:off x="9690100" y="-812800"/>
            <a:ext cx="2868615" cy="2868615"/>
          </a:xfrm>
          <a:prstGeom prst="ellipse">
            <a:avLst/>
          </a:prstGeom>
          <a:solidFill>
            <a:srgbClr val="00428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2" name="Прямоугольник"/>
          <p:cNvSpPr/>
          <p:nvPr/>
        </p:nvSpPr>
        <p:spPr>
          <a:xfrm>
            <a:off x="7016750" y="1828800"/>
            <a:ext cx="2962275" cy="15049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3" name="Кружок"/>
          <p:cNvSpPr/>
          <p:nvPr/>
        </p:nvSpPr>
        <p:spPr>
          <a:xfrm>
            <a:off x="9186861" y="-1466850"/>
            <a:ext cx="4038603" cy="4038600"/>
          </a:xfrm>
          <a:prstGeom prst="ellipse">
            <a:avLst/>
          </a:prstGeom>
          <a:ln w="3175">
            <a:solidFill>
              <a:srgbClr val="44C8F5"/>
            </a:solidFill>
          </a:ln>
        </p:spPr>
        <p:txBody>
          <a:bodyPr lIns="45718" tIns="45718" rIns="45718" bIns="45718" anchor="ctr"/>
          <a:lstStyle/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36" name="Сгруппировать"/>
          <p:cNvGrpSpPr/>
          <p:nvPr/>
        </p:nvGrpSpPr>
        <p:grpSpPr>
          <a:xfrm>
            <a:off x="1381125" y="501649"/>
            <a:ext cx="914400" cy="914401"/>
            <a:chOff x="0" y="0"/>
            <a:chExt cx="914400" cy="914400"/>
          </a:xfrm>
        </p:grpSpPr>
        <p:sp>
          <p:nvSpPr>
            <p:cNvPr id="34" name="Кружок"/>
            <p:cNvSpPr/>
            <p:nvPr/>
          </p:nvSpPr>
          <p:spPr>
            <a:xfrm>
              <a:off x="0" y="-1"/>
              <a:ext cx="914400" cy="9144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35" name="буквы2" descr="буквы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24" y="71436"/>
              <a:ext cx="719140" cy="7191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" name="Сгруппировать"/>
          <p:cNvGrpSpPr/>
          <p:nvPr/>
        </p:nvGrpSpPr>
        <p:grpSpPr>
          <a:xfrm>
            <a:off x="7427911" y="379412"/>
            <a:ext cx="914403" cy="914402"/>
            <a:chOff x="0" y="0"/>
            <a:chExt cx="914401" cy="914401"/>
          </a:xfrm>
        </p:grpSpPr>
        <p:sp>
          <p:nvSpPr>
            <p:cNvPr id="37" name="Кружок"/>
            <p:cNvSpPr/>
            <p:nvPr/>
          </p:nvSpPr>
          <p:spPr>
            <a:xfrm>
              <a:off x="0" y="0"/>
              <a:ext cx="914402" cy="91440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38" name="буквы3" descr="буквы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875" y="144462"/>
              <a:ext cx="576264" cy="5762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2" name="Сгруппировать"/>
          <p:cNvGrpSpPr/>
          <p:nvPr/>
        </p:nvGrpSpPr>
        <p:grpSpPr>
          <a:xfrm>
            <a:off x="6502400" y="4405312"/>
            <a:ext cx="914400" cy="914403"/>
            <a:chOff x="0" y="0"/>
            <a:chExt cx="914400" cy="914401"/>
          </a:xfrm>
        </p:grpSpPr>
        <p:sp>
          <p:nvSpPr>
            <p:cNvPr id="40" name="Кружок"/>
            <p:cNvSpPr/>
            <p:nvPr/>
          </p:nvSpPr>
          <p:spPr>
            <a:xfrm>
              <a:off x="0" y="0"/>
              <a:ext cx="914400" cy="914402"/>
            </a:xfrm>
            <a:prstGeom prst="ellipse">
              <a:avLst/>
            </a:prstGeom>
            <a:solidFill>
              <a:srgbClr val="44C8F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41" name="буквы8" descr="буквы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875" y="144462"/>
              <a:ext cx="647700" cy="6477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" name="Сгруппировать"/>
          <p:cNvGrpSpPr/>
          <p:nvPr/>
        </p:nvGrpSpPr>
        <p:grpSpPr>
          <a:xfrm>
            <a:off x="6024562" y="3033711"/>
            <a:ext cx="1006477" cy="936627"/>
            <a:chOff x="0" y="0"/>
            <a:chExt cx="1006475" cy="936625"/>
          </a:xfrm>
        </p:grpSpPr>
        <p:sp>
          <p:nvSpPr>
            <p:cNvPr id="43" name="Кружок"/>
            <p:cNvSpPr/>
            <p:nvPr/>
          </p:nvSpPr>
          <p:spPr>
            <a:xfrm>
              <a:off x="0" y="0"/>
              <a:ext cx="914401" cy="91440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44" name="буквы4" descr="буквы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2875" y="73025"/>
              <a:ext cx="863601" cy="863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" name="Сгруппировать"/>
          <p:cNvGrpSpPr/>
          <p:nvPr/>
        </p:nvGrpSpPr>
        <p:grpSpPr>
          <a:xfrm>
            <a:off x="1833561" y="3970337"/>
            <a:ext cx="914403" cy="914403"/>
            <a:chOff x="0" y="0"/>
            <a:chExt cx="914401" cy="914401"/>
          </a:xfrm>
        </p:grpSpPr>
        <p:sp>
          <p:nvSpPr>
            <p:cNvPr id="46" name="Кружок"/>
            <p:cNvSpPr/>
            <p:nvPr/>
          </p:nvSpPr>
          <p:spPr>
            <a:xfrm>
              <a:off x="0" y="0"/>
              <a:ext cx="914402" cy="91440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47" name="буквы5" descr="буквы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4462" y="144462"/>
              <a:ext cx="576264" cy="5762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1" name="Сгруппировать"/>
          <p:cNvGrpSpPr/>
          <p:nvPr/>
        </p:nvGrpSpPr>
        <p:grpSpPr>
          <a:xfrm>
            <a:off x="2495550" y="1954211"/>
            <a:ext cx="914400" cy="914403"/>
            <a:chOff x="0" y="0"/>
            <a:chExt cx="914400" cy="914401"/>
          </a:xfrm>
        </p:grpSpPr>
        <p:sp>
          <p:nvSpPr>
            <p:cNvPr id="49" name="Кружок"/>
            <p:cNvSpPr/>
            <p:nvPr/>
          </p:nvSpPr>
          <p:spPr>
            <a:xfrm>
              <a:off x="0" y="0"/>
              <a:ext cx="914400" cy="91440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50" name="буквы6" descr="буквы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436" y="144462"/>
              <a:ext cx="647703" cy="6477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4" name="Сгруппировать"/>
          <p:cNvGrpSpPr/>
          <p:nvPr/>
        </p:nvGrpSpPr>
        <p:grpSpPr>
          <a:xfrm>
            <a:off x="8455025" y="4143375"/>
            <a:ext cx="914400" cy="914400"/>
            <a:chOff x="0" y="0"/>
            <a:chExt cx="914400" cy="914400"/>
          </a:xfrm>
        </p:grpSpPr>
        <p:sp>
          <p:nvSpPr>
            <p:cNvPr id="52" name="Кружок"/>
            <p:cNvSpPr/>
            <p:nvPr/>
          </p:nvSpPr>
          <p:spPr>
            <a:xfrm>
              <a:off x="0" y="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53" name="буквы7" descr="буквы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025" y="71436"/>
              <a:ext cx="720725" cy="7207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5" name="logo-rus1_" descr="logo-rus1_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79025" y="476250"/>
            <a:ext cx="1582738" cy="73660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ИНСТИТУТ АВТОМАТИКИ И ИНФОРМАЦИОННЫХ ТЕХНОЛОГИЙ…"/>
          <p:cNvSpPr txBox="1"/>
          <p:nvPr/>
        </p:nvSpPr>
        <p:spPr>
          <a:xfrm>
            <a:off x="2425700" y="1041717"/>
            <a:ext cx="594995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1000"/>
              </a:spcBef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ИНСТИТУТ АВТОМАТИКИ И ИНФОРМАЦИОННЫХ ТЕХНОЛОГИЙ</a:t>
            </a:r>
          </a:p>
          <a:p>
            <a:pPr algn="ctr">
              <a:spcBef>
                <a:spcPts val="800"/>
              </a:spcBef>
              <a:defRPr sz="13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КАФЕДРА «</a:t>
            </a:r>
            <a:r>
              <a:rPr lang="ru-RU" dirty="0"/>
              <a:t>Информатика и вычислительная техника</a:t>
            </a:r>
            <a:r>
              <a:rPr dirty="0"/>
              <a:t>»</a:t>
            </a:r>
          </a:p>
        </p:txBody>
      </p:sp>
      <p:sp>
        <p:nvSpPr>
          <p:cNvPr id="57" name="ВЫПУСКНАЯ КВАЛИФИКАЦИОННАЯ РАБОТА…"/>
          <p:cNvSpPr txBox="1"/>
          <p:nvPr/>
        </p:nvSpPr>
        <p:spPr>
          <a:xfrm>
            <a:off x="84136" y="2657475"/>
            <a:ext cx="11217278" cy="1337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247650" algn="ctr">
              <a:spcBef>
                <a:spcPts val="100"/>
              </a:spcBef>
              <a:defRPr sz="27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ВЫПУСКНАЯ КВАЛИФИКАЦИОННАЯ РАБОТА</a:t>
            </a:r>
          </a:p>
          <a:p>
            <a:pPr indent="247650" algn="ctr">
              <a:lnSpc>
                <a:spcPct val="102000"/>
              </a:lnSpc>
              <a:spcBef>
                <a:spcPts val="150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2400" dirty="0" err="1"/>
              <a:t>на</a:t>
            </a:r>
            <a:r>
              <a:rPr sz="2400" dirty="0"/>
              <a:t> </a:t>
            </a:r>
            <a:r>
              <a:rPr sz="2400" dirty="0" err="1"/>
              <a:t>тему</a:t>
            </a:r>
            <a:r>
              <a:rPr sz="2400" dirty="0"/>
              <a:t>: </a:t>
            </a: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Разработка модуля по первичному диагнозу заболеваний пациентов</a:t>
            </a:r>
            <a:endParaRPr sz="2400" b="1" dirty="0"/>
          </a:p>
        </p:txBody>
      </p:sp>
      <p:sp>
        <p:nvSpPr>
          <p:cNvPr id="58" name="ВЫПОЛНИЛ СТУДЕНТ 4-ИАиТ-107…"/>
          <p:cNvSpPr txBox="1"/>
          <p:nvPr/>
        </p:nvSpPr>
        <p:spPr>
          <a:xfrm>
            <a:off x="8239125" y="5019675"/>
            <a:ext cx="3517900" cy="800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3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ВЫПОЛНИЛ СТУДЕНТ 4-ИАиТ-107</a:t>
            </a:r>
          </a:p>
          <a:p>
            <a:pPr indent="12700">
              <a:defRPr sz="1300" b="1" i="1">
                <a:latin typeface="Arial"/>
                <a:ea typeface="Arial"/>
                <a:cs typeface="Arial"/>
                <a:sym typeface="Arial"/>
              </a:defRPr>
            </a:pPr>
            <a:r>
              <a:rPr lang="ru-RU" dirty="0" err="1"/>
              <a:t>Лазанчин</a:t>
            </a:r>
            <a:r>
              <a:rPr lang="ru-RU" dirty="0"/>
              <a:t> Петр Михайлович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2700">
              <a:defRPr sz="13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РУКОВОДИТЕЛЬ К.Т.Н., ДОЦЕНТ</a:t>
            </a:r>
          </a:p>
          <a:p>
            <a:pPr indent="12700">
              <a:defRPr sz="1300" b="1" i="1">
                <a:latin typeface="Arial"/>
                <a:ea typeface="Arial"/>
                <a:cs typeface="Arial"/>
                <a:sym typeface="Arial"/>
              </a:defRPr>
            </a:pPr>
            <a:r>
              <a:rPr lang="ru-RU" dirty="0"/>
              <a:t>Машков Андрей Валерьевич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logo-rus1" descr="logo-rus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950" y="90486"/>
            <a:ext cx="1908175" cy="88582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4" name="Сгруппировать"/>
          <p:cNvGrpSpPr/>
          <p:nvPr/>
        </p:nvGrpSpPr>
        <p:grpSpPr>
          <a:xfrm>
            <a:off x="-627064" y="-458789"/>
            <a:ext cx="3698878" cy="3698878"/>
            <a:chOff x="0" y="0"/>
            <a:chExt cx="3698876" cy="3698876"/>
          </a:xfrm>
        </p:grpSpPr>
        <p:sp>
          <p:nvSpPr>
            <p:cNvPr id="139" name="Кружок"/>
            <p:cNvSpPr/>
            <p:nvPr/>
          </p:nvSpPr>
          <p:spPr>
            <a:xfrm>
              <a:off x="-1" y="-1"/>
              <a:ext cx="3698878" cy="3698878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0" name="Овал"/>
            <p:cNvSpPr/>
            <p:nvPr/>
          </p:nvSpPr>
          <p:spPr>
            <a:xfrm>
              <a:off x="1004887" y="792162"/>
              <a:ext cx="996953" cy="996953"/>
            </a:xfrm>
            <a:prstGeom prst="ellipse">
              <a:avLst/>
            </a:prstGeom>
            <a:solidFill>
              <a:srgbClr val="00428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1" name="Кружок"/>
            <p:cNvSpPr/>
            <p:nvPr/>
          </p:nvSpPr>
          <p:spPr>
            <a:xfrm>
              <a:off x="793749" y="576263"/>
              <a:ext cx="1417641" cy="1417639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2" name="Кружок"/>
            <p:cNvSpPr/>
            <p:nvPr/>
          </p:nvSpPr>
          <p:spPr>
            <a:xfrm>
              <a:off x="2690813" y="3384551"/>
              <a:ext cx="144465" cy="144465"/>
            </a:xfrm>
            <a:prstGeom prst="ellipse">
              <a:avLst/>
            </a:prstGeom>
            <a:solidFill>
              <a:srgbClr val="ED184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3" name="Кружок"/>
            <p:cNvSpPr/>
            <p:nvPr/>
          </p:nvSpPr>
          <p:spPr>
            <a:xfrm>
              <a:off x="1827213" y="647700"/>
              <a:ext cx="282577" cy="282577"/>
            </a:xfrm>
            <a:prstGeom prst="ellipse">
              <a:avLst/>
            </a:prstGeom>
            <a:solidFill>
              <a:srgbClr val="44C8F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45" name="Кружок"/>
          <p:cNvSpPr/>
          <p:nvPr/>
        </p:nvSpPr>
        <p:spPr>
          <a:xfrm>
            <a:off x="11448255" y="6066984"/>
            <a:ext cx="636589" cy="636589"/>
          </a:xfrm>
          <a:prstGeom prst="ellipse">
            <a:avLst/>
          </a:prstGeom>
          <a:solidFill>
            <a:srgbClr val="ED18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6" name="8"/>
          <p:cNvSpPr txBox="1"/>
          <p:nvPr/>
        </p:nvSpPr>
        <p:spPr>
          <a:xfrm>
            <a:off x="11550649" y="6164260"/>
            <a:ext cx="431800" cy="442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/>
              <a:t>10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E6A68B-0BD0-4A6C-A687-F842D53A979D}"/>
              </a:ext>
            </a:extLst>
          </p:cNvPr>
          <p:cNvSpPr txBox="1"/>
          <p:nvPr/>
        </p:nvSpPr>
        <p:spPr>
          <a:xfrm>
            <a:off x="1151785" y="1065274"/>
            <a:ext cx="10830665" cy="52629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Разработан программный модуль для интеллектуальной поддержки терапевтического диагноза на основе симптомов пациента.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Реализованы ключевые функции: классификация симптомов, пошаговая система опроса, предсказание группы заболеваний и конкретного диагноза, вывод рекомендаций по лечащему врачу.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Учтены интересы как пациентов (доступность, точность, удобство), так и медицинских организаций (возможность интеграции, расширение клиентской базы, поддержка решений врача).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Проведено экономическое обоснование: срок окупаемости —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месяцев, рентабельность проекта превышает 200% при использовании модели подписки и партнёрского подключения клиник.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Проект демонстрирует техническую реализуемость, экономическую эффективность и готовность к внедрению в частные медицинские учреждения.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91845-E598-4C9C-BA8A-B9D037C5D266}"/>
              </a:ext>
            </a:extLst>
          </p:cNvPr>
          <p:cNvSpPr txBox="1"/>
          <p:nvPr/>
        </p:nvSpPr>
        <p:spPr>
          <a:xfrm>
            <a:off x="4459526" y="408512"/>
            <a:ext cx="4293713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ЗАКЛЮЧЕНИЕ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Кружок"/>
          <p:cNvSpPr/>
          <p:nvPr/>
        </p:nvSpPr>
        <p:spPr>
          <a:xfrm>
            <a:off x="4081462" y="1557337"/>
            <a:ext cx="3744915" cy="3744915"/>
          </a:xfrm>
          <a:prstGeom prst="ellipse">
            <a:avLst/>
          </a:prstGeom>
          <a:solidFill>
            <a:srgbClr val="00428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197" name="Кружок"/>
          <p:cNvSpPr/>
          <p:nvPr/>
        </p:nvSpPr>
        <p:spPr>
          <a:xfrm>
            <a:off x="3721100" y="1268411"/>
            <a:ext cx="4397377" cy="4397378"/>
          </a:xfrm>
          <a:prstGeom prst="ellipse">
            <a:avLst/>
          </a:prstGeom>
          <a:ln w="3175">
            <a:solidFill>
              <a:srgbClr val="44C8F5"/>
            </a:solidFill>
          </a:ln>
        </p:spPr>
        <p:txBody>
          <a:bodyPr lIns="45718" tIns="45718" rIns="45718" bIns="45718" anchor="ctr"/>
          <a:lstStyle/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8" name="Кружок"/>
          <p:cNvSpPr/>
          <p:nvPr/>
        </p:nvSpPr>
        <p:spPr>
          <a:xfrm>
            <a:off x="2678111" y="220661"/>
            <a:ext cx="6480178" cy="6480178"/>
          </a:xfrm>
          <a:prstGeom prst="ellipse">
            <a:avLst/>
          </a:prstGeom>
          <a:ln w="3175">
            <a:solidFill>
              <a:srgbClr val="44C8F5"/>
            </a:solidFill>
          </a:ln>
        </p:spPr>
        <p:txBody>
          <a:bodyPr lIns="45718" tIns="45718" rIns="45718" bIns="45718" anchor="ctr"/>
          <a:lstStyle/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9" name="Кружок"/>
          <p:cNvSpPr/>
          <p:nvPr/>
        </p:nvSpPr>
        <p:spPr>
          <a:xfrm>
            <a:off x="1057274" y="-1323976"/>
            <a:ext cx="9577390" cy="9577390"/>
          </a:xfrm>
          <a:prstGeom prst="ellipse">
            <a:avLst/>
          </a:prstGeom>
          <a:ln w="3175">
            <a:solidFill>
              <a:srgbClr val="44C8F5"/>
            </a:solidFill>
          </a:ln>
        </p:spPr>
        <p:txBody>
          <a:bodyPr lIns="45718" tIns="45718" rIns="45718" bIns="45718" anchor="ctr"/>
          <a:lstStyle/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202" name="Сгруппировать"/>
          <p:cNvGrpSpPr/>
          <p:nvPr/>
        </p:nvGrpSpPr>
        <p:grpSpPr>
          <a:xfrm>
            <a:off x="6818311" y="4581524"/>
            <a:ext cx="1008065" cy="1008066"/>
            <a:chOff x="0" y="0"/>
            <a:chExt cx="1008064" cy="1008064"/>
          </a:xfrm>
        </p:grpSpPr>
        <p:sp>
          <p:nvSpPr>
            <p:cNvPr id="200" name="Кружок"/>
            <p:cNvSpPr/>
            <p:nvPr/>
          </p:nvSpPr>
          <p:spPr>
            <a:xfrm>
              <a:off x="-1" y="-1"/>
              <a:ext cx="1008066" cy="1008066"/>
            </a:xfrm>
            <a:prstGeom prst="ellipse">
              <a:avLst/>
            </a:prstGeom>
            <a:solidFill>
              <a:srgbClr val="44C8F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201" name="буквы8" descr="буквы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509" y="159259"/>
              <a:ext cx="714047" cy="7140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5" name="Сгруппировать"/>
          <p:cNvGrpSpPr/>
          <p:nvPr/>
        </p:nvGrpSpPr>
        <p:grpSpPr>
          <a:xfrm>
            <a:off x="2928936" y="1052512"/>
            <a:ext cx="914403" cy="914402"/>
            <a:chOff x="0" y="0"/>
            <a:chExt cx="914401" cy="914401"/>
          </a:xfrm>
        </p:grpSpPr>
        <p:sp>
          <p:nvSpPr>
            <p:cNvPr id="203" name="Кружок"/>
            <p:cNvSpPr/>
            <p:nvPr/>
          </p:nvSpPr>
          <p:spPr>
            <a:xfrm>
              <a:off x="0" y="0"/>
              <a:ext cx="914402" cy="91440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204" name="буквы7" descr="буквы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025" y="71437"/>
              <a:ext cx="720726" cy="7207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8" name="Сгруппировать"/>
          <p:cNvGrpSpPr/>
          <p:nvPr/>
        </p:nvGrpSpPr>
        <p:grpSpPr>
          <a:xfrm>
            <a:off x="8807449" y="3001961"/>
            <a:ext cx="669928" cy="669927"/>
            <a:chOff x="0" y="0"/>
            <a:chExt cx="669926" cy="669926"/>
          </a:xfrm>
        </p:grpSpPr>
        <p:sp>
          <p:nvSpPr>
            <p:cNvPr id="206" name="Кружок"/>
            <p:cNvSpPr/>
            <p:nvPr/>
          </p:nvSpPr>
          <p:spPr>
            <a:xfrm>
              <a:off x="-1" y="-1"/>
              <a:ext cx="669928" cy="669928"/>
            </a:xfrm>
            <a:prstGeom prst="ellipse">
              <a:avLst/>
            </a:prstGeom>
            <a:solidFill>
              <a:srgbClr val="ED184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207" name="буквы9" descr="буквы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838" y="105838"/>
              <a:ext cx="475695" cy="4756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11" name="Сгруппировать"/>
          <p:cNvGrpSpPr/>
          <p:nvPr/>
        </p:nvGrpSpPr>
        <p:grpSpPr>
          <a:xfrm>
            <a:off x="9925050" y="4568825"/>
            <a:ext cx="914400" cy="914400"/>
            <a:chOff x="0" y="0"/>
            <a:chExt cx="914400" cy="914400"/>
          </a:xfrm>
        </p:grpSpPr>
        <p:sp>
          <p:nvSpPr>
            <p:cNvPr id="209" name="Кружок"/>
            <p:cNvSpPr/>
            <p:nvPr/>
          </p:nvSpPr>
          <p:spPr>
            <a:xfrm>
              <a:off x="0" y="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210" name="буквы3" descr="буквы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2875" y="144462"/>
              <a:ext cx="576263" cy="5762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14" name="Сгруппировать"/>
          <p:cNvGrpSpPr/>
          <p:nvPr/>
        </p:nvGrpSpPr>
        <p:grpSpPr>
          <a:xfrm>
            <a:off x="3217861" y="5229225"/>
            <a:ext cx="914403" cy="914400"/>
            <a:chOff x="0" y="0"/>
            <a:chExt cx="914401" cy="914400"/>
          </a:xfrm>
        </p:grpSpPr>
        <p:sp>
          <p:nvSpPr>
            <p:cNvPr id="212" name="Кружок"/>
            <p:cNvSpPr/>
            <p:nvPr/>
          </p:nvSpPr>
          <p:spPr>
            <a:xfrm>
              <a:off x="0" y="0"/>
              <a:ext cx="914402" cy="91440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213" name="буквы6" descr="буквы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437" y="144461"/>
              <a:ext cx="647702" cy="6477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17" name="Сгруппировать"/>
          <p:cNvGrpSpPr/>
          <p:nvPr/>
        </p:nvGrpSpPr>
        <p:grpSpPr>
          <a:xfrm>
            <a:off x="560387" y="2708274"/>
            <a:ext cx="1006476" cy="936626"/>
            <a:chOff x="0" y="0"/>
            <a:chExt cx="1006475" cy="936625"/>
          </a:xfrm>
        </p:grpSpPr>
        <p:sp>
          <p:nvSpPr>
            <p:cNvPr id="215" name="Кружок"/>
            <p:cNvSpPr/>
            <p:nvPr/>
          </p:nvSpPr>
          <p:spPr>
            <a:xfrm>
              <a:off x="0" y="-1"/>
              <a:ext cx="914401" cy="9144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216" name="буквы4" descr="буквы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2875" y="73025"/>
              <a:ext cx="863601" cy="863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20" name="Сгруппировать"/>
          <p:cNvGrpSpPr/>
          <p:nvPr/>
        </p:nvGrpSpPr>
        <p:grpSpPr>
          <a:xfrm>
            <a:off x="7297736" y="319087"/>
            <a:ext cx="914403" cy="914402"/>
            <a:chOff x="0" y="0"/>
            <a:chExt cx="914401" cy="914401"/>
          </a:xfrm>
        </p:grpSpPr>
        <p:sp>
          <p:nvSpPr>
            <p:cNvPr id="218" name="Кружок"/>
            <p:cNvSpPr/>
            <p:nvPr/>
          </p:nvSpPr>
          <p:spPr>
            <a:xfrm>
              <a:off x="0" y="0"/>
              <a:ext cx="914402" cy="91440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219" name="буквы5" descr="буквы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462" y="144462"/>
              <a:ext cx="576264" cy="5762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1" name="СПАСИБО"/>
          <p:cNvSpPr txBox="1"/>
          <p:nvPr/>
        </p:nvSpPr>
        <p:spPr>
          <a:xfrm>
            <a:off x="4303967" y="2507418"/>
            <a:ext cx="3313113" cy="1919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dirty="0"/>
              <a:t>СПАСИБО</a:t>
            </a:r>
            <a:r>
              <a:rPr lang="ru-RU" dirty="0"/>
              <a:t> ЗА ВНИМАНИЕ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Сгруппировать"/>
          <p:cNvGrpSpPr/>
          <p:nvPr/>
        </p:nvGrpSpPr>
        <p:grpSpPr>
          <a:xfrm>
            <a:off x="-627064" y="-458789"/>
            <a:ext cx="3698878" cy="3698878"/>
            <a:chOff x="0" y="0"/>
            <a:chExt cx="3698876" cy="3698876"/>
          </a:xfrm>
        </p:grpSpPr>
        <p:sp>
          <p:nvSpPr>
            <p:cNvPr id="60" name="Кружок"/>
            <p:cNvSpPr/>
            <p:nvPr/>
          </p:nvSpPr>
          <p:spPr>
            <a:xfrm>
              <a:off x="-1" y="-1"/>
              <a:ext cx="3698878" cy="3698878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1" name="Овал"/>
            <p:cNvSpPr/>
            <p:nvPr/>
          </p:nvSpPr>
          <p:spPr>
            <a:xfrm>
              <a:off x="1004887" y="792162"/>
              <a:ext cx="996953" cy="996953"/>
            </a:xfrm>
            <a:prstGeom prst="ellipse">
              <a:avLst/>
            </a:prstGeom>
            <a:solidFill>
              <a:srgbClr val="00428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2" name="Кружок"/>
            <p:cNvSpPr/>
            <p:nvPr/>
          </p:nvSpPr>
          <p:spPr>
            <a:xfrm>
              <a:off x="793749" y="576263"/>
              <a:ext cx="1417641" cy="1417639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3" name="Кружок"/>
            <p:cNvSpPr/>
            <p:nvPr/>
          </p:nvSpPr>
          <p:spPr>
            <a:xfrm>
              <a:off x="2690813" y="3384551"/>
              <a:ext cx="144465" cy="144465"/>
            </a:xfrm>
            <a:prstGeom prst="ellipse">
              <a:avLst/>
            </a:prstGeom>
            <a:solidFill>
              <a:srgbClr val="ED184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4" name="Кружок"/>
            <p:cNvSpPr/>
            <p:nvPr/>
          </p:nvSpPr>
          <p:spPr>
            <a:xfrm>
              <a:off x="1827213" y="647700"/>
              <a:ext cx="282577" cy="282577"/>
            </a:xfrm>
            <a:prstGeom prst="ellipse">
              <a:avLst/>
            </a:prstGeom>
            <a:solidFill>
              <a:srgbClr val="44C8F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" name="logo-rus1" descr="logo-rus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161" y="155575"/>
            <a:ext cx="1908177" cy="885825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Кружок"/>
          <p:cNvSpPr/>
          <p:nvPr/>
        </p:nvSpPr>
        <p:spPr>
          <a:xfrm>
            <a:off x="11334750" y="6021387"/>
            <a:ext cx="636589" cy="636589"/>
          </a:xfrm>
          <a:prstGeom prst="ellipse">
            <a:avLst/>
          </a:prstGeom>
          <a:solidFill>
            <a:srgbClr val="ED18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9" name="2"/>
          <p:cNvSpPr txBox="1"/>
          <p:nvPr/>
        </p:nvSpPr>
        <p:spPr>
          <a:xfrm>
            <a:off x="11539538" y="6130866"/>
            <a:ext cx="431800" cy="417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2</a:t>
            </a:r>
          </a:p>
        </p:txBody>
      </p:sp>
      <p:sp>
        <p:nvSpPr>
          <p:cNvPr id="70" name="ЦЕЛЬ, ОБЪЕКТ И ПРЕДМЕТ ИССЛЕДОВАНИЯ, ЗАДАЧИ"/>
          <p:cNvSpPr txBox="1">
            <a:spLocks noGrp="1"/>
          </p:cNvSpPr>
          <p:nvPr>
            <p:ph type="title" idx="4294967295"/>
          </p:nvPr>
        </p:nvSpPr>
        <p:spPr>
          <a:xfrm>
            <a:off x="3071815" y="502444"/>
            <a:ext cx="6858050" cy="647700"/>
          </a:xfrm>
          <a:prstGeom prst="rect">
            <a:avLst/>
          </a:prstGeom>
        </p:spPr>
        <p:txBody>
          <a:bodyPr lIns="36000" tIns="36000" rIns="36000" bIns="36000">
            <a:normAutofit/>
          </a:bodyPr>
          <a:lstStyle>
            <a:lvl1pPr>
              <a:defRPr sz="2400"/>
            </a:lvl1pPr>
          </a:lstStyle>
          <a:p>
            <a:r>
              <a:rPr lang="ru-RU" dirty="0"/>
              <a:t>АКТУАЛЬНОСТЬ ПРОЕКТА</a:t>
            </a:r>
            <a:endParaRPr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8795919-96FC-4185-BC92-AA9B5B916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313" y="1775885"/>
            <a:ext cx="9782191" cy="2793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4500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ru-RU" sz="24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Необходимость современных решений в медицине</a:t>
            </a:r>
            <a:endParaRPr kumimoji="0" lang="ru-RU" altLang="ru-RU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indent="4500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ru-RU" sz="24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Экспертные системы (ЭС) как ключевой инструмент</a:t>
            </a:r>
            <a:endParaRPr lang="en-US" sz="240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indent="4500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ru-RU" sz="24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Доказанная эффективность и внедрение</a:t>
            </a:r>
            <a:endParaRPr lang="en-US" sz="240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indent="4500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ru-RU" sz="24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Тренд на цифровизацию медицины</a:t>
            </a:r>
          </a:p>
          <a:p>
            <a:pPr marR="0" lvl="0" indent="4500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ru-RU" sz="2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ЭС как инструмент помощи специалистам</a:t>
            </a:r>
            <a:endParaRPr kumimoji="0" lang="ru-RU" altLang="ru-RU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03284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Сгруппировать"/>
          <p:cNvGrpSpPr/>
          <p:nvPr/>
        </p:nvGrpSpPr>
        <p:grpSpPr>
          <a:xfrm>
            <a:off x="-627064" y="-458789"/>
            <a:ext cx="3698878" cy="3698878"/>
            <a:chOff x="0" y="0"/>
            <a:chExt cx="3698876" cy="3698876"/>
          </a:xfrm>
        </p:grpSpPr>
        <p:sp>
          <p:nvSpPr>
            <p:cNvPr id="60" name="Кружок"/>
            <p:cNvSpPr/>
            <p:nvPr/>
          </p:nvSpPr>
          <p:spPr>
            <a:xfrm>
              <a:off x="-1" y="-1"/>
              <a:ext cx="3698878" cy="3698878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1" name="Овал"/>
            <p:cNvSpPr/>
            <p:nvPr/>
          </p:nvSpPr>
          <p:spPr>
            <a:xfrm>
              <a:off x="1004887" y="792162"/>
              <a:ext cx="996953" cy="996953"/>
            </a:xfrm>
            <a:prstGeom prst="ellipse">
              <a:avLst/>
            </a:prstGeom>
            <a:solidFill>
              <a:srgbClr val="00428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2" name="Кружок"/>
            <p:cNvSpPr/>
            <p:nvPr/>
          </p:nvSpPr>
          <p:spPr>
            <a:xfrm>
              <a:off x="793749" y="576263"/>
              <a:ext cx="1417641" cy="1417639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3" name="Кружок"/>
            <p:cNvSpPr/>
            <p:nvPr/>
          </p:nvSpPr>
          <p:spPr>
            <a:xfrm>
              <a:off x="2690813" y="3384551"/>
              <a:ext cx="144465" cy="144465"/>
            </a:xfrm>
            <a:prstGeom prst="ellipse">
              <a:avLst/>
            </a:prstGeom>
            <a:solidFill>
              <a:srgbClr val="ED184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4" name="Кружок"/>
            <p:cNvSpPr/>
            <p:nvPr/>
          </p:nvSpPr>
          <p:spPr>
            <a:xfrm>
              <a:off x="1827213" y="647700"/>
              <a:ext cx="282577" cy="282577"/>
            </a:xfrm>
            <a:prstGeom prst="ellipse">
              <a:avLst/>
            </a:prstGeom>
            <a:solidFill>
              <a:srgbClr val="44C8F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" name="logo-rus1" descr="logo-rus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161" y="155575"/>
            <a:ext cx="1908177" cy="885825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ЦЕЛЬ, ОБЪЕКТ И ПРЕДМЕТ ИССЛЕДОВАНИЯ, ЗАДАЧИ"/>
          <p:cNvSpPr txBox="1">
            <a:spLocks noGrp="1"/>
          </p:cNvSpPr>
          <p:nvPr>
            <p:ph type="title" idx="4294967295"/>
          </p:nvPr>
        </p:nvSpPr>
        <p:spPr>
          <a:xfrm>
            <a:off x="1763712" y="669925"/>
            <a:ext cx="8299451" cy="647700"/>
          </a:xfrm>
          <a:prstGeom prst="rect">
            <a:avLst/>
          </a:prstGeom>
        </p:spPr>
        <p:txBody>
          <a:bodyPr lIns="36000" tIns="36000" rIns="36000" bIns="36000"/>
          <a:lstStyle>
            <a:lvl1pPr>
              <a:defRPr sz="2400"/>
            </a:lvl1pPr>
          </a:lstStyle>
          <a:p>
            <a:r>
              <a:rPr dirty="0"/>
              <a:t>ЦЕЛЬ, ОБЪЕКТ И ПРЕДМЕТ ИССЛЕДОВАНИЯ, ЗАДАЧИ</a:t>
            </a:r>
          </a:p>
        </p:txBody>
      </p:sp>
      <p:sp>
        <p:nvSpPr>
          <p:cNvPr id="71" name="ЦЕЛЬ ВКР - создание программного модуля для автоматизированного расчета маржинальной себестоимости на производственном предприятии.…"/>
          <p:cNvSpPr txBox="1"/>
          <p:nvPr/>
        </p:nvSpPr>
        <p:spPr>
          <a:xfrm>
            <a:off x="788986" y="1344611"/>
            <a:ext cx="10999790" cy="556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spAutoFit/>
          </a:bodyPr>
          <a:lstStyle/>
          <a:p>
            <a:pPr indent="449262" algn="just">
              <a:lnSpc>
                <a:spcPct val="150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ВКР Разработка программного модуля для поддержки врачей-терапевтов в постановке первичного диагноза на основе анализа симптомов пациента с использованием экспертной системы и алгоритма машинного обучения.</a:t>
            </a:r>
          </a:p>
          <a:p>
            <a:pPr indent="449262" algn="just">
              <a:lnSpc>
                <a:spcPct val="150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 ИССЛЕДОВАНИЯ – Процесс поддержки принятия врачебных решений при диагностике заболеваний, включая сбор симптомов, дифференциальную диагностику и формирование предварительных заключений.</a:t>
            </a:r>
            <a:endParaRPr lang="ru-RU" sz="1600" dirty="0">
              <a:solidFill>
                <a:schemeClr val="tx1"/>
              </a:solidFill>
              <a:latin typeface="Arial" panose="020B0604020202020204" pitchFamily="34" charset="0"/>
              <a:ea typeface="Times Roman"/>
              <a:cs typeface="Arial" panose="020B0604020202020204" pitchFamily="34" charset="0"/>
              <a:sym typeface="Times Roman"/>
            </a:endParaRPr>
          </a:p>
          <a:p>
            <a:pPr indent="449262" algn="just">
              <a:lnSpc>
                <a:spcPct val="150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ПРЕДМЕТ ИССЛЕДОВАНИЯ – </a:t>
            </a: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Методы и программные средства интеллектуальной обработки клинических данных</a:t>
            </a:r>
            <a:r>
              <a:rPr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1600" dirty="0">
                <a:solidFill>
                  <a:schemeClr val="tx1"/>
                </a:solidFill>
                <a:latin typeface="Arial" panose="020B0604020202020204" pitchFamily="34" charset="0"/>
                <a:ea typeface="Times Roman"/>
                <a:cs typeface="Arial" panose="020B0604020202020204" pitchFamily="34" charset="0"/>
                <a:sym typeface="Times Roman"/>
              </a:rPr>
              <a:t> </a:t>
            </a:r>
          </a:p>
          <a:p>
            <a:pPr indent="449262" algn="just">
              <a:lnSpc>
                <a:spcPct val="150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Достижение</a:t>
            </a:r>
            <a:r>
              <a:rPr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поставленной</a:t>
            </a:r>
            <a:r>
              <a:rPr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цели</a:t>
            </a:r>
            <a:r>
              <a:rPr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обеспечивается</a:t>
            </a:r>
            <a:r>
              <a:rPr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решением</a:t>
            </a:r>
            <a:r>
              <a:rPr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следующих</a:t>
            </a:r>
            <a:r>
              <a:rPr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</a:t>
            </a:r>
            <a:r>
              <a:rPr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000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современных экспертных систем и алгоритмов машинного обучения, применяемых в медицинской диагностике, выявление ключевых проблем первичного опроса пациентов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000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структуры системы, включая алгоритм взаимодействия пользователя с экспертной системой и модель классификации; </a:t>
            </a:r>
          </a:p>
          <a:p>
            <a:pPr indent="45000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консольного приложения; </a:t>
            </a:r>
          </a:p>
          <a:p>
            <a:pPr indent="45000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экономическое обоснование проекта и расчёт показателей эффективности.</a:t>
            </a:r>
            <a:endParaRPr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Кружок">
            <a:extLst>
              <a:ext uri="{FF2B5EF4-FFF2-40B4-BE49-F238E27FC236}">
                <a16:creationId xmlns:a16="http://schemas.microsoft.com/office/drawing/2014/main" id="{4511C28D-3F7C-42DF-9AC1-266BF167C759}"/>
              </a:ext>
            </a:extLst>
          </p:cNvPr>
          <p:cNvSpPr/>
          <p:nvPr/>
        </p:nvSpPr>
        <p:spPr>
          <a:xfrm>
            <a:off x="11334749" y="6065836"/>
            <a:ext cx="636589" cy="636589"/>
          </a:xfrm>
          <a:prstGeom prst="ellipse">
            <a:avLst/>
          </a:prstGeom>
          <a:solidFill>
            <a:srgbClr val="ED18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lang="ru-RU" sz="2400" dirty="0">
                <a:solidFill>
                  <a:schemeClr val="bg1"/>
                </a:solidFill>
              </a:rPr>
              <a:t>3</a:t>
            </a:r>
            <a:endParaRPr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logo-rus1" descr="logo-rus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161" y="155575"/>
            <a:ext cx="1908177" cy="8858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9" name="Сгруппировать"/>
          <p:cNvGrpSpPr/>
          <p:nvPr/>
        </p:nvGrpSpPr>
        <p:grpSpPr>
          <a:xfrm>
            <a:off x="-627064" y="-458789"/>
            <a:ext cx="3698878" cy="3698878"/>
            <a:chOff x="0" y="0"/>
            <a:chExt cx="3698876" cy="3698876"/>
          </a:xfrm>
        </p:grpSpPr>
        <p:sp>
          <p:nvSpPr>
            <p:cNvPr id="74" name="Кружок"/>
            <p:cNvSpPr/>
            <p:nvPr/>
          </p:nvSpPr>
          <p:spPr>
            <a:xfrm>
              <a:off x="-1" y="-1"/>
              <a:ext cx="3698878" cy="3698878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5" name="Овал"/>
            <p:cNvSpPr/>
            <p:nvPr/>
          </p:nvSpPr>
          <p:spPr>
            <a:xfrm>
              <a:off x="1004887" y="792162"/>
              <a:ext cx="996953" cy="996953"/>
            </a:xfrm>
            <a:prstGeom prst="ellipse">
              <a:avLst/>
            </a:prstGeom>
            <a:solidFill>
              <a:srgbClr val="00428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6" name="Кружок"/>
            <p:cNvSpPr/>
            <p:nvPr/>
          </p:nvSpPr>
          <p:spPr>
            <a:xfrm>
              <a:off x="793749" y="576263"/>
              <a:ext cx="1417641" cy="1417639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7" name="Кружок"/>
            <p:cNvSpPr/>
            <p:nvPr/>
          </p:nvSpPr>
          <p:spPr>
            <a:xfrm>
              <a:off x="2690813" y="3384551"/>
              <a:ext cx="144465" cy="144465"/>
            </a:xfrm>
            <a:prstGeom prst="ellipse">
              <a:avLst/>
            </a:prstGeom>
            <a:solidFill>
              <a:srgbClr val="ED184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8" name="Кружок"/>
            <p:cNvSpPr/>
            <p:nvPr/>
          </p:nvSpPr>
          <p:spPr>
            <a:xfrm>
              <a:off x="1827213" y="647700"/>
              <a:ext cx="282577" cy="282577"/>
            </a:xfrm>
            <a:prstGeom prst="ellipse">
              <a:avLst/>
            </a:prstGeom>
            <a:solidFill>
              <a:srgbClr val="44C8F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80" name="Кружок"/>
          <p:cNvSpPr/>
          <p:nvPr/>
        </p:nvSpPr>
        <p:spPr>
          <a:xfrm>
            <a:off x="11334750" y="6021387"/>
            <a:ext cx="636589" cy="636589"/>
          </a:xfrm>
          <a:prstGeom prst="ellipse">
            <a:avLst/>
          </a:prstGeom>
          <a:solidFill>
            <a:srgbClr val="ED18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1" name="3"/>
          <p:cNvSpPr txBox="1"/>
          <p:nvPr/>
        </p:nvSpPr>
        <p:spPr>
          <a:xfrm>
            <a:off x="11539538" y="6118663"/>
            <a:ext cx="431800" cy="442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/>
              <a:t>4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7126D-C57D-4A2C-80EF-C0F28F194E7A}"/>
              </a:ext>
            </a:extLst>
          </p:cNvPr>
          <p:cNvSpPr txBox="1"/>
          <p:nvPr/>
        </p:nvSpPr>
        <p:spPr>
          <a:xfrm>
            <a:off x="2967662" y="393174"/>
            <a:ext cx="7199652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АНАЛИЗ РЫНКА</a:t>
            </a: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49E283-3CD4-F243-FA99-B7898B8A3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59" y="2246020"/>
            <a:ext cx="5010150" cy="300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7EBB9DF-916F-4151-7D9C-F2A2E3364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120" y="1590643"/>
            <a:ext cx="5697924" cy="341064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logo-rus1" descr="logo-rus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161" y="155575"/>
            <a:ext cx="1908177" cy="8858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2" name="Сгруппировать"/>
          <p:cNvGrpSpPr/>
          <p:nvPr/>
        </p:nvGrpSpPr>
        <p:grpSpPr>
          <a:xfrm>
            <a:off x="-627064" y="-458789"/>
            <a:ext cx="3698878" cy="3698878"/>
            <a:chOff x="0" y="0"/>
            <a:chExt cx="3698876" cy="3698876"/>
          </a:xfrm>
        </p:grpSpPr>
        <p:sp>
          <p:nvSpPr>
            <p:cNvPr id="87" name="Кружок"/>
            <p:cNvSpPr/>
            <p:nvPr/>
          </p:nvSpPr>
          <p:spPr>
            <a:xfrm>
              <a:off x="-1" y="-1"/>
              <a:ext cx="3698878" cy="3698878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8" name="Овал"/>
            <p:cNvSpPr/>
            <p:nvPr/>
          </p:nvSpPr>
          <p:spPr>
            <a:xfrm>
              <a:off x="1004887" y="792162"/>
              <a:ext cx="996953" cy="996953"/>
            </a:xfrm>
            <a:prstGeom prst="ellipse">
              <a:avLst/>
            </a:prstGeom>
            <a:solidFill>
              <a:srgbClr val="00428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9" name="Кружок"/>
            <p:cNvSpPr/>
            <p:nvPr/>
          </p:nvSpPr>
          <p:spPr>
            <a:xfrm>
              <a:off x="793749" y="576263"/>
              <a:ext cx="1417641" cy="1417639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0" name="Кружок"/>
            <p:cNvSpPr/>
            <p:nvPr/>
          </p:nvSpPr>
          <p:spPr>
            <a:xfrm>
              <a:off x="2690813" y="3384551"/>
              <a:ext cx="144465" cy="144465"/>
            </a:xfrm>
            <a:prstGeom prst="ellipse">
              <a:avLst/>
            </a:prstGeom>
            <a:solidFill>
              <a:srgbClr val="ED184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1" name="Кружок"/>
            <p:cNvSpPr/>
            <p:nvPr/>
          </p:nvSpPr>
          <p:spPr>
            <a:xfrm>
              <a:off x="1827213" y="647700"/>
              <a:ext cx="282577" cy="282577"/>
            </a:xfrm>
            <a:prstGeom prst="ellipse">
              <a:avLst/>
            </a:prstGeom>
            <a:solidFill>
              <a:srgbClr val="44C8F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93" name="Кружок"/>
          <p:cNvSpPr/>
          <p:nvPr/>
        </p:nvSpPr>
        <p:spPr>
          <a:xfrm>
            <a:off x="11334750" y="6021387"/>
            <a:ext cx="636589" cy="636589"/>
          </a:xfrm>
          <a:prstGeom prst="ellipse">
            <a:avLst/>
          </a:prstGeom>
          <a:solidFill>
            <a:srgbClr val="ED18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4" name="4"/>
          <p:cNvSpPr txBox="1"/>
          <p:nvPr/>
        </p:nvSpPr>
        <p:spPr>
          <a:xfrm>
            <a:off x="11539538" y="6118663"/>
            <a:ext cx="431800" cy="442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/>
              <a:t>5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EC8CB-9CE8-41B5-AA0C-8CF6B63A13AA}"/>
              </a:ext>
            </a:extLst>
          </p:cNvPr>
          <p:cNvSpPr txBox="1"/>
          <p:nvPr/>
        </p:nvSpPr>
        <p:spPr>
          <a:xfrm>
            <a:off x="3594787" y="180262"/>
            <a:ext cx="6341065" cy="830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ДИАГРАММА ПОВЕДЕНИЯ ПОЛЬЗОВАТЕЛЯ И СИСТЕМЫ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B81D0C-550E-5AEA-1531-670B10E06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877" y="1609725"/>
            <a:ext cx="6657975" cy="36385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logo-rus1" descr="logo-rus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161" y="155575"/>
            <a:ext cx="1908177" cy="8858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5" name="Сгруппировать"/>
          <p:cNvGrpSpPr/>
          <p:nvPr/>
        </p:nvGrpSpPr>
        <p:grpSpPr>
          <a:xfrm>
            <a:off x="-627064" y="-458789"/>
            <a:ext cx="3698878" cy="3698878"/>
            <a:chOff x="0" y="0"/>
            <a:chExt cx="3698876" cy="3698876"/>
          </a:xfrm>
        </p:grpSpPr>
        <p:sp>
          <p:nvSpPr>
            <p:cNvPr id="100" name="Кружок"/>
            <p:cNvSpPr/>
            <p:nvPr/>
          </p:nvSpPr>
          <p:spPr>
            <a:xfrm>
              <a:off x="-1" y="-1"/>
              <a:ext cx="3698878" cy="3698878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1" name="Овал"/>
            <p:cNvSpPr/>
            <p:nvPr/>
          </p:nvSpPr>
          <p:spPr>
            <a:xfrm>
              <a:off x="1004887" y="792162"/>
              <a:ext cx="996953" cy="996953"/>
            </a:xfrm>
            <a:prstGeom prst="ellipse">
              <a:avLst/>
            </a:prstGeom>
            <a:solidFill>
              <a:srgbClr val="00428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2" name="Кружок"/>
            <p:cNvSpPr/>
            <p:nvPr/>
          </p:nvSpPr>
          <p:spPr>
            <a:xfrm>
              <a:off x="793749" y="576263"/>
              <a:ext cx="1417641" cy="1417639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3" name="Кружок"/>
            <p:cNvSpPr/>
            <p:nvPr/>
          </p:nvSpPr>
          <p:spPr>
            <a:xfrm>
              <a:off x="2690813" y="3384551"/>
              <a:ext cx="144465" cy="144465"/>
            </a:xfrm>
            <a:prstGeom prst="ellipse">
              <a:avLst/>
            </a:prstGeom>
            <a:solidFill>
              <a:srgbClr val="ED184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4" name="Кружок"/>
            <p:cNvSpPr/>
            <p:nvPr/>
          </p:nvSpPr>
          <p:spPr>
            <a:xfrm>
              <a:off x="1827213" y="647700"/>
              <a:ext cx="282577" cy="282577"/>
            </a:xfrm>
            <a:prstGeom prst="ellipse">
              <a:avLst/>
            </a:prstGeom>
            <a:solidFill>
              <a:srgbClr val="44C8F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06" name="Кружок"/>
          <p:cNvSpPr/>
          <p:nvPr/>
        </p:nvSpPr>
        <p:spPr>
          <a:xfrm>
            <a:off x="11334750" y="6021387"/>
            <a:ext cx="636589" cy="636589"/>
          </a:xfrm>
          <a:prstGeom prst="ellipse">
            <a:avLst/>
          </a:prstGeom>
          <a:solidFill>
            <a:srgbClr val="ED18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7" name="5"/>
          <p:cNvSpPr txBox="1"/>
          <p:nvPr/>
        </p:nvSpPr>
        <p:spPr>
          <a:xfrm>
            <a:off x="11539538" y="6118663"/>
            <a:ext cx="431800" cy="442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/>
              <a:t>6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01DE67-6379-4B5E-BEE5-A6272C8DD36E}"/>
              </a:ext>
            </a:extLst>
          </p:cNvPr>
          <p:cNvSpPr txBox="1"/>
          <p:nvPr/>
        </p:nvSpPr>
        <p:spPr>
          <a:xfrm>
            <a:off x="4293743" y="307947"/>
            <a:ext cx="4072381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КАЧЕСТВО МОДЕЛИ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3B0EFE8-4332-7CC7-AF27-3D363127C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1" y="923951"/>
            <a:ext cx="4844417" cy="4037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E1CD638-1F1D-B984-163F-664EE83C2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232" y="826294"/>
            <a:ext cx="4591691" cy="540142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logo-rus1" descr="logo-rus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161" y="155575"/>
            <a:ext cx="1908177" cy="8858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8" name="Сгруппировать"/>
          <p:cNvGrpSpPr/>
          <p:nvPr/>
        </p:nvGrpSpPr>
        <p:grpSpPr>
          <a:xfrm>
            <a:off x="-627064" y="-458789"/>
            <a:ext cx="3698878" cy="3698878"/>
            <a:chOff x="0" y="0"/>
            <a:chExt cx="3698876" cy="3698876"/>
          </a:xfrm>
        </p:grpSpPr>
        <p:sp>
          <p:nvSpPr>
            <p:cNvPr id="113" name="Кружок"/>
            <p:cNvSpPr/>
            <p:nvPr/>
          </p:nvSpPr>
          <p:spPr>
            <a:xfrm>
              <a:off x="-1" y="-1"/>
              <a:ext cx="3698878" cy="3698878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4" name="Овал"/>
            <p:cNvSpPr/>
            <p:nvPr/>
          </p:nvSpPr>
          <p:spPr>
            <a:xfrm>
              <a:off x="1004887" y="792162"/>
              <a:ext cx="996953" cy="996953"/>
            </a:xfrm>
            <a:prstGeom prst="ellipse">
              <a:avLst/>
            </a:prstGeom>
            <a:solidFill>
              <a:srgbClr val="00428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5" name="Кружок"/>
            <p:cNvSpPr/>
            <p:nvPr/>
          </p:nvSpPr>
          <p:spPr>
            <a:xfrm>
              <a:off x="793749" y="576263"/>
              <a:ext cx="1417641" cy="1417639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6" name="Кружок"/>
            <p:cNvSpPr/>
            <p:nvPr/>
          </p:nvSpPr>
          <p:spPr>
            <a:xfrm>
              <a:off x="2690813" y="3384551"/>
              <a:ext cx="144465" cy="144465"/>
            </a:xfrm>
            <a:prstGeom prst="ellipse">
              <a:avLst/>
            </a:prstGeom>
            <a:solidFill>
              <a:srgbClr val="ED184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7" name="Кружок"/>
            <p:cNvSpPr/>
            <p:nvPr/>
          </p:nvSpPr>
          <p:spPr>
            <a:xfrm>
              <a:off x="1827213" y="647700"/>
              <a:ext cx="282577" cy="282577"/>
            </a:xfrm>
            <a:prstGeom prst="ellipse">
              <a:avLst/>
            </a:prstGeom>
            <a:solidFill>
              <a:srgbClr val="44C8F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19" name="Кружок"/>
          <p:cNvSpPr/>
          <p:nvPr/>
        </p:nvSpPr>
        <p:spPr>
          <a:xfrm>
            <a:off x="11334750" y="6021387"/>
            <a:ext cx="636589" cy="636589"/>
          </a:xfrm>
          <a:prstGeom prst="ellipse">
            <a:avLst/>
          </a:prstGeom>
          <a:solidFill>
            <a:srgbClr val="ED18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0" name="6"/>
          <p:cNvSpPr txBox="1"/>
          <p:nvPr/>
        </p:nvSpPr>
        <p:spPr>
          <a:xfrm>
            <a:off x="11539538" y="6085257"/>
            <a:ext cx="431800" cy="442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/>
              <a:t>7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8A2E8E-DC3F-4ECF-A9FC-5025807E8758}"/>
              </a:ext>
            </a:extLst>
          </p:cNvPr>
          <p:cNvSpPr txBox="1"/>
          <p:nvPr/>
        </p:nvSpPr>
        <p:spPr>
          <a:xfrm>
            <a:off x="4147792" y="598487"/>
            <a:ext cx="4072381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ПРОГРАММНАЯ РЕАЛИЗАЦИЯ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29BA59-3448-601D-0FF8-A9FB30DBC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811" y="1731084"/>
            <a:ext cx="4153480" cy="67636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0197E86-2343-C478-1C09-DD7992338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846" y="1285899"/>
            <a:ext cx="4505954" cy="502037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logo-rus1" descr="logo-rus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161" y="155575"/>
            <a:ext cx="1908177" cy="8858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8" name="Сгруппировать"/>
          <p:cNvGrpSpPr/>
          <p:nvPr/>
        </p:nvGrpSpPr>
        <p:grpSpPr>
          <a:xfrm>
            <a:off x="-627064" y="-458789"/>
            <a:ext cx="3698878" cy="3698878"/>
            <a:chOff x="0" y="0"/>
            <a:chExt cx="3698876" cy="3698876"/>
          </a:xfrm>
        </p:grpSpPr>
        <p:sp>
          <p:nvSpPr>
            <p:cNvPr id="113" name="Кружок"/>
            <p:cNvSpPr/>
            <p:nvPr/>
          </p:nvSpPr>
          <p:spPr>
            <a:xfrm>
              <a:off x="-1" y="-1"/>
              <a:ext cx="3698878" cy="3698878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4" name="Овал"/>
            <p:cNvSpPr/>
            <p:nvPr/>
          </p:nvSpPr>
          <p:spPr>
            <a:xfrm>
              <a:off x="1004887" y="792162"/>
              <a:ext cx="996953" cy="996953"/>
            </a:xfrm>
            <a:prstGeom prst="ellipse">
              <a:avLst/>
            </a:prstGeom>
            <a:solidFill>
              <a:srgbClr val="00428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5" name="Кружок"/>
            <p:cNvSpPr/>
            <p:nvPr/>
          </p:nvSpPr>
          <p:spPr>
            <a:xfrm>
              <a:off x="793749" y="576263"/>
              <a:ext cx="1417641" cy="1417639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6" name="Кружок"/>
            <p:cNvSpPr/>
            <p:nvPr/>
          </p:nvSpPr>
          <p:spPr>
            <a:xfrm>
              <a:off x="2690813" y="3384551"/>
              <a:ext cx="144465" cy="144465"/>
            </a:xfrm>
            <a:prstGeom prst="ellipse">
              <a:avLst/>
            </a:prstGeom>
            <a:solidFill>
              <a:srgbClr val="ED184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7" name="Кружок"/>
            <p:cNvSpPr/>
            <p:nvPr/>
          </p:nvSpPr>
          <p:spPr>
            <a:xfrm>
              <a:off x="1827213" y="647700"/>
              <a:ext cx="282577" cy="282577"/>
            </a:xfrm>
            <a:prstGeom prst="ellipse">
              <a:avLst/>
            </a:prstGeom>
            <a:solidFill>
              <a:srgbClr val="44C8F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19" name="Кружок"/>
          <p:cNvSpPr/>
          <p:nvPr/>
        </p:nvSpPr>
        <p:spPr>
          <a:xfrm>
            <a:off x="11334750" y="6021387"/>
            <a:ext cx="636589" cy="636589"/>
          </a:xfrm>
          <a:prstGeom prst="ellipse">
            <a:avLst/>
          </a:prstGeom>
          <a:solidFill>
            <a:srgbClr val="ED18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0" name="6"/>
          <p:cNvSpPr txBox="1"/>
          <p:nvPr/>
        </p:nvSpPr>
        <p:spPr>
          <a:xfrm>
            <a:off x="11539538" y="6118663"/>
            <a:ext cx="431800" cy="442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/>
              <a:t>8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8A2E8E-DC3F-4ECF-A9FC-5025807E8758}"/>
              </a:ext>
            </a:extLst>
          </p:cNvPr>
          <p:cNvSpPr txBox="1"/>
          <p:nvPr/>
        </p:nvSpPr>
        <p:spPr>
          <a:xfrm>
            <a:off x="4105280" y="259541"/>
            <a:ext cx="4072381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ПРОГРАММНАЯ РЕАЛИЗАЦИЯ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BDB042-2B32-643F-76BC-522A0C4C4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5" y="1535114"/>
            <a:ext cx="4648849" cy="380100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3116AB-1213-9B41-2E61-F7E4536A5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320" y="1328380"/>
            <a:ext cx="6306430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9827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logo-rus1" descr="logo-rus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950" y="90486"/>
            <a:ext cx="1908175" cy="88582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1" name="Сгруппировать"/>
          <p:cNvGrpSpPr/>
          <p:nvPr/>
        </p:nvGrpSpPr>
        <p:grpSpPr>
          <a:xfrm>
            <a:off x="-627064" y="-458789"/>
            <a:ext cx="3698878" cy="3698878"/>
            <a:chOff x="0" y="0"/>
            <a:chExt cx="3698876" cy="3698876"/>
          </a:xfrm>
        </p:grpSpPr>
        <p:sp>
          <p:nvSpPr>
            <p:cNvPr id="126" name="Кружок"/>
            <p:cNvSpPr/>
            <p:nvPr/>
          </p:nvSpPr>
          <p:spPr>
            <a:xfrm>
              <a:off x="-1" y="-1"/>
              <a:ext cx="3698878" cy="3698878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7" name="Овал"/>
            <p:cNvSpPr/>
            <p:nvPr/>
          </p:nvSpPr>
          <p:spPr>
            <a:xfrm>
              <a:off x="1004887" y="792162"/>
              <a:ext cx="996953" cy="996953"/>
            </a:xfrm>
            <a:prstGeom prst="ellipse">
              <a:avLst/>
            </a:prstGeom>
            <a:solidFill>
              <a:srgbClr val="00428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8" name="Кружок"/>
            <p:cNvSpPr/>
            <p:nvPr/>
          </p:nvSpPr>
          <p:spPr>
            <a:xfrm>
              <a:off x="793749" y="576263"/>
              <a:ext cx="1417641" cy="1417639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9" name="Кружок"/>
            <p:cNvSpPr/>
            <p:nvPr/>
          </p:nvSpPr>
          <p:spPr>
            <a:xfrm>
              <a:off x="2690813" y="3384551"/>
              <a:ext cx="144465" cy="144465"/>
            </a:xfrm>
            <a:prstGeom prst="ellipse">
              <a:avLst/>
            </a:prstGeom>
            <a:solidFill>
              <a:srgbClr val="ED184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0" name="Кружок"/>
            <p:cNvSpPr/>
            <p:nvPr/>
          </p:nvSpPr>
          <p:spPr>
            <a:xfrm>
              <a:off x="1827213" y="647700"/>
              <a:ext cx="282577" cy="282577"/>
            </a:xfrm>
            <a:prstGeom prst="ellipse">
              <a:avLst/>
            </a:prstGeom>
            <a:solidFill>
              <a:srgbClr val="44C8F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32" name="Кружок"/>
          <p:cNvSpPr/>
          <p:nvPr/>
        </p:nvSpPr>
        <p:spPr>
          <a:xfrm>
            <a:off x="11334750" y="6021387"/>
            <a:ext cx="636589" cy="636589"/>
          </a:xfrm>
          <a:prstGeom prst="ellipse">
            <a:avLst/>
          </a:prstGeom>
          <a:solidFill>
            <a:srgbClr val="ED18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3" name="7"/>
          <p:cNvSpPr txBox="1"/>
          <p:nvPr/>
        </p:nvSpPr>
        <p:spPr>
          <a:xfrm>
            <a:off x="11539539" y="6118663"/>
            <a:ext cx="431800" cy="442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/>
              <a:t>9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B7D8A3-1901-4792-AD60-6D6FFB1BDF01}"/>
              </a:ext>
            </a:extLst>
          </p:cNvPr>
          <p:cNvSpPr txBox="1"/>
          <p:nvPr/>
        </p:nvSpPr>
        <p:spPr>
          <a:xfrm>
            <a:off x="2378077" y="595463"/>
            <a:ext cx="7783363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ЭКОНОМИЧЕСКОЕ ОБОСНОВАНИЕ РАЗРАБОТКИ</a:t>
            </a: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7DED26CC-E800-47A1-AFC3-3B49EFFF6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034766"/>
              </p:ext>
            </p:extLst>
          </p:nvPr>
        </p:nvGraphicFramePr>
        <p:xfrm>
          <a:off x="7871380" y="1601048"/>
          <a:ext cx="3054285" cy="360916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37932">
                  <a:extLst>
                    <a:ext uri="{9D8B030D-6E8A-4147-A177-3AD203B41FA5}">
                      <a16:colId xmlns:a16="http://schemas.microsoft.com/office/drawing/2014/main" val="4172595392"/>
                    </a:ext>
                  </a:extLst>
                </a:gridCol>
                <a:gridCol w="1316353">
                  <a:extLst>
                    <a:ext uri="{9D8B030D-6E8A-4147-A177-3AD203B41FA5}">
                      <a16:colId xmlns:a16="http://schemas.microsoft.com/office/drawing/2014/main" val="1794133048"/>
                    </a:ext>
                  </a:extLst>
                </a:gridCol>
              </a:tblGrid>
              <a:tr h="39262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Показатель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27" marR="5222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Значение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27" marR="52227" marT="0" marB="0" anchor="ctr"/>
                </a:tc>
                <a:extLst>
                  <a:ext uri="{0D108BD9-81ED-4DB2-BD59-A6C34878D82A}">
                    <a16:rowId xmlns:a16="http://schemas.microsoft.com/office/drawing/2014/main" val="2369277652"/>
                  </a:ext>
                </a:extLst>
              </a:tr>
              <a:tr h="39262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Годовая прибыль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27" marR="5222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1 290 000 руб.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27" marR="52227" marT="0" marB="0" anchor="ctr"/>
                </a:tc>
                <a:extLst>
                  <a:ext uri="{0D108BD9-81ED-4DB2-BD59-A6C34878D82A}">
                    <a16:rowId xmlns:a16="http://schemas.microsoft.com/office/drawing/2014/main" val="1734787229"/>
                  </a:ext>
                </a:extLst>
              </a:tr>
              <a:tr h="810435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Срок окупаемости (T)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27" marR="5222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мес.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27" marR="52227" marT="0" marB="0" anchor="ctr"/>
                </a:tc>
                <a:extLst>
                  <a:ext uri="{0D108BD9-81ED-4DB2-BD59-A6C34878D82A}">
                    <a16:rowId xmlns:a16="http://schemas.microsoft.com/office/drawing/2014/main" val="4201814193"/>
                  </a:ext>
                </a:extLst>
              </a:tr>
              <a:tr h="601528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Индекс</a:t>
                      </a:r>
                    </a:p>
                    <a:p>
                      <a:pPr inden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доходности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27" marR="5222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4,72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27" marR="52227" marT="0" marB="0" anchor="ctr"/>
                </a:tc>
                <a:extLst>
                  <a:ext uri="{0D108BD9-81ED-4DB2-BD59-A6C34878D82A}">
                    <a16:rowId xmlns:a16="http://schemas.microsoft.com/office/drawing/2014/main" val="2059468165"/>
                  </a:ext>
                </a:extLst>
              </a:tr>
              <a:tr h="601528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Внутренняя норма доходности 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27" marR="5222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38,3%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27" marR="52227" marT="0" marB="0" anchor="ctr"/>
                </a:tc>
                <a:extLst>
                  <a:ext uri="{0D108BD9-81ED-4DB2-BD59-A6C34878D82A}">
                    <a16:rowId xmlns:a16="http://schemas.microsoft.com/office/drawing/2014/main" val="366971678"/>
                  </a:ext>
                </a:extLst>
              </a:tr>
              <a:tr h="810435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Чистый доход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27" marR="5222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896 031 руб.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27" marR="52227" marT="0" marB="0" anchor="ctr"/>
                </a:tc>
                <a:extLst>
                  <a:ext uri="{0D108BD9-81ED-4DB2-BD59-A6C34878D82A}">
                    <a16:rowId xmlns:a16="http://schemas.microsoft.com/office/drawing/2014/main" val="1957215260"/>
                  </a:ext>
                </a:extLst>
              </a:tr>
            </a:tbl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99C8494-0C30-1FD1-7CB0-3F4670806B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68" y="2040091"/>
            <a:ext cx="7175327" cy="3330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Rosneft2011">
  <a:themeElements>
    <a:clrScheme name="Rosneft201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Rosneft2011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osneft201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Rosneft2011">
  <a:themeElements>
    <a:clrScheme name="Rosneft201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Rosneft2011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osneft201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359</Words>
  <Application>Microsoft Office PowerPoint</Application>
  <PresentationFormat>Широкоэкранный</PresentationFormat>
  <Paragraphs>58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Rosneft2011</vt:lpstr>
      <vt:lpstr>Презентация PowerPoint</vt:lpstr>
      <vt:lpstr>АКТУАЛЬНОСТЬ ПРОЕКТА</vt:lpstr>
      <vt:lpstr>ЦЕЛЬ, ОБЪЕКТ И ПРЕДМЕТ ИССЛЕДОВАНИЯ, ЗАДАЧИ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petr</dc:creator>
  <cp:lastModifiedBy>petr</cp:lastModifiedBy>
  <cp:revision>13</cp:revision>
  <dcterms:modified xsi:type="dcterms:W3CDTF">2025-06-03T03:18:24Z</dcterms:modified>
</cp:coreProperties>
</file>