
<file path=[Content_Types].xml><?xml version="1.0" encoding="utf-8"?>
<Types xmlns="http://schemas.openxmlformats.org/package/2006/content-types">
  <Override PartName="/ppt/slides/slide41.xml" ContentType="application/vnd.openxmlformats-officedocument.presentationml.slide+xml"/>
  <Override PartName="/ppt/notesSlides/notesSlide16.xml" ContentType="application/vnd.openxmlformats-officedocument.presentationml.notesSlide+xml"/>
  <Override PartName="/ppt/slides/slide50.xml" ContentType="application/vnd.openxmlformats-officedocument.presentationml.slide+xml"/>
  <Override PartName="/ppt/slides/slide18.xml" ContentType="application/vnd.openxmlformats-officedocument.presentationml.slide+xml"/>
  <Override PartName="/ppt/notesSlides/notesSlide26.xml" ContentType="application/vnd.openxmlformats-officedocument.presentationml.notesSlide+xml"/>
  <Override PartName="/ppt/slides/slide28.xml" ContentType="application/vnd.openxmlformats-officedocument.presentationml.slide+xml"/>
  <Override PartName="/ppt/slides/slide37.xml" ContentType="application/vnd.openxmlformats-officedocument.presentationml.slide+xml"/>
  <Override PartName="/ppt/slides/slide9.xml" ContentType="application/vnd.openxmlformats-officedocument.presentationml.slide+xml"/>
  <Override PartName="/ppt/diagrams/quickStyle6.xml" ContentType="application/vnd.openxmlformats-officedocument.drawingml.diagramStyle+xml"/>
  <Override PartName="/ppt/slides/slide47.xml" ContentType="application/vnd.openxmlformats-officedocument.presentationml.slide+xml"/>
  <Override PartName="/ppt/diagrams/colors2.xml" ContentType="application/vnd.openxmlformats-officedocument.drawingml.diagramColors+xml"/>
  <Override PartName="/ppt/slides/slide5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diagrams/drawing1.xml" ContentType="application/vnd.ms-office.drawingml.diagramDrawing+xml"/>
  <Override PartName="/ppt/tags/tag12.xml" ContentType="application/vnd.openxmlformats-officedocument.presentationml.tags+xml"/>
  <Override PartName="/ppt/theme/theme1.xml" ContentType="application/vnd.openxmlformats-officedocument.theme+xml"/>
  <Override PartName="/ppt/notesSlides/notesSlide2.xml" ContentType="application/vnd.openxmlformats-officedocument.presentationml.notesSlide+xml"/>
  <Override PartName="/ppt/tags/tag7.xml" ContentType="application/vnd.openxmlformats-officedocument.presentationml.tags+xml"/>
  <Override PartName="/ppt/diagrams/data6.xml" ContentType="application/vnd.openxmlformats-officedocument.drawingml.diagramData+xml"/>
  <Default Extension="jpeg" ContentType="image/jpeg"/>
  <Override PartName="/ppt/notesSlides/notesSlide11.xml" ContentType="application/vnd.openxmlformats-officedocument.presentationml.notesSlide+xml"/>
  <Override PartName="/ppt/diagrams/layout3.xml" ContentType="application/vnd.openxmlformats-officedocument.drawingml.diagramLayout+xml"/>
  <Override PartName="/ppt/slides/slide13.xml" ContentType="application/vnd.openxmlformats-officedocument.presentationml.slide+xml"/>
  <Override PartName="/ppt/notesSlides/notesSlide21.xml" ContentType="application/vnd.openxmlformats-officedocument.presentationml.notesSlide+xml"/>
  <Override PartName="/ppt/slides/slide23.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diagrams/quickStyle1.xml" ContentType="application/vnd.openxmlformats-officedocument.drawingml.diagramStyle+xml"/>
  <Override PartName="/ppt/slides/slide42.xml" ContentType="application/vnd.openxmlformats-officedocument.presentationml.slide+xml"/>
  <Override PartName="/ppt/notesSlides/notesSlide17.xml" ContentType="application/vnd.openxmlformats-officedocument.presentationml.notesSlide+xml"/>
  <Override PartName="/ppt/slides/slide51.xml" ContentType="application/vnd.openxmlformats-officedocument.presentationml.slide+xml"/>
  <Override PartName="/ppt/slides/slide19.xml" ContentType="application/vnd.openxmlformats-officedocument.presentationml.slide+xml"/>
  <Override PartName="/ppt/notesSlides/notesSlide27.xml" ContentType="application/vnd.openxmlformats-officedocument.presentationml.notesSlide+xml"/>
  <Override PartName="/ppt/slides/slide29.xml" ContentType="application/vnd.openxmlformats-officedocument.presentationml.slide+xml"/>
  <Override PartName="/ppt/slides/slide38.xml" ContentType="application/vnd.openxmlformats-officedocument.presentationml.slide+xml"/>
  <Override PartName="/ppt/slides/slide48.xml" ContentType="application/vnd.openxmlformats-officedocument.presentationml.slide+xml"/>
  <Override PartName="/ppt/diagrams/colors3.xml" ContentType="application/vnd.openxmlformats-officedocument.drawingml.diagramColors+xml"/>
  <Override PartName="/ppt/tags/tag2.xml" ContentType="application/vnd.openxmlformats-officedocument.presentationml.tags+xml"/>
  <Override PartName="/ppt/diagrams/drawing2.xml" ContentType="application/vnd.ms-office.drawingml.diagramDrawing+xml"/>
  <Override PartName="/ppt/tags/tag13.xml" ContentType="application/vnd.openxmlformats-officedocument.presentationml.tags+xml"/>
  <Override PartName="/ppt/theme/theme2.xml" ContentType="application/vnd.openxmlformats-officedocument.theme+xml"/>
  <Override PartName="/ppt/diagrams/data1.xml" ContentType="application/vnd.openxmlformats-officedocument.drawingml.diagramData+xml"/>
  <Override PartName="/ppt/notesSlides/notesSlide3.xml" ContentType="application/vnd.openxmlformats-officedocument.presentationml.notesSlide+xml"/>
  <Override PartName="/docProps/custom.xml" ContentType="application/vnd.openxmlformats-officedocument.custom-properties+xml"/>
  <Default Extension="emf" ContentType="image/x-emf"/>
  <Override PartName="/ppt/tags/tag8.xml" ContentType="application/vnd.openxmlformats-officedocument.presentationml.tags+xml"/>
  <Override PartName="/ppt/notesSlides/notesSlide8.xml" ContentType="application/vnd.openxmlformats-officedocument.presentationml.notesSlide+xml"/>
  <Override PartName="/ppt/notesSlides/notesSlide12.xml" ContentType="application/vnd.openxmlformats-officedocument.presentationml.notesSlide+xml"/>
  <Override PartName="/ppt/diagrams/layout4.xml" ContentType="application/vnd.openxmlformats-officedocument.drawingml.diagramLayout+xml"/>
  <Override PartName="/ppt/slides/slide14.xml" ContentType="application/vnd.openxmlformats-officedocument.presentationml.slide+xml"/>
  <Override PartName="/ppt/notesSlides/notesSlide22.xml" ContentType="application/vnd.openxmlformats-officedocument.presentationml.notesSlide+xml"/>
  <Override PartName="/ppt/slides/slide24.xml" ContentType="application/vnd.openxmlformats-officedocument.presentationml.slide+xml"/>
  <Default Extension="bin" ContentType="application/vnd.openxmlformats-officedocument.presentationml.printerSettings"/>
  <Override PartName="/ppt/slides/slide33.xml" ContentType="application/vnd.openxmlformats-officedocument.presentationml.slide+xml"/>
  <Override PartName="/ppt/slides/slide5.xml" ContentType="application/vnd.openxmlformats-officedocument.presentationml.slide+xml"/>
  <Default Extension="xml" ContentType="application/xml"/>
  <Override PartName="/ppt/tableStyles.xml" ContentType="application/vnd.openxmlformats-officedocument.presentationml.tableStyles+xml"/>
  <Override PartName="/ppt/diagrams/quickStyle2.xml" ContentType="application/vnd.openxmlformats-officedocument.drawingml.diagramStyle+xml"/>
  <Override PartName="/ppt/slides/slide43.xml" ContentType="application/vnd.openxmlformats-officedocument.presentationml.slide+xml"/>
  <Override PartName="/ppt/notesSlides/notesSlide18.xml" ContentType="application/vnd.openxmlformats-officedocument.presentationml.notesSlide+xml"/>
  <Override PartName="/ppt/slides/slide52.xml" ContentType="application/vnd.openxmlformats-officedocument.presentationml.slide+xml"/>
  <Override PartName="/ppt/notesSlides/notesSlide28.xml" ContentType="application/vnd.openxmlformats-officedocument.presentationml.notesSlide+xml"/>
  <Override PartName="/docProps/app.xml" ContentType="application/vnd.openxmlformats-officedocument.extended-properties+xml"/>
  <Override PartName="/ppt/slides/slide39.xml" ContentType="application/vnd.openxmlformats-officedocument.presentationml.slide+xml"/>
  <Override PartName="/ppt/slides/slide49.xml" ContentType="application/vnd.openxmlformats-officedocument.presentationml.slide+xml"/>
  <Override PartName="/ppt/diagrams/colors4.xml" ContentType="application/vnd.openxmlformats-officedocument.drawingml.diagramColors+xml"/>
  <Override PartName="/docProps/core.xml" ContentType="application/vnd.openxmlformats-package.core-properties+xml"/>
  <Override PartName="/ppt/tags/tag3.xml" ContentType="application/vnd.openxmlformats-officedocument.presentationml.tags+xml"/>
  <Override PartName="/ppt/diagrams/drawing3.xml" ContentType="application/vnd.ms-office.drawingml.diagramDrawing+xml"/>
  <Override PartName="/ppt/tags/tag14.xml" ContentType="application/vnd.openxmlformats-officedocument.presentationml.tags+xml"/>
  <Override PartName="/ppt/diagrams/data2.xml" ContentType="application/vnd.openxmlformats-officedocument.drawingml.diagramData+xml"/>
  <Override PartName="/ppt/theme/theme3.xml" ContentType="application/vnd.openxmlformats-officedocument.theme+xml"/>
  <Override PartName="/ppt/notesSlides/notesSlide4.xml" ContentType="application/vnd.openxmlformats-officedocument.presentationml.notesSlide+xml"/>
  <Override PartName="/ppt/tags/tag9.xml" ContentType="application/vnd.openxmlformats-officedocument.presentationml.tags+xml"/>
  <Override PartName="/ppt/slideLayouts/slideLayout1.xml" ContentType="application/vnd.openxmlformats-officedocument.presentationml.slideLayout+xml"/>
  <Override PartName="/ppt/notesSlides/notesSlide9.xml" ContentType="application/vnd.openxmlformats-officedocument.presentationml.notesSlide+xml"/>
  <Override PartName="/ppt/notesSlides/notesSlide13.xml" ContentType="application/vnd.openxmlformats-officedocument.presentationml.notesSlide+xml"/>
  <Override PartName="/ppt/diagrams/layout5.xml" ContentType="application/vnd.openxmlformats-officedocument.drawingml.diagramLayout+xml"/>
  <Override PartName="/ppt/slides/slide15.xml" ContentType="application/vnd.openxmlformats-officedocument.presentationml.slide+xml"/>
  <Override PartName="/ppt/notesSlides/notesSlide23.xml" ContentType="application/vnd.openxmlformats-officedocument.presentationml.notesSlide+xml"/>
  <Override PartName="/customXml/itemProps1.xml" ContentType="application/vnd.openxmlformats-officedocument.customXmlProperties+xml"/>
  <Override PartName="/ppt/slides/slide25.xml" ContentType="application/vnd.openxmlformats-officedocument.presentationml.slide+xml"/>
  <Override PartName="/ppt/slides/slide34.xml" ContentType="application/vnd.openxmlformats-officedocument.presentationml.slide+xml"/>
  <Override PartName="/ppt/slides/slide6.xml" ContentType="application/vnd.openxmlformats-officedocument.presentationml.slide+xml"/>
  <Default Extension="png" ContentType="image/png"/>
  <Override PartName="/ppt/diagrams/quickStyle3.xml" ContentType="application/vnd.openxmlformats-officedocument.drawingml.diagramStyle+xml"/>
  <Override PartName="/ppt/slides/slide44.xml" ContentType="application/vnd.openxmlformats-officedocument.presentationml.slide+xml"/>
  <Override PartName="/ppt/notesSlides/notesSlide19.xml" ContentType="application/vnd.openxmlformats-officedocument.presentationml.notesSlide+xml"/>
  <Override PartName="/ppt/slides/slide53.xml" ContentType="application/vnd.openxmlformats-officedocument.presentationml.slide+xml"/>
  <Override PartName="/ppt/notesSlides/notesSlide29.xml" ContentType="application/vnd.openxmlformats-officedocument.presentationml.notesSlide+xml"/>
  <Override PartName="/ppt/diagrams/colors5.xml" ContentType="application/vnd.openxmlformats-officedocument.drawingml.diagramColors+xml"/>
  <Override PartName="/ppt/tags/tag4.xml" ContentType="application/vnd.openxmlformats-officedocument.presentationml.tags+xml"/>
  <Override PartName="/ppt/diagrams/drawing4.xml" ContentType="application/vnd.ms-office.drawingml.diagramDrawing+xml"/>
  <Override PartName="/ppt/tags/tag15.xml" ContentType="application/vnd.openxmlformats-officedocument.presentationml.tags+xml"/>
  <Override PartName="/ppt/diagrams/data3.xml" ContentType="application/vnd.openxmlformats-officedocument.drawingml.diagramData+xml"/>
  <Override PartName="/ppt/notesSlides/notesSlide5.xml" ContentType="application/vnd.openxmlformats-officedocument.presentationml.notesSlide+xml"/>
  <Override PartName="/ppt/slides/slide10.xml" ContentType="application/vnd.openxmlformats-officedocument.presentationml.slide+xml"/>
  <Override PartName="/ppt/commentAuthors.xml" ContentType="application/vnd.openxmlformats-officedocument.presentationml.commentAuthors+xml"/>
  <Override PartName="/ppt/slides/slide20.xml" ContentType="application/vnd.openxmlformats-officedocument.presentationml.slide+xml"/>
  <Override PartName="/ppt/slides/slide1.xml" ContentType="application/vnd.openxmlformats-officedocument.presentationml.slide+xml"/>
  <Override PartName="/ppt/slideLayouts/slideLayout2.xml" ContentType="application/vnd.openxmlformats-officedocument.presentationml.slideLayout+xml"/>
  <Override PartName="/ppt/notesSlides/notesSlide14.xml" ContentType="application/vnd.openxmlformats-officedocument.presentationml.notesSlide+xml"/>
  <Override PartName="/ppt/diagrams/layout6.xml" ContentType="application/vnd.openxmlformats-officedocument.drawingml.diagramLayout+xml"/>
  <Override PartName="/ppt/slides/slide16.xml" ContentType="application/vnd.openxmlformats-officedocument.presentationml.slide+xml"/>
  <Override PartName="/ppt/notesSlides/notesSlide24.xml" ContentType="application/vnd.openxmlformats-officedocument.presentationml.notesSlide+xml"/>
  <Override PartName="/ppt/viewProps.xml" ContentType="application/vnd.openxmlformats-officedocument.presentationml.viewProps+xml"/>
  <Override PartName="/customXml/itemProps2.xml" ContentType="application/vnd.openxmlformats-officedocument.customXmlProperties+xml"/>
  <Override PartName="/ppt/slides/slide26.xml" ContentType="application/vnd.openxmlformats-officedocument.presentationml.slide+xml"/>
  <Default Extension="rels" ContentType="application/vnd.openxmlformats-package.relationships+xml"/>
  <Override PartName="/ppt/slides/slide35.xml" ContentType="application/vnd.openxmlformats-officedocument.presentationml.slide+xml"/>
  <Override PartName="/ppt/slides/slide7.xml" ContentType="application/vnd.openxmlformats-officedocument.presentationml.slide+xml"/>
  <Override PartName="/ppt/diagrams/quickStyle4.xml" ContentType="application/vnd.openxmlformats-officedocument.drawingml.diagramStyle+xml"/>
  <Override PartName="/ppt/slides/slide45.xml" ContentType="application/vnd.openxmlformats-officedocument.presentationml.slide+xml"/>
  <Override PartName="/ppt/slides/slide54.xml" ContentType="application/vnd.openxmlformats-officedocument.presentationml.slide+xml"/>
  <Override PartName="/ppt/tags/tag10.xml" ContentType="application/vnd.openxmlformats-officedocument.presentationml.tags+xml"/>
  <Override PartName="/ppt/presProps.xml" ContentType="application/vnd.openxmlformats-officedocument.presentationml.presProps+xml"/>
  <Override PartName="/ppt/presentation.xml" ContentType="application/vnd.openxmlformats-officedocument.presentationml.presentation.main+xml"/>
  <Override PartName="/ppt/diagrams/colors6.xml" ContentType="application/vnd.openxmlformats-officedocument.drawingml.diagramColors+xml"/>
  <Override PartName="/ppt/tags/tag5.xml" ContentType="application/vnd.openxmlformats-officedocument.presentationml.tags+xml"/>
  <Override PartName="/ppt/diagrams/drawing5.xml" ContentType="application/vnd.ms-office.drawingml.diagramDrawing+xml"/>
  <Override PartName="/ppt/tags/tag16.xml" ContentType="application/vnd.openxmlformats-officedocument.presentationml.tags+xml"/>
  <Override PartName="/ppt/diagrams/data4.xml" ContentType="application/vnd.openxmlformats-officedocument.drawingml.diagramData+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10.xml" ContentType="application/vnd.openxmlformats-officedocument.presentationml.notesSlide+xml"/>
  <Override PartName="/ppt/slides/slide11.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slides/slide40.xml" ContentType="application/vnd.openxmlformats-officedocument.presentationml.slide+xml"/>
  <Override PartName="/ppt/notesSlides/notesSlide15.xml" ContentType="application/vnd.openxmlformats-officedocument.presentationml.notesSlide+xml"/>
  <Override PartName="/ppt/slides/slide17.xml" ContentType="application/vnd.openxmlformats-officedocument.presentationml.slide+xml"/>
  <Override PartName="/ppt/notesSlides/notesSlide25.xml" ContentType="application/vnd.openxmlformats-officedocument.presentationml.notesSlide+xml"/>
  <Override PartName="/customXml/itemProps3.xml" ContentType="application/vnd.openxmlformats-officedocument.customXmlProperties+xml"/>
  <Override PartName="/ppt/slides/slide27.xml" ContentType="application/vnd.openxmlformats-officedocument.presentationml.slide+xml"/>
  <Override PartName="/ppt/slides/slide36.xml" ContentType="application/vnd.openxmlformats-officedocument.presentationml.slide+xml"/>
  <Override PartName="/ppt/slides/slide8.xml" ContentType="application/vnd.openxmlformats-officedocument.presentationml.slide+xml"/>
  <Override PartName="/ppt/diagrams/quickStyle5.xml" ContentType="application/vnd.openxmlformats-officedocument.drawingml.diagramStyle+xml"/>
  <Override PartName="/ppt/slides/slide46.xml" ContentType="application/vnd.openxmlformats-officedocument.presentationml.slide+xml"/>
  <Default Extension="pdf" ContentType="application/pdf"/>
  <Override PartName="/ppt/diagrams/colors1.xml" ContentType="application/vnd.openxmlformats-officedocument.drawingml.diagramColors+xml"/>
  <Override PartName="/ppt/slides/slide55.xml" ContentType="application/vnd.openxmlformats-officedocument.presentationml.slide+xml"/>
  <Override PartName="/ppt/tags/tag11.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diagrams/drawing6.xml" ContentType="application/vnd.ms-office.drawingml.diagramDrawing+xml"/>
  <Override PartName="/ppt/tags/tag17.xml" ContentType="application/vnd.openxmlformats-officedocument.presentationml.tags+xml"/>
  <Override PartName="/ppt/diagrams/data5.xml" ContentType="application/vnd.openxmlformats-officedocument.drawingml.diagramData+xml"/>
  <Override PartName="/ppt/diagrams/layout2.xml" ContentType="application/vnd.openxmlformats-officedocument.drawingml.diagramLayout+xml"/>
  <Override PartName="/ppt/notesSlides/notesSlide7.xml" ContentType="application/vnd.openxmlformats-officedocument.presentationml.notesSlide+xml"/>
  <Override PartName="/ppt/slides/slide12.xml" ContentType="application/vnd.openxmlformats-officedocument.presentationml.slide+xml"/>
  <Override PartName="/ppt/notesSlides/notesSlide20.xml" ContentType="application/vnd.openxmlformats-officedocument.presentationml.notesSlide+xml"/>
  <Override PartName="/ppt/slides/slide22.xml" ContentType="application/vnd.openxmlformats-officedocument.presentationml.slide+xml"/>
  <Override PartName="/ppt/slides/slide31.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p:sldMasterIdLst>
    <p:sldMasterId id="2147483684" r:id="rId4"/>
  </p:sldMasterIdLst>
  <p:notesMasterIdLst>
    <p:notesMasterId r:id="rId61"/>
  </p:notesMasterIdLst>
  <p:handoutMasterIdLst>
    <p:handoutMasterId r:id="rId62"/>
  </p:handoutMasterIdLst>
  <p:sldIdLst>
    <p:sldId id="256" r:id="rId5"/>
    <p:sldId id="329" r:id="rId6"/>
    <p:sldId id="331" r:id="rId7"/>
    <p:sldId id="332" r:id="rId8"/>
    <p:sldId id="328" r:id="rId9"/>
    <p:sldId id="333" r:id="rId10"/>
    <p:sldId id="397" r:id="rId11"/>
    <p:sldId id="396" r:id="rId12"/>
    <p:sldId id="398" r:id="rId13"/>
    <p:sldId id="399" r:id="rId14"/>
    <p:sldId id="404" r:id="rId15"/>
    <p:sldId id="411" r:id="rId16"/>
    <p:sldId id="412" r:id="rId17"/>
    <p:sldId id="407" r:id="rId18"/>
    <p:sldId id="408" r:id="rId19"/>
    <p:sldId id="409" r:id="rId20"/>
    <p:sldId id="410" r:id="rId21"/>
    <p:sldId id="413" r:id="rId22"/>
    <p:sldId id="346" r:id="rId23"/>
    <p:sldId id="347" r:id="rId24"/>
    <p:sldId id="348" r:id="rId25"/>
    <p:sldId id="349" r:id="rId26"/>
    <p:sldId id="350" r:id="rId27"/>
    <p:sldId id="351" r:id="rId28"/>
    <p:sldId id="352" r:id="rId29"/>
    <p:sldId id="353" r:id="rId30"/>
    <p:sldId id="354" r:id="rId31"/>
    <p:sldId id="355" r:id="rId32"/>
    <p:sldId id="356" r:id="rId33"/>
    <p:sldId id="358" r:id="rId34"/>
    <p:sldId id="359" r:id="rId35"/>
    <p:sldId id="360" r:id="rId36"/>
    <p:sldId id="361" r:id="rId37"/>
    <p:sldId id="362" r:id="rId38"/>
    <p:sldId id="363" r:id="rId39"/>
    <p:sldId id="364" r:id="rId40"/>
    <p:sldId id="365" r:id="rId41"/>
    <p:sldId id="366" r:id="rId42"/>
    <p:sldId id="367" r:id="rId43"/>
    <p:sldId id="368" r:id="rId44"/>
    <p:sldId id="370" r:id="rId45"/>
    <p:sldId id="371" r:id="rId46"/>
    <p:sldId id="372" r:id="rId47"/>
    <p:sldId id="373" r:id="rId48"/>
    <p:sldId id="387" r:id="rId49"/>
    <p:sldId id="389" r:id="rId50"/>
    <p:sldId id="390" r:id="rId51"/>
    <p:sldId id="384" r:id="rId52"/>
    <p:sldId id="416" r:id="rId53"/>
    <p:sldId id="386" r:id="rId54"/>
    <p:sldId id="415" r:id="rId55"/>
    <p:sldId id="393" r:id="rId56"/>
    <p:sldId id="395" r:id="rId57"/>
    <p:sldId id="394" r:id="rId58"/>
    <p:sldId id="376" r:id="rId59"/>
    <p:sldId id="383" r:id="rId6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mc="http://schemas.openxmlformats.org/markup-compatibility/2006" xmlns:mv="urn:schemas-microsoft-com:mac:vml" xmlns:p15="http://schemas.microsoft.com/office/powerpoint/2012/main" xmlns="" xmlns:p="http://schemas.openxmlformats.org/presentationml/2006/main" xmlns:r="http://schemas.openxmlformats.org/officeDocument/2006/relationships" xmlns:a="http://schemas.openxmlformats.org/drawingml/2006/main">
        <p15:guide id="1" orient="horz" pos="2160">
          <p15:clr>
            <a:srgbClr val="A4A3A4"/>
          </p15:clr>
        </p15:guide>
        <p15:guide id="2" pos="2880">
          <p15:clr>
            <a:srgbClr val="A4A3A4"/>
          </p15:clr>
        </p15:guide>
      </p15:sldGuideLst>
    </p:ext>
    <p:ext uri="{2D200454-40CA-4A62-9FC3-DE9A4176ACB9}">
      <p15:notesGuideLst xmlns:mc="http://schemas.openxmlformats.org/markup-compatibility/2006" xmlns:mv="urn:schemas-microsoft-com:mac:vml" xmlns:p15="http://schemas.microsoft.com/office/powerpoint/2012/main" xmlns="" xmlns:p="http://schemas.openxmlformats.org/presentationml/2006/main" xmlns:r="http://schemas.openxmlformats.org/officeDocument/2006/relationships" xmlns:a="http://schemas.openxmlformats.org/drawingml/2006/main"/>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1" name="Zhang, Xin" initials="ZX" lastIdx="1" clrIdx="0">
    <p:extLst>
      <p:ext uri="{19B8F6BF-5375-455C-9EA6-DF929625EA0E}">
        <p15:presenceInfo xmlns:mc="http://schemas.openxmlformats.org/markup-compatibility/2006" xmlns:mv="urn:schemas-microsoft-com:mac:vml" xmlns:p15="http://schemas.microsoft.com/office/powerpoint/2012/main" xmlns="" xmlns:p="http://schemas.openxmlformats.org/presentationml/2006/main" xmlns:r="http://schemas.openxmlformats.org/officeDocument/2006/relationships" xmlns:a="http://schemas.openxmlformats.org/drawingml/2006/main" userId="Zhang, Xin" providerId="None"/>
      </p:ext>
    </p:extLst>
  </p:cmAutho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useTimings="0">
    <p:present/>
    <p:sldAll/>
    <p:penClr>
      <a:prstClr val="red"/>
    </p:penClr>
    <p:extLst>
      <p:ext uri="{EC167BDD-8182-4AB7-AECC-EB403E3ABB37}">
        <p14:laserClr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a:srgbClr val="FF0000"/>
        </p14:laserClr>
      </p:ext>
      <p:ext uri="{2FDB2607-1784-4EEB-B798-7EB5836EED8A}">
        <p14:showMediaCtrls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
      </p:ext>
    </p:extLst>
  </p:showPr>
  <p:clrMru>
    <a:srgbClr val="EBECF0"/>
    <a:srgbClr val="D5D7E0"/>
    <a:srgbClr val="FF9900"/>
    <a:srgbClr val="818AAD"/>
  </p:clrMru>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0"/>
    </p:ext>
    <p:ext uri="{FD5EFAAD-0ECE-453E-9831-46B23BE46B34}">
      <p15:chartTrackingRefBased xmlns:mc="http://schemas.openxmlformats.org/markup-compatibility/2006" xmlns:mv="urn:schemas-microsoft-com:mac:vml" xmlns:p15="http://schemas.microsoft.com/office/powerpoint/2012/main" xmlns="" xmlns:p="http://schemas.openxmlformats.org/presentationml/2006/main" xmlns:r="http://schemas.openxmlformats.org/officeDocument/2006/relationships" xmlns:a="http://schemas.openxmlformats.org/drawingml/2006/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horzBarState="maximized">
    <p:restoredLeft sz="16976" autoAdjust="0"/>
    <p:restoredTop sz="81850" autoAdjust="0"/>
  </p:normalViewPr>
  <p:slideViewPr>
    <p:cSldViewPr snapToGrid="0">
      <p:cViewPr varScale="1">
        <p:scale>
          <a:sx n="117" d="100"/>
          <a:sy n="117" d="100"/>
        </p:scale>
        <p:origin x="-568" y="-11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222" y="84"/>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printerSettings" Target="printerSettings/printerSettings1.bin"/><Relationship Id="rId64" Type="http://schemas.openxmlformats.org/officeDocument/2006/relationships/commentAuthors" Target="commentAuthors.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openxmlformats.org/officeDocument/2006/relationships/slide" Target="slides/slide56.xml"/><Relationship Id="rId61" Type="http://schemas.openxmlformats.org/officeDocument/2006/relationships/notesMaster" Target="notesMasters/notesMaster1.xml"/><Relationship Id="rId62" Type="http://schemas.openxmlformats.org/officeDocument/2006/relationships/handoutMaster" Target="handoutMasters/handoutMaster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33D4AE-A114-4E2B-A86B-080C717DFF9C}"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C9A189F-BC5A-40ED-A78E-5B5491590D7C}">
      <dgm:prSet phldrT="[Text]" custT="1"/>
      <dgm:spPr/>
      <dgm:t>
        <a:bodyPr/>
        <a:lstStyle/>
        <a:p>
          <a:r>
            <a:rPr lang="en-US" sz="2400" dirty="0" err="1" smtClean="0"/>
            <a:t>MaxSAT</a:t>
          </a:r>
          <a:r>
            <a:rPr lang="en-US" sz="2400" dirty="0" smtClean="0"/>
            <a:t> solver</a:t>
          </a:r>
          <a:endParaRPr lang="en-US" sz="2400" dirty="0"/>
        </a:p>
      </dgm:t>
    </dgm:pt>
    <dgm:pt modelId="{75812153-DAA1-4D56-95FB-15FAE6B96C08}" type="parTrans" cxnId="{ADEAD938-8957-4E58-8E7F-4CAF2D15FC5F}">
      <dgm:prSet/>
      <dgm:spPr/>
      <dgm:t>
        <a:bodyPr/>
        <a:lstStyle/>
        <a:p>
          <a:endParaRPr lang="en-US"/>
        </a:p>
      </dgm:t>
    </dgm:pt>
    <dgm:pt modelId="{D36EA7AF-317F-4310-9BF2-9C7921C33628}" type="sibTrans" cxnId="{ADEAD938-8957-4E58-8E7F-4CAF2D15FC5F}">
      <dgm:prSet/>
      <dgm:spPr>
        <a:solidFill>
          <a:srgbClr val="7030A0"/>
        </a:solidFill>
      </dgm:spPr>
      <dgm:t>
        <a:bodyPr/>
        <a:lstStyle/>
        <a:p>
          <a:endParaRPr lang="en-US"/>
        </a:p>
      </dgm:t>
    </dgm:pt>
    <dgm:pt modelId="{3695FF84-241F-4C1D-A2DC-B54F1A272DA8}">
      <dgm:prSet phldrT="[Text]" custT="1"/>
      <dgm:spPr/>
      <dgm:t>
        <a:bodyPr/>
        <a:lstStyle/>
        <a:p>
          <a:r>
            <a:rPr lang="en-US" sz="2400" dirty="0" err="1" smtClean="0"/>
            <a:t>Datalog</a:t>
          </a:r>
          <a:r>
            <a:rPr lang="en-US" sz="2400" dirty="0" smtClean="0"/>
            <a:t> solver</a:t>
          </a:r>
          <a:endParaRPr lang="en-US" sz="2400" dirty="0"/>
        </a:p>
      </dgm:t>
    </dgm:pt>
    <dgm:pt modelId="{0DBDFF1D-DFC3-4F2A-AB23-E2F2249762FC}" type="parTrans" cxnId="{A0204AA3-D4A7-4FF5-AB2B-CDFB9A968D7A}">
      <dgm:prSet/>
      <dgm:spPr/>
      <dgm:t>
        <a:bodyPr/>
        <a:lstStyle/>
        <a:p>
          <a:endParaRPr lang="en-US"/>
        </a:p>
      </dgm:t>
    </dgm:pt>
    <dgm:pt modelId="{8A07F457-707B-4DA1-9D13-0DC645D72848}" type="sibTrans" cxnId="{A0204AA3-D4A7-4FF5-AB2B-CDFB9A968D7A}">
      <dgm:prSet/>
      <dgm:spPr>
        <a:solidFill>
          <a:srgbClr val="0070C0"/>
        </a:solidFill>
      </dgm:spPr>
      <dgm:t>
        <a:bodyPr/>
        <a:lstStyle/>
        <a:p>
          <a:endParaRPr lang="en-US"/>
        </a:p>
      </dgm:t>
    </dgm:pt>
    <dgm:pt modelId="{02B711C5-0B5E-45C1-A0FB-B41A4D94F5CA}" type="pres">
      <dgm:prSet presAssocID="{1433D4AE-A114-4E2B-A86B-080C717DFF9C}" presName="cycle" presStyleCnt="0">
        <dgm:presLayoutVars>
          <dgm:dir/>
          <dgm:resizeHandles val="exact"/>
        </dgm:presLayoutVars>
      </dgm:prSet>
      <dgm:spPr/>
      <dgm:t>
        <a:bodyPr/>
        <a:lstStyle/>
        <a:p>
          <a:endParaRPr lang="en-US"/>
        </a:p>
      </dgm:t>
    </dgm:pt>
    <dgm:pt modelId="{41ACC86B-82CE-49DE-9483-DFB5FCBBD2A7}" type="pres">
      <dgm:prSet presAssocID="{BC9A189F-BC5A-40ED-A78E-5B5491590D7C}" presName="dummy" presStyleCnt="0"/>
      <dgm:spPr/>
    </dgm:pt>
    <dgm:pt modelId="{17A41907-5279-4C18-A211-C8549520C1CB}" type="pres">
      <dgm:prSet presAssocID="{BC9A189F-BC5A-40ED-A78E-5B5491590D7C}" presName="node" presStyleLbl="revTx" presStyleIdx="0" presStyleCnt="2" custScaleX="121000">
        <dgm:presLayoutVars>
          <dgm:bulletEnabled val="1"/>
        </dgm:presLayoutVars>
      </dgm:prSet>
      <dgm:spPr/>
      <dgm:t>
        <a:bodyPr/>
        <a:lstStyle/>
        <a:p>
          <a:endParaRPr lang="en-US"/>
        </a:p>
      </dgm:t>
    </dgm:pt>
    <dgm:pt modelId="{5DC8E7C7-A2FA-4CB8-9986-DAC1A5089668}" type="pres">
      <dgm:prSet presAssocID="{D36EA7AF-317F-4310-9BF2-9C7921C33628}" presName="sibTrans" presStyleLbl="node1" presStyleIdx="0" presStyleCnt="2"/>
      <dgm:spPr/>
      <dgm:t>
        <a:bodyPr/>
        <a:lstStyle/>
        <a:p>
          <a:endParaRPr lang="en-US"/>
        </a:p>
      </dgm:t>
    </dgm:pt>
    <dgm:pt modelId="{3E482C4B-58C2-45C4-B498-948BF08321E5}" type="pres">
      <dgm:prSet presAssocID="{3695FF84-241F-4C1D-A2DC-B54F1A272DA8}" presName="dummy" presStyleCnt="0"/>
      <dgm:spPr/>
    </dgm:pt>
    <dgm:pt modelId="{428F88D7-CC6B-4E4F-B63E-B152E07C3628}" type="pres">
      <dgm:prSet presAssocID="{3695FF84-241F-4C1D-A2DC-B54F1A272DA8}" presName="node" presStyleLbl="revTx" presStyleIdx="1" presStyleCnt="2">
        <dgm:presLayoutVars>
          <dgm:bulletEnabled val="1"/>
        </dgm:presLayoutVars>
      </dgm:prSet>
      <dgm:spPr/>
      <dgm:t>
        <a:bodyPr/>
        <a:lstStyle/>
        <a:p>
          <a:endParaRPr lang="en-US"/>
        </a:p>
      </dgm:t>
    </dgm:pt>
    <dgm:pt modelId="{AEB6242A-C06D-4143-90CD-F5545EB3716C}" type="pres">
      <dgm:prSet presAssocID="{8A07F457-707B-4DA1-9D13-0DC645D72848}" presName="sibTrans" presStyleLbl="node1" presStyleIdx="1" presStyleCnt="2"/>
      <dgm:spPr/>
      <dgm:t>
        <a:bodyPr/>
        <a:lstStyle/>
        <a:p>
          <a:endParaRPr lang="en-US"/>
        </a:p>
      </dgm:t>
    </dgm:pt>
  </dgm:ptLst>
  <dgm:cxnLst>
    <dgm:cxn modelId="{A0204AA3-D4A7-4FF5-AB2B-CDFB9A968D7A}" srcId="{1433D4AE-A114-4E2B-A86B-080C717DFF9C}" destId="{3695FF84-241F-4C1D-A2DC-B54F1A272DA8}" srcOrd="1" destOrd="0" parTransId="{0DBDFF1D-DFC3-4F2A-AB23-E2F2249762FC}" sibTransId="{8A07F457-707B-4DA1-9D13-0DC645D72848}"/>
    <dgm:cxn modelId="{4905D28D-7DCE-A645-9FA0-F5ACACC72CCC}" type="presOf" srcId="{BC9A189F-BC5A-40ED-A78E-5B5491590D7C}" destId="{17A41907-5279-4C18-A211-C8549520C1CB}" srcOrd="0" destOrd="0" presId="urn:microsoft.com/office/officeart/2005/8/layout/cycle1"/>
    <dgm:cxn modelId="{B0ECB736-C93F-AD45-AFBB-87A448464966}" type="presOf" srcId="{1433D4AE-A114-4E2B-A86B-080C717DFF9C}" destId="{02B711C5-0B5E-45C1-A0FB-B41A4D94F5CA}" srcOrd="0" destOrd="0" presId="urn:microsoft.com/office/officeart/2005/8/layout/cycle1"/>
    <dgm:cxn modelId="{88298814-26C2-8446-B3F8-129AB9548C6A}" type="presOf" srcId="{D36EA7AF-317F-4310-9BF2-9C7921C33628}" destId="{5DC8E7C7-A2FA-4CB8-9986-DAC1A5089668}" srcOrd="0" destOrd="0" presId="urn:microsoft.com/office/officeart/2005/8/layout/cycle1"/>
    <dgm:cxn modelId="{ADEAD938-8957-4E58-8E7F-4CAF2D15FC5F}" srcId="{1433D4AE-A114-4E2B-A86B-080C717DFF9C}" destId="{BC9A189F-BC5A-40ED-A78E-5B5491590D7C}" srcOrd="0" destOrd="0" parTransId="{75812153-DAA1-4D56-95FB-15FAE6B96C08}" sibTransId="{D36EA7AF-317F-4310-9BF2-9C7921C33628}"/>
    <dgm:cxn modelId="{355C04A2-E1F4-AA4D-989A-30307A263663}" type="presOf" srcId="{8A07F457-707B-4DA1-9D13-0DC645D72848}" destId="{AEB6242A-C06D-4143-90CD-F5545EB3716C}" srcOrd="0" destOrd="0" presId="urn:microsoft.com/office/officeart/2005/8/layout/cycle1"/>
    <dgm:cxn modelId="{6B0A29E6-933E-3B46-B773-7014118ADDEA}" type="presOf" srcId="{3695FF84-241F-4C1D-A2DC-B54F1A272DA8}" destId="{428F88D7-CC6B-4E4F-B63E-B152E07C3628}" srcOrd="0" destOrd="0" presId="urn:microsoft.com/office/officeart/2005/8/layout/cycle1"/>
    <dgm:cxn modelId="{673F8399-800F-A949-AF1D-C49264797302}" type="presParOf" srcId="{02B711C5-0B5E-45C1-A0FB-B41A4D94F5CA}" destId="{41ACC86B-82CE-49DE-9483-DFB5FCBBD2A7}" srcOrd="0" destOrd="0" presId="urn:microsoft.com/office/officeart/2005/8/layout/cycle1"/>
    <dgm:cxn modelId="{65AF7BE7-F2E4-384A-9423-96FF08AC6EE1}" type="presParOf" srcId="{02B711C5-0B5E-45C1-A0FB-B41A4D94F5CA}" destId="{17A41907-5279-4C18-A211-C8549520C1CB}" srcOrd="1" destOrd="0" presId="urn:microsoft.com/office/officeart/2005/8/layout/cycle1"/>
    <dgm:cxn modelId="{B1C59524-588E-7746-934A-E022EF334A11}" type="presParOf" srcId="{02B711C5-0B5E-45C1-A0FB-B41A4D94F5CA}" destId="{5DC8E7C7-A2FA-4CB8-9986-DAC1A5089668}" srcOrd="2" destOrd="0" presId="urn:microsoft.com/office/officeart/2005/8/layout/cycle1"/>
    <dgm:cxn modelId="{82D69D67-5ACB-6E45-BD8B-B5ED76A190B3}" type="presParOf" srcId="{02B711C5-0B5E-45C1-A0FB-B41A4D94F5CA}" destId="{3E482C4B-58C2-45C4-B498-948BF08321E5}" srcOrd="3" destOrd="0" presId="urn:microsoft.com/office/officeart/2005/8/layout/cycle1"/>
    <dgm:cxn modelId="{FD7D77FE-BC66-B147-847E-D6384C291447}" type="presParOf" srcId="{02B711C5-0B5E-45C1-A0FB-B41A4D94F5CA}" destId="{428F88D7-CC6B-4E4F-B63E-B152E07C3628}" srcOrd="4" destOrd="0" presId="urn:microsoft.com/office/officeart/2005/8/layout/cycle1"/>
    <dgm:cxn modelId="{8FFC7D5A-BB96-0D46-98CF-8482C5CC6729}" type="presParOf" srcId="{02B711C5-0B5E-45C1-A0FB-B41A4D94F5CA}" destId="{AEB6242A-C06D-4143-90CD-F5545EB3716C}" srcOrd="5" destOrd="0" presId="urn:microsoft.com/office/officeart/2005/8/layout/cycle1"/>
  </dgm:cxnLst>
  <dgm:bg/>
  <dgm:whole/>
  <dgm:extLst>
    <a:ext uri="{C62137D5-CB1D-491B-B009-E17868A290BF}">
      <dgm14:recolorImg xmlns:dgm14="http://schemas.microsoft.com/office/drawing/2010/diagram" xmlns:a="http://schemas.openxmlformats.org/drawingml/2006/main" xmlns:dgm="http://schemas.openxmlformats.org/drawingml/2006/diagram" xmlns="" val="1"/>
    </a:ext>
    <a:ext uri="http://schemas.microsoft.com/office/drawing/2008/diagram">
      <dsp:dataModelExt xmlns:dsp="http://schemas.microsoft.com/office/drawing/2008/diagram" xmlns=""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33D4AE-A114-4E2B-A86B-080C717DFF9C}"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C9A189F-BC5A-40ED-A78E-5B5491590D7C}">
      <dgm:prSet phldrT="[Text]" custT="1"/>
      <dgm:spPr/>
      <dgm:t>
        <a:bodyPr/>
        <a:lstStyle/>
        <a:p>
          <a:r>
            <a:rPr lang="en-US" sz="2400" dirty="0" err="1" smtClean="0"/>
            <a:t>MaxSAT</a:t>
          </a:r>
          <a:r>
            <a:rPr lang="en-US" sz="2400" dirty="0" smtClean="0"/>
            <a:t> solver</a:t>
          </a:r>
          <a:endParaRPr lang="en-US" sz="2400" dirty="0"/>
        </a:p>
      </dgm:t>
    </dgm:pt>
    <dgm:pt modelId="{75812153-DAA1-4D56-95FB-15FAE6B96C08}" type="parTrans" cxnId="{ADEAD938-8957-4E58-8E7F-4CAF2D15FC5F}">
      <dgm:prSet/>
      <dgm:spPr/>
      <dgm:t>
        <a:bodyPr/>
        <a:lstStyle/>
        <a:p>
          <a:endParaRPr lang="en-US"/>
        </a:p>
      </dgm:t>
    </dgm:pt>
    <dgm:pt modelId="{D36EA7AF-317F-4310-9BF2-9C7921C33628}" type="sibTrans" cxnId="{ADEAD938-8957-4E58-8E7F-4CAF2D15FC5F}">
      <dgm:prSet/>
      <dgm:spPr>
        <a:solidFill>
          <a:srgbClr val="7030A0"/>
        </a:solidFill>
      </dgm:spPr>
      <dgm:t>
        <a:bodyPr/>
        <a:lstStyle/>
        <a:p>
          <a:endParaRPr lang="en-US"/>
        </a:p>
      </dgm:t>
    </dgm:pt>
    <dgm:pt modelId="{3695FF84-241F-4C1D-A2DC-B54F1A272DA8}">
      <dgm:prSet phldrT="[Text]" custT="1"/>
      <dgm:spPr/>
      <dgm:t>
        <a:bodyPr/>
        <a:lstStyle/>
        <a:p>
          <a:r>
            <a:rPr lang="en-US" sz="2400" dirty="0" err="1" smtClean="0"/>
            <a:t>Datalog</a:t>
          </a:r>
          <a:r>
            <a:rPr lang="en-US" sz="2400" dirty="0" smtClean="0"/>
            <a:t> solver</a:t>
          </a:r>
          <a:endParaRPr lang="en-US" sz="2400" dirty="0"/>
        </a:p>
      </dgm:t>
    </dgm:pt>
    <dgm:pt modelId="{0DBDFF1D-DFC3-4F2A-AB23-E2F2249762FC}" type="parTrans" cxnId="{A0204AA3-D4A7-4FF5-AB2B-CDFB9A968D7A}">
      <dgm:prSet/>
      <dgm:spPr/>
      <dgm:t>
        <a:bodyPr/>
        <a:lstStyle/>
        <a:p>
          <a:endParaRPr lang="en-US"/>
        </a:p>
      </dgm:t>
    </dgm:pt>
    <dgm:pt modelId="{8A07F457-707B-4DA1-9D13-0DC645D72848}" type="sibTrans" cxnId="{A0204AA3-D4A7-4FF5-AB2B-CDFB9A968D7A}">
      <dgm:prSet/>
      <dgm:spPr>
        <a:solidFill>
          <a:srgbClr val="0070C0"/>
        </a:solidFill>
      </dgm:spPr>
      <dgm:t>
        <a:bodyPr/>
        <a:lstStyle/>
        <a:p>
          <a:endParaRPr lang="en-US"/>
        </a:p>
      </dgm:t>
    </dgm:pt>
    <dgm:pt modelId="{02B711C5-0B5E-45C1-A0FB-B41A4D94F5CA}" type="pres">
      <dgm:prSet presAssocID="{1433D4AE-A114-4E2B-A86B-080C717DFF9C}" presName="cycle" presStyleCnt="0">
        <dgm:presLayoutVars>
          <dgm:dir/>
          <dgm:resizeHandles val="exact"/>
        </dgm:presLayoutVars>
      </dgm:prSet>
      <dgm:spPr/>
      <dgm:t>
        <a:bodyPr/>
        <a:lstStyle/>
        <a:p>
          <a:endParaRPr lang="en-US"/>
        </a:p>
      </dgm:t>
    </dgm:pt>
    <dgm:pt modelId="{41ACC86B-82CE-49DE-9483-DFB5FCBBD2A7}" type="pres">
      <dgm:prSet presAssocID="{BC9A189F-BC5A-40ED-A78E-5B5491590D7C}" presName="dummy" presStyleCnt="0"/>
      <dgm:spPr/>
    </dgm:pt>
    <dgm:pt modelId="{17A41907-5279-4C18-A211-C8549520C1CB}" type="pres">
      <dgm:prSet presAssocID="{BC9A189F-BC5A-40ED-A78E-5B5491590D7C}" presName="node" presStyleLbl="revTx" presStyleIdx="0" presStyleCnt="2" custScaleX="121000">
        <dgm:presLayoutVars>
          <dgm:bulletEnabled val="1"/>
        </dgm:presLayoutVars>
      </dgm:prSet>
      <dgm:spPr/>
      <dgm:t>
        <a:bodyPr/>
        <a:lstStyle/>
        <a:p>
          <a:endParaRPr lang="en-US"/>
        </a:p>
      </dgm:t>
    </dgm:pt>
    <dgm:pt modelId="{5DC8E7C7-A2FA-4CB8-9986-DAC1A5089668}" type="pres">
      <dgm:prSet presAssocID="{D36EA7AF-317F-4310-9BF2-9C7921C33628}" presName="sibTrans" presStyleLbl="node1" presStyleIdx="0" presStyleCnt="2"/>
      <dgm:spPr/>
      <dgm:t>
        <a:bodyPr/>
        <a:lstStyle/>
        <a:p>
          <a:endParaRPr lang="en-US"/>
        </a:p>
      </dgm:t>
    </dgm:pt>
    <dgm:pt modelId="{3E482C4B-58C2-45C4-B498-948BF08321E5}" type="pres">
      <dgm:prSet presAssocID="{3695FF84-241F-4C1D-A2DC-B54F1A272DA8}" presName="dummy" presStyleCnt="0"/>
      <dgm:spPr/>
    </dgm:pt>
    <dgm:pt modelId="{428F88D7-CC6B-4E4F-B63E-B152E07C3628}" type="pres">
      <dgm:prSet presAssocID="{3695FF84-241F-4C1D-A2DC-B54F1A272DA8}" presName="node" presStyleLbl="revTx" presStyleIdx="1" presStyleCnt="2">
        <dgm:presLayoutVars>
          <dgm:bulletEnabled val="1"/>
        </dgm:presLayoutVars>
      </dgm:prSet>
      <dgm:spPr/>
      <dgm:t>
        <a:bodyPr/>
        <a:lstStyle/>
        <a:p>
          <a:endParaRPr lang="en-US"/>
        </a:p>
      </dgm:t>
    </dgm:pt>
    <dgm:pt modelId="{AEB6242A-C06D-4143-90CD-F5545EB3716C}" type="pres">
      <dgm:prSet presAssocID="{8A07F457-707B-4DA1-9D13-0DC645D72848}" presName="sibTrans" presStyleLbl="node1" presStyleIdx="1" presStyleCnt="2"/>
      <dgm:spPr/>
      <dgm:t>
        <a:bodyPr/>
        <a:lstStyle/>
        <a:p>
          <a:endParaRPr lang="en-US"/>
        </a:p>
      </dgm:t>
    </dgm:pt>
  </dgm:ptLst>
  <dgm:cxnLst>
    <dgm:cxn modelId="{A0204AA3-D4A7-4FF5-AB2B-CDFB9A968D7A}" srcId="{1433D4AE-A114-4E2B-A86B-080C717DFF9C}" destId="{3695FF84-241F-4C1D-A2DC-B54F1A272DA8}" srcOrd="1" destOrd="0" parTransId="{0DBDFF1D-DFC3-4F2A-AB23-E2F2249762FC}" sibTransId="{8A07F457-707B-4DA1-9D13-0DC645D72848}"/>
    <dgm:cxn modelId="{2B4F7764-3709-6E40-AF21-B6A760663A81}" type="presOf" srcId="{BC9A189F-BC5A-40ED-A78E-5B5491590D7C}" destId="{17A41907-5279-4C18-A211-C8549520C1CB}" srcOrd="0" destOrd="0" presId="urn:microsoft.com/office/officeart/2005/8/layout/cycle1"/>
    <dgm:cxn modelId="{9D080E73-960C-7D4D-99AF-C99B7B634497}" type="presOf" srcId="{1433D4AE-A114-4E2B-A86B-080C717DFF9C}" destId="{02B711C5-0B5E-45C1-A0FB-B41A4D94F5CA}" srcOrd="0" destOrd="0" presId="urn:microsoft.com/office/officeart/2005/8/layout/cycle1"/>
    <dgm:cxn modelId="{B2EB9F28-B80A-4548-831B-0B40FD503FB5}" type="presOf" srcId="{3695FF84-241F-4C1D-A2DC-B54F1A272DA8}" destId="{428F88D7-CC6B-4E4F-B63E-B152E07C3628}" srcOrd="0" destOrd="0" presId="urn:microsoft.com/office/officeart/2005/8/layout/cycle1"/>
    <dgm:cxn modelId="{ACE47E86-6ED8-0B46-8BE4-B88A66A51E3B}" type="presOf" srcId="{D36EA7AF-317F-4310-9BF2-9C7921C33628}" destId="{5DC8E7C7-A2FA-4CB8-9986-DAC1A5089668}" srcOrd="0" destOrd="0" presId="urn:microsoft.com/office/officeart/2005/8/layout/cycle1"/>
    <dgm:cxn modelId="{ADEAD938-8957-4E58-8E7F-4CAF2D15FC5F}" srcId="{1433D4AE-A114-4E2B-A86B-080C717DFF9C}" destId="{BC9A189F-BC5A-40ED-A78E-5B5491590D7C}" srcOrd="0" destOrd="0" parTransId="{75812153-DAA1-4D56-95FB-15FAE6B96C08}" sibTransId="{D36EA7AF-317F-4310-9BF2-9C7921C33628}"/>
    <dgm:cxn modelId="{35AB942F-622B-084D-81FA-18939F4B5A3C}" type="presOf" srcId="{8A07F457-707B-4DA1-9D13-0DC645D72848}" destId="{AEB6242A-C06D-4143-90CD-F5545EB3716C}" srcOrd="0" destOrd="0" presId="urn:microsoft.com/office/officeart/2005/8/layout/cycle1"/>
    <dgm:cxn modelId="{B7354F6B-1B4C-7040-A7DE-C07EE77B11F8}" type="presParOf" srcId="{02B711C5-0B5E-45C1-A0FB-B41A4D94F5CA}" destId="{41ACC86B-82CE-49DE-9483-DFB5FCBBD2A7}" srcOrd="0" destOrd="0" presId="urn:microsoft.com/office/officeart/2005/8/layout/cycle1"/>
    <dgm:cxn modelId="{706486D4-B177-094C-8224-417D596778AA}" type="presParOf" srcId="{02B711C5-0B5E-45C1-A0FB-B41A4D94F5CA}" destId="{17A41907-5279-4C18-A211-C8549520C1CB}" srcOrd="1" destOrd="0" presId="urn:microsoft.com/office/officeart/2005/8/layout/cycle1"/>
    <dgm:cxn modelId="{83CBF55B-F755-6D4C-BEBB-F7C2907B2A98}" type="presParOf" srcId="{02B711C5-0B5E-45C1-A0FB-B41A4D94F5CA}" destId="{5DC8E7C7-A2FA-4CB8-9986-DAC1A5089668}" srcOrd="2" destOrd="0" presId="urn:microsoft.com/office/officeart/2005/8/layout/cycle1"/>
    <dgm:cxn modelId="{26D8DCA6-5741-694C-B3FB-0332A0F7CD4F}" type="presParOf" srcId="{02B711C5-0B5E-45C1-A0FB-B41A4D94F5CA}" destId="{3E482C4B-58C2-45C4-B498-948BF08321E5}" srcOrd="3" destOrd="0" presId="urn:microsoft.com/office/officeart/2005/8/layout/cycle1"/>
    <dgm:cxn modelId="{59CA3210-DEC6-5C47-AD48-801B5AF3AC99}" type="presParOf" srcId="{02B711C5-0B5E-45C1-A0FB-B41A4D94F5CA}" destId="{428F88D7-CC6B-4E4F-B63E-B152E07C3628}" srcOrd="4" destOrd="0" presId="urn:microsoft.com/office/officeart/2005/8/layout/cycle1"/>
    <dgm:cxn modelId="{A9788269-FF96-9746-94CE-116B4A027143}" type="presParOf" srcId="{02B711C5-0B5E-45C1-A0FB-B41A4D94F5CA}" destId="{AEB6242A-C06D-4143-90CD-F5545EB3716C}" srcOrd="5" destOrd="0" presId="urn:microsoft.com/office/officeart/2005/8/layout/cycle1"/>
  </dgm:cxnLst>
  <dgm:bg/>
  <dgm:whole/>
  <dgm:extLst>
    <a:ext uri="{C62137D5-CB1D-491B-B009-E17868A290BF}">
      <dgm14:recolorImg xmlns:dgm14="http://schemas.microsoft.com/office/drawing/2010/diagram" xmlns:a="http://schemas.openxmlformats.org/drawingml/2006/main" xmlns:dgm="http://schemas.openxmlformats.org/drawingml/2006/diagram" xmlns="" val="1"/>
    </a:ext>
    <a:ext uri="http://schemas.microsoft.com/office/drawing/2008/diagram">
      <dsp:dataModelExt xmlns:dsp="http://schemas.microsoft.com/office/drawing/2008/diagram" xmlns=""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33D4AE-A114-4E2B-A86B-080C717DFF9C}"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C9A189F-BC5A-40ED-A78E-5B5491590D7C}">
      <dgm:prSet phldrT="[Text]" custT="1"/>
      <dgm:spPr/>
      <dgm:t>
        <a:bodyPr/>
        <a:lstStyle/>
        <a:p>
          <a:r>
            <a:rPr lang="en-US" sz="2400" dirty="0" err="1" smtClean="0"/>
            <a:t>MaxSAT</a:t>
          </a:r>
          <a:r>
            <a:rPr lang="en-US" sz="2400" dirty="0" smtClean="0"/>
            <a:t> solver</a:t>
          </a:r>
          <a:endParaRPr lang="en-US" sz="2400" dirty="0"/>
        </a:p>
      </dgm:t>
    </dgm:pt>
    <dgm:pt modelId="{75812153-DAA1-4D56-95FB-15FAE6B96C08}" type="parTrans" cxnId="{ADEAD938-8957-4E58-8E7F-4CAF2D15FC5F}">
      <dgm:prSet/>
      <dgm:spPr/>
      <dgm:t>
        <a:bodyPr/>
        <a:lstStyle/>
        <a:p>
          <a:endParaRPr lang="en-US"/>
        </a:p>
      </dgm:t>
    </dgm:pt>
    <dgm:pt modelId="{D36EA7AF-317F-4310-9BF2-9C7921C33628}" type="sibTrans" cxnId="{ADEAD938-8957-4E58-8E7F-4CAF2D15FC5F}">
      <dgm:prSet/>
      <dgm:spPr>
        <a:solidFill>
          <a:srgbClr val="7030A0"/>
        </a:solidFill>
      </dgm:spPr>
      <dgm:t>
        <a:bodyPr/>
        <a:lstStyle/>
        <a:p>
          <a:endParaRPr lang="en-US"/>
        </a:p>
      </dgm:t>
    </dgm:pt>
    <dgm:pt modelId="{3695FF84-241F-4C1D-A2DC-B54F1A272DA8}">
      <dgm:prSet phldrT="[Text]" custT="1"/>
      <dgm:spPr/>
      <dgm:t>
        <a:bodyPr/>
        <a:lstStyle/>
        <a:p>
          <a:r>
            <a:rPr lang="en-US" sz="2400" dirty="0" err="1" smtClean="0"/>
            <a:t>Datalog</a:t>
          </a:r>
          <a:r>
            <a:rPr lang="en-US" sz="2400" dirty="0" smtClean="0"/>
            <a:t> solver</a:t>
          </a:r>
          <a:endParaRPr lang="en-US" sz="2400" dirty="0"/>
        </a:p>
      </dgm:t>
    </dgm:pt>
    <dgm:pt modelId="{0DBDFF1D-DFC3-4F2A-AB23-E2F2249762FC}" type="parTrans" cxnId="{A0204AA3-D4A7-4FF5-AB2B-CDFB9A968D7A}">
      <dgm:prSet/>
      <dgm:spPr/>
      <dgm:t>
        <a:bodyPr/>
        <a:lstStyle/>
        <a:p>
          <a:endParaRPr lang="en-US"/>
        </a:p>
      </dgm:t>
    </dgm:pt>
    <dgm:pt modelId="{8A07F457-707B-4DA1-9D13-0DC645D72848}" type="sibTrans" cxnId="{A0204AA3-D4A7-4FF5-AB2B-CDFB9A968D7A}">
      <dgm:prSet/>
      <dgm:spPr>
        <a:solidFill>
          <a:srgbClr val="0070C0"/>
        </a:solidFill>
      </dgm:spPr>
      <dgm:t>
        <a:bodyPr/>
        <a:lstStyle/>
        <a:p>
          <a:endParaRPr lang="en-US"/>
        </a:p>
      </dgm:t>
    </dgm:pt>
    <dgm:pt modelId="{02B711C5-0B5E-45C1-A0FB-B41A4D94F5CA}" type="pres">
      <dgm:prSet presAssocID="{1433D4AE-A114-4E2B-A86B-080C717DFF9C}" presName="cycle" presStyleCnt="0">
        <dgm:presLayoutVars>
          <dgm:dir/>
          <dgm:resizeHandles val="exact"/>
        </dgm:presLayoutVars>
      </dgm:prSet>
      <dgm:spPr/>
      <dgm:t>
        <a:bodyPr/>
        <a:lstStyle/>
        <a:p>
          <a:endParaRPr lang="en-US"/>
        </a:p>
      </dgm:t>
    </dgm:pt>
    <dgm:pt modelId="{41ACC86B-82CE-49DE-9483-DFB5FCBBD2A7}" type="pres">
      <dgm:prSet presAssocID="{BC9A189F-BC5A-40ED-A78E-5B5491590D7C}" presName="dummy" presStyleCnt="0"/>
      <dgm:spPr/>
    </dgm:pt>
    <dgm:pt modelId="{17A41907-5279-4C18-A211-C8549520C1CB}" type="pres">
      <dgm:prSet presAssocID="{BC9A189F-BC5A-40ED-A78E-5B5491590D7C}" presName="node" presStyleLbl="revTx" presStyleIdx="0" presStyleCnt="2" custScaleX="121000">
        <dgm:presLayoutVars>
          <dgm:bulletEnabled val="1"/>
        </dgm:presLayoutVars>
      </dgm:prSet>
      <dgm:spPr/>
      <dgm:t>
        <a:bodyPr/>
        <a:lstStyle/>
        <a:p>
          <a:endParaRPr lang="en-US"/>
        </a:p>
      </dgm:t>
    </dgm:pt>
    <dgm:pt modelId="{5DC8E7C7-A2FA-4CB8-9986-DAC1A5089668}" type="pres">
      <dgm:prSet presAssocID="{D36EA7AF-317F-4310-9BF2-9C7921C33628}" presName="sibTrans" presStyleLbl="node1" presStyleIdx="0" presStyleCnt="2"/>
      <dgm:spPr/>
      <dgm:t>
        <a:bodyPr/>
        <a:lstStyle/>
        <a:p>
          <a:endParaRPr lang="en-US"/>
        </a:p>
      </dgm:t>
    </dgm:pt>
    <dgm:pt modelId="{3E482C4B-58C2-45C4-B498-948BF08321E5}" type="pres">
      <dgm:prSet presAssocID="{3695FF84-241F-4C1D-A2DC-B54F1A272DA8}" presName="dummy" presStyleCnt="0"/>
      <dgm:spPr/>
    </dgm:pt>
    <dgm:pt modelId="{428F88D7-CC6B-4E4F-B63E-B152E07C3628}" type="pres">
      <dgm:prSet presAssocID="{3695FF84-241F-4C1D-A2DC-B54F1A272DA8}" presName="node" presStyleLbl="revTx" presStyleIdx="1" presStyleCnt="2">
        <dgm:presLayoutVars>
          <dgm:bulletEnabled val="1"/>
        </dgm:presLayoutVars>
      </dgm:prSet>
      <dgm:spPr/>
      <dgm:t>
        <a:bodyPr/>
        <a:lstStyle/>
        <a:p>
          <a:endParaRPr lang="en-US"/>
        </a:p>
      </dgm:t>
    </dgm:pt>
    <dgm:pt modelId="{AEB6242A-C06D-4143-90CD-F5545EB3716C}" type="pres">
      <dgm:prSet presAssocID="{8A07F457-707B-4DA1-9D13-0DC645D72848}" presName="sibTrans" presStyleLbl="node1" presStyleIdx="1" presStyleCnt="2"/>
      <dgm:spPr/>
      <dgm:t>
        <a:bodyPr/>
        <a:lstStyle/>
        <a:p>
          <a:endParaRPr lang="en-US"/>
        </a:p>
      </dgm:t>
    </dgm:pt>
  </dgm:ptLst>
  <dgm:cxnLst>
    <dgm:cxn modelId="{A0204AA3-D4A7-4FF5-AB2B-CDFB9A968D7A}" srcId="{1433D4AE-A114-4E2B-A86B-080C717DFF9C}" destId="{3695FF84-241F-4C1D-A2DC-B54F1A272DA8}" srcOrd="1" destOrd="0" parTransId="{0DBDFF1D-DFC3-4F2A-AB23-E2F2249762FC}" sibTransId="{8A07F457-707B-4DA1-9D13-0DC645D72848}"/>
    <dgm:cxn modelId="{EBE96A34-1C85-FE44-87FF-0124137554AE}" type="presOf" srcId="{BC9A189F-BC5A-40ED-A78E-5B5491590D7C}" destId="{17A41907-5279-4C18-A211-C8549520C1CB}" srcOrd="0" destOrd="0" presId="urn:microsoft.com/office/officeart/2005/8/layout/cycle1"/>
    <dgm:cxn modelId="{ADEAD938-8957-4E58-8E7F-4CAF2D15FC5F}" srcId="{1433D4AE-A114-4E2B-A86B-080C717DFF9C}" destId="{BC9A189F-BC5A-40ED-A78E-5B5491590D7C}" srcOrd="0" destOrd="0" parTransId="{75812153-DAA1-4D56-95FB-15FAE6B96C08}" sibTransId="{D36EA7AF-317F-4310-9BF2-9C7921C33628}"/>
    <dgm:cxn modelId="{AF47D662-5E74-6842-9977-389555222042}" type="presOf" srcId="{1433D4AE-A114-4E2B-A86B-080C717DFF9C}" destId="{02B711C5-0B5E-45C1-A0FB-B41A4D94F5CA}" srcOrd="0" destOrd="0" presId="urn:microsoft.com/office/officeart/2005/8/layout/cycle1"/>
    <dgm:cxn modelId="{E69CF356-4DBC-A849-A966-8651073E6840}" type="presOf" srcId="{D36EA7AF-317F-4310-9BF2-9C7921C33628}" destId="{5DC8E7C7-A2FA-4CB8-9986-DAC1A5089668}" srcOrd="0" destOrd="0" presId="urn:microsoft.com/office/officeart/2005/8/layout/cycle1"/>
    <dgm:cxn modelId="{ED661CC8-9056-6946-A467-28E73142C2A7}" type="presOf" srcId="{3695FF84-241F-4C1D-A2DC-B54F1A272DA8}" destId="{428F88D7-CC6B-4E4F-B63E-B152E07C3628}" srcOrd="0" destOrd="0" presId="urn:microsoft.com/office/officeart/2005/8/layout/cycle1"/>
    <dgm:cxn modelId="{1DBC30E4-77A3-974E-A801-891DCD04B34E}" type="presOf" srcId="{8A07F457-707B-4DA1-9D13-0DC645D72848}" destId="{AEB6242A-C06D-4143-90CD-F5545EB3716C}" srcOrd="0" destOrd="0" presId="urn:microsoft.com/office/officeart/2005/8/layout/cycle1"/>
    <dgm:cxn modelId="{5CFAF2BE-227C-C543-94DB-5BE2306C0F8E}" type="presParOf" srcId="{02B711C5-0B5E-45C1-A0FB-B41A4D94F5CA}" destId="{41ACC86B-82CE-49DE-9483-DFB5FCBBD2A7}" srcOrd="0" destOrd="0" presId="urn:microsoft.com/office/officeart/2005/8/layout/cycle1"/>
    <dgm:cxn modelId="{37956EF9-A692-5240-A794-B1117F350EF6}" type="presParOf" srcId="{02B711C5-0B5E-45C1-A0FB-B41A4D94F5CA}" destId="{17A41907-5279-4C18-A211-C8549520C1CB}" srcOrd="1" destOrd="0" presId="urn:microsoft.com/office/officeart/2005/8/layout/cycle1"/>
    <dgm:cxn modelId="{25D62C93-0FEE-214B-A269-C297E7909704}" type="presParOf" srcId="{02B711C5-0B5E-45C1-A0FB-B41A4D94F5CA}" destId="{5DC8E7C7-A2FA-4CB8-9986-DAC1A5089668}" srcOrd="2" destOrd="0" presId="urn:microsoft.com/office/officeart/2005/8/layout/cycle1"/>
    <dgm:cxn modelId="{C875F466-DBF9-B740-A414-7A3533B6114E}" type="presParOf" srcId="{02B711C5-0B5E-45C1-A0FB-B41A4D94F5CA}" destId="{3E482C4B-58C2-45C4-B498-948BF08321E5}" srcOrd="3" destOrd="0" presId="urn:microsoft.com/office/officeart/2005/8/layout/cycle1"/>
    <dgm:cxn modelId="{593B530F-A4C3-E745-A4EB-05BCF1FD9CE2}" type="presParOf" srcId="{02B711C5-0B5E-45C1-A0FB-B41A4D94F5CA}" destId="{428F88D7-CC6B-4E4F-B63E-B152E07C3628}" srcOrd="4" destOrd="0" presId="urn:microsoft.com/office/officeart/2005/8/layout/cycle1"/>
    <dgm:cxn modelId="{3F297852-1E92-0044-BA35-9734B80E6E10}" type="presParOf" srcId="{02B711C5-0B5E-45C1-A0FB-B41A4D94F5CA}" destId="{AEB6242A-C06D-4143-90CD-F5545EB3716C}" srcOrd="5" destOrd="0" presId="urn:microsoft.com/office/officeart/2005/8/layout/cycle1"/>
  </dgm:cxnLst>
  <dgm:bg/>
  <dgm:whole/>
  <dgm:extLst>
    <a:ext uri="{C62137D5-CB1D-491B-B009-E17868A290BF}">
      <dgm14:recolorImg xmlns:dgm14="http://schemas.microsoft.com/office/drawing/2010/diagram" xmlns:a="http://schemas.openxmlformats.org/drawingml/2006/main" xmlns:dgm="http://schemas.openxmlformats.org/drawingml/2006/diagram" xmlns="" val="1"/>
    </a:ext>
    <a:ext uri="http://schemas.microsoft.com/office/drawing/2008/diagram">
      <dsp:dataModelExt xmlns:dsp="http://schemas.microsoft.com/office/drawing/2008/diagram" xmlns=""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33D4AE-A114-4E2B-A86B-080C717DFF9C}"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C9A189F-BC5A-40ED-A78E-5B5491590D7C}">
      <dgm:prSet phldrT="[Text]" custT="1"/>
      <dgm:spPr/>
      <dgm:t>
        <a:bodyPr/>
        <a:lstStyle/>
        <a:p>
          <a:r>
            <a:rPr lang="en-US" sz="2400" dirty="0" err="1" smtClean="0"/>
            <a:t>MaxSAT</a:t>
          </a:r>
          <a:r>
            <a:rPr lang="en-US" sz="2400" dirty="0" smtClean="0"/>
            <a:t> solver</a:t>
          </a:r>
          <a:endParaRPr lang="en-US" sz="2400" dirty="0"/>
        </a:p>
      </dgm:t>
    </dgm:pt>
    <dgm:pt modelId="{75812153-DAA1-4D56-95FB-15FAE6B96C08}" type="parTrans" cxnId="{ADEAD938-8957-4E58-8E7F-4CAF2D15FC5F}">
      <dgm:prSet/>
      <dgm:spPr/>
      <dgm:t>
        <a:bodyPr/>
        <a:lstStyle/>
        <a:p>
          <a:endParaRPr lang="en-US"/>
        </a:p>
      </dgm:t>
    </dgm:pt>
    <dgm:pt modelId="{D36EA7AF-317F-4310-9BF2-9C7921C33628}" type="sibTrans" cxnId="{ADEAD938-8957-4E58-8E7F-4CAF2D15FC5F}">
      <dgm:prSet/>
      <dgm:spPr>
        <a:solidFill>
          <a:srgbClr val="7030A0"/>
        </a:solidFill>
      </dgm:spPr>
      <dgm:t>
        <a:bodyPr/>
        <a:lstStyle/>
        <a:p>
          <a:endParaRPr lang="en-US"/>
        </a:p>
      </dgm:t>
    </dgm:pt>
    <dgm:pt modelId="{3695FF84-241F-4C1D-A2DC-B54F1A272DA8}">
      <dgm:prSet phldrT="[Text]" custT="1"/>
      <dgm:spPr/>
      <dgm:t>
        <a:bodyPr/>
        <a:lstStyle/>
        <a:p>
          <a:r>
            <a:rPr lang="en-US" sz="2400" dirty="0" err="1" smtClean="0"/>
            <a:t>Datalog</a:t>
          </a:r>
          <a:r>
            <a:rPr lang="en-US" sz="2400" dirty="0" smtClean="0"/>
            <a:t> solver</a:t>
          </a:r>
          <a:endParaRPr lang="en-US" sz="2400" dirty="0"/>
        </a:p>
      </dgm:t>
    </dgm:pt>
    <dgm:pt modelId="{0DBDFF1D-DFC3-4F2A-AB23-E2F2249762FC}" type="parTrans" cxnId="{A0204AA3-D4A7-4FF5-AB2B-CDFB9A968D7A}">
      <dgm:prSet/>
      <dgm:spPr/>
      <dgm:t>
        <a:bodyPr/>
        <a:lstStyle/>
        <a:p>
          <a:endParaRPr lang="en-US"/>
        </a:p>
      </dgm:t>
    </dgm:pt>
    <dgm:pt modelId="{8A07F457-707B-4DA1-9D13-0DC645D72848}" type="sibTrans" cxnId="{A0204AA3-D4A7-4FF5-AB2B-CDFB9A968D7A}">
      <dgm:prSet/>
      <dgm:spPr>
        <a:solidFill>
          <a:srgbClr val="0070C0"/>
        </a:solidFill>
      </dgm:spPr>
      <dgm:t>
        <a:bodyPr/>
        <a:lstStyle/>
        <a:p>
          <a:endParaRPr lang="en-US"/>
        </a:p>
      </dgm:t>
    </dgm:pt>
    <dgm:pt modelId="{02B711C5-0B5E-45C1-A0FB-B41A4D94F5CA}" type="pres">
      <dgm:prSet presAssocID="{1433D4AE-A114-4E2B-A86B-080C717DFF9C}" presName="cycle" presStyleCnt="0">
        <dgm:presLayoutVars>
          <dgm:dir/>
          <dgm:resizeHandles val="exact"/>
        </dgm:presLayoutVars>
      </dgm:prSet>
      <dgm:spPr/>
      <dgm:t>
        <a:bodyPr/>
        <a:lstStyle/>
        <a:p>
          <a:endParaRPr lang="en-US"/>
        </a:p>
      </dgm:t>
    </dgm:pt>
    <dgm:pt modelId="{41ACC86B-82CE-49DE-9483-DFB5FCBBD2A7}" type="pres">
      <dgm:prSet presAssocID="{BC9A189F-BC5A-40ED-A78E-5B5491590D7C}" presName="dummy" presStyleCnt="0"/>
      <dgm:spPr/>
    </dgm:pt>
    <dgm:pt modelId="{17A41907-5279-4C18-A211-C8549520C1CB}" type="pres">
      <dgm:prSet presAssocID="{BC9A189F-BC5A-40ED-A78E-5B5491590D7C}" presName="node" presStyleLbl="revTx" presStyleIdx="0" presStyleCnt="2" custScaleX="121000">
        <dgm:presLayoutVars>
          <dgm:bulletEnabled val="1"/>
        </dgm:presLayoutVars>
      </dgm:prSet>
      <dgm:spPr/>
      <dgm:t>
        <a:bodyPr/>
        <a:lstStyle/>
        <a:p>
          <a:endParaRPr lang="en-US"/>
        </a:p>
      </dgm:t>
    </dgm:pt>
    <dgm:pt modelId="{5DC8E7C7-A2FA-4CB8-9986-DAC1A5089668}" type="pres">
      <dgm:prSet presAssocID="{D36EA7AF-317F-4310-9BF2-9C7921C33628}" presName="sibTrans" presStyleLbl="node1" presStyleIdx="0" presStyleCnt="2"/>
      <dgm:spPr/>
      <dgm:t>
        <a:bodyPr/>
        <a:lstStyle/>
        <a:p>
          <a:endParaRPr lang="en-US"/>
        </a:p>
      </dgm:t>
    </dgm:pt>
    <dgm:pt modelId="{3E482C4B-58C2-45C4-B498-948BF08321E5}" type="pres">
      <dgm:prSet presAssocID="{3695FF84-241F-4C1D-A2DC-B54F1A272DA8}" presName="dummy" presStyleCnt="0"/>
      <dgm:spPr/>
    </dgm:pt>
    <dgm:pt modelId="{428F88D7-CC6B-4E4F-B63E-B152E07C3628}" type="pres">
      <dgm:prSet presAssocID="{3695FF84-241F-4C1D-A2DC-B54F1A272DA8}" presName="node" presStyleLbl="revTx" presStyleIdx="1" presStyleCnt="2">
        <dgm:presLayoutVars>
          <dgm:bulletEnabled val="1"/>
        </dgm:presLayoutVars>
      </dgm:prSet>
      <dgm:spPr/>
      <dgm:t>
        <a:bodyPr/>
        <a:lstStyle/>
        <a:p>
          <a:endParaRPr lang="en-US"/>
        </a:p>
      </dgm:t>
    </dgm:pt>
    <dgm:pt modelId="{AEB6242A-C06D-4143-90CD-F5545EB3716C}" type="pres">
      <dgm:prSet presAssocID="{8A07F457-707B-4DA1-9D13-0DC645D72848}" presName="sibTrans" presStyleLbl="node1" presStyleIdx="1" presStyleCnt="2"/>
      <dgm:spPr/>
      <dgm:t>
        <a:bodyPr/>
        <a:lstStyle/>
        <a:p>
          <a:endParaRPr lang="en-US"/>
        </a:p>
      </dgm:t>
    </dgm:pt>
  </dgm:ptLst>
  <dgm:cxnLst>
    <dgm:cxn modelId="{A0204AA3-D4A7-4FF5-AB2B-CDFB9A968D7A}" srcId="{1433D4AE-A114-4E2B-A86B-080C717DFF9C}" destId="{3695FF84-241F-4C1D-A2DC-B54F1A272DA8}" srcOrd="1" destOrd="0" parTransId="{0DBDFF1D-DFC3-4F2A-AB23-E2F2249762FC}" sibTransId="{8A07F457-707B-4DA1-9D13-0DC645D72848}"/>
    <dgm:cxn modelId="{ECFDBB84-687B-784F-B382-19AD1EC2FD14}" type="presOf" srcId="{8A07F457-707B-4DA1-9D13-0DC645D72848}" destId="{AEB6242A-C06D-4143-90CD-F5545EB3716C}" srcOrd="0" destOrd="0" presId="urn:microsoft.com/office/officeart/2005/8/layout/cycle1"/>
    <dgm:cxn modelId="{ADEAD938-8957-4E58-8E7F-4CAF2D15FC5F}" srcId="{1433D4AE-A114-4E2B-A86B-080C717DFF9C}" destId="{BC9A189F-BC5A-40ED-A78E-5B5491590D7C}" srcOrd="0" destOrd="0" parTransId="{75812153-DAA1-4D56-95FB-15FAE6B96C08}" sibTransId="{D36EA7AF-317F-4310-9BF2-9C7921C33628}"/>
    <dgm:cxn modelId="{FD1F1D3A-7D45-0842-B194-1754C78D20EE}" type="presOf" srcId="{1433D4AE-A114-4E2B-A86B-080C717DFF9C}" destId="{02B711C5-0B5E-45C1-A0FB-B41A4D94F5CA}" srcOrd="0" destOrd="0" presId="urn:microsoft.com/office/officeart/2005/8/layout/cycle1"/>
    <dgm:cxn modelId="{A90768BB-B60F-EC42-A880-F3E9C5CF2B37}" type="presOf" srcId="{D36EA7AF-317F-4310-9BF2-9C7921C33628}" destId="{5DC8E7C7-A2FA-4CB8-9986-DAC1A5089668}" srcOrd="0" destOrd="0" presId="urn:microsoft.com/office/officeart/2005/8/layout/cycle1"/>
    <dgm:cxn modelId="{D87EFC8C-79EA-6B48-8651-4652494EE51F}" type="presOf" srcId="{BC9A189F-BC5A-40ED-A78E-5B5491590D7C}" destId="{17A41907-5279-4C18-A211-C8549520C1CB}" srcOrd="0" destOrd="0" presId="urn:microsoft.com/office/officeart/2005/8/layout/cycle1"/>
    <dgm:cxn modelId="{D85AF44B-019C-1347-A6B3-D3B3B403D1E5}" type="presOf" srcId="{3695FF84-241F-4C1D-A2DC-B54F1A272DA8}" destId="{428F88D7-CC6B-4E4F-B63E-B152E07C3628}" srcOrd="0" destOrd="0" presId="urn:microsoft.com/office/officeart/2005/8/layout/cycle1"/>
    <dgm:cxn modelId="{5C9FD84F-5657-F04F-99FC-2CFB4EEAA303}" type="presParOf" srcId="{02B711C5-0B5E-45C1-A0FB-B41A4D94F5CA}" destId="{41ACC86B-82CE-49DE-9483-DFB5FCBBD2A7}" srcOrd="0" destOrd="0" presId="urn:microsoft.com/office/officeart/2005/8/layout/cycle1"/>
    <dgm:cxn modelId="{DBCF563A-23BB-6248-BDC1-BAF7DC572974}" type="presParOf" srcId="{02B711C5-0B5E-45C1-A0FB-B41A4D94F5CA}" destId="{17A41907-5279-4C18-A211-C8549520C1CB}" srcOrd="1" destOrd="0" presId="urn:microsoft.com/office/officeart/2005/8/layout/cycle1"/>
    <dgm:cxn modelId="{C089940D-F1ED-0240-8082-FDA8EC666803}" type="presParOf" srcId="{02B711C5-0B5E-45C1-A0FB-B41A4D94F5CA}" destId="{5DC8E7C7-A2FA-4CB8-9986-DAC1A5089668}" srcOrd="2" destOrd="0" presId="urn:microsoft.com/office/officeart/2005/8/layout/cycle1"/>
    <dgm:cxn modelId="{100698BA-1986-084B-AE01-302737905AE0}" type="presParOf" srcId="{02B711C5-0B5E-45C1-A0FB-B41A4D94F5CA}" destId="{3E482C4B-58C2-45C4-B498-948BF08321E5}" srcOrd="3" destOrd="0" presId="urn:microsoft.com/office/officeart/2005/8/layout/cycle1"/>
    <dgm:cxn modelId="{B3BF0ECD-3A85-854D-9A24-BF1D5519AB35}" type="presParOf" srcId="{02B711C5-0B5E-45C1-A0FB-B41A4D94F5CA}" destId="{428F88D7-CC6B-4E4F-B63E-B152E07C3628}" srcOrd="4" destOrd="0" presId="urn:microsoft.com/office/officeart/2005/8/layout/cycle1"/>
    <dgm:cxn modelId="{7747407A-6729-6344-B291-428C5C6F8496}" type="presParOf" srcId="{02B711C5-0B5E-45C1-A0FB-B41A4D94F5CA}" destId="{AEB6242A-C06D-4143-90CD-F5545EB3716C}" srcOrd="5" destOrd="0" presId="urn:microsoft.com/office/officeart/2005/8/layout/cycle1"/>
  </dgm:cxnLst>
  <dgm:bg/>
  <dgm:whole/>
  <dgm:extLst>
    <a:ext uri="{C62137D5-CB1D-491B-B009-E17868A290BF}">
      <dgm14:recolorImg xmlns:dgm14="http://schemas.microsoft.com/office/drawing/2010/diagram" xmlns:a="http://schemas.openxmlformats.org/drawingml/2006/main" xmlns:dgm="http://schemas.openxmlformats.org/drawingml/2006/diagram" xmlns="" val="1"/>
    </a:ext>
    <a:ext uri="http://schemas.microsoft.com/office/drawing/2008/diagram">
      <dsp:dataModelExt xmlns:dsp="http://schemas.microsoft.com/office/drawing/2008/diagram" xmlns=""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33D4AE-A114-4E2B-A86B-080C717DFF9C}"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C9A189F-BC5A-40ED-A78E-5B5491590D7C}">
      <dgm:prSet phldrT="[Text]" custT="1"/>
      <dgm:spPr/>
      <dgm:t>
        <a:bodyPr/>
        <a:lstStyle/>
        <a:p>
          <a:r>
            <a:rPr lang="en-US" sz="2400" dirty="0" err="1" smtClean="0"/>
            <a:t>MaxSAT</a:t>
          </a:r>
          <a:r>
            <a:rPr lang="en-US" sz="2400" dirty="0" smtClean="0"/>
            <a:t> solver</a:t>
          </a:r>
          <a:endParaRPr lang="en-US" sz="2400" dirty="0"/>
        </a:p>
      </dgm:t>
    </dgm:pt>
    <dgm:pt modelId="{75812153-DAA1-4D56-95FB-15FAE6B96C08}" type="parTrans" cxnId="{ADEAD938-8957-4E58-8E7F-4CAF2D15FC5F}">
      <dgm:prSet/>
      <dgm:spPr/>
      <dgm:t>
        <a:bodyPr/>
        <a:lstStyle/>
        <a:p>
          <a:endParaRPr lang="en-US"/>
        </a:p>
      </dgm:t>
    </dgm:pt>
    <dgm:pt modelId="{D36EA7AF-317F-4310-9BF2-9C7921C33628}" type="sibTrans" cxnId="{ADEAD938-8957-4E58-8E7F-4CAF2D15FC5F}">
      <dgm:prSet/>
      <dgm:spPr>
        <a:solidFill>
          <a:srgbClr val="7030A0"/>
        </a:solidFill>
      </dgm:spPr>
      <dgm:t>
        <a:bodyPr/>
        <a:lstStyle/>
        <a:p>
          <a:endParaRPr lang="en-US"/>
        </a:p>
      </dgm:t>
    </dgm:pt>
    <dgm:pt modelId="{3695FF84-241F-4C1D-A2DC-B54F1A272DA8}">
      <dgm:prSet phldrT="[Text]" custT="1"/>
      <dgm:spPr/>
      <dgm:t>
        <a:bodyPr/>
        <a:lstStyle/>
        <a:p>
          <a:r>
            <a:rPr lang="en-US" sz="2400" dirty="0" err="1" smtClean="0"/>
            <a:t>Datalog</a:t>
          </a:r>
          <a:r>
            <a:rPr lang="en-US" sz="2400" dirty="0" smtClean="0"/>
            <a:t> solver</a:t>
          </a:r>
          <a:endParaRPr lang="en-US" sz="2400" dirty="0"/>
        </a:p>
      </dgm:t>
    </dgm:pt>
    <dgm:pt modelId="{0DBDFF1D-DFC3-4F2A-AB23-E2F2249762FC}" type="parTrans" cxnId="{A0204AA3-D4A7-4FF5-AB2B-CDFB9A968D7A}">
      <dgm:prSet/>
      <dgm:spPr/>
      <dgm:t>
        <a:bodyPr/>
        <a:lstStyle/>
        <a:p>
          <a:endParaRPr lang="en-US"/>
        </a:p>
      </dgm:t>
    </dgm:pt>
    <dgm:pt modelId="{8A07F457-707B-4DA1-9D13-0DC645D72848}" type="sibTrans" cxnId="{A0204AA3-D4A7-4FF5-AB2B-CDFB9A968D7A}">
      <dgm:prSet/>
      <dgm:spPr>
        <a:solidFill>
          <a:srgbClr val="0070C0"/>
        </a:solidFill>
      </dgm:spPr>
      <dgm:t>
        <a:bodyPr/>
        <a:lstStyle/>
        <a:p>
          <a:endParaRPr lang="en-US"/>
        </a:p>
      </dgm:t>
    </dgm:pt>
    <dgm:pt modelId="{02B711C5-0B5E-45C1-A0FB-B41A4D94F5CA}" type="pres">
      <dgm:prSet presAssocID="{1433D4AE-A114-4E2B-A86B-080C717DFF9C}" presName="cycle" presStyleCnt="0">
        <dgm:presLayoutVars>
          <dgm:dir/>
          <dgm:resizeHandles val="exact"/>
        </dgm:presLayoutVars>
      </dgm:prSet>
      <dgm:spPr/>
      <dgm:t>
        <a:bodyPr/>
        <a:lstStyle/>
        <a:p>
          <a:endParaRPr lang="en-US"/>
        </a:p>
      </dgm:t>
    </dgm:pt>
    <dgm:pt modelId="{41ACC86B-82CE-49DE-9483-DFB5FCBBD2A7}" type="pres">
      <dgm:prSet presAssocID="{BC9A189F-BC5A-40ED-A78E-5B5491590D7C}" presName="dummy" presStyleCnt="0"/>
      <dgm:spPr/>
    </dgm:pt>
    <dgm:pt modelId="{17A41907-5279-4C18-A211-C8549520C1CB}" type="pres">
      <dgm:prSet presAssocID="{BC9A189F-BC5A-40ED-A78E-5B5491590D7C}" presName="node" presStyleLbl="revTx" presStyleIdx="0" presStyleCnt="2" custScaleX="121000">
        <dgm:presLayoutVars>
          <dgm:bulletEnabled val="1"/>
        </dgm:presLayoutVars>
      </dgm:prSet>
      <dgm:spPr/>
      <dgm:t>
        <a:bodyPr/>
        <a:lstStyle/>
        <a:p>
          <a:endParaRPr lang="en-US"/>
        </a:p>
      </dgm:t>
    </dgm:pt>
    <dgm:pt modelId="{5DC8E7C7-A2FA-4CB8-9986-DAC1A5089668}" type="pres">
      <dgm:prSet presAssocID="{D36EA7AF-317F-4310-9BF2-9C7921C33628}" presName="sibTrans" presStyleLbl="node1" presStyleIdx="0" presStyleCnt="2"/>
      <dgm:spPr/>
      <dgm:t>
        <a:bodyPr/>
        <a:lstStyle/>
        <a:p>
          <a:endParaRPr lang="en-US"/>
        </a:p>
      </dgm:t>
    </dgm:pt>
    <dgm:pt modelId="{3E482C4B-58C2-45C4-B498-948BF08321E5}" type="pres">
      <dgm:prSet presAssocID="{3695FF84-241F-4C1D-A2DC-B54F1A272DA8}" presName="dummy" presStyleCnt="0"/>
      <dgm:spPr/>
    </dgm:pt>
    <dgm:pt modelId="{428F88D7-CC6B-4E4F-B63E-B152E07C3628}" type="pres">
      <dgm:prSet presAssocID="{3695FF84-241F-4C1D-A2DC-B54F1A272DA8}" presName="node" presStyleLbl="revTx" presStyleIdx="1" presStyleCnt="2">
        <dgm:presLayoutVars>
          <dgm:bulletEnabled val="1"/>
        </dgm:presLayoutVars>
      </dgm:prSet>
      <dgm:spPr/>
      <dgm:t>
        <a:bodyPr/>
        <a:lstStyle/>
        <a:p>
          <a:endParaRPr lang="en-US"/>
        </a:p>
      </dgm:t>
    </dgm:pt>
    <dgm:pt modelId="{AEB6242A-C06D-4143-90CD-F5545EB3716C}" type="pres">
      <dgm:prSet presAssocID="{8A07F457-707B-4DA1-9D13-0DC645D72848}" presName="sibTrans" presStyleLbl="node1" presStyleIdx="1" presStyleCnt="2"/>
      <dgm:spPr/>
      <dgm:t>
        <a:bodyPr/>
        <a:lstStyle/>
        <a:p>
          <a:endParaRPr lang="en-US"/>
        </a:p>
      </dgm:t>
    </dgm:pt>
  </dgm:ptLst>
  <dgm:cxnLst>
    <dgm:cxn modelId="{A0204AA3-D4A7-4FF5-AB2B-CDFB9A968D7A}" srcId="{1433D4AE-A114-4E2B-A86B-080C717DFF9C}" destId="{3695FF84-241F-4C1D-A2DC-B54F1A272DA8}" srcOrd="1" destOrd="0" parTransId="{0DBDFF1D-DFC3-4F2A-AB23-E2F2249762FC}" sibTransId="{8A07F457-707B-4DA1-9D13-0DC645D72848}"/>
    <dgm:cxn modelId="{23709546-760E-C948-A9DD-CF6EB17D691F}" type="presOf" srcId="{3695FF84-241F-4C1D-A2DC-B54F1A272DA8}" destId="{428F88D7-CC6B-4E4F-B63E-B152E07C3628}" srcOrd="0" destOrd="0" presId="urn:microsoft.com/office/officeart/2005/8/layout/cycle1"/>
    <dgm:cxn modelId="{ADEAD938-8957-4E58-8E7F-4CAF2D15FC5F}" srcId="{1433D4AE-A114-4E2B-A86B-080C717DFF9C}" destId="{BC9A189F-BC5A-40ED-A78E-5B5491590D7C}" srcOrd="0" destOrd="0" parTransId="{75812153-DAA1-4D56-95FB-15FAE6B96C08}" sibTransId="{D36EA7AF-317F-4310-9BF2-9C7921C33628}"/>
    <dgm:cxn modelId="{56A4EB11-34C5-9849-9B89-6CFC8CAF23C2}" type="presOf" srcId="{BC9A189F-BC5A-40ED-A78E-5B5491590D7C}" destId="{17A41907-5279-4C18-A211-C8549520C1CB}" srcOrd="0" destOrd="0" presId="urn:microsoft.com/office/officeart/2005/8/layout/cycle1"/>
    <dgm:cxn modelId="{59498EFD-F8B8-7747-B4B0-319CBB761880}" type="presOf" srcId="{1433D4AE-A114-4E2B-A86B-080C717DFF9C}" destId="{02B711C5-0B5E-45C1-A0FB-B41A4D94F5CA}" srcOrd="0" destOrd="0" presId="urn:microsoft.com/office/officeart/2005/8/layout/cycle1"/>
    <dgm:cxn modelId="{5879CA54-8132-4A4A-8AAC-689C578CB9D3}" type="presOf" srcId="{D36EA7AF-317F-4310-9BF2-9C7921C33628}" destId="{5DC8E7C7-A2FA-4CB8-9986-DAC1A5089668}" srcOrd="0" destOrd="0" presId="urn:microsoft.com/office/officeart/2005/8/layout/cycle1"/>
    <dgm:cxn modelId="{40FF503C-95BB-2042-9FD3-B0AB0C1C759F}" type="presOf" srcId="{8A07F457-707B-4DA1-9D13-0DC645D72848}" destId="{AEB6242A-C06D-4143-90CD-F5545EB3716C}" srcOrd="0" destOrd="0" presId="urn:microsoft.com/office/officeart/2005/8/layout/cycle1"/>
    <dgm:cxn modelId="{8DF8D5D4-7C10-D648-BD09-9B8B1C6949BD}" type="presParOf" srcId="{02B711C5-0B5E-45C1-A0FB-B41A4D94F5CA}" destId="{41ACC86B-82CE-49DE-9483-DFB5FCBBD2A7}" srcOrd="0" destOrd="0" presId="urn:microsoft.com/office/officeart/2005/8/layout/cycle1"/>
    <dgm:cxn modelId="{70FAEEE8-6A9F-6D46-9659-D186F77D9ECA}" type="presParOf" srcId="{02B711C5-0B5E-45C1-A0FB-B41A4D94F5CA}" destId="{17A41907-5279-4C18-A211-C8549520C1CB}" srcOrd="1" destOrd="0" presId="urn:microsoft.com/office/officeart/2005/8/layout/cycle1"/>
    <dgm:cxn modelId="{2D1388DA-D7D3-5442-8955-0B4F09691E2F}" type="presParOf" srcId="{02B711C5-0B5E-45C1-A0FB-B41A4D94F5CA}" destId="{5DC8E7C7-A2FA-4CB8-9986-DAC1A5089668}" srcOrd="2" destOrd="0" presId="urn:microsoft.com/office/officeart/2005/8/layout/cycle1"/>
    <dgm:cxn modelId="{D02388F9-11DF-3344-8DE6-2BEE8E88907E}" type="presParOf" srcId="{02B711C5-0B5E-45C1-A0FB-B41A4D94F5CA}" destId="{3E482C4B-58C2-45C4-B498-948BF08321E5}" srcOrd="3" destOrd="0" presId="urn:microsoft.com/office/officeart/2005/8/layout/cycle1"/>
    <dgm:cxn modelId="{B96B9F8B-C5EF-BE46-A975-6E06239E0725}" type="presParOf" srcId="{02B711C5-0B5E-45C1-A0FB-B41A4D94F5CA}" destId="{428F88D7-CC6B-4E4F-B63E-B152E07C3628}" srcOrd="4" destOrd="0" presId="urn:microsoft.com/office/officeart/2005/8/layout/cycle1"/>
    <dgm:cxn modelId="{F2640BAA-CF0F-384F-88B1-E1A3EC10213B}" type="presParOf" srcId="{02B711C5-0B5E-45C1-A0FB-B41A4D94F5CA}" destId="{AEB6242A-C06D-4143-90CD-F5545EB3716C}" srcOrd="5" destOrd="0" presId="urn:microsoft.com/office/officeart/2005/8/layout/cycle1"/>
  </dgm:cxnLst>
  <dgm:bg/>
  <dgm:whole/>
  <dgm:extLst>
    <a:ext uri="{C62137D5-CB1D-491B-B009-E17868A290BF}">
      <dgm14:recolorImg xmlns:dgm14="http://schemas.microsoft.com/office/drawing/2010/diagram" xmlns:a="http://schemas.openxmlformats.org/drawingml/2006/main" xmlns:dgm="http://schemas.openxmlformats.org/drawingml/2006/diagram" xmlns="" val="1"/>
    </a:ext>
    <a:ext uri="http://schemas.microsoft.com/office/drawing/2008/diagram">
      <dsp:dataModelExt xmlns:dsp="http://schemas.microsoft.com/office/drawing/2008/diagram" xmlns=""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33D4AE-A114-4E2B-A86B-080C717DFF9C}"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C9A189F-BC5A-40ED-A78E-5B5491590D7C}">
      <dgm:prSet phldrT="[Text]" custT="1"/>
      <dgm:spPr/>
      <dgm:t>
        <a:bodyPr/>
        <a:lstStyle/>
        <a:p>
          <a:r>
            <a:rPr lang="en-US" sz="2400" dirty="0" err="1" smtClean="0"/>
            <a:t>MaxSAT</a:t>
          </a:r>
          <a:r>
            <a:rPr lang="en-US" sz="2400" dirty="0" smtClean="0"/>
            <a:t> solver</a:t>
          </a:r>
          <a:endParaRPr lang="en-US" sz="2400" dirty="0"/>
        </a:p>
      </dgm:t>
    </dgm:pt>
    <dgm:pt modelId="{75812153-DAA1-4D56-95FB-15FAE6B96C08}" type="parTrans" cxnId="{ADEAD938-8957-4E58-8E7F-4CAF2D15FC5F}">
      <dgm:prSet/>
      <dgm:spPr/>
      <dgm:t>
        <a:bodyPr/>
        <a:lstStyle/>
        <a:p>
          <a:endParaRPr lang="en-US"/>
        </a:p>
      </dgm:t>
    </dgm:pt>
    <dgm:pt modelId="{D36EA7AF-317F-4310-9BF2-9C7921C33628}" type="sibTrans" cxnId="{ADEAD938-8957-4E58-8E7F-4CAF2D15FC5F}">
      <dgm:prSet/>
      <dgm:spPr>
        <a:solidFill>
          <a:srgbClr val="7030A0"/>
        </a:solidFill>
      </dgm:spPr>
      <dgm:t>
        <a:bodyPr/>
        <a:lstStyle/>
        <a:p>
          <a:endParaRPr lang="en-US"/>
        </a:p>
      </dgm:t>
    </dgm:pt>
    <dgm:pt modelId="{3695FF84-241F-4C1D-A2DC-B54F1A272DA8}">
      <dgm:prSet phldrT="[Text]" custT="1"/>
      <dgm:spPr/>
      <dgm:t>
        <a:bodyPr/>
        <a:lstStyle/>
        <a:p>
          <a:r>
            <a:rPr lang="en-US" sz="2400" dirty="0" err="1" smtClean="0"/>
            <a:t>Datalog</a:t>
          </a:r>
          <a:r>
            <a:rPr lang="en-US" sz="2400" dirty="0" smtClean="0"/>
            <a:t> solver</a:t>
          </a:r>
          <a:endParaRPr lang="en-US" sz="2400" dirty="0"/>
        </a:p>
      </dgm:t>
    </dgm:pt>
    <dgm:pt modelId="{0DBDFF1D-DFC3-4F2A-AB23-E2F2249762FC}" type="parTrans" cxnId="{A0204AA3-D4A7-4FF5-AB2B-CDFB9A968D7A}">
      <dgm:prSet/>
      <dgm:spPr/>
      <dgm:t>
        <a:bodyPr/>
        <a:lstStyle/>
        <a:p>
          <a:endParaRPr lang="en-US"/>
        </a:p>
      </dgm:t>
    </dgm:pt>
    <dgm:pt modelId="{8A07F457-707B-4DA1-9D13-0DC645D72848}" type="sibTrans" cxnId="{A0204AA3-D4A7-4FF5-AB2B-CDFB9A968D7A}">
      <dgm:prSet/>
      <dgm:spPr>
        <a:solidFill>
          <a:srgbClr val="0070C0"/>
        </a:solidFill>
      </dgm:spPr>
      <dgm:t>
        <a:bodyPr/>
        <a:lstStyle/>
        <a:p>
          <a:endParaRPr lang="en-US"/>
        </a:p>
      </dgm:t>
    </dgm:pt>
    <dgm:pt modelId="{02B711C5-0B5E-45C1-A0FB-B41A4D94F5CA}" type="pres">
      <dgm:prSet presAssocID="{1433D4AE-A114-4E2B-A86B-080C717DFF9C}" presName="cycle" presStyleCnt="0">
        <dgm:presLayoutVars>
          <dgm:dir/>
          <dgm:resizeHandles val="exact"/>
        </dgm:presLayoutVars>
      </dgm:prSet>
      <dgm:spPr/>
      <dgm:t>
        <a:bodyPr/>
        <a:lstStyle/>
        <a:p>
          <a:endParaRPr lang="en-US"/>
        </a:p>
      </dgm:t>
    </dgm:pt>
    <dgm:pt modelId="{41ACC86B-82CE-49DE-9483-DFB5FCBBD2A7}" type="pres">
      <dgm:prSet presAssocID="{BC9A189F-BC5A-40ED-A78E-5B5491590D7C}" presName="dummy" presStyleCnt="0"/>
      <dgm:spPr/>
    </dgm:pt>
    <dgm:pt modelId="{17A41907-5279-4C18-A211-C8549520C1CB}" type="pres">
      <dgm:prSet presAssocID="{BC9A189F-BC5A-40ED-A78E-5B5491590D7C}" presName="node" presStyleLbl="revTx" presStyleIdx="0" presStyleCnt="2" custScaleX="121000">
        <dgm:presLayoutVars>
          <dgm:bulletEnabled val="1"/>
        </dgm:presLayoutVars>
      </dgm:prSet>
      <dgm:spPr/>
      <dgm:t>
        <a:bodyPr/>
        <a:lstStyle/>
        <a:p>
          <a:endParaRPr lang="en-US"/>
        </a:p>
      </dgm:t>
    </dgm:pt>
    <dgm:pt modelId="{5DC8E7C7-A2FA-4CB8-9986-DAC1A5089668}" type="pres">
      <dgm:prSet presAssocID="{D36EA7AF-317F-4310-9BF2-9C7921C33628}" presName="sibTrans" presStyleLbl="node1" presStyleIdx="0" presStyleCnt="2"/>
      <dgm:spPr/>
      <dgm:t>
        <a:bodyPr/>
        <a:lstStyle/>
        <a:p>
          <a:endParaRPr lang="en-US"/>
        </a:p>
      </dgm:t>
    </dgm:pt>
    <dgm:pt modelId="{3E482C4B-58C2-45C4-B498-948BF08321E5}" type="pres">
      <dgm:prSet presAssocID="{3695FF84-241F-4C1D-A2DC-B54F1A272DA8}" presName="dummy" presStyleCnt="0"/>
      <dgm:spPr/>
    </dgm:pt>
    <dgm:pt modelId="{428F88D7-CC6B-4E4F-B63E-B152E07C3628}" type="pres">
      <dgm:prSet presAssocID="{3695FF84-241F-4C1D-A2DC-B54F1A272DA8}" presName="node" presStyleLbl="revTx" presStyleIdx="1" presStyleCnt="2">
        <dgm:presLayoutVars>
          <dgm:bulletEnabled val="1"/>
        </dgm:presLayoutVars>
      </dgm:prSet>
      <dgm:spPr/>
      <dgm:t>
        <a:bodyPr/>
        <a:lstStyle/>
        <a:p>
          <a:endParaRPr lang="en-US"/>
        </a:p>
      </dgm:t>
    </dgm:pt>
    <dgm:pt modelId="{AEB6242A-C06D-4143-90CD-F5545EB3716C}" type="pres">
      <dgm:prSet presAssocID="{8A07F457-707B-4DA1-9D13-0DC645D72848}" presName="sibTrans" presStyleLbl="node1" presStyleIdx="1" presStyleCnt="2"/>
      <dgm:spPr/>
      <dgm:t>
        <a:bodyPr/>
        <a:lstStyle/>
        <a:p>
          <a:endParaRPr lang="en-US"/>
        </a:p>
      </dgm:t>
    </dgm:pt>
  </dgm:ptLst>
  <dgm:cxnLst>
    <dgm:cxn modelId="{A0204AA3-D4A7-4FF5-AB2B-CDFB9A968D7A}" srcId="{1433D4AE-A114-4E2B-A86B-080C717DFF9C}" destId="{3695FF84-241F-4C1D-A2DC-B54F1A272DA8}" srcOrd="1" destOrd="0" parTransId="{0DBDFF1D-DFC3-4F2A-AB23-E2F2249762FC}" sibTransId="{8A07F457-707B-4DA1-9D13-0DC645D72848}"/>
    <dgm:cxn modelId="{195A5EA9-4122-484B-8A3F-7C69EF83E46A}" type="presOf" srcId="{1433D4AE-A114-4E2B-A86B-080C717DFF9C}" destId="{02B711C5-0B5E-45C1-A0FB-B41A4D94F5CA}" srcOrd="0" destOrd="0" presId="urn:microsoft.com/office/officeart/2005/8/layout/cycle1"/>
    <dgm:cxn modelId="{ADEAD938-8957-4E58-8E7F-4CAF2D15FC5F}" srcId="{1433D4AE-A114-4E2B-A86B-080C717DFF9C}" destId="{BC9A189F-BC5A-40ED-A78E-5B5491590D7C}" srcOrd="0" destOrd="0" parTransId="{75812153-DAA1-4D56-95FB-15FAE6B96C08}" sibTransId="{D36EA7AF-317F-4310-9BF2-9C7921C33628}"/>
    <dgm:cxn modelId="{4DCCE33E-0AF4-E049-B02F-5CEC44A68216}" type="presOf" srcId="{8A07F457-707B-4DA1-9D13-0DC645D72848}" destId="{AEB6242A-C06D-4143-90CD-F5545EB3716C}" srcOrd="0" destOrd="0" presId="urn:microsoft.com/office/officeart/2005/8/layout/cycle1"/>
    <dgm:cxn modelId="{D9D44B8D-828D-3741-BBD8-8E441CF208F3}" type="presOf" srcId="{BC9A189F-BC5A-40ED-A78E-5B5491590D7C}" destId="{17A41907-5279-4C18-A211-C8549520C1CB}" srcOrd="0" destOrd="0" presId="urn:microsoft.com/office/officeart/2005/8/layout/cycle1"/>
    <dgm:cxn modelId="{DDC5DD7B-7C30-C740-BA1F-90438E36D6E4}" type="presOf" srcId="{D36EA7AF-317F-4310-9BF2-9C7921C33628}" destId="{5DC8E7C7-A2FA-4CB8-9986-DAC1A5089668}" srcOrd="0" destOrd="0" presId="urn:microsoft.com/office/officeart/2005/8/layout/cycle1"/>
    <dgm:cxn modelId="{2CF77F30-F0D8-8141-AC98-260C2A23DCE2}" type="presOf" srcId="{3695FF84-241F-4C1D-A2DC-B54F1A272DA8}" destId="{428F88D7-CC6B-4E4F-B63E-B152E07C3628}" srcOrd="0" destOrd="0" presId="urn:microsoft.com/office/officeart/2005/8/layout/cycle1"/>
    <dgm:cxn modelId="{2F2707BC-716E-E442-9C59-3C9B846875E7}" type="presParOf" srcId="{02B711C5-0B5E-45C1-A0FB-B41A4D94F5CA}" destId="{41ACC86B-82CE-49DE-9483-DFB5FCBBD2A7}" srcOrd="0" destOrd="0" presId="urn:microsoft.com/office/officeart/2005/8/layout/cycle1"/>
    <dgm:cxn modelId="{3CFD6B05-D5B2-AC40-9C5D-35928DE6E139}" type="presParOf" srcId="{02B711C5-0B5E-45C1-A0FB-B41A4D94F5CA}" destId="{17A41907-5279-4C18-A211-C8549520C1CB}" srcOrd="1" destOrd="0" presId="urn:microsoft.com/office/officeart/2005/8/layout/cycle1"/>
    <dgm:cxn modelId="{0D18F300-FFFB-774B-BE0B-FBF45B4991C7}" type="presParOf" srcId="{02B711C5-0B5E-45C1-A0FB-B41A4D94F5CA}" destId="{5DC8E7C7-A2FA-4CB8-9986-DAC1A5089668}" srcOrd="2" destOrd="0" presId="urn:microsoft.com/office/officeart/2005/8/layout/cycle1"/>
    <dgm:cxn modelId="{2D1E7589-2A5D-1C49-8605-87AD83C7B65E}" type="presParOf" srcId="{02B711C5-0B5E-45C1-A0FB-B41A4D94F5CA}" destId="{3E482C4B-58C2-45C4-B498-948BF08321E5}" srcOrd="3" destOrd="0" presId="urn:microsoft.com/office/officeart/2005/8/layout/cycle1"/>
    <dgm:cxn modelId="{F842826E-0AD4-CA47-8905-CB0D3DD0691D}" type="presParOf" srcId="{02B711C5-0B5E-45C1-A0FB-B41A4D94F5CA}" destId="{428F88D7-CC6B-4E4F-B63E-B152E07C3628}" srcOrd="4" destOrd="0" presId="urn:microsoft.com/office/officeart/2005/8/layout/cycle1"/>
    <dgm:cxn modelId="{AED6DE22-9A3C-C642-8961-6A1DFA6E2272}" type="presParOf" srcId="{02B711C5-0B5E-45C1-A0FB-B41A4D94F5CA}" destId="{AEB6242A-C06D-4143-90CD-F5545EB3716C}" srcOrd="5" destOrd="0" presId="urn:microsoft.com/office/officeart/2005/8/layout/cycle1"/>
  </dgm:cxnLst>
  <dgm:bg/>
  <dgm:whole/>
  <dgm:extLst>
    <a:ext uri="{C62137D5-CB1D-491B-B009-E17868A290BF}">
      <dgm14:recolorImg xmlns:dgm14="http://schemas.microsoft.com/office/drawing/2010/diagram" xmlns:a="http://schemas.openxmlformats.org/drawingml/2006/main" xmlns:dgm="http://schemas.openxmlformats.org/drawingml/2006/diagram" xmlns="" val="1"/>
    </a:ex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7A41907-5279-4C18-A211-C8549520C1CB}">
      <dsp:nvSpPr>
        <dsp:cNvPr id="0" name=""/>
        <dsp:cNvSpPr/>
      </dsp:nvSpPr>
      <dsp:spPr>
        <a:xfrm>
          <a:off x="2210549" y="584008"/>
          <a:ext cx="1338694"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t>MaxSAT</a:t>
          </a:r>
          <a:r>
            <a:rPr lang="en-US" sz="2400" kern="1200" dirty="0" smtClean="0"/>
            <a:t> solver</a:t>
          </a:r>
          <a:endParaRPr lang="en-US" sz="2400" kern="1200" dirty="0"/>
        </a:p>
      </dsp:txBody>
      <dsp:txXfrm>
        <a:off x="2210549" y="584008"/>
        <a:ext cx="1338694" cy="1106359"/>
      </dsp:txXfrm>
    </dsp:sp>
    <dsp:sp modelId="{5DC8E7C7-A2FA-4CB8-9986-DAC1A5089668}">
      <dsp:nvSpPr>
        <dsp:cNvPr id="0" name=""/>
        <dsp:cNvSpPr/>
      </dsp:nvSpPr>
      <dsp:spPr>
        <a:xfrm>
          <a:off x="838123" y="-557"/>
          <a:ext cx="2275491" cy="2275491"/>
        </a:xfrm>
        <a:prstGeom prst="circularArrow">
          <a:avLst>
            <a:gd name="adj1" fmla="val 9481"/>
            <a:gd name="adj2" fmla="val 684794"/>
            <a:gd name="adj3" fmla="val 7851559"/>
            <a:gd name="adj4" fmla="val 2263647"/>
            <a:gd name="adj5" fmla="val 11061"/>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8F88D7-CC6B-4E4F-B63E-B152E07C3628}">
      <dsp:nvSpPr>
        <dsp:cNvPr id="0" name=""/>
        <dsp:cNvSpPr/>
      </dsp:nvSpPr>
      <dsp:spPr>
        <a:xfrm>
          <a:off x="518662" y="584008"/>
          <a:ext cx="1106359"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t>Datalog</a:t>
          </a:r>
          <a:r>
            <a:rPr lang="en-US" sz="2400" kern="1200" dirty="0" smtClean="0"/>
            <a:t> solver</a:t>
          </a:r>
          <a:endParaRPr lang="en-US" sz="2400" kern="1200" dirty="0"/>
        </a:p>
      </dsp:txBody>
      <dsp:txXfrm>
        <a:off x="518662" y="584008"/>
        <a:ext cx="1106359" cy="1106359"/>
      </dsp:txXfrm>
    </dsp:sp>
    <dsp:sp modelId="{AEB6242A-C06D-4143-90CD-F5545EB3716C}">
      <dsp:nvSpPr>
        <dsp:cNvPr id="0" name=""/>
        <dsp:cNvSpPr/>
      </dsp:nvSpPr>
      <dsp:spPr>
        <a:xfrm>
          <a:off x="838123" y="-557"/>
          <a:ext cx="2275491" cy="2275491"/>
        </a:xfrm>
        <a:prstGeom prst="circularArrow">
          <a:avLst>
            <a:gd name="adj1" fmla="val 9481"/>
            <a:gd name="adj2" fmla="val 684794"/>
            <a:gd name="adj3" fmla="val 18651559"/>
            <a:gd name="adj4" fmla="val 13063647"/>
            <a:gd name="adj5" fmla="val 11061"/>
          </a:avLst>
        </a:prstGeom>
        <a:solidFill>
          <a:srgbClr val="0070C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7A41907-5279-4C18-A211-C8549520C1CB}">
      <dsp:nvSpPr>
        <dsp:cNvPr id="0" name=""/>
        <dsp:cNvSpPr/>
      </dsp:nvSpPr>
      <dsp:spPr>
        <a:xfrm>
          <a:off x="2210549" y="584008"/>
          <a:ext cx="1338694"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t>MaxSAT</a:t>
          </a:r>
          <a:r>
            <a:rPr lang="en-US" sz="2400" kern="1200" dirty="0" smtClean="0"/>
            <a:t> solver</a:t>
          </a:r>
          <a:endParaRPr lang="en-US" sz="2400" kern="1200" dirty="0"/>
        </a:p>
      </dsp:txBody>
      <dsp:txXfrm>
        <a:off x="2210549" y="584008"/>
        <a:ext cx="1338694" cy="1106359"/>
      </dsp:txXfrm>
    </dsp:sp>
    <dsp:sp modelId="{5DC8E7C7-A2FA-4CB8-9986-DAC1A5089668}">
      <dsp:nvSpPr>
        <dsp:cNvPr id="0" name=""/>
        <dsp:cNvSpPr/>
      </dsp:nvSpPr>
      <dsp:spPr>
        <a:xfrm>
          <a:off x="838123" y="-557"/>
          <a:ext cx="2275491" cy="2275491"/>
        </a:xfrm>
        <a:prstGeom prst="circularArrow">
          <a:avLst>
            <a:gd name="adj1" fmla="val 9481"/>
            <a:gd name="adj2" fmla="val 684794"/>
            <a:gd name="adj3" fmla="val 7851559"/>
            <a:gd name="adj4" fmla="val 2263647"/>
            <a:gd name="adj5" fmla="val 11061"/>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8F88D7-CC6B-4E4F-B63E-B152E07C3628}">
      <dsp:nvSpPr>
        <dsp:cNvPr id="0" name=""/>
        <dsp:cNvSpPr/>
      </dsp:nvSpPr>
      <dsp:spPr>
        <a:xfrm>
          <a:off x="518662" y="584008"/>
          <a:ext cx="1106359"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t>Datalog</a:t>
          </a:r>
          <a:r>
            <a:rPr lang="en-US" sz="2400" kern="1200" dirty="0" smtClean="0"/>
            <a:t> solver</a:t>
          </a:r>
          <a:endParaRPr lang="en-US" sz="2400" kern="1200" dirty="0"/>
        </a:p>
      </dsp:txBody>
      <dsp:txXfrm>
        <a:off x="518662" y="584008"/>
        <a:ext cx="1106359" cy="1106359"/>
      </dsp:txXfrm>
    </dsp:sp>
    <dsp:sp modelId="{AEB6242A-C06D-4143-90CD-F5545EB3716C}">
      <dsp:nvSpPr>
        <dsp:cNvPr id="0" name=""/>
        <dsp:cNvSpPr/>
      </dsp:nvSpPr>
      <dsp:spPr>
        <a:xfrm>
          <a:off x="838123" y="-557"/>
          <a:ext cx="2275491" cy="2275491"/>
        </a:xfrm>
        <a:prstGeom prst="circularArrow">
          <a:avLst>
            <a:gd name="adj1" fmla="val 9481"/>
            <a:gd name="adj2" fmla="val 684794"/>
            <a:gd name="adj3" fmla="val 18651559"/>
            <a:gd name="adj4" fmla="val 13063647"/>
            <a:gd name="adj5" fmla="val 11061"/>
          </a:avLst>
        </a:prstGeom>
        <a:solidFill>
          <a:srgbClr val="0070C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7A41907-5279-4C18-A211-C8549520C1CB}">
      <dsp:nvSpPr>
        <dsp:cNvPr id="0" name=""/>
        <dsp:cNvSpPr/>
      </dsp:nvSpPr>
      <dsp:spPr>
        <a:xfrm>
          <a:off x="2210549" y="584008"/>
          <a:ext cx="1338694"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t>MaxSAT</a:t>
          </a:r>
          <a:r>
            <a:rPr lang="en-US" sz="2400" kern="1200" dirty="0" smtClean="0"/>
            <a:t> solver</a:t>
          </a:r>
          <a:endParaRPr lang="en-US" sz="2400" kern="1200" dirty="0"/>
        </a:p>
      </dsp:txBody>
      <dsp:txXfrm>
        <a:off x="2210549" y="584008"/>
        <a:ext cx="1338694" cy="1106359"/>
      </dsp:txXfrm>
    </dsp:sp>
    <dsp:sp modelId="{5DC8E7C7-A2FA-4CB8-9986-DAC1A5089668}">
      <dsp:nvSpPr>
        <dsp:cNvPr id="0" name=""/>
        <dsp:cNvSpPr/>
      </dsp:nvSpPr>
      <dsp:spPr>
        <a:xfrm>
          <a:off x="838123" y="-557"/>
          <a:ext cx="2275491" cy="2275491"/>
        </a:xfrm>
        <a:prstGeom prst="circularArrow">
          <a:avLst>
            <a:gd name="adj1" fmla="val 9481"/>
            <a:gd name="adj2" fmla="val 684794"/>
            <a:gd name="adj3" fmla="val 7851559"/>
            <a:gd name="adj4" fmla="val 2263647"/>
            <a:gd name="adj5" fmla="val 11061"/>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8F88D7-CC6B-4E4F-B63E-B152E07C3628}">
      <dsp:nvSpPr>
        <dsp:cNvPr id="0" name=""/>
        <dsp:cNvSpPr/>
      </dsp:nvSpPr>
      <dsp:spPr>
        <a:xfrm>
          <a:off x="518662" y="584008"/>
          <a:ext cx="1106359"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t>Datalog</a:t>
          </a:r>
          <a:r>
            <a:rPr lang="en-US" sz="2400" kern="1200" dirty="0" smtClean="0"/>
            <a:t> solver</a:t>
          </a:r>
          <a:endParaRPr lang="en-US" sz="2400" kern="1200" dirty="0"/>
        </a:p>
      </dsp:txBody>
      <dsp:txXfrm>
        <a:off x="518662" y="584008"/>
        <a:ext cx="1106359" cy="1106359"/>
      </dsp:txXfrm>
    </dsp:sp>
    <dsp:sp modelId="{AEB6242A-C06D-4143-90CD-F5545EB3716C}">
      <dsp:nvSpPr>
        <dsp:cNvPr id="0" name=""/>
        <dsp:cNvSpPr/>
      </dsp:nvSpPr>
      <dsp:spPr>
        <a:xfrm>
          <a:off x="838123" y="-557"/>
          <a:ext cx="2275491" cy="2275491"/>
        </a:xfrm>
        <a:prstGeom prst="circularArrow">
          <a:avLst>
            <a:gd name="adj1" fmla="val 9481"/>
            <a:gd name="adj2" fmla="val 684794"/>
            <a:gd name="adj3" fmla="val 18651559"/>
            <a:gd name="adj4" fmla="val 13063647"/>
            <a:gd name="adj5" fmla="val 11061"/>
          </a:avLst>
        </a:prstGeom>
        <a:solidFill>
          <a:srgbClr val="0070C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7A41907-5279-4C18-A211-C8549520C1CB}">
      <dsp:nvSpPr>
        <dsp:cNvPr id="0" name=""/>
        <dsp:cNvSpPr/>
      </dsp:nvSpPr>
      <dsp:spPr>
        <a:xfrm>
          <a:off x="2210549" y="584008"/>
          <a:ext cx="1338694"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t>MaxSAT</a:t>
          </a:r>
          <a:r>
            <a:rPr lang="en-US" sz="2400" kern="1200" dirty="0" smtClean="0"/>
            <a:t> solver</a:t>
          </a:r>
          <a:endParaRPr lang="en-US" sz="2400" kern="1200" dirty="0"/>
        </a:p>
      </dsp:txBody>
      <dsp:txXfrm>
        <a:off x="2210549" y="584008"/>
        <a:ext cx="1338694" cy="1106359"/>
      </dsp:txXfrm>
    </dsp:sp>
    <dsp:sp modelId="{5DC8E7C7-A2FA-4CB8-9986-DAC1A5089668}">
      <dsp:nvSpPr>
        <dsp:cNvPr id="0" name=""/>
        <dsp:cNvSpPr/>
      </dsp:nvSpPr>
      <dsp:spPr>
        <a:xfrm>
          <a:off x="838123" y="-557"/>
          <a:ext cx="2275491" cy="2275491"/>
        </a:xfrm>
        <a:prstGeom prst="circularArrow">
          <a:avLst>
            <a:gd name="adj1" fmla="val 9481"/>
            <a:gd name="adj2" fmla="val 684794"/>
            <a:gd name="adj3" fmla="val 7851559"/>
            <a:gd name="adj4" fmla="val 2263647"/>
            <a:gd name="adj5" fmla="val 11061"/>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8F88D7-CC6B-4E4F-B63E-B152E07C3628}">
      <dsp:nvSpPr>
        <dsp:cNvPr id="0" name=""/>
        <dsp:cNvSpPr/>
      </dsp:nvSpPr>
      <dsp:spPr>
        <a:xfrm>
          <a:off x="518662" y="584008"/>
          <a:ext cx="1106359"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t>Datalog</a:t>
          </a:r>
          <a:r>
            <a:rPr lang="en-US" sz="2400" kern="1200" dirty="0" smtClean="0"/>
            <a:t> solver</a:t>
          </a:r>
          <a:endParaRPr lang="en-US" sz="2400" kern="1200" dirty="0"/>
        </a:p>
      </dsp:txBody>
      <dsp:txXfrm>
        <a:off x="518662" y="584008"/>
        <a:ext cx="1106359" cy="1106359"/>
      </dsp:txXfrm>
    </dsp:sp>
    <dsp:sp modelId="{AEB6242A-C06D-4143-90CD-F5545EB3716C}">
      <dsp:nvSpPr>
        <dsp:cNvPr id="0" name=""/>
        <dsp:cNvSpPr/>
      </dsp:nvSpPr>
      <dsp:spPr>
        <a:xfrm>
          <a:off x="838123" y="-557"/>
          <a:ext cx="2275491" cy="2275491"/>
        </a:xfrm>
        <a:prstGeom prst="circularArrow">
          <a:avLst>
            <a:gd name="adj1" fmla="val 9481"/>
            <a:gd name="adj2" fmla="val 684794"/>
            <a:gd name="adj3" fmla="val 18651559"/>
            <a:gd name="adj4" fmla="val 13063647"/>
            <a:gd name="adj5" fmla="val 11061"/>
          </a:avLst>
        </a:prstGeom>
        <a:solidFill>
          <a:srgbClr val="0070C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7A41907-5279-4C18-A211-C8549520C1CB}">
      <dsp:nvSpPr>
        <dsp:cNvPr id="0" name=""/>
        <dsp:cNvSpPr/>
      </dsp:nvSpPr>
      <dsp:spPr>
        <a:xfrm>
          <a:off x="2210549" y="584008"/>
          <a:ext cx="1338694"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t>MaxSAT</a:t>
          </a:r>
          <a:r>
            <a:rPr lang="en-US" sz="2400" kern="1200" dirty="0" smtClean="0"/>
            <a:t> solver</a:t>
          </a:r>
          <a:endParaRPr lang="en-US" sz="2400" kern="1200" dirty="0"/>
        </a:p>
      </dsp:txBody>
      <dsp:txXfrm>
        <a:off x="2210549" y="584008"/>
        <a:ext cx="1338694" cy="1106359"/>
      </dsp:txXfrm>
    </dsp:sp>
    <dsp:sp modelId="{5DC8E7C7-A2FA-4CB8-9986-DAC1A5089668}">
      <dsp:nvSpPr>
        <dsp:cNvPr id="0" name=""/>
        <dsp:cNvSpPr/>
      </dsp:nvSpPr>
      <dsp:spPr>
        <a:xfrm>
          <a:off x="838123" y="-557"/>
          <a:ext cx="2275491" cy="2275491"/>
        </a:xfrm>
        <a:prstGeom prst="circularArrow">
          <a:avLst>
            <a:gd name="adj1" fmla="val 9481"/>
            <a:gd name="adj2" fmla="val 684794"/>
            <a:gd name="adj3" fmla="val 7851559"/>
            <a:gd name="adj4" fmla="val 2263647"/>
            <a:gd name="adj5" fmla="val 11061"/>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8F88D7-CC6B-4E4F-B63E-B152E07C3628}">
      <dsp:nvSpPr>
        <dsp:cNvPr id="0" name=""/>
        <dsp:cNvSpPr/>
      </dsp:nvSpPr>
      <dsp:spPr>
        <a:xfrm>
          <a:off x="518662" y="584008"/>
          <a:ext cx="1106359"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t>Datalog</a:t>
          </a:r>
          <a:r>
            <a:rPr lang="en-US" sz="2400" kern="1200" dirty="0" smtClean="0"/>
            <a:t> solver</a:t>
          </a:r>
          <a:endParaRPr lang="en-US" sz="2400" kern="1200" dirty="0"/>
        </a:p>
      </dsp:txBody>
      <dsp:txXfrm>
        <a:off x="518662" y="584008"/>
        <a:ext cx="1106359" cy="1106359"/>
      </dsp:txXfrm>
    </dsp:sp>
    <dsp:sp modelId="{AEB6242A-C06D-4143-90CD-F5545EB3716C}">
      <dsp:nvSpPr>
        <dsp:cNvPr id="0" name=""/>
        <dsp:cNvSpPr/>
      </dsp:nvSpPr>
      <dsp:spPr>
        <a:xfrm>
          <a:off x="838123" y="-557"/>
          <a:ext cx="2275491" cy="2275491"/>
        </a:xfrm>
        <a:prstGeom prst="circularArrow">
          <a:avLst>
            <a:gd name="adj1" fmla="val 9481"/>
            <a:gd name="adj2" fmla="val 684794"/>
            <a:gd name="adj3" fmla="val 18651559"/>
            <a:gd name="adj4" fmla="val 13063647"/>
            <a:gd name="adj5" fmla="val 11061"/>
          </a:avLst>
        </a:prstGeom>
        <a:solidFill>
          <a:srgbClr val="0070C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7A41907-5279-4C18-A211-C8549520C1CB}">
      <dsp:nvSpPr>
        <dsp:cNvPr id="0" name=""/>
        <dsp:cNvSpPr/>
      </dsp:nvSpPr>
      <dsp:spPr>
        <a:xfrm>
          <a:off x="2210549" y="584008"/>
          <a:ext cx="1338694"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t>MaxSAT</a:t>
          </a:r>
          <a:r>
            <a:rPr lang="en-US" sz="2400" kern="1200" dirty="0" smtClean="0"/>
            <a:t> solver</a:t>
          </a:r>
          <a:endParaRPr lang="en-US" sz="2400" kern="1200" dirty="0"/>
        </a:p>
      </dsp:txBody>
      <dsp:txXfrm>
        <a:off x="2210549" y="584008"/>
        <a:ext cx="1338694" cy="1106359"/>
      </dsp:txXfrm>
    </dsp:sp>
    <dsp:sp modelId="{5DC8E7C7-A2FA-4CB8-9986-DAC1A5089668}">
      <dsp:nvSpPr>
        <dsp:cNvPr id="0" name=""/>
        <dsp:cNvSpPr/>
      </dsp:nvSpPr>
      <dsp:spPr>
        <a:xfrm>
          <a:off x="838123" y="-557"/>
          <a:ext cx="2275491" cy="2275491"/>
        </a:xfrm>
        <a:prstGeom prst="circularArrow">
          <a:avLst>
            <a:gd name="adj1" fmla="val 9481"/>
            <a:gd name="adj2" fmla="val 684794"/>
            <a:gd name="adj3" fmla="val 7851559"/>
            <a:gd name="adj4" fmla="val 2263647"/>
            <a:gd name="adj5" fmla="val 11061"/>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8F88D7-CC6B-4E4F-B63E-B152E07C3628}">
      <dsp:nvSpPr>
        <dsp:cNvPr id="0" name=""/>
        <dsp:cNvSpPr/>
      </dsp:nvSpPr>
      <dsp:spPr>
        <a:xfrm>
          <a:off x="518662" y="584008"/>
          <a:ext cx="1106359"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t>Datalog</a:t>
          </a:r>
          <a:r>
            <a:rPr lang="en-US" sz="2400" kern="1200" dirty="0" smtClean="0"/>
            <a:t> solver</a:t>
          </a:r>
          <a:endParaRPr lang="en-US" sz="2400" kern="1200" dirty="0"/>
        </a:p>
      </dsp:txBody>
      <dsp:txXfrm>
        <a:off x="518662" y="584008"/>
        <a:ext cx="1106359" cy="1106359"/>
      </dsp:txXfrm>
    </dsp:sp>
    <dsp:sp modelId="{AEB6242A-C06D-4143-90CD-F5545EB3716C}">
      <dsp:nvSpPr>
        <dsp:cNvPr id="0" name=""/>
        <dsp:cNvSpPr/>
      </dsp:nvSpPr>
      <dsp:spPr>
        <a:xfrm>
          <a:off x="838123" y="-557"/>
          <a:ext cx="2275491" cy="2275491"/>
        </a:xfrm>
        <a:prstGeom prst="circularArrow">
          <a:avLst>
            <a:gd name="adj1" fmla="val 9481"/>
            <a:gd name="adj2" fmla="val 684794"/>
            <a:gd name="adj3" fmla="val 18651559"/>
            <a:gd name="adj4" fmla="val 13063647"/>
            <a:gd name="adj5" fmla="val 11061"/>
          </a:avLst>
        </a:prstGeom>
        <a:solidFill>
          <a:srgbClr val="0070C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B74C49B6-0813-4BAA-A64B-12753D80F234}" type="datetimeFigureOut">
              <a:rPr lang="en-US" smtClean="0"/>
              <a:pPr/>
              <a:t>6/3/15</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DE04B2EB-984E-4EB6-9046-90883CEA3B2B}"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4084612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1067644-E078-447A-AF41-A9A87B7A55BE}" type="datetimeFigureOut">
              <a:rPr lang="en-US" smtClean="0"/>
              <a:pPr/>
              <a:t>6/3/15</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2D58669D-B7D0-4298-8AB5-F27BD80793BB}"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5712207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a:t>
            </a:r>
            <a:r>
              <a:rPr lang="en-US" baseline="0" dirty="0" smtClean="0"/>
              <a:t> you.</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1</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791071144"/>
      </p:ext>
    </p:extLst>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path(0,</a:t>
            </a:r>
            <a:r>
              <a:rPr lang="en-US" baseline="0" dirty="0" smtClean="0"/>
              <a:t> 5), as long as we have a0c0d0 </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27</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73007382"/>
      </p:ext>
    </p:extLst>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a0b0d0, it will be derived.</a:t>
            </a:r>
          </a:p>
          <a:p>
            <a:r>
              <a:rPr lang="en-US" dirty="0" smtClean="0"/>
              <a:t>Put eliminated abstractions</a:t>
            </a:r>
            <a:r>
              <a:rPr lang="en-US" baseline="0" dirty="0" smtClean="0"/>
              <a:t> below</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28</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544557504"/>
      </p:ext>
    </p:extLst>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Therefore,</a:t>
            </a:r>
            <a:r>
              <a:rPr lang="en-US" baseline="0" dirty="0" smtClean="0"/>
              <a:t> we eliminate four abstractions for each queries.</a:t>
            </a:r>
          </a:p>
          <a:p>
            <a:r>
              <a:rPr lang="en-US" baseline="0" dirty="0" smtClean="0"/>
              <a:t>Our next step should be find the </a:t>
            </a:r>
            <a:r>
              <a:rPr lang="en-US" baseline="0" smtClean="0"/>
              <a:t>cheapest abstraction </a:t>
            </a:r>
            <a:r>
              <a:rPr lang="en-US" baseline="0" dirty="0" smtClean="0"/>
              <a:t>avoiding all existing counterexamples. How do we do this?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29</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170008186"/>
      </p:ext>
    </p:extLst>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encode</a:t>
            </a:r>
            <a:r>
              <a:rPr lang="en-US" baseline="0" dirty="0" smtClean="0"/>
              <a:t> the derivation graph as the hard constraints. Each grounded </a:t>
            </a:r>
            <a:r>
              <a:rPr lang="en-US" baseline="0" dirty="0" err="1" smtClean="0"/>
              <a:t>Datalog</a:t>
            </a:r>
            <a:r>
              <a:rPr lang="en-US" baseline="0" dirty="0" smtClean="0"/>
              <a:t> rules is translated into a Horn clause. We use the tuple itself as the </a:t>
            </a:r>
            <a:r>
              <a:rPr lang="en-US" baseline="0" dirty="0" err="1" smtClean="0"/>
              <a:t>boolean</a:t>
            </a:r>
            <a:r>
              <a:rPr lang="en-US" baseline="0" dirty="0" smtClean="0"/>
              <a:t> variable, representing the existence of the tuple in the derivation. The constraints regarding derivation graph have to be hard as they explain why each tuple is derived. This is related with the soundness of the </a:t>
            </a:r>
            <a:r>
              <a:rPr lang="en-US" baseline="0" dirty="0" err="1" smtClean="0"/>
              <a:t>Datalog</a:t>
            </a:r>
            <a:r>
              <a:rPr lang="en-US" baseline="0" dirty="0" smtClean="0"/>
              <a:t> analysis.</a:t>
            </a:r>
          </a:p>
          <a:p>
            <a:endParaRPr lang="en-US" baseline="0" dirty="0" smtClean="0"/>
          </a:p>
          <a:p>
            <a:r>
              <a:rPr lang="en-US" baseline="0" dirty="0" smtClean="0"/>
              <a:t>There are two kinds of soft constraints. The first kind of soft constraints encodes the cost of abstraction. The higher weight, the cheaper the abstraction is. For example, we assign weight 1 to a0, which means if we have a0 in the abstraction, we gain a Score 1. If we have abs(a0) = false, which means we don’t have a0 but a1 in the abstraction. In this case, we get a score of 0, explicitly. ( too low-level) (mention cloning again)</a:t>
            </a:r>
          </a:p>
          <a:p>
            <a:endParaRPr lang="en-US" baseline="0" dirty="0" smtClean="0"/>
          </a:p>
          <a:p>
            <a:r>
              <a:rPr lang="en-US" baseline="0" dirty="0" smtClean="0"/>
              <a:t>The second kind of soft constraints are about queries. We use the negation of the query tuple to express that we want to get rid of them. You might wonder why we encode query tuples as soft constraints rather than hard constraints. This is because no matter what abstraction we choose, q2 cannot be proven. If we encode it as a hard constraint, it will make the whole formula </a:t>
            </a:r>
            <a:r>
              <a:rPr lang="en-US" baseline="0" dirty="0" err="1" smtClean="0"/>
              <a:t>unsatisfiable</a:t>
            </a:r>
            <a:r>
              <a:rPr lang="en-US" baseline="0" dirty="0" smtClean="0"/>
              <a:t>, preventing the proof of the other query.</a:t>
            </a:r>
          </a:p>
          <a:p>
            <a:r>
              <a:rPr lang="en-US" baseline="0" dirty="0" smtClean="0"/>
              <a:t>You may further wonder why we use 5 as the weight for the queries. We use 5, which is greater than the highest sum of weight of all abstractions, that is 4. Therefore, when this constraint is violated, it means no abstraction in the space can prove this query, even with the most expensive abstraction.</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30</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580099476"/>
      </p:ext>
    </p:extLst>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MAXST solve produces </a:t>
            </a:r>
            <a:r>
              <a:rPr lang="en-US" baseline="0" dirty="0" smtClean="0"/>
              <a:t>the solution shown on the slides. The solutions suggests flipping a0 to a1 while keeping all the other abstraction tuples.. This yields a1b0c0d0 to be the next abstraction to try. This abstraction is the cheapest abstraction among the viable abstractions left.</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31</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348310276"/>
      </p:ext>
    </p:extLst>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the first iteration, we eliminate 4 abstractions</a:t>
            </a:r>
            <a:r>
              <a:rPr lang="en-US" baseline="0" dirty="0" smtClean="0"/>
              <a:t> for each query, and use a1b0c0d0 as the next abstraction to try.</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32</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489528200"/>
      </p:ext>
    </p:extLst>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second iteration, q1 and q2 are still unproven as both tuples are derived. We get another</a:t>
            </a:r>
            <a:r>
              <a:rPr lang="en-US" baseline="0" dirty="0" smtClean="0"/>
              <a:t> derivation D2 and pass it to the MAXSAT solver.</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33</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22084919"/>
      </p:ext>
    </p:extLst>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MAXSAT encodes D2</a:t>
            </a:r>
            <a:r>
              <a:rPr lang="en-US" baseline="0" dirty="0" smtClean="0"/>
              <a:t> as constraints C2</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34</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608217902"/>
      </p:ext>
    </p:extLst>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takin</a:t>
            </a:r>
            <a:r>
              <a:rPr lang="en-US" baseline="0" dirty="0" smtClean="0"/>
              <a:t>g the conjunction of C2 and C1 coming from the first iteration, the MAXSAT eliminates 6 abstractions for q1, and 8 abstractions for q2. It produces a1b0c1d0 as the abstraction for the third iteration.</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35</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282029199"/>
      </p:ext>
    </p:extLst>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third iteration, q1 is proven as path(0, 5) is no longer derived. Therefore we find the cheapest abstraction to prove q1, which is  a1b0c1d0.</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36</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13929128"/>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rest of the talk, I am going to use pointer analysis as an example to illustrate our approach. The example program allocates an object in each of methods f and g, and passes it to methods id1 and id2. The pointer analysis is asked to prove two queries: q1 says that v6 does not alias with v1 at the end of g, while q2 says that v3 does not alias with v1 at the end of f. Proving q1 requires a context sensitive analysis which can distinguish different calling contexts of id1 and id2.  Otherwise, the confusion of calling contexts will cause a spurious flow shown on the slide, which will fail the proof of q1. Q2 on the other hand cannot be proven as v3 does alias with v1 .</a:t>
            </a:r>
          </a:p>
          <a:p>
            <a:endParaRPr lang="en-US" baseline="0" dirty="0"/>
          </a:p>
          <a:p>
            <a:r>
              <a:rPr lang="en-US" baseline="0" dirty="0" smtClean="0"/>
              <a:t>A standard approach to distinguish between calling contexts is to clone, or inline the called method body at a call site. You might ask why not inline every method call? This is infeasible as it will grow the program size exponentially and make the analysis not terminating with the presence of recursion. To address this problem, our goal is to clone selectively.</a:t>
            </a:r>
          </a:p>
        </p:txBody>
      </p:sp>
      <p:sp>
        <p:nvSpPr>
          <p:cNvPr id="4" name="Slide Number Placeholder 3"/>
          <p:cNvSpPr>
            <a:spLocks noGrp="1"/>
          </p:cNvSpPr>
          <p:nvPr>
            <p:ph type="sldNum" sz="quarter" idx="10"/>
          </p:nvPr>
        </p:nvSpPr>
        <p:spPr/>
        <p:txBody>
          <a:bodyPr/>
          <a:lstStyle/>
          <a:p>
            <a:fld id="{2D58669D-B7D0-4298-8AB5-F27BD80793BB}" type="slidenum">
              <a:rPr lang="en-US" smtClean="0"/>
              <a:pPr/>
              <a:t>19</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753021059"/>
      </p:ext>
    </p:extLst>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Q2</a:t>
            </a:r>
            <a:r>
              <a:rPr lang="en-US" baseline="0" dirty="0" smtClean="0"/>
              <a:t> is still derived. We encode the derivation D3 as constraint C3 and pass it to the MAXSAT solver. By taking the conjunction of all the constraints across iterations, MAXSAT eliminates all the 16 abstractions for q2, and conclude q2 is impossible to prove.</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37</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928131090"/>
      </p:ext>
    </p:extLst>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take</a:t>
            </a:r>
            <a:r>
              <a:rPr lang="en-US" baseline="0" dirty="0" smtClean="0"/>
              <a:t> a closer look at the progress of resolving q2. Iteration 1 eliminates 4 abstractions while Iteration 3 eliminates 4 different abstractions. We notice that the two derivations share the same intermediate tuple path(0, 1). When MAXSAT solver takes the conjunction of two derivations, something interesting happens.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38</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803219172"/>
      </p:ext>
    </p:extLst>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turns out that we get a new counterexample for free by mixing the constraints</a:t>
            </a:r>
            <a:r>
              <a:rPr lang="en-US" baseline="0" dirty="0" smtClean="0"/>
              <a:t> of these two derivations. This counterexample eliminates 4 new abstractions, which neither of the previous derivations eliminate. By mixing counterexamples across iterations, our approach converges faster.</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39</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854332554"/>
      </p:ext>
    </p:extLst>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implemented our approach in the </a:t>
            </a:r>
            <a:r>
              <a:rPr lang="en-US" baseline="0" dirty="0" err="1" smtClean="0"/>
              <a:t>Jchord</a:t>
            </a:r>
            <a:r>
              <a:rPr lang="en-US" baseline="0" dirty="0" smtClean="0"/>
              <a:t> program analysis framework for Java.  Our implementation uses unmodified, off-the-shelf </a:t>
            </a:r>
            <a:r>
              <a:rPr lang="en-US" baseline="0" dirty="0" err="1" smtClean="0"/>
              <a:t>Datalog</a:t>
            </a:r>
            <a:r>
              <a:rPr lang="en-US" baseline="0" dirty="0" smtClean="0"/>
              <a:t> and MAXSAT solvers.</a:t>
            </a:r>
            <a:br>
              <a:rPr lang="en-US" baseline="0" dirty="0" smtClean="0"/>
            </a:br>
            <a:r>
              <a:rPr lang="en-US" baseline="0" dirty="0" smtClean="0"/>
              <a:t>We applied the approach to two client analyses that are challenging to scale: one is a k-</a:t>
            </a:r>
            <a:r>
              <a:rPr lang="en-US" baseline="0" dirty="0" err="1" smtClean="0"/>
              <a:t>obj</a:t>
            </a:r>
            <a:r>
              <a:rPr lang="en-US" baseline="0" dirty="0" smtClean="0"/>
              <a:t> pointer analysis and the other is a </a:t>
            </a:r>
            <a:r>
              <a:rPr lang="en-US" baseline="0" dirty="0" err="1" smtClean="0"/>
              <a:t>typestate</a:t>
            </a:r>
            <a:r>
              <a:rPr lang="en-US" baseline="0" dirty="0" smtClean="0"/>
              <a:t> analysis.</a:t>
            </a:r>
          </a:p>
          <a:p>
            <a:r>
              <a:rPr lang="en-US" baseline="0" dirty="0" smtClean="0"/>
              <a:t>These two analyses differ in many aspects such as flow sensitivity, heap updates, and context sensitivity.</a:t>
            </a:r>
          </a:p>
          <a:p>
            <a:r>
              <a:rPr lang="en-US" baseline="0" dirty="0" smtClean="0"/>
              <a:t>These differences highlight the generality of our approach.</a:t>
            </a:r>
          </a:p>
          <a:p>
            <a:r>
              <a:rPr lang="en-US" baseline="0" dirty="0" smtClean="0"/>
              <a:t>We applied these two analyses to 8 real-world Java programs, mostly from </a:t>
            </a:r>
            <a:r>
              <a:rPr lang="en-US" baseline="0" dirty="0" err="1" smtClean="0"/>
              <a:t>DaCapo</a:t>
            </a:r>
            <a:r>
              <a:rPr lang="en-US" baseline="0" dirty="0" smtClean="0"/>
              <a:t> suite and Ashes Suite.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40</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221646906"/>
      </p:ext>
    </p:extLst>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“resolved” column shows the number of queries either proven or found to be impossible to prove. Our approach resolves all the queries while, the baseline, the 4-object-sensitivity analysis, only resolves up to 50% of the queries.</a:t>
            </a:r>
          </a:p>
          <a:p>
            <a:r>
              <a:rPr lang="en-US" baseline="0" dirty="0" smtClean="0"/>
              <a:t>The “final” column shows the sizes of abstractions our approach uses in the last iteration. One way to view the size of the abstraction is to view it as the number of 1s in the abstraction </a:t>
            </a:r>
            <a:r>
              <a:rPr lang="en-US" baseline="0" dirty="0" err="1" smtClean="0"/>
              <a:t>bitvector</a:t>
            </a:r>
            <a:r>
              <a:rPr lang="en-US" baseline="0" dirty="0" smtClean="0"/>
              <a:t>. “max” shows the size of the most expensive abstraction. As shown on the slide, the size of the final abstraction our approach uses is less than 3% of that of the most expensive abstraction.</a:t>
            </a:r>
          </a:p>
          <a:p>
            <a:r>
              <a:rPr lang="en-US" baseline="0" dirty="0" smtClean="0"/>
              <a:t>Animation on click 1: baseline resolves only </a:t>
            </a:r>
            <a:r>
              <a:rPr lang="en-US" baseline="0" dirty="0" err="1" smtClean="0"/>
              <a:t>upto</a:t>
            </a:r>
            <a:r>
              <a:rPr lang="en-US" baseline="0" dirty="0" smtClean="0"/>
              <a:t> X% queries</a:t>
            </a:r>
          </a:p>
          <a:p>
            <a:r>
              <a:rPr lang="en-US" baseline="0" dirty="0" smtClean="0"/>
              <a:t>Animation on click 2 for final vs. max abstraction size (pop up)</a:t>
            </a:r>
          </a:p>
          <a:p>
            <a:endParaRPr lang="en-US" dirty="0" smtClean="0"/>
          </a:p>
          <a:p>
            <a:r>
              <a:rPr lang="en-US" dirty="0" smtClean="0"/>
              <a:t>State that we indeed</a:t>
            </a:r>
            <a:r>
              <a:rPr lang="en-US" baseline="0" dirty="0" smtClean="0"/>
              <a:t> go to 0.5MLOC with k =10</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41</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765166721"/>
      </p:ext>
    </p:extLst>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how</a:t>
            </a:r>
            <a:r>
              <a:rPr lang="en-US" baseline="0" dirty="0" smtClean="0"/>
              <a:t> the abstraction size and the </a:t>
            </a:r>
            <a:r>
              <a:rPr lang="en-US" baseline="0" dirty="0" err="1" smtClean="0"/>
              <a:t>datalog</a:t>
            </a:r>
            <a:r>
              <a:rPr lang="en-US" baseline="0" dirty="0" smtClean="0"/>
              <a:t> solver running time change across iterations on benchmark </a:t>
            </a:r>
            <a:r>
              <a:rPr lang="en-US" baseline="0" dirty="0" err="1" smtClean="0"/>
              <a:t>lusearch</a:t>
            </a:r>
            <a:r>
              <a:rPr lang="en-US" baseline="0" dirty="0" smtClean="0"/>
              <a:t>, The rest benchmarks look similar.</a:t>
            </a:r>
          </a:p>
          <a:p>
            <a:r>
              <a:rPr lang="en-US" baseline="0" dirty="0" smtClean="0"/>
              <a:t>(Remove the following paragraph?)</a:t>
            </a:r>
          </a:p>
          <a:p>
            <a:r>
              <a:rPr lang="en-US" baseline="0" dirty="0" smtClean="0"/>
              <a:t>The x axis is the number of iterations. This curve (use pointer) shows the abstraction size corresponding to the y axis on the left, while this curve (use pointer) shows the </a:t>
            </a:r>
            <a:r>
              <a:rPr lang="en-US" baseline="0" dirty="0" err="1" smtClean="0"/>
              <a:t>datalog</a:t>
            </a:r>
            <a:r>
              <a:rPr lang="en-US" baseline="0" dirty="0" smtClean="0"/>
              <a:t> running time corresponding to the y axis on the right.</a:t>
            </a:r>
          </a:p>
          <a:p>
            <a:endParaRPr lang="en-US" baseline="0" dirty="0" smtClean="0"/>
          </a:p>
          <a:p>
            <a:r>
              <a:rPr lang="en-US" baseline="0" dirty="0" smtClean="0"/>
              <a:t>Although the abstraction size grows linearly across iterations, the running time of the </a:t>
            </a:r>
            <a:r>
              <a:rPr lang="en-US" baseline="0" dirty="0" err="1" smtClean="0"/>
              <a:t>datalog</a:t>
            </a:r>
            <a:r>
              <a:rPr lang="en-US" baseline="0" dirty="0" smtClean="0"/>
              <a:t> solver remains almost constant. This is because by selectively cloning the call sites and allocation sites, our approach increases the abstraction cost by minimum amount required to prove the queries. On the other hand, the baseline, which uses a uniform k value, increases the </a:t>
            </a:r>
            <a:r>
              <a:rPr lang="en-US" baseline="0" dirty="0" err="1" smtClean="0"/>
              <a:t>Datalog</a:t>
            </a:r>
            <a:r>
              <a:rPr lang="en-US" baseline="0" dirty="0" smtClean="0"/>
              <a:t> running time exponentially.</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42</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352371790"/>
      </p:ext>
    </p:extLst>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shows the running time of the </a:t>
            </a:r>
            <a:r>
              <a:rPr lang="en-US" baseline="0" dirty="0" err="1" smtClean="0"/>
              <a:t>maxsat</a:t>
            </a:r>
            <a:r>
              <a:rPr lang="en-US" baseline="0" dirty="0" smtClean="0"/>
              <a:t> solver in each iteration for the </a:t>
            </a:r>
            <a:r>
              <a:rPr lang="en-US" baseline="0" dirty="0" err="1" smtClean="0"/>
              <a:t>lusearch</a:t>
            </a:r>
            <a:r>
              <a:rPr lang="en-US" baseline="0" dirty="0" smtClean="0"/>
              <a:t> benchmark. </a:t>
            </a:r>
          </a:p>
          <a:p>
            <a:r>
              <a:rPr lang="en-US" baseline="0" dirty="0" smtClean="0"/>
              <a:t>[Animation on click: Blue Up Arrow] </a:t>
            </a:r>
            <a:r>
              <a:rPr lang="en-US" dirty="0" smtClean="0"/>
              <a:t>We see that</a:t>
            </a:r>
            <a:r>
              <a:rPr lang="en-US" baseline="0" dirty="0" smtClean="0"/>
              <a:t> in the initial iterations, the running time steadily increases -&gt; constraints harder to solve -&gt; abstraction size gets larger and larger.</a:t>
            </a:r>
          </a:p>
          <a:p>
            <a:r>
              <a:rPr lang="en-US" baseline="0" dirty="0" smtClean="0"/>
              <a:t>[Animation on click: Blue Down Arrow] But in the later iterations, the running time steadily decreases -&gt; constraints easier to solve -&gt; fewer and fewer queries remain</a:t>
            </a:r>
          </a:p>
        </p:txBody>
      </p:sp>
      <p:sp>
        <p:nvSpPr>
          <p:cNvPr id="4" name="Slide Number Placeholder 3"/>
          <p:cNvSpPr>
            <a:spLocks noGrp="1"/>
          </p:cNvSpPr>
          <p:nvPr>
            <p:ph type="sldNum" sz="quarter" idx="10"/>
          </p:nvPr>
        </p:nvSpPr>
        <p:spPr/>
        <p:txBody>
          <a:bodyPr/>
          <a:lstStyle/>
          <a:p>
            <a:fld id="{2D58669D-B7D0-4298-8AB5-F27BD80793BB}" type="slidenum">
              <a:rPr lang="en-US" smtClean="0"/>
              <a:pPr/>
              <a:t>43</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760244274"/>
      </p:ext>
    </p:extLst>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a:t>
            </a:r>
            <a:r>
              <a:rPr lang="en-US" baseline="0" dirty="0" smtClean="0"/>
              <a:t> are statistics of the formulae fed to the </a:t>
            </a:r>
            <a:r>
              <a:rPr lang="en-US" baseline="0" dirty="0" err="1" smtClean="0"/>
              <a:t>maxsat</a:t>
            </a:r>
            <a:r>
              <a:rPr lang="en-US" baseline="0" dirty="0" smtClean="0"/>
              <a:t> solver in the last iteration for the pointer analysis on all benchmarks.  The number of variables in these formulas ranges from 1M to 7M, and the number of clauses ranges from 1M to 24M. The statistics look similar for </a:t>
            </a:r>
            <a:r>
              <a:rPr lang="en-US" baseline="0" dirty="0" err="1" smtClean="0"/>
              <a:t>typestate</a:t>
            </a:r>
            <a:r>
              <a:rPr lang="en-US" baseline="0" dirty="0" smtClean="0"/>
              <a:t> analysis. These numbers highlight two strengths of our technique: the richness of the abstraction search space it explores, and the benefit of leveraging off-the-shelf </a:t>
            </a:r>
            <a:r>
              <a:rPr lang="en-US" baseline="0" dirty="0" err="1" smtClean="0"/>
              <a:t>maxsat</a:t>
            </a:r>
            <a:r>
              <a:rPr lang="en-US" baseline="0" dirty="0" smtClean="0"/>
              <a:t> solvers.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44</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334460595"/>
      </p:ext>
    </p:extLst>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express the</a:t>
            </a:r>
            <a:r>
              <a:rPr lang="en-US" baseline="0" dirty="0" smtClean="0"/>
              <a:t> graph reachability problem in </a:t>
            </a:r>
            <a:r>
              <a:rPr lang="en-US" baseline="0" dirty="0" err="1" smtClean="0"/>
              <a:t>Datalog</a:t>
            </a:r>
            <a:r>
              <a:rPr lang="en-US" baseline="0" dirty="0" smtClean="0"/>
              <a:t>. Input relation edge represents the possible edges in the graph. The correspondent input tuples are fixed.</a:t>
            </a:r>
          </a:p>
          <a:p>
            <a:r>
              <a:rPr lang="en-US" baseline="0" dirty="0" smtClean="0"/>
              <a:t>Relation abs is the program abstraction. It specifies what edges may be used in computing graph reachability. The correspondent input tuples are configurable. For any edge pair like a0 or a1, we can either choose a0 or a1. Choosing a1 over a0 will produce a more precise but more expensive abstraction, as it means to clone the method. There’re 16 possible such abstractions in total.</a:t>
            </a:r>
          </a:p>
          <a:p>
            <a:endParaRPr lang="en-US" baseline="0" dirty="0" smtClean="0"/>
          </a:p>
          <a:p>
            <a:r>
              <a:rPr lang="en-US" baseline="0" dirty="0" smtClean="0"/>
              <a:t>The only output relation is the path relation, which represents graph reachability. Proving q1 becomes to show path(0, 5) is not derived under certain abstraction while q2 becomes to show path(0, 2) is not derived under certain abstraction.</a:t>
            </a:r>
            <a:endParaRPr lang="en-US" dirty="0" smtClean="0"/>
          </a:p>
          <a:p>
            <a:endParaRPr lang="en-US" baseline="0" dirty="0" smtClean="0"/>
          </a:p>
          <a:p>
            <a:r>
              <a:rPr lang="en-US" baseline="0" dirty="0" smtClean="0"/>
              <a:t>There’re two rules. Rule 1 states that each node is reachable from itself. Rule 2 states that Node j is reachable from Node </a:t>
            </a:r>
            <a:r>
              <a:rPr lang="en-US" baseline="0" dirty="0" err="1" smtClean="0"/>
              <a:t>i</a:t>
            </a:r>
            <a:r>
              <a:rPr lang="en-US" baseline="0" dirty="0" smtClean="0"/>
              <a:t> if node k is reachable from Node </a:t>
            </a:r>
            <a:r>
              <a:rPr lang="en-US" baseline="0" dirty="0" err="1" smtClean="0"/>
              <a:t>i</a:t>
            </a:r>
            <a:r>
              <a:rPr lang="en-US" baseline="0" dirty="0" smtClean="0"/>
              <a:t> and edge(k, j) is allowed in the abstraction.</a:t>
            </a:r>
          </a:p>
          <a:p>
            <a:endParaRPr lang="en-US" baseline="0" dirty="0" smtClean="0"/>
          </a:p>
        </p:txBody>
      </p:sp>
      <p:sp>
        <p:nvSpPr>
          <p:cNvPr id="4" name="Slide Number Placeholder 3"/>
          <p:cNvSpPr>
            <a:spLocks noGrp="1"/>
          </p:cNvSpPr>
          <p:nvPr>
            <p:ph type="sldNum" sz="quarter" idx="10"/>
          </p:nvPr>
        </p:nvSpPr>
        <p:spPr/>
        <p:txBody>
          <a:bodyPr/>
          <a:lstStyle/>
          <a:p>
            <a:fld id="{2D58669D-B7D0-4298-8AB5-F27BD80793BB}" type="slidenum">
              <a:rPr lang="en-US" smtClean="0"/>
              <a:pPr/>
              <a:t>47</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345781311"/>
      </p:ext>
    </p:extLst>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51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exposition,</a:t>
            </a:r>
            <a:r>
              <a:rPr lang="en-US" baseline="0" dirty="0" smtClean="0"/>
              <a:t> we recast this problem as a graph reachability problem, which encodes both control flow and dataflow.  Nodes 0, 1, 2 represent the basic blocks of f, while nodes 3, 4 and 5 represent the basic blocks of g. 6 and 7 represent the bodies of id1 and id2, while node 6’, 6’’, 7’, 7’’ are their clones at different call sites. Edges with the same label represents matching calls and returns. For an edge pair a0 and a1, a valid abstraction will either choose a0, which means no clone for id1 in f, or a1, which means cloning id1 in f.</a:t>
            </a:r>
          </a:p>
          <a:p>
            <a:r>
              <a:rPr lang="en-US" baseline="0" dirty="0" smtClean="0"/>
              <a:t>Then, proving q1 becomes to show node 5 is not reachable from 0, while q2 becomes to show that node 2 is not reachable from node 0.</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20</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055152665"/>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express the</a:t>
            </a:r>
            <a:r>
              <a:rPr lang="en-US" baseline="0" dirty="0" smtClean="0"/>
              <a:t> graph reachability problem in </a:t>
            </a:r>
            <a:r>
              <a:rPr lang="en-US" baseline="0" dirty="0" err="1" smtClean="0"/>
              <a:t>Datalog</a:t>
            </a:r>
            <a:r>
              <a:rPr lang="en-US" baseline="0" dirty="0" smtClean="0"/>
              <a:t>. Input relation edge represents the possible edges in the graph. The correspondent input tuples are fixed.</a:t>
            </a:r>
          </a:p>
          <a:p>
            <a:r>
              <a:rPr lang="en-US" baseline="0" dirty="0" smtClean="0"/>
              <a:t>Relation abs is the program abstraction. It specifies what edges may be used in computing graph reachability. The correspondent input tuples are configurable. For any edge pair like a0 or a1, we can either choose a0 or a1. Choosing a1 over a0 will produce a more precise but more expensive abstraction, as it means to clone the method. There’re 16 possible such abstractions in total.</a:t>
            </a:r>
          </a:p>
          <a:p>
            <a:endParaRPr lang="en-US" baseline="0" dirty="0" smtClean="0"/>
          </a:p>
          <a:p>
            <a:r>
              <a:rPr lang="en-US" baseline="0" dirty="0" smtClean="0"/>
              <a:t>The only output relation is the path relation, which represents graph reachability. Proving q1 becomes to show path(0, 5) is not derived under certain abstraction while q2 becomes to show path(0, 2) is not derived under certain abstraction.</a:t>
            </a:r>
            <a:endParaRPr lang="en-US" dirty="0" smtClean="0"/>
          </a:p>
          <a:p>
            <a:endParaRPr lang="en-US" baseline="0" dirty="0" smtClean="0"/>
          </a:p>
          <a:p>
            <a:r>
              <a:rPr lang="en-US" baseline="0" dirty="0" smtClean="0"/>
              <a:t>There’re two rules. Rule 1 states that each node is reachable from itself. Rule 2 states that Node j is reachable from Node </a:t>
            </a:r>
            <a:r>
              <a:rPr lang="en-US" baseline="0" dirty="0" err="1" smtClean="0"/>
              <a:t>i</a:t>
            </a:r>
            <a:r>
              <a:rPr lang="en-US" baseline="0" dirty="0" smtClean="0"/>
              <a:t> if node k is reachable from Node </a:t>
            </a:r>
            <a:r>
              <a:rPr lang="en-US" baseline="0" dirty="0" err="1" smtClean="0"/>
              <a:t>i</a:t>
            </a:r>
            <a:r>
              <a:rPr lang="en-US" baseline="0" dirty="0" smtClean="0"/>
              <a:t> and edge(k, j) is allowed in the abstraction.</a:t>
            </a:r>
          </a:p>
          <a:p>
            <a:endParaRPr lang="en-US" baseline="0" dirty="0" smtClean="0"/>
          </a:p>
        </p:txBody>
      </p:sp>
      <p:sp>
        <p:nvSpPr>
          <p:cNvPr id="4" name="Slide Number Placeholder 3"/>
          <p:cNvSpPr>
            <a:spLocks noGrp="1"/>
          </p:cNvSpPr>
          <p:nvPr>
            <p:ph type="sldNum" sz="quarter" idx="10"/>
          </p:nvPr>
        </p:nvSpPr>
        <p:spPr/>
        <p:txBody>
          <a:bodyPr/>
          <a:lstStyle/>
          <a:p>
            <a:fld id="{2D58669D-B7D0-4298-8AB5-F27BD80793BB}" type="slidenum">
              <a:rPr lang="en-US" smtClean="0"/>
              <a:pPr/>
              <a:t>21</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345781311"/>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turns</a:t>
            </a:r>
            <a:r>
              <a:rPr lang="en-US" baseline="0" dirty="0" smtClean="0"/>
              <a:t> out that q1 is provable with the cheapest abstraction a1b0c1d0, while q2 is impossible to prove. Our goal is to find such cheapest abstraction for q1 and conclude q2 is impossible to prove.</a:t>
            </a:r>
          </a:p>
        </p:txBody>
      </p:sp>
      <p:sp>
        <p:nvSpPr>
          <p:cNvPr id="4" name="Slide Number Placeholder 3"/>
          <p:cNvSpPr>
            <a:spLocks noGrp="1"/>
          </p:cNvSpPr>
          <p:nvPr>
            <p:ph type="sldNum" sz="quarter" idx="10"/>
          </p:nvPr>
        </p:nvSpPr>
        <p:spPr/>
        <p:txBody>
          <a:bodyPr/>
          <a:lstStyle/>
          <a:p>
            <a:fld id="{2D58669D-B7D0-4298-8AB5-F27BD80793BB}" type="slidenum">
              <a:rPr lang="en-US" smtClean="0"/>
              <a:pPr/>
              <a:t>22</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636674047"/>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as a standard CEGAR approach, our</a:t>
            </a:r>
            <a:r>
              <a:rPr lang="en-US" baseline="0" dirty="0" smtClean="0"/>
              <a:t> approach starts with the cheapest abstraction in the space, which is a0b0c0d0, meaning no cloning at all. We fail to prove both queries as both tuples are derived.</a:t>
            </a:r>
          </a:p>
          <a:p>
            <a:r>
              <a:rPr lang="en-US" baseline="0" dirty="0" smtClean="0"/>
              <a:t>We try to learn from counterexamples and avoid similar failures in the future. But what is a counterexample for </a:t>
            </a:r>
            <a:r>
              <a:rPr lang="en-US" baseline="0" dirty="0" err="1" smtClean="0"/>
              <a:t>Datalog</a:t>
            </a:r>
            <a:r>
              <a:rPr lang="en-US" baseline="0" dirty="0" smtClean="0"/>
              <a:t> programs?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23</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901598985"/>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is a derivation graph for the query tuples.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24</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148725710"/>
      </p:ext>
    </p:extLst>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a:t>
            </a:r>
            <a:r>
              <a:rPr lang="en-US" baseline="0" dirty="0" smtClean="0"/>
              <a:t> take a closer look at the derivation graph.</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25</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662311483"/>
      </p:ext>
    </p:extLst>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observe that, as long as we have a0 and c0 in the abstraction, path(0, 2) will be derived.</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26</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948820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1396986"/>
            <a:ext cx="6858000" cy="990600"/>
          </a:xfrm>
        </p:spPr>
        <p:txBody>
          <a:bodyPr anchor="t" anchorCtr="0"/>
          <a:lstStyle>
            <a:lvl1pPr algn="ctr">
              <a:defRPr sz="3200">
                <a:solidFill>
                  <a:schemeClr val="tx1"/>
                </a:solidFill>
                <a:latin typeface="+mj-lt"/>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1219200" y="2999316"/>
            <a:ext cx="6858000" cy="533400"/>
          </a:xfrm>
        </p:spPr>
        <p:txBody>
          <a:bodyPr/>
          <a:lstStyle>
            <a:lvl1pPr marL="0" indent="0" algn="r">
              <a:buNone/>
              <a:defRPr sz="2000">
                <a:solidFill>
                  <a:schemeClr val="tx2"/>
                </a:solidFill>
                <a:latin typeface="Garamond" panose="02020404030301010803" pitchFamily="18" charset="0"/>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E1976906-2643-BB4F-B0AC-FA23F34C7F93}" type="datetime1">
              <a:rPr lang="en-US" smtClean="0"/>
              <a:t>6/3/15</a:t>
            </a:fld>
            <a:endParaRPr lang="en-US" dirty="0"/>
          </a:p>
        </p:txBody>
      </p:sp>
      <p:sp>
        <p:nvSpPr>
          <p:cNvPr id="17" name="Footer Placeholder 16"/>
          <p:cNvSpPr>
            <a:spLocks noGrp="1"/>
          </p:cNvSpPr>
          <p:nvPr>
            <p:ph type="ftr" sz="quarter" idx="11"/>
          </p:nvPr>
        </p:nvSpPr>
        <p:spPr>
          <a:xfrm>
            <a:off x="2898648" y="6355080"/>
            <a:ext cx="3474720" cy="365760"/>
          </a:xfrm>
        </p:spPr>
        <p:txBody>
          <a:bodyPr/>
          <a:lstStyle/>
          <a:p>
            <a:r>
              <a:rPr lang="en-US" smtClean="0"/>
              <a:t>UC Berkeley</a:t>
            </a: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1F7DF5D7-FF41-4BF6-8958-28DFF1DB182D}"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1321824"/>
            <a:ext cx="8229600" cy="4937760"/>
          </a:xfrm>
        </p:spPr>
        <p:txBody>
          <a:bodyPr/>
          <a:lstStyle>
            <a:lvl1pPr>
              <a:defRPr>
                <a:latin typeface="Garamond" panose="02020404030301010803" pitchFamily="18" charset="0"/>
              </a:defRPr>
            </a:lvl1pPr>
            <a:lvl2pPr>
              <a:defRPr>
                <a:latin typeface="Garamond" panose="02020404030301010803" pitchFamily="18" charset="0"/>
              </a:defRPr>
            </a:lvl2pPr>
            <a:lvl3pPr>
              <a:defRPr>
                <a:latin typeface="Garamond" panose="02020404030301010803" pitchFamily="18" charset="0"/>
              </a:defRPr>
            </a:lvl3pPr>
            <a:lvl4pPr>
              <a:defRPr>
                <a:latin typeface="Garamond" panose="02020404030301010803" pitchFamily="18" charset="0"/>
              </a:defRPr>
            </a:lvl4pPr>
            <a:lvl5pPr>
              <a:defRPr>
                <a:latin typeface="Garamond" panose="02020404030301010803"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0" name="Date Placeholder 9"/>
          <p:cNvSpPr>
            <a:spLocks noGrp="1"/>
          </p:cNvSpPr>
          <p:nvPr>
            <p:ph type="dt" sz="half" idx="10"/>
          </p:nvPr>
        </p:nvSpPr>
        <p:spPr/>
        <p:txBody>
          <a:bodyPr/>
          <a:lstStyle>
            <a:lvl1pPr algn="r">
              <a:defRPr/>
            </a:lvl1pPr>
          </a:lstStyle>
          <a:p>
            <a:fld id="{500A112F-D022-224E-B49A-30E5498CCF23}" type="datetime1">
              <a:rPr lang="en-US" smtClean="0"/>
              <a:t>6/3/15</a:t>
            </a:fld>
            <a:endParaRPr lang="en-US" dirty="0"/>
          </a:p>
        </p:txBody>
      </p:sp>
      <p:sp>
        <p:nvSpPr>
          <p:cNvPr id="12" name="Slide Number Placeholder 11"/>
          <p:cNvSpPr>
            <a:spLocks noGrp="1"/>
          </p:cNvSpPr>
          <p:nvPr>
            <p:ph type="sldNum" sz="quarter" idx="12"/>
          </p:nvPr>
        </p:nvSpPr>
        <p:spPr>
          <a:xfrm>
            <a:off x="612648" y="6356350"/>
            <a:ext cx="818219" cy="365760"/>
          </a:xfrm>
        </p:spPr>
        <p:txBody>
          <a:bodyPr/>
          <a:lstStyle/>
          <a:p>
            <a:fld id="{1F7DF5D7-FF41-4BF6-8958-28DFF1DB182D}" type="slidenum">
              <a:rPr lang="en-US" smtClean="0"/>
              <a:pPr/>
              <a:t>‹#›</a:t>
            </a:fld>
            <a:endParaRPr lang="en-US" dirty="0"/>
          </a:p>
        </p:txBody>
      </p:sp>
      <p:sp>
        <p:nvSpPr>
          <p:cNvPr id="3" name="Title 2"/>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7" name="Footer Placeholder 10"/>
          <p:cNvSpPr>
            <a:spLocks noGrp="1"/>
          </p:cNvSpPr>
          <p:nvPr>
            <p:ph type="ftr" sz="quarter" idx="11"/>
          </p:nvPr>
        </p:nvSpPr>
        <p:spPr>
          <a:xfrm>
            <a:off x="1430867" y="6356350"/>
            <a:ext cx="5791200" cy="365760"/>
          </a:xfrm>
        </p:spPr>
        <p:txBody>
          <a:bodyPr/>
          <a:lstStyle>
            <a:lvl1pPr algn="r">
              <a:defRPr/>
            </a:lvl1pPr>
          </a:lstStyle>
          <a:p>
            <a:pPr algn="ctr"/>
            <a:r>
              <a:rPr lang="en-US" smtClean="0"/>
              <a:t>UC Berkeley</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886642"/>
          </a:xfrm>
          <a:prstGeom prst="rect">
            <a:avLst/>
          </a:prstGeom>
        </p:spPr>
        <p:txBody>
          <a:bodyPr vert="horz" anchor="ctr" anchorCtr="0">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1334652"/>
            <a:ext cx="8229600" cy="4910328"/>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r" eaLnBrk="1" latinLnBrk="0" hangingPunct="1">
              <a:defRPr kumimoji="0" sz="1400">
                <a:solidFill>
                  <a:schemeClr val="tx2"/>
                </a:solidFill>
                <a:latin typeface="Garamond"/>
              </a:defRPr>
            </a:lvl1pPr>
          </a:lstStyle>
          <a:p>
            <a:fld id="{B86C569A-96C9-A94A-B58A-7BAD9108D43B}" type="datetime1">
              <a:rPr lang="en-US" smtClean="0"/>
              <a:t>6/3/15</a:t>
            </a:fld>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smtClean="0"/>
              <a:t>UC Berkeley</a:t>
            </a:r>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latin typeface="Garamond"/>
              </a:defRPr>
            </a:lvl1pPr>
          </a:lstStyle>
          <a:p>
            <a:fld id="{1F7DF5D7-FF41-4BF6-8958-28DFF1DB182D}" type="slidenum">
              <a:rPr lang="en-US" smtClean="0"/>
              <a:pPr/>
              <a:t>‹#›</a:t>
            </a:fld>
            <a:endParaRPr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11" name="Straight Connector 10"/>
          <p:cNvCxnSpPr>
            <a:cxnSpLocks noChangeShapeType="1"/>
          </p:cNvCxnSpPr>
          <p:nvPr userDrawn="1"/>
        </p:nvCxnSpPr>
        <p:spPr bwMode="auto">
          <a:xfrm>
            <a:off x="381000" y="1080697"/>
            <a:ext cx="8382000" cy="1587"/>
          </a:xfrm>
          <a:prstGeom prst="line">
            <a:avLst/>
          </a:prstGeom>
          <a:noFill/>
          <a:ln w="22225">
            <a:solidFill>
              <a:srgbClr val="0F5E90"/>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cxnSp>
        <p:nvCxnSpPr>
          <p:cNvPr id="12" name="Straight Connector 11"/>
          <p:cNvCxnSpPr>
            <a:cxnSpLocks noChangeShapeType="1"/>
          </p:cNvCxnSpPr>
          <p:nvPr userDrawn="1"/>
        </p:nvCxnSpPr>
        <p:spPr bwMode="auto">
          <a:xfrm>
            <a:off x="381000" y="6263005"/>
            <a:ext cx="8382000" cy="1587"/>
          </a:xfrm>
          <a:prstGeom prst="line">
            <a:avLst/>
          </a:prstGeom>
          <a:noFill/>
          <a:ln w="22225">
            <a:solidFill>
              <a:srgbClr val="0F5E90"/>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Tree>
  </p:cSld>
  <p:clrMap bg1="lt1" tx1="dk1" bg2="lt2" tx2="dk2" accent1="accent1" accent2="accent2" accent3="accent3" accent4="accent4" accent5="accent5" accent6="accent6" hlink="hlink" folHlink="folHlink"/>
  <p:sldLayoutIdLst>
    <p:sldLayoutId id="2147483685" r:id="rId1"/>
    <p:sldLayoutId id="2147483686" r:id="rId2"/>
  </p:sldLayoutIdLst>
  <p:hf sldNum="0" hdr="0"/>
  <p:txStyles>
    <p:titleStyle>
      <a:lvl1pPr algn="ctr"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Garamond" panose="02020404030301010803" pitchFamily="18"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Garamond" panose="02020404030301010803" pitchFamily="18"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Garamond" panose="02020404030301010803" pitchFamily="18"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Garamond" panose="02020404030301010803" pitchFamily="18"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Garamond" panose="02020404030301010803" pitchFamily="18"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6.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10.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15.png"/><Relationship Id="rId5" Type="http://schemas.openxmlformats.org/officeDocument/2006/relationships/image" Target="../media/image11.png"/><Relationship Id="rId6" Type="http://schemas.openxmlformats.org/officeDocument/2006/relationships/image" Target="../media/image16.png"/><Relationship Id="rId7" Type="http://schemas.openxmlformats.org/officeDocument/2006/relationships/image" Target="../media/image17.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1" Type="http://schemas.openxmlformats.org/officeDocument/2006/relationships/image" Target="../media/image22.png"/><Relationship Id="rId12" Type="http://schemas.openxmlformats.org/officeDocument/2006/relationships/image" Target="../media/image23.png"/><Relationship Id="rId13" Type="http://schemas.openxmlformats.org/officeDocument/2006/relationships/image" Target="../media/image24.png"/><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5.xml"/><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9" Type="http://schemas.openxmlformats.org/officeDocument/2006/relationships/image" Target="../media/image20.png"/><Relationship Id="rId10" Type="http://schemas.openxmlformats.org/officeDocument/2006/relationships/image" Target="../media/image21.png"/></Relationships>
</file>

<file path=ppt/slides/_rels/slide33.xml.rels><?xml version="1.0" encoding="UTF-8" standalone="yes"?>
<Relationships xmlns="http://schemas.openxmlformats.org/package/2006/relationships"><Relationship Id="rId11" Type="http://schemas.openxmlformats.org/officeDocument/2006/relationships/image" Target="../media/image22.png"/><Relationship Id="rId12" Type="http://schemas.openxmlformats.org/officeDocument/2006/relationships/image" Target="../media/image23.png"/><Relationship Id="rId13" Type="http://schemas.openxmlformats.org/officeDocument/2006/relationships/image" Target="../media/image24.png"/><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6.xml"/><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9" Type="http://schemas.openxmlformats.org/officeDocument/2006/relationships/image" Target="../media/image20.png"/><Relationship Id="rId10" Type="http://schemas.openxmlformats.org/officeDocument/2006/relationships/image" Target="../media/image25.png"/></Relationships>
</file>

<file path=ppt/slides/_rels/slide34.xml.rels><?xml version="1.0" encoding="UTF-8" standalone="yes"?>
<Relationships xmlns="http://schemas.openxmlformats.org/package/2006/relationships"><Relationship Id="rId11" Type="http://schemas.openxmlformats.org/officeDocument/2006/relationships/image" Target="../media/image22.png"/><Relationship Id="rId12" Type="http://schemas.openxmlformats.org/officeDocument/2006/relationships/image" Target="../media/image23.png"/><Relationship Id="rId13" Type="http://schemas.openxmlformats.org/officeDocument/2006/relationships/image" Target="../media/image26.png"/><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7.xml"/><Relationship Id="rId4" Type="http://schemas.openxmlformats.org/officeDocument/2006/relationships/diagramData" Target="../diagrams/data3.xml"/><Relationship Id="rId5" Type="http://schemas.openxmlformats.org/officeDocument/2006/relationships/diagramLayout" Target="../diagrams/layout3.xml"/><Relationship Id="rId6" Type="http://schemas.openxmlformats.org/officeDocument/2006/relationships/diagramQuickStyle" Target="../diagrams/quickStyle3.xml"/><Relationship Id="rId7" Type="http://schemas.openxmlformats.org/officeDocument/2006/relationships/diagramColors" Target="../diagrams/colors3.xml"/><Relationship Id="rId8" Type="http://schemas.microsoft.com/office/2007/relationships/diagramDrawing" Target="../diagrams/drawing3.xml"/><Relationship Id="rId9" Type="http://schemas.openxmlformats.org/officeDocument/2006/relationships/image" Target="../media/image20.png"/><Relationship Id="rId10" Type="http://schemas.openxmlformats.org/officeDocument/2006/relationships/image" Target="../media/image25.png"/></Relationships>
</file>

<file path=ppt/slides/_rels/slide35.xml.rels><?xml version="1.0" encoding="UTF-8" standalone="yes"?>
<Relationships xmlns="http://schemas.openxmlformats.org/package/2006/relationships"><Relationship Id="rId11" Type="http://schemas.openxmlformats.org/officeDocument/2006/relationships/image" Target="../media/image22.png"/><Relationship Id="rId12" Type="http://schemas.openxmlformats.org/officeDocument/2006/relationships/image" Target="../media/image23.png"/><Relationship Id="rId13" Type="http://schemas.openxmlformats.org/officeDocument/2006/relationships/image" Target="../media/image26.png"/><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8.xml"/><Relationship Id="rId4" Type="http://schemas.openxmlformats.org/officeDocument/2006/relationships/diagramData" Target="../diagrams/data4.xml"/><Relationship Id="rId5" Type="http://schemas.openxmlformats.org/officeDocument/2006/relationships/diagramLayout" Target="../diagrams/layout4.xml"/><Relationship Id="rId6" Type="http://schemas.openxmlformats.org/officeDocument/2006/relationships/diagramQuickStyle" Target="../diagrams/quickStyle4.xml"/><Relationship Id="rId7" Type="http://schemas.openxmlformats.org/officeDocument/2006/relationships/diagramColors" Target="../diagrams/colors4.xml"/><Relationship Id="rId8" Type="http://schemas.microsoft.com/office/2007/relationships/diagramDrawing" Target="../diagrams/drawing4.xml"/><Relationship Id="rId9" Type="http://schemas.openxmlformats.org/officeDocument/2006/relationships/image" Target="../media/image27.png"/><Relationship Id="rId10" Type="http://schemas.openxmlformats.org/officeDocument/2006/relationships/image" Target="../media/image25.png"/></Relationships>
</file>

<file path=ppt/slides/_rels/slide36.xml.rels><?xml version="1.0" encoding="UTF-8" standalone="yes"?>
<Relationships xmlns="http://schemas.openxmlformats.org/package/2006/relationships"><Relationship Id="rId11" Type="http://schemas.openxmlformats.org/officeDocument/2006/relationships/image" Target="../media/image28.png"/><Relationship Id="rId12" Type="http://schemas.openxmlformats.org/officeDocument/2006/relationships/image" Target="../media/image29.png"/><Relationship Id="rId13" Type="http://schemas.openxmlformats.org/officeDocument/2006/relationships/image" Target="../media/image22.png"/><Relationship Id="rId14" Type="http://schemas.openxmlformats.org/officeDocument/2006/relationships/image" Target="../media/image23.png"/><Relationship Id="rId15" Type="http://schemas.openxmlformats.org/officeDocument/2006/relationships/image" Target="../media/image26.png"/><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9.xml"/><Relationship Id="rId4" Type="http://schemas.openxmlformats.org/officeDocument/2006/relationships/diagramData" Target="../diagrams/data5.xml"/><Relationship Id="rId5" Type="http://schemas.openxmlformats.org/officeDocument/2006/relationships/diagramLayout" Target="../diagrams/layout5.xml"/><Relationship Id="rId6" Type="http://schemas.openxmlformats.org/officeDocument/2006/relationships/diagramQuickStyle" Target="../diagrams/quickStyle5.xml"/><Relationship Id="rId7" Type="http://schemas.openxmlformats.org/officeDocument/2006/relationships/diagramColors" Target="../diagrams/colors5.xml"/><Relationship Id="rId8" Type="http://schemas.microsoft.com/office/2007/relationships/diagramDrawing" Target="../diagrams/drawing5.xml"/><Relationship Id="rId9" Type="http://schemas.openxmlformats.org/officeDocument/2006/relationships/image" Target="../media/image27.png"/><Relationship Id="rId10" Type="http://schemas.openxmlformats.org/officeDocument/2006/relationships/image" Target="../media/image8.png"/></Relationships>
</file>

<file path=ppt/slides/_rels/slide37.xml.rels><?xml version="1.0" encoding="UTF-8" standalone="yes"?>
<Relationships xmlns="http://schemas.openxmlformats.org/package/2006/relationships"><Relationship Id="rId11" Type="http://schemas.microsoft.com/office/2007/relationships/diagramDrawing" Target="../diagrams/drawing6.xml"/><Relationship Id="rId12" Type="http://schemas.openxmlformats.org/officeDocument/2006/relationships/image" Target="../media/image27.png"/><Relationship Id="rId13" Type="http://schemas.openxmlformats.org/officeDocument/2006/relationships/image" Target="../media/image7.png"/><Relationship Id="rId14" Type="http://schemas.openxmlformats.org/officeDocument/2006/relationships/image" Target="../media/image29.png"/><Relationship Id="rId15" Type="http://schemas.openxmlformats.org/officeDocument/2006/relationships/image" Target="../media/image8.png"/><Relationship Id="rId16" Type="http://schemas.openxmlformats.org/officeDocument/2006/relationships/image" Target="../media/image28.png"/><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20.xml"/><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30.png"/><Relationship Id="rId7" Type="http://schemas.openxmlformats.org/officeDocument/2006/relationships/diagramData" Target="../diagrams/data6.xml"/><Relationship Id="rId8" Type="http://schemas.openxmlformats.org/officeDocument/2006/relationships/diagramLayout" Target="../diagrams/layout6.xml"/><Relationship Id="rId9" Type="http://schemas.openxmlformats.org/officeDocument/2006/relationships/diagramQuickStyle" Target="../diagrams/quickStyle6.xml"/><Relationship Id="rId10" Type="http://schemas.openxmlformats.org/officeDocument/2006/relationships/diagramColors" Target="../diagrams/colors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11.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image" Target="../media/image34.png"/><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image" Target="../media/image35.png"/><Relationship Id="rId8" Type="http://schemas.openxmlformats.org/officeDocument/2006/relationships/image" Target="../media/image36.png"/><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1.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image" Target="../media/image37.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image" Target="../media/image38.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df"/><Relationship Id="rId3"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df"/><Relationship Id="rId3"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df"/><Relationship Id="rId3" Type="http://schemas.openxmlformats.org/officeDocument/2006/relationships/image" Target="../media/image4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1114114"/>
            <a:ext cx="9144000" cy="1288083"/>
          </a:xfrm>
        </p:spPr>
        <p:txBody>
          <a:bodyPr>
            <a:normAutofit fontScale="90000"/>
          </a:bodyPr>
          <a:lstStyle/>
          <a:p>
            <a:r>
              <a:rPr lang="en-US" sz="4000" dirty="0" err="1" smtClean="0"/>
              <a:t>Petablox</a:t>
            </a:r>
            <a:r>
              <a:rPr lang="en-US" sz="4000" dirty="0" smtClean="0"/>
              <a:t>: Declarative Program Analysis for</a:t>
            </a:r>
            <a:br>
              <a:rPr lang="en-US" sz="4000" dirty="0" smtClean="0"/>
            </a:br>
            <a:r>
              <a:rPr lang="en-US" sz="4000" dirty="0" smtClean="0"/>
              <a:t>Big Code</a:t>
            </a:r>
            <a:br>
              <a:rPr lang="en-US" sz="4000" dirty="0" smtClean="0"/>
            </a:br>
            <a:r>
              <a:rPr lang="en-US" sz="3600" dirty="0" smtClean="0"/>
              <a:t/>
            </a:r>
            <a:br>
              <a:rPr lang="en-US" sz="3600" dirty="0" smtClean="0"/>
            </a:br>
            <a:endParaRPr lang="en-US" sz="3600" dirty="0"/>
          </a:p>
        </p:txBody>
      </p:sp>
      <p:sp>
        <p:nvSpPr>
          <p:cNvPr id="10" name="Title 2"/>
          <p:cNvSpPr txBox="1">
            <a:spLocks/>
          </p:cNvSpPr>
          <p:nvPr/>
        </p:nvSpPr>
        <p:spPr>
          <a:xfrm>
            <a:off x="0" y="2943011"/>
            <a:ext cx="9144000" cy="612620"/>
          </a:xfrm>
          <a:prstGeom prst="rect">
            <a:avLst/>
          </a:prstGeom>
        </p:spPr>
        <p:txBody>
          <a:bodyPr vert="horz" anchor="t" anchorCtr="0">
            <a:noAutofit/>
          </a:bodyPr>
          <a:lstStyle>
            <a:lvl1pPr algn="ctr" rtl="0" eaLnBrk="1" latinLnBrk="0" hangingPunct="1">
              <a:spcBef>
                <a:spcPct val="0"/>
              </a:spcBef>
              <a:buNone/>
              <a:defRPr kumimoji="0" sz="3200" kern="1200">
                <a:solidFill>
                  <a:schemeClr val="tx1"/>
                </a:solidFill>
                <a:latin typeface="+mj-lt"/>
                <a:ea typeface="+mj-ea"/>
                <a:cs typeface="+mj-cs"/>
              </a:defRPr>
            </a:lvl1pPr>
          </a:lstStyle>
          <a:p>
            <a:r>
              <a:rPr lang="en-US" sz="3000" dirty="0" smtClean="0"/>
              <a:t>Mayur Naik</a:t>
            </a:r>
            <a:endParaRPr lang="en-US" sz="3000" dirty="0"/>
          </a:p>
        </p:txBody>
      </p:sp>
      <p:sp>
        <p:nvSpPr>
          <p:cNvPr id="11" name="Title 2"/>
          <p:cNvSpPr txBox="1">
            <a:spLocks/>
          </p:cNvSpPr>
          <p:nvPr/>
        </p:nvSpPr>
        <p:spPr>
          <a:xfrm>
            <a:off x="1" y="4714919"/>
            <a:ext cx="9144000" cy="1019205"/>
          </a:xfrm>
          <a:prstGeom prst="rect">
            <a:avLst/>
          </a:prstGeom>
        </p:spPr>
        <p:txBody>
          <a:bodyPr vert="horz" anchor="t" anchorCtr="0">
            <a:noAutofit/>
          </a:bodyPr>
          <a:lstStyle>
            <a:lvl1pPr algn="ctr" rtl="0" eaLnBrk="1" latinLnBrk="0" hangingPunct="1">
              <a:spcBef>
                <a:spcPct val="0"/>
              </a:spcBef>
              <a:buNone/>
              <a:defRPr kumimoji="0" sz="3200" kern="1200">
                <a:solidFill>
                  <a:schemeClr val="tx1"/>
                </a:solidFill>
                <a:latin typeface="+mj-lt"/>
                <a:ea typeface="+mj-ea"/>
                <a:cs typeface="+mj-cs"/>
              </a:defRPr>
            </a:lvl1pPr>
          </a:lstStyle>
          <a:p>
            <a:pPr algn="l"/>
            <a:r>
              <a:rPr lang="en-US" sz="2400" dirty="0" smtClean="0"/>
              <a:t>  Ravi </a:t>
            </a:r>
            <a:r>
              <a:rPr lang="en-US" sz="2400" dirty="0" err="1" smtClean="0"/>
              <a:t>Mangal</a:t>
            </a:r>
            <a:r>
              <a:rPr lang="en-US" sz="2400" dirty="0" smtClean="0"/>
              <a:t>, </a:t>
            </a:r>
            <a:r>
              <a:rPr lang="en-US" sz="2400" dirty="0" err="1" smtClean="0"/>
              <a:t>Xin</a:t>
            </a:r>
            <a:r>
              <a:rPr lang="en-US" sz="2400" dirty="0" smtClean="0"/>
              <a:t> Zhang     </a:t>
            </a:r>
            <a:r>
              <a:rPr lang="en-US" sz="2400" dirty="0" err="1" smtClean="0"/>
              <a:t>Aditya</a:t>
            </a:r>
            <a:r>
              <a:rPr lang="en-US" sz="2400" dirty="0" smtClean="0"/>
              <a:t> </a:t>
            </a:r>
            <a:r>
              <a:rPr lang="en-US" sz="2400" dirty="0" err="1" smtClean="0"/>
              <a:t>Nori</a:t>
            </a:r>
            <a:r>
              <a:rPr lang="en-US" sz="2400" dirty="0"/>
              <a:t> </a:t>
            </a:r>
            <a:r>
              <a:rPr lang="en-US" sz="2400" dirty="0" smtClean="0"/>
              <a:t>   </a:t>
            </a:r>
            <a:r>
              <a:rPr lang="en-US" sz="2400" dirty="0" err="1" smtClean="0"/>
              <a:t>Radu</a:t>
            </a:r>
            <a:r>
              <a:rPr lang="en-US" sz="2400" dirty="0" smtClean="0"/>
              <a:t> </a:t>
            </a:r>
            <a:r>
              <a:rPr lang="en-US" sz="2400" dirty="0" err="1"/>
              <a:t>Grigore</a:t>
            </a:r>
            <a:r>
              <a:rPr lang="en-US" sz="2400" dirty="0"/>
              <a:t>, </a:t>
            </a:r>
            <a:r>
              <a:rPr lang="en-US" sz="2400" dirty="0" err="1"/>
              <a:t>Hongseok</a:t>
            </a:r>
            <a:r>
              <a:rPr lang="en-US" sz="2400" dirty="0"/>
              <a:t> Yang</a:t>
            </a:r>
            <a:endParaRPr lang="en-US" sz="2400" dirty="0" smtClean="0"/>
          </a:p>
          <a:p>
            <a:pPr algn="l"/>
            <a:r>
              <a:rPr lang="en-US" sz="2400" dirty="0" smtClean="0"/>
              <a:t>          Georgia Tech </a:t>
            </a:r>
            <a:r>
              <a:rPr lang="en-US" sz="2400" dirty="0"/>
              <a:t>                  MSR  </a:t>
            </a:r>
            <a:r>
              <a:rPr lang="en-US" sz="2400" dirty="0" smtClean="0"/>
              <a:t>                     Oxford </a:t>
            </a:r>
            <a:r>
              <a:rPr lang="en-US" sz="2400" dirty="0"/>
              <a:t>Univ.</a:t>
            </a:r>
          </a:p>
        </p:txBody>
      </p:sp>
      <p:sp>
        <p:nvSpPr>
          <p:cNvPr id="2" name="Rectangle 1"/>
          <p:cNvSpPr/>
          <p:nvPr/>
        </p:nvSpPr>
        <p:spPr>
          <a:xfrm>
            <a:off x="0" y="3756294"/>
            <a:ext cx="9144000" cy="461665"/>
          </a:xfrm>
          <a:prstGeom prst="rect">
            <a:avLst/>
          </a:prstGeom>
        </p:spPr>
        <p:txBody>
          <a:bodyPr wrap="square">
            <a:spAutoFit/>
          </a:bodyPr>
          <a:lstStyle/>
          <a:p>
            <a:pPr algn="ctr"/>
            <a:r>
              <a:rPr lang="en-US" sz="2400" dirty="0">
                <a:solidFill>
                  <a:prstClr val="black"/>
                </a:solidFill>
              </a:rPr>
              <a:t>Joint work with</a:t>
            </a:r>
            <a:r>
              <a:rPr lang="en-US" sz="2400" dirty="0" smtClean="0">
                <a:solidFill>
                  <a:prstClr val="black"/>
                </a:solidFill>
              </a:rPr>
              <a:t>:</a:t>
            </a:r>
            <a:endParaRPr lang="en-US" dirty="0"/>
          </a:p>
        </p:txBody>
      </p:sp>
      <p:cxnSp>
        <p:nvCxnSpPr>
          <p:cNvPr id="5" name="Straight Connector 4"/>
          <p:cNvCxnSpPr/>
          <p:nvPr/>
        </p:nvCxnSpPr>
        <p:spPr>
          <a:xfrm>
            <a:off x="3344523" y="4702988"/>
            <a:ext cx="0" cy="9053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flipV="1">
            <a:off x="1" y="5746699"/>
            <a:ext cx="9143999" cy="125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flipV="1">
            <a:off x="1525" y="4553591"/>
            <a:ext cx="9143999" cy="125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5093743" y="4704490"/>
            <a:ext cx="0" cy="9053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flipV="1">
            <a:off x="-1523" y="2390721"/>
            <a:ext cx="9143999" cy="125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flipV="1">
            <a:off x="1" y="1122163"/>
            <a:ext cx="9143999" cy="1257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607206628"/>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advTm="2382"/>
    </mc:Choice>
    <mc:Fallback>
      <mp:transition xmlns:mp="http://schemas.microsoft.com/office/mac/powerpoint/2008/main" spd="slow" advTm="2382"/>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2" name="Content Placeholder 6" descr="vul1.png"/>
          <p:cNvPicPr>
            <a:picLocks noChangeAspect="1"/>
          </p:cNvPicPr>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t="-20771" b="-20771"/>
          <a:stretch>
            <a:fillRect/>
          </a:stretch>
        </p:blipFill>
        <p:spPr>
          <a:xfrm>
            <a:off x="4568706" y="994879"/>
            <a:ext cx="4241862" cy="2545117"/>
          </a:xfrm>
          <a:prstGeom prst="rect">
            <a:avLst/>
          </a:prstGeom>
        </p:spPr>
      </p:pic>
      <p:sp>
        <p:nvSpPr>
          <p:cNvPr id="3" name="Title 2"/>
          <p:cNvSpPr>
            <a:spLocks noGrp="1"/>
          </p:cNvSpPr>
          <p:nvPr>
            <p:ph type="title"/>
          </p:nvPr>
        </p:nvSpPr>
        <p:spPr/>
        <p:txBody>
          <a:bodyPr>
            <a:normAutofit/>
          </a:bodyPr>
          <a:lstStyle/>
          <a:p>
            <a:r>
              <a:rPr lang="en-US" dirty="0" smtClean="0"/>
              <a:t>Declarative program analysis using </a:t>
            </a:r>
            <a:r>
              <a:rPr lang="en-US" smtClean="0"/>
              <a:t>Datalog</a:t>
            </a:r>
            <a:endParaRPr lang="en-US" dirty="0"/>
          </a:p>
        </p:txBody>
      </p:sp>
      <p:sp>
        <p:nvSpPr>
          <p:cNvPr id="4" name="Footer Placeholder 3"/>
          <p:cNvSpPr>
            <a:spLocks noGrp="1"/>
          </p:cNvSpPr>
          <p:nvPr>
            <p:ph type="ftr" sz="quarter" idx="11"/>
          </p:nvPr>
        </p:nvSpPr>
        <p:spPr/>
        <p:txBody>
          <a:bodyPr/>
          <a:lstStyle/>
          <a:p>
            <a:pPr algn="ctr"/>
            <a:r>
              <a:rPr lang="en-US" smtClean="0"/>
              <a:t>UC Berkeley</a:t>
            </a:r>
            <a:endParaRPr lang="en-US" dirty="0"/>
          </a:p>
        </p:txBody>
      </p:sp>
      <p:sp>
        <p:nvSpPr>
          <p:cNvPr id="7" name="Rectangle 6"/>
          <p:cNvSpPr/>
          <p:nvPr/>
        </p:nvSpPr>
        <p:spPr>
          <a:xfrm>
            <a:off x="269205" y="1420992"/>
            <a:ext cx="4166375" cy="400110"/>
          </a:xfrm>
          <a:prstGeom prst="rect">
            <a:avLst/>
          </a:prstGeom>
        </p:spPr>
        <p:txBody>
          <a:bodyPr wrap="none">
            <a:spAutoFit/>
          </a:bodyPr>
          <a:lstStyle/>
          <a:p>
            <a:r>
              <a:rPr lang="en-US" sz="2000" dirty="0" smtClean="0"/>
              <a:t>flow(v1, v2) :- assign(v2, e1)</a:t>
            </a:r>
            <a:r>
              <a:rPr lang="en-US" sz="2000" dirty="0"/>
              <a:t>, </a:t>
            </a:r>
            <a:r>
              <a:rPr lang="en-US" sz="2000" dirty="0" smtClean="0"/>
              <a:t>ref(e1, v1).</a:t>
            </a:r>
            <a:endParaRPr lang="en-US" sz="2000" dirty="0"/>
          </a:p>
        </p:txBody>
      </p:sp>
      <p:grpSp>
        <p:nvGrpSpPr>
          <p:cNvPr id="28" name="Group 27"/>
          <p:cNvGrpSpPr/>
          <p:nvPr/>
        </p:nvGrpSpPr>
        <p:grpSpPr>
          <a:xfrm>
            <a:off x="5054503" y="1961699"/>
            <a:ext cx="2445421" cy="578418"/>
            <a:chOff x="5054503" y="1961699"/>
            <a:chExt cx="2445421" cy="578418"/>
          </a:xfrm>
        </p:grpSpPr>
        <p:sp>
          <p:nvSpPr>
            <p:cNvPr id="49" name="Rectangle 48"/>
            <p:cNvSpPr/>
            <p:nvPr/>
          </p:nvSpPr>
          <p:spPr>
            <a:xfrm>
              <a:off x="7207055" y="1961699"/>
              <a:ext cx="292869" cy="369332"/>
            </a:xfrm>
            <a:prstGeom prst="rect">
              <a:avLst/>
            </a:prstGeom>
          </p:spPr>
          <p:txBody>
            <a:bodyPr wrap="none">
              <a:spAutoFit/>
            </a:bodyPr>
            <a:lstStyle/>
            <a:p>
              <a:r>
                <a:rPr lang="en-US" b="1" dirty="0">
                  <a:solidFill>
                    <a:srgbClr val="0000FF"/>
                  </a:solidFill>
                </a:rPr>
                <a:t>e</a:t>
              </a:r>
            </a:p>
          </p:txBody>
        </p:sp>
        <p:cxnSp>
          <p:nvCxnSpPr>
            <p:cNvPr id="58" name="Straight Arrow Connector 57"/>
            <p:cNvCxnSpPr/>
            <p:nvPr/>
          </p:nvCxnSpPr>
          <p:spPr>
            <a:xfrm flipH="1">
              <a:off x="6689046" y="2175446"/>
              <a:ext cx="515508" cy="16347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65" name="Oval 64"/>
            <p:cNvSpPr/>
            <p:nvPr/>
          </p:nvSpPr>
          <p:spPr>
            <a:xfrm>
              <a:off x="5054503" y="2313770"/>
              <a:ext cx="1772849" cy="226347"/>
            </a:xfrm>
            <a:prstGeom prst="ellipse">
              <a:avLst/>
            </a:prstGeom>
            <a:noFill/>
            <a:ln w="1905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5382926" y="2439518"/>
            <a:ext cx="2112661" cy="509186"/>
            <a:chOff x="5382926" y="2439518"/>
            <a:chExt cx="2112661" cy="509186"/>
          </a:xfrm>
        </p:grpSpPr>
        <p:sp>
          <p:nvSpPr>
            <p:cNvPr id="53" name="Rectangle 52"/>
            <p:cNvSpPr/>
            <p:nvPr/>
          </p:nvSpPr>
          <p:spPr>
            <a:xfrm>
              <a:off x="7221153" y="2579372"/>
              <a:ext cx="274434" cy="369332"/>
            </a:xfrm>
            <a:prstGeom prst="rect">
              <a:avLst/>
            </a:prstGeom>
          </p:spPr>
          <p:txBody>
            <a:bodyPr wrap="none">
              <a:spAutoFit/>
            </a:bodyPr>
            <a:lstStyle/>
            <a:p>
              <a:r>
                <a:rPr lang="en-US" b="1" dirty="0" smtClean="0">
                  <a:solidFill>
                    <a:srgbClr val="0000FF"/>
                  </a:solidFill>
                </a:rPr>
                <a:t>f</a:t>
              </a:r>
              <a:endParaRPr lang="en-US" b="1" dirty="0">
                <a:solidFill>
                  <a:srgbClr val="0000FF"/>
                </a:solidFill>
              </a:endParaRPr>
            </a:p>
          </p:txBody>
        </p:sp>
        <p:cxnSp>
          <p:nvCxnSpPr>
            <p:cNvPr id="59" name="Straight Arrow Connector 58"/>
            <p:cNvCxnSpPr/>
            <p:nvPr/>
          </p:nvCxnSpPr>
          <p:spPr>
            <a:xfrm flipH="1" flipV="1">
              <a:off x="6739340" y="2615566"/>
              <a:ext cx="490361" cy="16347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69" name="Oval 68"/>
            <p:cNvSpPr/>
            <p:nvPr/>
          </p:nvSpPr>
          <p:spPr>
            <a:xfrm>
              <a:off x="5382926" y="2439518"/>
              <a:ext cx="1444426" cy="213772"/>
            </a:xfrm>
            <a:prstGeom prst="ellipse">
              <a:avLst/>
            </a:prstGeom>
            <a:noFill/>
            <a:ln w="1905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1258899" y="3324109"/>
            <a:ext cx="3419976" cy="1301924"/>
            <a:chOff x="1258899" y="3324109"/>
            <a:chExt cx="3419976" cy="1301924"/>
          </a:xfrm>
        </p:grpSpPr>
        <p:sp>
          <p:nvSpPr>
            <p:cNvPr id="64" name="TextBox 63"/>
            <p:cNvSpPr txBox="1"/>
            <p:nvPr/>
          </p:nvSpPr>
          <p:spPr>
            <a:xfrm>
              <a:off x="1258899" y="3437034"/>
              <a:ext cx="1493756" cy="369332"/>
            </a:xfrm>
            <a:prstGeom prst="rect">
              <a:avLst/>
            </a:prstGeom>
            <a:noFill/>
          </p:spPr>
          <p:txBody>
            <a:bodyPr wrap="square" rtlCol="0">
              <a:spAutoFit/>
            </a:bodyPr>
            <a:lstStyle/>
            <a:p>
              <a:r>
                <a:rPr lang="en-US" dirty="0" smtClean="0"/>
                <a:t>assign(</a:t>
              </a:r>
              <a:r>
                <a:rPr lang="en-US" dirty="0" err="1" smtClean="0"/>
                <a:t>tmp</a:t>
              </a:r>
              <a:r>
                <a:rPr lang="en-US" dirty="0" smtClean="0"/>
                <a:t>, </a:t>
              </a:r>
              <a:r>
                <a:rPr lang="en-US" b="1" dirty="0" smtClean="0">
                  <a:solidFill>
                    <a:srgbClr val="0000FF"/>
                  </a:solidFill>
                </a:rPr>
                <a:t>e</a:t>
              </a:r>
              <a:r>
                <a:rPr lang="en-US" dirty="0" smtClean="0"/>
                <a:t>)</a:t>
              </a:r>
              <a:endParaRPr lang="en-US" dirty="0"/>
            </a:p>
          </p:txBody>
        </p:sp>
        <p:sp>
          <p:nvSpPr>
            <p:cNvPr id="66" name="TextBox 65"/>
            <p:cNvSpPr txBox="1"/>
            <p:nvPr/>
          </p:nvSpPr>
          <p:spPr>
            <a:xfrm>
              <a:off x="2035516" y="4256701"/>
              <a:ext cx="2102705" cy="369332"/>
            </a:xfrm>
            <a:prstGeom prst="rect">
              <a:avLst/>
            </a:prstGeom>
            <a:noFill/>
          </p:spPr>
          <p:txBody>
            <a:bodyPr wrap="square" rtlCol="0">
              <a:spAutoFit/>
            </a:bodyPr>
            <a:lstStyle/>
            <a:p>
              <a:r>
                <a:rPr lang="en-US" dirty="0" smtClean="0"/>
                <a:t>flow(</a:t>
              </a:r>
              <a:r>
                <a:rPr lang="en-US" dirty="0" err="1" smtClean="0"/>
                <a:t>biwidth</a:t>
              </a:r>
              <a:r>
                <a:rPr lang="en-US" dirty="0" smtClean="0"/>
                <a:t>, </a:t>
              </a:r>
              <a:r>
                <a:rPr lang="en-US" dirty="0" err="1" smtClean="0"/>
                <a:t>tmp</a:t>
              </a:r>
              <a:r>
                <a:rPr lang="en-US" dirty="0" smtClean="0"/>
                <a:t>)</a:t>
              </a:r>
              <a:endParaRPr lang="en-US" dirty="0"/>
            </a:p>
          </p:txBody>
        </p:sp>
        <p:sp>
          <p:nvSpPr>
            <p:cNvPr id="67" name="TextBox 66"/>
            <p:cNvSpPr txBox="1"/>
            <p:nvPr/>
          </p:nvSpPr>
          <p:spPr>
            <a:xfrm>
              <a:off x="2855753" y="3455751"/>
              <a:ext cx="1823122" cy="369332"/>
            </a:xfrm>
            <a:prstGeom prst="rect">
              <a:avLst/>
            </a:prstGeom>
            <a:noFill/>
          </p:spPr>
          <p:txBody>
            <a:bodyPr wrap="square" rtlCol="0">
              <a:spAutoFit/>
            </a:bodyPr>
            <a:lstStyle/>
            <a:p>
              <a:pPr algn="ctr"/>
              <a:r>
                <a:rPr lang="en-US" dirty="0" smtClean="0">
                  <a:cs typeface="Grammond"/>
                </a:rPr>
                <a:t>ref(</a:t>
              </a:r>
              <a:r>
                <a:rPr lang="en-US" b="1" dirty="0" smtClean="0">
                  <a:solidFill>
                    <a:srgbClr val="0000FF"/>
                  </a:solidFill>
                  <a:cs typeface="Grammond"/>
                </a:rPr>
                <a:t>e</a:t>
              </a:r>
              <a:r>
                <a:rPr lang="en-US" dirty="0" smtClean="0">
                  <a:cs typeface="Grammond"/>
                </a:rPr>
                <a:t>, </a:t>
              </a:r>
              <a:r>
                <a:rPr lang="en-US" dirty="0" err="1" smtClean="0">
                  <a:cs typeface="Grammond"/>
                </a:rPr>
                <a:t>biwidth</a:t>
              </a:r>
              <a:r>
                <a:rPr lang="en-US" dirty="0" smtClean="0">
                  <a:cs typeface="Grammond"/>
                </a:rPr>
                <a:t>)</a:t>
              </a:r>
              <a:endParaRPr lang="en-US" dirty="0">
                <a:cs typeface="Grammond"/>
              </a:endParaRPr>
            </a:p>
          </p:txBody>
        </p:sp>
        <p:cxnSp>
          <p:nvCxnSpPr>
            <p:cNvPr id="68" name="Straight Connector 67"/>
            <p:cNvCxnSpPr>
              <a:stCxn id="64" idx="2"/>
            </p:cNvCxnSpPr>
            <p:nvPr/>
          </p:nvCxnSpPr>
          <p:spPr>
            <a:xfrm>
              <a:off x="2005777" y="3806366"/>
              <a:ext cx="900261" cy="293039"/>
            </a:xfrm>
            <a:prstGeom prst="line">
              <a:avLst/>
            </a:prstGeom>
            <a:ln w="19050"/>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flipH="1">
              <a:off x="2904424" y="3825083"/>
              <a:ext cx="888036" cy="286890"/>
            </a:xfrm>
            <a:prstGeom prst="line">
              <a:avLst/>
            </a:prstGeom>
            <a:ln w="19050"/>
          </p:spPr>
          <p:style>
            <a:lnRef idx="1">
              <a:schemeClr val="dk1"/>
            </a:lnRef>
            <a:fillRef idx="0">
              <a:schemeClr val="dk1"/>
            </a:fillRef>
            <a:effectRef idx="0">
              <a:schemeClr val="dk1"/>
            </a:effectRef>
            <a:fontRef idx="minor">
              <a:schemeClr val="tx1"/>
            </a:fontRef>
          </p:style>
        </p:cxnSp>
        <p:cxnSp>
          <p:nvCxnSpPr>
            <p:cNvPr id="71" name="Straight Arrow Connector 70"/>
            <p:cNvCxnSpPr/>
            <p:nvPr/>
          </p:nvCxnSpPr>
          <p:spPr>
            <a:xfrm flipH="1">
              <a:off x="2907883" y="4091781"/>
              <a:ext cx="1"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83" name="Straight Arrow Connector 82"/>
            <p:cNvCxnSpPr/>
            <p:nvPr/>
          </p:nvCxnSpPr>
          <p:spPr>
            <a:xfrm>
              <a:off x="2015510" y="3324109"/>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85" name="Straight Arrow Connector 84"/>
            <p:cNvCxnSpPr/>
            <p:nvPr/>
          </p:nvCxnSpPr>
          <p:spPr>
            <a:xfrm>
              <a:off x="3764755" y="3325611"/>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grpSp>
        <p:nvGrpSpPr>
          <p:cNvPr id="30" name="Group 29"/>
          <p:cNvGrpSpPr/>
          <p:nvPr/>
        </p:nvGrpSpPr>
        <p:grpSpPr>
          <a:xfrm>
            <a:off x="4604968" y="3338171"/>
            <a:ext cx="3265946" cy="1339649"/>
            <a:chOff x="4604968" y="3338171"/>
            <a:chExt cx="3265946" cy="1339649"/>
          </a:xfrm>
        </p:grpSpPr>
        <p:sp>
          <p:nvSpPr>
            <p:cNvPr id="72" name="TextBox 71"/>
            <p:cNvSpPr txBox="1"/>
            <p:nvPr/>
          </p:nvSpPr>
          <p:spPr>
            <a:xfrm>
              <a:off x="4604968" y="3463671"/>
              <a:ext cx="1947362" cy="369332"/>
            </a:xfrm>
            <a:prstGeom prst="rect">
              <a:avLst/>
            </a:prstGeom>
            <a:noFill/>
          </p:spPr>
          <p:txBody>
            <a:bodyPr wrap="square" rtlCol="0">
              <a:spAutoFit/>
            </a:bodyPr>
            <a:lstStyle/>
            <a:p>
              <a:r>
                <a:rPr lang="en-US" dirty="0" smtClean="0"/>
                <a:t>assign(</a:t>
              </a:r>
              <a:r>
                <a:rPr lang="en-US" dirty="0" err="1" smtClean="0"/>
                <a:t>rowbytes</a:t>
              </a:r>
              <a:r>
                <a:rPr lang="en-US" dirty="0" smtClean="0"/>
                <a:t>, </a:t>
              </a:r>
              <a:r>
                <a:rPr lang="en-US" b="1" dirty="0" smtClean="0">
                  <a:solidFill>
                    <a:srgbClr val="0000FF"/>
                  </a:solidFill>
                </a:rPr>
                <a:t>f</a:t>
              </a:r>
              <a:r>
                <a:rPr lang="en-US" dirty="0" smtClean="0"/>
                <a:t>)</a:t>
              </a:r>
              <a:endParaRPr lang="en-US" dirty="0"/>
            </a:p>
          </p:txBody>
        </p:sp>
        <p:sp>
          <p:nvSpPr>
            <p:cNvPr id="73" name="TextBox 72"/>
            <p:cNvSpPr txBox="1"/>
            <p:nvPr/>
          </p:nvSpPr>
          <p:spPr>
            <a:xfrm>
              <a:off x="5180417" y="4308488"/>
              <a:ext cx="2102705" cy="369332"/>
            </a:xfrm>
            <a:prstGeom prst="rect">
              <a:avLst/>
            </a:prstGeom>
            <a:noFill/>
          </p:spPr>
          <p:txBody>
            <a:bodyPr wrap="square" rtlCol="0">
              <a:spAutoFit/>
            </a:bodyPr>
            <a:lstStyle/>
            <a:p>
              <a:r>
                <a:rPr lang="en-US" dirty="0" smtClean="0"/>
                <a:t>flow(</a:t>
              </a:r>
              <a:r>
                <a:rPr lang="en-US" dirty="0" err="1" smtClean="0"/>
                <a:t>tmp</a:t>
              </a:r>
              <a:r>
                <a:rPr lang="en-US" dirty="0" smtClean="0"/>
                <a:t>, </a:t>
              </a:r>
              <a:r>
                <a:rPr lang="en-US" dirty="0" err="1" smtClean="0"/>
                <a:t>rowbytes</a:t>
              </a:r>
              <a:r>
                <a:rPr lang="en-US" dirty="0" smtClean="0"/>
                <a:t>)</a:t>
              </a:r>
              <a:endParaRPr lang="en-US" dirty="0"/>
            </a:p>
          </p:txBody>
        </p:sp>
        <p:cxnSp>
          <p:nvCxnSpPr>
            <p:cNvPr id="74" name="Straight Connector 73"/>
            <p:cNvCxnSpPr/>
            <p:nvPr/>
          </p:nvCxnSpPr>
          <p:spPr>
            <a:xfrm>
              <a:off x="5268233" y="3885626"/>
              <a:ext cx="946155" cy="265566"/>
            </a:xfrm>
            <a:prstGeom prst="line">
              <a:avLst/>
            </a:prstGeom>
            <a:ln w="19050"/>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flipH="1">
              <a:off x="6214389" y="3895073"/>
              <a:ext cx="928850" cy="256119"/>
            </a:xfrm>
            <a:prstGeom prst="line">
              <a:avLst/>
            </a:prstGeom>
            <a:ln w="19050"/>
          </p:spPr>
          <p:style>
            <a:lnRef idx="1">
              <a:schemeClr val="dk1"/>
            </a:lnRef>
            <a:fillRef idx="0">
              <a:schemeClr val="dk1"/>
            </a:fillRef>
            <a:effectRef idx="0">
              <a:schemeClr val="dk1"/>
            </a:effectRef>
            <a:fontRef idx="minor">
              <a:schemeClr val="tx1"/>
            </a:fontRef>
          </p:style>
        </p:cxnSp>
        <p:cxnSp>
          <p:nvCxnSpPr>
            <p:cNvPr id="76" name="Straight Arrow Connector 75"/>
            <p:cNvCxnSpPr/>
            <p:nvPr/>
          </p:nvCxnSpPr>
          <p:spPr>
            <a:xfrm flipH="1">
              <a:off x="6216233" y="4143568"/>
              <a:ext cx="1"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77" name="TextBox 76"/>
            <p:cNvSpPr txBox="1"/>
            <p:nvPr/>
          </p:nvSpPr>
          <p:spPr>
            <a:xfrm>
              <a:off x="6415563" y="3469813"/>
              <a:ext cx="1455351" cy="369332"/>
            </a:xfrm>
            <a:prstGeom prst="rect">
              <a:avLst/>
            </a:prstGeom>
            <a:noFill/>
          </p:spPr>
          <p:txBody>
            <a:bodyPr wrap="square" rtlCol="0">
              <a:spAutoFit/>
            </a:bodyPr>
            <a:lstStyle/>
            <a:p>
              <a:pPr algn="ctr"/>
              <a:r>
                <a:rPr lang="en-US" dirty="0" smtClean="0">
                  <a:cs typeface="Grammond"/>
                </a:rPr>
                <a:t>ref(</a:t>
              </a:r>
              <a:r>
                <a:rPr lang="en-US" b="1" dirty="0" smtClean="0">
                  <a:solidFill>
                    <a:srgbClr val="0000FF"/>
                  </a:solidFill>
                  <a:cs typeface="Grammond"/>
                </a:rPr>
                <a:t>f</a:t>
              </a:r>
              <a:r>
                <a:rPr lang="en-US" dirty="0" smtClean="0">
                  <a:cs typeface="Grammond"/>
                </a:rPr>
                <a:t>, </a:t>
              </a:r>
              <a:r>
                <a:rPr lang="en-US" dirty="0" err="1" smtClean="0">
                  <a:cs typeface="Grammond"/>
                </a:rPr>
                <a:t>tmp</a:t>
              </a:r>
              <a:r>
                <a:rPr lang="en-US" dirty="0" smtClean="0">
                  <a:cs typeface="Grammond"/>
                </a:rPr>
                <a:t>)</a:t>
              </a:r>
              <a:endParaRPr lang="en-US" dirty="0">
                <a:cs typeface="Grammond"/>
              </a:endParaRPr>
            </a:p>
          </p:txBody>
        </p:sp>
        <p:cxnSp>
          <p:nvCxnSpPr>
            <p:cNvPr id="84" name="Straight Arrow Connector 83"/>
            <p:cNvCxnSpPr/>
            <p:nvPr/>
          </p:nvCxnSpPr>
          <p:spPr>
            <a:xfrm>
              <a:off x="7173689" y="3352248"/>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86" name="Straight Arrow Connector 85"/>
            <p:cNvCxnSpPr/>
            <p:nvPr/>
          </p:nvCxnSpPr>
          <p:spPr>
            <a:xfrm>
              <a:off x="5424444" y="3338171"/>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sp>
        <p:nvSpPr>
          <p:cNvPr id="32" name="Date Placeholder 31"/>
          <p:cNvSpPr>
            <a:spLocks noGrp="1"/>
          </p:cNvSpPr>
          <p:nvPr>
            <p:ph type="dt" sz="half" idx="10"/>
          </p:nvPr>
        </p:nvSpPr>
        <p:spPr/>
        <p:txBody>
          <a:bodyPr/>
          <a:lstStyle/>
          <a:p>
            <a:fld id="{0AAE08BF-EAE7-944C-BD63-47AE908D0C6E}"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37061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8"/>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Expressing </a:t>
            </a:r>
            <a:r>
              <a:rPr lang="en-US" dirty="0" err="1"/>
              <a:t>fixpoint</a:t>
            </a:r>
            <a:r>
              <a:rPr lang="en-US" dirty="0"/>
              <a:t> computations</a:t>
            </a:r>
          </a:p>
        </p:txBody>
      </p:sp>
      <p:sp>
        <p:nvSpPr>
          <p:cNvPr id="4" name="Footer Placeholder 3"/>
          <p:cNvSpPr>
            <a:spLocks noGrp="1"/>
          </p:cNvSpPr>
          <p:nvPr>
            <p:ph type="ftr" sz="quarter" idx="11"/>
          </p:nvPr>
        </p:nvSpPr>
        <p:spPr/>
        <p:txBody>
          <a:bodyPr/>
          <a:lstStyle/>
          <a:p>
            <a:pPr algn="ctr"/>
            <a:r>
              <a:rPr lang="en-US" smtClean="0"/>
              <a:t>UC Berkeley</a:t>
            </a:r>
            <a:endParaRPr lang="en-US" dirty="0"/>
          </a:p>
        </p:txBody>
      </p:sp>
      <p:sp>
        <p:nvSpPr>
          <p:cNvPr id="7" name="Rectangle 6"/>
          <p:cNvSpPr/>
          <p:nvPr/>
        </p:nvSpPr>
        <p:spPr>
          <a:xfrm>
            <a:off x="269210" y="1420992"/>
            <a:ext cx="4166375" cy="400110"/>
          </a:xfrm>
          <a:prstGeom prst="rect">
            <a:avLst/>
          </a:prstGeom>
        </p:spPr>
        <p:txBody>
          <a:bodyPr wrap="none">
            <a:spAutoFit/>
          </a:bodyPr>
          <a:lstStyle/>
          <a:p>
            <a:r>
              <a:rPr lang="en-US" sz="2000" dirty="0" smtClean="0"/>
              <a:t>flow(v1, v2) :- assign(v2, e1)</a:t>
            </a:r>
            <a:r>
              <a:rPr lang="en-US" sz="2000" dirty="0"/>
              <a:t>, </a:t>
            </a:r>
            <a:r>
              <a:rPr lang="en-US" sz="2000" dirty="0" smtClean="0"/>
              <a:t>ref(e1, v1).</a:t>
            </a:r>
          </a:p>
        </p:txBody>
      </p:sp>
      <p:pic>
        <p:nvPicPr>
          <p:cNvPr id="57" name="Content Placeholder 6" descr="vul1.png"/>
          <p:cNvPicPr>
            <a:picLocks noChangeAspect="1"/>
          </p:cNvPicPr>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t="-20771" b="-20771"/>
          <a:stretch>
            <a:fillRect/>
          </a:stretch>
        </p:blipFill>
        <p:spPr>
          <a:xfrm>
            <a:off x="4568706" y="994879"/>
            <a:ext cx="4241862" cy="2545117"/>
          </a:xfrm>
          <a:prstGeom prst="rect">
            <a:avLst/>
          </a:prstGeom>
        </p:spPr>
      </p:pic>
      <p:sp>
        <p:nvSpPr>
          <p:cNvPr id="60" name="TextBox 59"/>
          <p:cNvSpPr txBox="1"/>
          <p:nvPr/>
        </p:nvSpPr>
        <p:spPr>
          <a:xfrm>
            <a:off x="1258899" y="3437034"/>
            <a:ext cx="1493756" cy="369332"/>
          </a:xfrm>
          <a:prstGeom prst="rect">
            <a:avLst/>
          </a:prstGeom>
          <a:noFill/>
        </p:spPr>
        <p:txBody>
          <a:bodyPr wrap="square" rtlCol="0">
            <a:spAutoFit/>
          </a:bodyPr>
          <a:lstStyle/>
          <a:p>
            <a:r>
              <a:rPr lang="en-US" dirty="0" smtClean="0"/>
              <a:t>assign(</a:t>
            </a:r>
            <a:r>
              <a:rPr lang="en-US" dirty="0" err="1" smtClean="0"/>
              <a:t>tmp</a:t>
            </a:r>
            <a:r>
              <a:rPr lang="en-US" dirty="0" smtClean="0"/>
              <a:t>, e)</a:t>
            </a:r>
            <a:endParaRPr lang="en-US" dirty="0"/>
          </a:p>
        </p:txBody>
      </p:sp>
      <p:sp>
        <p:nvSpPr>
          <p:cNvPr id="61" name="TextBox 60"/>
          <p:cNvSpPr txBox="1"/>
          <p:nvPr/>
        </p:nvSpPr>
        <p:spPr>
          <a:xfrm>
            <a:off x="2035516" y="4256701"/>
            <a:ext cx="2102705" cy="369332"/>
          </a:xfrm>
          <a:prstGeom prst="rect">
            <a:avLst/>
          </a:prstGeom>
          <a:noFill/>
        </p:spPr>
        <p:txBody>
          <a:bodyPr wrap="square" rtlCol="0">
            <a:spAutoFit/>
          </a:bodyPr>
          <a:lstStyle/>
          <a:p>
            <a:r>
              <a:rPr lang="en-US" dirty="0" smtClean="0"/>
              <a:t>flow(</a:t>
            </a:r>
            <a:r>
              <a:rPr lang="en-US" dirty="0" err="1" smtClean="0"/>
              <a:t>biwidth</a:t>
            </a:r>
            <a:r>
              <a:rPr lang="en-US" dirty="0" smtClean="0"/>
              <a:t>, </a:t>
            </a:r>
            <a:r>
              <a:rPr lang="en-US" dirty="0" err="1" smtClean="0"/>
              <a:t>tmp</a:t>
            </a:r>
            <a:r>
              <a:rPr lang="en-US" dirty="0" smtClean="0"/>
              <a:t>)</a:t>
            </a:r>
            <a:endParaRPr lang="en-US" dirty="0"/>
          </a:p>
        </p:txBody>
      </p:sp>
      <p:sp>
        <p:nvSpPr>
          <p:cNvPr id="62" name="TextBox 61"/>
          <p:cNvSpPr txBox="1"/>
          <p:nvPr/>
        </p:nvSpPr>
        <p:spPr>
          <a:xfrm>
            <a:off x="2855753" y="3455751"/>
            <a:ext cx="1823122" cy="369332"/>
          </a:xfrm>
          <a:prstGeom prst="rect">
            <a:avLst/>
          </a:prstGeom>
          <a:noFill/>
        </p:spPr>
        <p:txBody>
          <a:bodyPr wrap="square" rtlCol="0">
            <a:spAutoFit/>
          </a:bodyPr>
          <a:lstStyle/>
          <a:p>
            <a:pPr algn="ctr"/>
            <a:r>
              <a:rPr lang="en-US" dirty="0" smtClean="0">
                <a:solidFill>
                  <a:srgbClr val="000000"/>
                </a:solidFill>
                <a:cs typeface="Grammond"/>
              </a:rPr>
              <a:t>ref(e, </a:t>
            </a:r>
            <a:r>
              <a:rPr lang="en-US" dirty="0" err="1" smtClean="0">
                <a:solidFill>
                  <a:srgbClr val="000000"/>
                </a:solidFill>
                <a:cs typeface="Grammond"/>
              </a:rPr>
              <a:t>biwidth</a:t>
            </a:r>
            <a:r>
              <a:rPr lang="en-US" dirty="0" smtClean="0">
                <a:solidFill>
                  <a:srgbClr val="000000"/>
                </a:solidFill>
                <a:cs typeface="Grammond"/>
              </a:rPr>
              <a:t>)</a:t>
            </a:r>
            <a:endParaRPr lang="en-US" dirty="0">
              <a:solidFill>
                <a:srgbClr val="000000"/>
              </a:solidFill>
              <a:cs typeface="Grammond"/>
            </a:endParaRPr>
          </a:p>
        </p:txBody>
      </p:sp>
      <p:cxnSp>
        <p:nvCxnSpPr>
          <p:cNvPr id="63" name="Straight Connector 62"/>
          <p:cNvCxnSpPr>
            <a:stCxn id="60" idx="2"/>
          </p:cNvCxnSpPr>
          <p:nvPr/>
        </p:nvCxnSpPr>
        <p:spPr>
          <a:xfrm>
            <a:off x="2005777" y="3806366"/>
            <a:ext cx="900261" cy="293039"/>
          </a:xfrm>
          <a:prstGeom prst="line">
            <a:avLst/>
          </a:prstGeom>
          <a:ln w="19050"/>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flipH="1">
            <a:off x="2904424" y="3825083"/>
            <a:ext cx="888036" cy="286890"/>
          </a:xfrm>
          <a:prstGeom prst="line">
            <a:avLst/>
          </a:prstGeom>
          <a:ln w="19050"/>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flipH="1">
            <a:off x="2907883" y="4091781"/>
            <a:ext cx="1"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67" name="TextBox 66"/>
          <p:cNvSpPr txBox="1"/>
          <p:nvPr/>
        </p:nvSpPr>
        <p:spPr>
          <a:xfrm>
            <a:off x="4604968" y="3463671"/>
            <a:ext cx="1947362" cy="369332"/>
          </a:xfrm>
          <a:prstGeom prst="rect">
            <a:avLst/>
          </a:prstGeom>
          <a:noFill/>
        </p:spPr>
        <p:txBody>
          <a:bodyPr wrap="square" rtlCol="0">
            <a:spAutoFit/>
          </a:bodyPr>
          <a:lstStyle/>
          <a:p>
            <a:r>
              <a:rPr lang="en-US" dirty="0" smtClean="0">
                <a:solidFill>
                  <a:srgbClr val="000000"/>
                </a:solidFill>
              </a:rPr>
              <a:t>assign(</a:t>
            </a:r>
            <a:r>
              <a:rPr lang="en-US" dirty="0" err="1" smtClean="0">
                <a:solidFill>
                  <a:srgbClr val="000000"/>
                </a:solidFill>
              </a:rPr>
              <a:t>rowbytes</a:t>
            </a:r>
            <a:r>
              <a:rPr lang="en-US" dirty="0" smtClean="0">
                <a:solidFill>
                  <a:srgbClr val="000000"/>
                </a:solidFill>
              </a:rPr>
              <a:t>, f)</a:t>
            </a:r>
            <a:endParaRPr lang="en-US" dirty="0">
              <a:solidFill>
                <a:srgbClr val="000000"/>
              </a:solidFill>
            </a:endParaRPr>
          </a:p>
        </p:txBody>
      </p:sp>
      <p:sp>
        <p:nvSpPr>
          <p:cNvPr id="68" name="TextBox 67"/>
          <p:cNvSpPr txBox="1"/>
          <p:nvPr/>
        </p:nvSpPr>
        <p:spPr>
          <a:xfrm>
            <a:off x="5180417" y="4308488"/>
            <a:ext cx="2102705" cy="369332"/>
          </a:xfrm>
          <a:prstGeom prst="rect">
            <a:avLst/>
          </a:prstGeom>
          <a:noFill/>
        </p:spPr>
        <p:txBody>
          <a:bodyPr wrap="square" rtlCol="0">
            <a:spAutoFit/>
          </a:bodyPr>
          <a:lstStyle/>
          <a:p>
            <a:r>
              <a:rPr lang="en-US" dirty="0" smtClean="0"/>
              <a:t>flow(</a:t>
            </a:r>
            <a:r>
              <a:rPr lang="en-US" dirty="0" err="1" smtClean="0"/>
              <a:t>tmp</a:t>
            </a:r>
            <a:r>
              <a:rPr lang="en-US" dirty="0" smtClean="0"/>
              <a:t>, </a:t>
            </a:r>
            <a:r>
              <a:rPr lang="en-US" dirty="0" err="1" smtClean="0"/>
              <a:t>rowbytes</a:t>
            </a:r>
            <a:r>
              <a:rPr lang="en-US" dirty="0" smtClean="0"/>
              <a:t>)</a:t>
            </a:r>
            <a:endParaRPr lang="en-US" dirty="0"/>
          </a:p>
        </p:txBody>
      </p:sp>
      <p:cxnSp>
        <p:nvCxnSpPr>
          <p:cNvPr id="70" name="Straight Connector 69"/>
          <p:cNvCxnSpPr/>
          <p:nvPr/>
        </p:nvCxnSpPr>
        <p:spPr>
          <a:xfrm>
            <a:off x="5268233" y="3885626"/>
            <a:ext cx="946155" cy="265566"/>
          </a:xfrm>
          <a:prstGeom prst="line">
            <a:avLst/>
          </a:prstGeom>
          <a:ln w="19050"/>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flipH="1">
            <a:off x="6214389" y="3895073"/>
            <a:ext cx="928850" cy="256119"/>
          </a:xfrm>
          <a:prstGeom prst="line">
            <a:avLst/>
          </a:prstGeom>
          <a:ln w="19050"/>
        </p:spPr>
        <p:style>
          <a:lnRef idx="1">
            <a:schemeClr val="dk1"/>
          </a:lnRef>
          <a:fillRef idx="0">
            <a:schemeClr val="dk1"/>
          </a:fillRef>
          <a:effectRef idx="0">
            <a:schemeClr val="dk1"/>
          </a:effectRef>
          <a:fontRef idx="minor">
            <a:schemeClr val="tx1"/>
          </a:fontRef>
        </p:style>
      </p:cxnSp>
      <p:cxnSp>
        <p:nvCxnSpPr>
          <p:cNvPr id="72" name="Straight Arrow Connector 71"/>
          <p:cNvCxnSpPr/>
          <p:nvPr/>
        </p:nvCxnSpPr>
        <p:spPr>
          <a:xfrm flipH="1">
            <a:off x="6216233" y="4143568"/>
            <a:ext cx="1"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6415563" y="3469813"/>
            <a:ext cx="1455351" cy="369332"/>
          </a:xfrm>
          <a:prstGeom prst="rect">
            <a:avLst/>
          </a:prstGeom>
          <a:noFill/>
        </p:spPr>
        <p:txBody>
          <a:bodyPr wrap="square" rtlCol="0">
            <a:spAutoFit/>
          </a:bodyPr>
          <a:lstStyle/>
          <a:p>
            <a:pPr algn="ctr"/>
            <a:r>
              <a:rPr lang="en-US" dirty="0" smtClean="0">
                <a:solidFill>
                  <a:srgbClr val="000000"/>
                </a:solidFill>
                <a:cs typeface="Grammond"/>
              </a:rPr>
              <a:t>ref(f, </a:t>
            </a:r>
            <a:r>
              <a:rPr lang="en-US" dirty="0" err="1" smtClean="0">
                <a:solidFill>
                  <a:srgbClr val="000000"/>
                </a:solidFill>
                <a:cs typeface="Grammond"/>
              </a:rPr>
              <a:t>tmp</a:t>
            </a:r>
            <a:r>
              <a:rPr lang="en-US" dirty="0" smtClean="0">
                <a:solidFill>
                  <a:srgbClr val="000000"/>
                </a:solidFill>
                <a:cs typeface="Grammond"/>
              </a:rPr>
              <a:t>)</a:t>
            </a:r>
            <a:endParaRPr lang="en-US" dirty="0">
              <a:solidFill>
                <a:srgbClr val="000000"/>
              </a:solidFill>
              <a:cs typeface="Grammond"/>
            </a:endParaRPr>
          </a:p>
        </p:txBody>
      </p:sp>
      <p:grpSp>
        <p:nvGrpSpPr>
          <p:cNvPr id="26" name="Group 25"/>
          <p:cNvGrpSpPr/>
          <p:nvPr/>
        </p:nvGrpSpPr>
        <p:grpSpPr>
          <a:xfrm>
            <a:off x="3086869" y="4626033"/>
            <a:ext cx="3144901" cy="1170961"/>
            <a:chOff x="3086869" y="4626033"/>
            <a:chExt cx="3144901" cy="1170961"/>
          </a:xfrm>
        </p:grpSpPr>
        <p:cxnSp>
          <p:nvCxnSpPr>
            <p:cNvPr id="74" name="Straight Connector 73"/>
            <p:cNvCxnSpPr>
              <a:stCxn id="61" idx="2"/>
            </p:cNvCxnSpPr>
            <p:nvPr/>
          </p:nvCxnSpPr>
          <p:spPr>
            <a:xfrm>
              <a:off x="3086869" y="4626033"/>
              <a:ext cx="1681545" cy="518585"/>
            </a:xfrm>
            <a:prstGeom prst="line">
              <a:avLst/>
            </a:prstGeom>
            <a:ln w="19050"/>
          </p:spPr>
          <p:style>
            <a:lnRef idx="1">
              <a:schemeClr val="dk1"/>
            </a:lnRef>
            <a:fillRef idx="0">
              <a:schemeClr val="dk1"/>
            </a:fillRef>
            <a:effectRef idx="0">
              <a:schemeClr val="dk1"/>
            </a:effectRef>
            <a:fontRef idx="minor">
              <a:schemeClr val="tx1"/>
            </a:fontRef>
          </p:style>
        </p:cxnSp>
        <p:cxnSp>
          <p:nvCxnSpPr>
            <p:cNvPr id="75" name="Straight Connector 74"/>
            <p:cNvCxnSpPr>
              <a:stCxn id="68" idx="2"/>
            </p:cNvCxnSpPr>
            <p:nvPr/>
          </p:nvCxnSpPr>
          <p:spPr>
            <a:xfrm flipH="1">
              <a:off x="4727578" y="4677820"/>
              <a:ext cx="1504192" cy="465289"/>
            </a:xfrm>
            <a:prstGeom prst="line">
              <a:avLst/>
            </a:prstGeom>
            <a:ln w="19050"/>
          </p:spPr>
          <p:style>
            <a:lnRef idx="1">
              <a:schemeClr val="dk1"/>
            </a:lnRef>
            <a:fillRef idx="0">
              <a:schemeClr val="dk1"/>
            </a:fillRef>
            <a:effectRef idx="0">
              <a:schemeClr val="dk1"/>
            </a:effectRef>
            <a:fontRef idx="minor">
              <a:schemeClr val="tx1"/>
            </a:fontRef>
          </p:style>
        </p:cxnSp>
        <p:cxnSp>
          <p:nvCxnSpPr>
            <p:cNvPr id="76" name="Straight Arrow Connector 75"/>
            <p:cNvCxnSpPr/>
            <p:nvPr/>
          </p:nvCxnSpPr>
          <p:spPr>
            <a:xfrm flipH="1">
              <a:off x="4752720" y="5136994"/>
              <a:ext cx="4978" cy="34563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77" name="TextBox 76"/>
            <p:cNvSpPr txBox="1"/>
            <p:nvPr/>
          </p:nvSpPr>
          <p:spPr>
            <a:xfrm>
              <a:off x="3520701" y="5427662"/>
              <a:ext cx="2464207" cy="369332"/>
            </a:xfrm>
            <a:prstGeom prst="rect">
              <a:avLst/>
            </a:prstGeom>
            <a:noFill/>
          </p:spPr>
          <p:txBody>
            <a:bodyPr wrap="square" rtlCol="0">
              <a:spAutoFit/>
            </a:bodyPr>
            <a:lstStyle/>
            <a:p>
              <a:r>
                <a:rPr lang="en-US" dirty="0" smtClean="0"/>
                <a:t>flow(</a:t>
              </a:r>
              <a:r>
                <a:rPr lang="en-US" dirty="0" err="1" smtClean="0"/>
                <a:t>biwidth</a:t>
              </a:r>
              <a:r>
                <a:rPr lang="en-US" dirty="0" smtClean="0"/>
                <a:t>, </a:t>
              </a:r>
              <a:r>
                <a:rPr lang="en-US" dirty="0" err="1" smtClean="0"/>
                <a:t>rowbytes</a:t>
              </a:r>
              <a:r>
                <a:rPr lang="en-US" dirty="0" smtClean="0"/>
                <a:t>)</a:t>
              </a:r>
              <a:endParaRPr lang="en-US" dirty="0"/>
            </a:p>
          </p:txBody>
        </p:sp>
      </p:grpSp>
      <p:cxnSp>
        <p:nvCxnSpPr>
          <p:cNvPr id="78" name="Straight Arrow Connector 77"/>
          <p:cNvCxnSpPr/>
          <p:nvPr/>
        </p:nvCxnSpPr>
        <p:spPr>
          <a:xfrm>
            <a:off x="2015510" y="3324109"/>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7173689" y="3352248"/>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a:off x="3764755" y="3325611"/>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82" name="Straight Arrow Connector 81"/>
          <p:cNvCxnSpPr/>
          <p:nvPr/>
        </p:nvCxnSpPr>
        <p:spPr>
          <a:xfrm>
            <a:off x="5424444" y="3338171"/>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7" name="Rectangle 26"/>
          <p:cNvSpPr/>
          <p:nvPr/>
        </p:nvSpPr>
        <p:spPr>
          <a:xfrm>
            <a:off x="265337" y="2029428"/>
            <a:ext cx="4211960" cy="400110"/>
          </a:xfrm>
          <a:prstGeom prst="rect">
            <a:avLst/>
          </a:prstGeom>
        </p:spPr>
        <p:txBody>
          <a:bodyPr wrap="none">
            <a:spAutoFit/>
          </a:bodyPr>
          <a:lstStyle/>
          <a:p>
            <a:pPr lvl="0"/>
            <a:r>
              <a:rPr lang="en-US" sz="2000" dirty="0" smtClean="0">
                <a:solidFill>
                  <a:prstClr val="black"/>
                </a:solidFill>
              </a:rPr>
              <a:t>flow(v1, v3) :- flow(v1, v2), flow(v2, v3).</a:t>
            </a:r>
            <a:endParaRPr lang="en-US" sz="2000" dirty="0">
              <a:solidFill>
                <a:prstClr val="black"/>
              </a:solidFill>
            </a:endParaRPr>
          </a:p>
        </p:txBody>
      </p:sp>
      <p:sp>
        <p:nvSpPr>
          <p:cNvPr id="28" name="Date Placeholder 27"/>
          <p:cNvSpPr>
            <a:spLocks noGrp="1"/>
          </p:cNvSpPr>
          <p:nvPr>
            <p:ph type="dt" sz="half" idx="10"/>
          </p:nvPr>
        </p:nvSpPr>
        <p:spPr/>
        <p:txBody>
          <a:bodyPr/>
          <a:lstStyle/>
          <a:p>
            <a:fld id="{E50BD14F-290B-974B-9E67-8AEC8F3357C7}"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73202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Derivations of analysis results</a:t>
            </a:r>
            <a:endParaRPr lang="en-US" dirty="0"/>
          </a:p>
        </p:txBody>
      </p:sp>
      <p:sp>
        <p:nvSpPr>
          <p:cNvPr id="4" name="Footer Placeholder 3"/>
          <p:cNvSpPr>
            <a:spLocks noGrp="1"/>
          </p:cNvSpPr>
          <p:nvPr>
            <p:ph type="ftr" sz="quarter" idx="11"/>
          </p:nvPr>
        </p:nvSpPr>
        <p:spPr/>
        <p:txBody>
          <a:bodyPr/>
          <a:lstStyle/>
          <a:p>
            <a:pPr algn="ctr"/>
            <a:r>
              <a:rPr lang="en-US" smtClean="0"/>
              <a:t>UC Berkeley</a:t>
            </a:r>
            <a:endParaRPr lang="en-US" dirty="0"/>
          </a:p>
        </p:txBody>
      </p:sp>
      <p:sp>
        <p:nvSpPr>
          <p:cNvPr id="89" name="Content Placeholder 1"/>
          <p:cNvSpPr>
            <a:spLocks noGrp="1"/>
          </p:cNvSpPr>
          <p:nvPr>
            <p:ph sz="quarter" idx="1"/>
          </p:nvPr>
        </p:nvSpPr>
        <p:spPr>
          <a:xfrm>
            <a:off x="457200" y="1372124"/>
            <a:ext cx="8229600" cy="1520088"/>
          </a:xfrm>
        </p:spPr>
        <p:txBody>
          <a:bodyPr>
            <a:noAutofit/>
          </a:bodyPr>
          <a:lstStyle/>
          <a:p>
            <a:r>
              <a:rPr lang="en-US" sz="2200" dirty="0" smtClean="0"/>
              <a:t>Expressive: enables analytics clients to mine rich features and patterns</a:t>
            </a:r>
          </a:p>
          <a:p>
            <a:r>
              <a:rPr lang="en-US" sz="2200" dirty="0" smtClean="0"/>
              <a:t>Uniform: spans reasoning performed across multiple analyses</a:t>
            </a:r>
          </a:p>
          <a:p>
            <a:r>
              <a:rPr lang="en-US" sz="2200" dirty="0" smtClean="0"/>
              <a:t>Portable: does not require to modify the underlying constraint solver</a:t>
            </a:r>
          </a:p>
          <a:p>
            <a:pPr marL="0" indent="0">
              <a:buNone/>
            </a:pPr>
            <a:endParaRPr lang="en-US" sz="2200" dirty="0"/>
          </a:p>
        </p:txBody>
      </p:sp>
      <p:sp>
        <p:nvSpPr>
          <p:cNvPr id="90" name="TextBox 89"/>
          <p:cNvSpPr txBox="1"/>
          <p:nvPr/>
        </p:nvSpPr>
        <p:spPr>
          <a:xfrm>
            <a:off x="1258899" y="3437034"/>
            <a:ext cx="1493756" cy="369332"/>
          </a:xfrm>
          <a:prstGeom prst="rect">
            <a:avLst/>
          </a:prstGeom>
          <a:noFill/>
        </p:spPr>
        <p:txBody>
          <a:bodyPr wrap="square" rtlCol="0">
            <a:spAutoFit/>
          </a:bodyPr>
          <a:lstStyle/>
          <a:p>
            <a:r>
              <a:rPr lang="en-US" dirty="0" smtClean="0"/>
              <a:t>assign(</a:t>
            </a:r>
            <a:r>
              <a:rPr lang="en-US" dirty="0" err="1" smtClean="0"/>
              <a:t>tmp</a:t>
            </a:r>
            <a:r>
              <a:rPr lang="en-US" dirty="0" smtClean="0"/>
              <a:t>, e)</a:t>
            </a:r>
            <a:endParaRPr lang="en-US" dirty="0"/>
          </a:p>
        </p:txBody>
      </p:sp>
      <p:sp>
        <p:nvSpPr>
          <p:cNvPr id="91" name="TextBox 90"/>
          <p:cNvSpPr txBox="1"/>
          <p:nvPr/>
        </p:nvSpPr>
        <p:spPr>
          <a:xfrm>
            <a:off x="2035516" y="4256701"/>
            <a:ext cx="2102705" cy="369332"/>
          </a:xfrm>
          <a:prstGeom prst="rect">
            <a:avLst/>
          </a:prstGeom>
          <a:noFill/>
        </p:spPr>
        <p:txBody>
          <a:bodyPr wrap="square" rtlCol="0">
            <a:spAutoFit/>
          </a:bodyPr>
          <a:lstStyle/>
          <a:p>
            <a:r>
              <a:rPr lang="en-US" dirty="0" smtClean="0"/>
              <a:t>flow(</a:t>
            </a:r>
            <a:r>
              <a:rPr lang="en-US" dirty="0" err="1" smtClean="0"/>
              <a:t>biwidth</a:t>
            </a:r>
            <a:r>
              <a:rPr lang="en-US" dirty="0" smtClean="0"/>
              <a:t>, </a:t>
            </a:r>
            <a:r>
              <a:rPr lang="en-US" dirty="0" err="1" smtClean="0"/>
              <a:t>tmp</a:t>
            </a:r>
            <a:r>
              <a:rPr lang="en-US" dirty="0" smtClean="0"/>
              <a:t>)</a:t>
            </a:r>
            <a:endParaRPr lang="en-US" dirty="0"/>
          </a:p>
        </p:txBody>
      </p:sp>
      <p:sp>
        <p:nvSpPr>
          <p:cNvPr id="92" name="TextBox 91"/>
          <p:cNvSpPr txBox="1"/>
          <p:nvPr/>
        </p:nvSpPr>
        <p:spPr>
          <a:xfrm>
            <a:off x="2855753" y="3455751"/>
            <a:ext cx="1823122" cy="369332"/>
          </a:xfrm>
          <a:prstGeom prst="rect">
            <a:avLst/>
          </a:prstGeom>
          <a:noFill/>
        </p:spPr>
        <p:txBody>
          <a:bodyPr wrap="square" rtlCol="0">
            <a:spAutoFit/>
          </a:bodyPr>
          <a:lstStyle/>
          <a:p>
            <a:pPr algn="ctr"/>
            <a:r>
              <a:rPr lang="en-US" dirty="0" smtClean="0">
                <a:solidFill>
                  <a:srgbClr val="000000"/>
                </a:solidFill>
                <a:cs typeface="Grammond"/>
              </a:rPr>
              <a:t>ref(e, </a:t>
            </a:r>
            <a:r>
              <a:rPr lang="en-US" dirty="0" err="1" smtClean="0">
                <a:solidFill>
                  <a:srgbClr val="000000"/>
                </a:solidFill>
                <a:cs typeface="Grammond"/>
              </a:rPr>
              <a:t>biwidth</a:t>
            </a:r>
            <a:r>
              <a:rPr lang="en-US" dirty="0" smtClean="0">
                <a:solidFill>
                  <a:srgbClr val="000000"/>
                </a:solidFill>
                <a:cs typeface="Grammond"/>
              </a:rPr>
              <a:t>)</a:t>
            </a:r>
            <a:endParaRPr lang="en-US" dirty="0">
              <a:solidFill>
                <a:srgbClr val="000000"/>
              </a:solidFill>
              <a:cs typeface="Grammond"/>
            </a:endParaRPr>
          </a:p>
        </p:txBody>
      </p:sp>
      <p:cxnSp>
        <p:nvCxnSpPr>
          <p:cNvPr id="93" name="Straight Connector 92"/>
          <p:cNvCxnSpPr>
            <a:stCxn id="90" idx="2"/>
          </p:cNvCxnSpPr>
          <p:nvPr/>
        </p:nvCxnSpPr>
        <p:spPr>
          <a:xfrm>
            <a:off x="2005777" y="3806366"/>
            <a:ext cx="900261" cy="293039"/>
          </a:xfrm>
          <a:prstGeom prst="line">
            <a:avLst/>
          </a:prstGeom>
          <a:ln w="19050"/>
        </p:spPr>
        <p:style>
          <a:lnRef idx="1">
            <a:schemeClr val="dk1"/>
          </a:lnRef>
          <a:fillRef idx="0">
            <a:schemeClr val="dk1"/>
          </a:fillRef>
          <a:effectRef idx="0">
            <a:schemeClr val="dk1"/>
          </a:effectRef>
          <a:fontRef idx="minor">
            <a:schemeClr val="tx1"/>
          </a:fontRef>
        </p:style>
      </p:cxnSp>
      <p:cxnSp>
        <p:nvCxnSpPr>
          <p:cNvPr id="94" name="Straight Connector 93"/>
          <p:cNvCxnSpPr/>
          <p:nvPr/>
        </p:nvCxnSpPr>
        <p:spPr>
          <a:xfrm flipH="1">
            <a:off x="2904424" y="3825083"/>
            <a:ext cx="888036" cy="286890"/>
          </a:xfrm>
          <a:prstGeom prst="line">
            <a:avLst/>
          </a:prstGeom>
          <a:ln w="19050"/>
        </p:spPr>
        <p:style>
          <a:lnRef idx="1">
            <a:schemeClr val="dk1"/>
          </a:lnRef>
          <a:fillRef idx="0">
            <a:schemeClr val="dk1"/>
          </a:fillRef>
          <a:effectRef idx="0">
            <a:schemeClr val="dk1"/>
          </a:effectRef>
          <a:fontRef idx="minor">
            <a:schemeClr val="tx1"/>
          </a:fontRef>
        </p:style>
      </p:cxnSp>
      <p:cxnSp>
        <p:nvCxnSpPr>
          <p:cNvPr id="95" name="Straight Arrow Connector 94"/>
          <p:cNvCxnSpPr/>
          <p:nvPr/>
        </p:nvCxnSpPr>
        <p:spPr>
          <a:xfrm flipH="1">
            <a:off x="2907883" y="4091781"/>
            <a:ext cx="1"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96" name="TextBox 95"/>
          <p:cNvSpPr txBox="1"/>
          <p:nvPr/>
        </p:nvSpPr>
        <p:spPr>
          <a:xfrm>
            <a:off x="4604968" y="3463671"/>
            <a:ext cx="1947362" cy="369332"/>
          </a:xfrm>
          <a:prstGeom prst="rect">
            <a:avLst/>
          </a:prstGeom>
          <a:noFill/>
        </p:spPr>
        <p:txBody>
          <a:bodyPr wrap="square" rtlCol="0">
            <a:spAutoFit/>
          </a:bodyPr>
          <a:lstStyle/>
          <a:p>
            <a:r>
              <a:rPr lang="en-US" dirty="0" smtClean="0">
                <a:solidFill>
                  <a:srgbClr val="000000"/>
                </a:solidFill>
              </a:rPr>
              <a:t>assign(</a:t>
            </a:r>
            <a:r>
              <a:rPr lang="en-US" dirty="0" err="1" smtClean="0">
                <a:solidFill>
                  <a:srgbClr val="000000"/>
                </a:solidFill>
              </a:rPr>
              <a:t>rowbytes</a:t>
            </a:r>
            <a:r>
              <a:rPr lang="en-US" dirty="0" smtClean="0">
                <a:solidFill>
                  <a:srgbClr val="000000"/>
                </a:solidFill>
              </a:rPr>
              <a:t>, f)</a:t>
            </a:r>
            <a:endParaRPr lang="en-US" dirty="0">
              <a:solidFill>
                <a:srgbClr val="000000"/>
              </a:solidFill>
            </a:endParaRPr>
          </a:p>
        </p:txBody>
      </p:sp>
      <p:sp>
        <p:nvSpPr>
          <p:cNvPr id="97" name="TextBox 96"/>
          <p:cNvSpPr txBox="1"/>
          <p:nvPr/>
        </p:nvSpPr>
        <p:spPr>
          <a:xfrm>
            <a:off x="5180417" y="4308488"/>
            <a:ext cx="2102705" cy="369332"/>
          </a:xfrm>
          <a:prstGeom prst="rect">
            <a:avLst/>
          </a:prstGeom>
          <a:noFill/>
        </p:spPr>
        <p:txBody>
          <a:bodyPr wrap="square" rtlCol="0">
            <a:spAutoFit/>
          </a:bodyPr>
          <a:lstStyle/>
          <a:p>
            <a:r>
              <a:rPr lang="en-US" dirty="0" smtClean="0"/>
              <a:t>flow(</a:t>
            </a:r>
            <a:r>
              <a:rPr lang="en-US" dirty="0" err="1" smtClean="0"/>
              <a:t>tmp</a:t>
            </a:r>
            <a:r>
              <a:rPr lang="en-US" dirty="0" smtClean="0"/>
              <a:t>, </a:t>
            </a:r>
            <a:r>
              <a:rPr lang="en-US" dirty="0" err="1" smtClean="0"/>
              <a:t>rowbytes</a:t>
            </a:r>
            <a:r>
              <a:rPr lang="en-US" dirty="0" smtClean="0"/>
              <a:t>)</a:t>
            </a:r>
            <a:endParaRPr lang="en-US" dirty="0"/>
          </a:p>
        </p:txBody>
      </p:sp>
      <p:cxnSp>
        <p:nvCxnSpPr>
          <p:cNvPr id="98" name="Straight Connector 97"/>
          <p:cNvCxnSpPr/>
          <p:nvPr/>
        </p:nvCxnSpPr>
        <p:spPr>
          <a:xfrm>
            <a:off x="5268233" y="3885626"/>
            <a:ext cx="946155" cy="265566"/>
          </a:xfrm>
          <a:prstGeom prst="line">
            <a:avLst/>
          </a:prstGeom>
          <a:ln w="19050"/>
        </p:spPr>
        <p:style>
          <a:lnRef idx="1">
            <a:schemeClr val="dk1"/>
          </a:lnRef>
          <a:fillRef idx="0">
            <a:schemeClr val="dk1"/>
          </a:fillRef>
          <a:effectRef idx="0">
            <a:schemeClr val="dk1"/>
          </a:effectRef>
          <a:fontRef idx="minor">
            <a:schemeClr val="tx1"/>
          </a:fontRef>
        </p:style>
      </p:cxnSp>
      <p:cxnSp>
        <p:nvCxnSpPr>
          <p:cNvPr id="99" name="Straight Connector 98"/>
          <p:cNvCxnSpPr/>
          <p:nvPr/>
        </p:nvCxnSpPr>
        <p:spPr>
          <a:xfrm flipH="1">
            <a:off x="6214389" y="3895073"/>
            <a:ext cx="928850" cy="256119"/>
          </a:xfrm>
          <a:prstGeom prst="line">
            <a:avLst/>
          </a:prstGeom>
          <a:ln w="19050"/>
        </p:spPr>
        <p:style>
          <a:lnRef idx="1">
            <a:schemeClr val="dk1"/>
          </a:lnRef>
          <a:fillRef idx="0">
            <a:schemeClr val="dk1"/>
          </a:fillRef>
          <a:effectRef idx="0">
            <a:schemeClr val="dk1"/>
          </a:effectRef>
          <a:fontRef idx="minor">
            <a:schemeClr val="tx1"/>
          </a:fontRef>
        </p:style>
      </p:cxnSp>
      <p:cxnSp>
        <p:nvCxnSpPr>
          <p:cNvPr id="100" name="Straight Arrow Connector 99"/>
          <p:cNvCxnSpPr/>
          <p:nvPr/>
        </p:nvCxnSpPr>
        <p:spPr>
          <a:xfrm flipH="1">
            <a:off x="6216233" y="4143568"/>
            <a:ext cx="1"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01" name="TextBox 100"/>
          <p:cNvSpPr txBox="1"/>
          <p:nvPr/>
        </p:nvSpPr>
        <p:spPr>
          <a:xfrm>
            <a:off x="6415563" y="3469813"/>
            <a:ext cx="1455351" cy="369332"/>
          </a:xfrm>
          <a:prstGeom prst="rect">
            <a:avLst/>
          </a:prstGeom>
          <a:noFill/>
        </p:spPr>
        <p:txBody>
          <a:bodyPr wrap="square" rtlCol="0">
            <a:spAutoFit/>
          </a:bodyPr>
          <a:lstStyle/>
          <a:p>
            <a:pPr algn="ctr"/>
            <a:r>
              <a:rPr lang="en-US" dirty="0" smtClean="0">
                <a:solidFill>
                  <a:srgbClr val="000000"/>
                </a:solidFill>
                <a:cs typeface="Grammond"/>
              </a:rPr>
              <a:t>ref(f, </a:t>
            </a:r>
            <a:r>
              <a:rPr lang="en-US" dirty="0" err="1" smtClean="0">
                <a:solidFill>
                  <a:srgbClr val="000000"/>
                </a:solidFill>
                <a:cs typeface="Grammond"/>
              </a:rPr>
              <a:t>tmp</a:t>
            </a:r>
            <a:r>
              <a:rPr lang="en-US" dirty="0" smtClean="0">
                <a:solidFill>
                  <a:srgbClr val="000000"/>
                </a:solidFill>
                <a:cs typeface="Grammond"/>
              </a:rPr>
              <a:t>)</a:t>
            </a:r>
            <a:endParaRPr lang="en-US" dirty="0">
              <a:solidFill>
                <a:srgbClr val="000000"/>
              </a:solidFill>
              <a:cs typeface="Grammond"/>
            </a:endParaRPr>
          </a:p>
        </p:txBody>
      </p:sp>
      <p:cxnSp>
        <p:nvCxnSpPr>
          <p:cNvPr id="102" name="Straight Connector 101"/>
          <p:cNvCxnSpPr>
            <a:stCxn id="91" idx="2"/>
          </p:cNvCxnSpPr>
          <p:nvPr/>
        </p:nvCxnSpPr>
        <p:spPr>
          <a:xfrm>
            <a:off x="3086869" y="4626033"/>
            <a:ext cx="1681545" cy="518585"/>
          </a:xfrm>
          <a:prstGeom prst="line">
            <a:avLst/>
          </a:prstGeom>
          <a:ln w="19050"/>
        </p:spPr>
        <p:style>
          <a:lnRef idx="1">
            <a:schemeClr val="dk1"/>
          </a:lnRef>
          <a:fillRef idx="0">
            <a:schemeClr val="dk1"/>
          </a:fillRef>
          <a:effectRef idx="0">
            <a:schemeClr val="dk1"/>
          </a:effectRef>
          <a:fontRef idx="minor">
            <a:schemeClr val="tx1"/>
          </a:fontRef>
        </p:style>
      </p:cxnSp>
      <p:cxnSp>
        <p:nvCxnSpPr>
          <p:cNvPr id="103" name="Straight Connector 102"/>
          <p:cNvCxnSpPr>
            <a:stCxn id="97" idx="2"/>
          </p:cNvCxnSpPr>
          <p:nvPr/>
        </p:nvCxnSpPr>
        <p:spPr>
          <a:xfrm flipH="1">
            <a:off x="4727578" y="4677820"/>
            <a:ext cx="1504192" cy="465289"/>
          </a:xfrm>
          <a:prstGeom prst="line">
            <a:avLst/>
          </a:prstGeom>
          <a:ln w="19050"/>
        </p:spPr>
        <p:style>
          <a:lnRef idx="1">
            <a:schemeClr val="dk1"/>
          </a:lnRef>
          <a:fillRef idx="0">
            <a:schemeClr val="dk1"/>
          </a:fillRef>
          <a:effectRef idx="0">
            <a:schemeClr val="dk1"/>
          </a:effectRef>
          <a:fontRef idx="minor">
            <a:schemeClr val="tx1"/>
          </a:fontRef>
        </p:style>
      </p:cxnSp>
      <p:cxnSp>
        <p:nvCxnSpPr>
          <p:cNvPr id="104" name="Straight Arrow Connector 103"/>
          <p:cNvCxnSpPr/>
          <p:nvPr/>
        </p:nvCxnSpPr>
        <p:spPr>
          <a:xfrm flipH="1">
            <a:off x="4752720" y="5136994"/>
            <a:ext cx="4978" cy="34563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05" name="TextBox 104"/>
          <p:cNvSpPr txBox="1"/>
          <p:nvPr/>
        </p:nvSpPr>
        <p:spPr>
          <a:xfrm>
            <a:off x="3520701" y="5427662"/>
            <a:ext cx="2464207" cy="369332"/>
          </a:xfrm>
          <a:prstGeom prst="rect">
            <a:avLst/>
          </a:prstGeom>
          <a:noFill/>
        </p:spPr>
        <p:txBody>
          <a:bodyPr wrap="square" rtlCol="0">
            <a:spAutoFit/>
          </a:bodyPr>
          <a:lstStyle/>
          <a:p>
            <a:r>
              <a:rPr lang="en-US" dirty="0" smtClean="0"/>
              <a:t>flow(</a:t>
            </a:r>
            <a:r>
              <a:rPr lang="en-US" dirty="0" err="1" smtClean="0"/>
              <a:t>biwidth</a:t>
            </a:r>
            <a:r>
              <a:rPr lang="en-US" dirty="0" smtClean="0"/>
              <a:t>, </a:t>
            </a:r>
            <a:r>
              <a:rPr lang="en-US" dirty="0" err="1" smtClean="0"/>
              <a:t>rowbytes</a:t>
            </a:r>
            <a:r>
              <a:rPr lang="en-US" dirty="0" smtClean="0"/>
              <a:t>)</a:t>
            </a:r>
            <a:endParaRPr lang="en-US" dirty="0"/>
          </a:p>
        </p:txBody>
      </p:sp>
      <p:cxnSp>
        <p:nvCxnSpPr>
          <p:cNvPr id="106" name="Straight Arrow Connector 105"/>
          <p:cNvCxnSpPr/>
          <p:nvPr/>
        </p:nvCxnSpPr>
        <p:spPr>
          <a:xfrm>
            <a:off x="2015510" y="3324109"/>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07" name="Straight Arrow Connector 106"/>
          <p:cNvCxnSpPr/>
          <p:nvPr/>
        </p:nvCxnSpPr>
        <p:spPr>
          <a:xfrm>
            <a:off x="7173689" y="3352248"/>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08" name="Straight Arrow Connector 107"/>
          <p:cNvCxnSpPr/>
          <p:nvPr/>
        </p:nvCxnSpPr>
        <p:spPr>
          <a:xfrm>
            <a:off x="3764755" y="3325611"/>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09" name="Straight Arrow Connector 108"/>
          <p:cNvCxnSpPr/>
          <p:nvPr/>
        </p:nvCxnSpPr>
        <p:spPr>
          <a:xfrm>
            <a:off x="5424444" y="3338171"/>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5" name="Date Placeholder 24"/>
          <p:cNvSpPr>
            <a:spLocks noGrp="1"/>
          </p:cNvSpPr>
          <p:nvPr>
            <p:ph type="dt" sz="half" idx="10"/>
          </p:nvPr>
        </p:nvSpPr>
        <p:spPr/>
        <p:txBody>
          <a:bodyPr/>
          <a:lstStyle/>
          <a:p>
            <a:fld id="{2893DBFF-89D6-404E-9D1F-F7E4E298C365}"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21296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build="p"/>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Combining logical and probabilistic reasoning</a:t>
            </a:r>
          </a:p>
        </p:txBody>
      </p:sp>
      <p:sp>
        <p:nvSpPr>
          <p:cNvPr id="4" name="Footer Placeholder 3"/>
          <p:cNvSpPr>
            <a:spLocks noGrp="1"/>
          </p:cNvSpPr>
          <p:nvPr>
            <p:ph type="ftr" sz="quarter" idx="11"/>
          </p:nvPr>
        </p:nvSpPr>
        <p:spPr/>
        <p:txBody>
          <a:bodyPr/>
          <a:lstStyle/>
          <a:p>
            <a:pPr algn="ctr"/>
            <a:r>
              <a:rPr lang="en-US" smtClean="0"/>
              <a:t>UC Berkeley</a:t>
            </a:r>
            <a:endParaRPr lang="en-US" dirty="0"/>
          </a:p>
        </p:txBody>
      </p:sp>
      <p:sp>
        <p:nvSpPr>
          <p:cNvPr id="7" name="Rectangle 6"/>
          <p:cNvSpPr/>
          <p:nvPr/>
        </p:nvSpPr>
        <p:spPr>
          <a:xfrm>
            <a:off x="306929" y="1328043"/>
            <a:ext cx="8544738" cy="1785104"/>
          </a:xfrm>
          <a:prstGeom prst="rect">
            <a:avLst/>
          </a:prstGeom>
        </p:spPr>
        <p:txBody>
          <a:bodyPr wrap="square">
            <a:spAutoFit/>
          </a:bodyPr>
          <a:lstStyle/>
          <a:p>
            <a:r>
              <a:rPr lang="en-US" sz="2000" dirty="0" smtClean="0"/>
              <a:t/>
            </a:r>
            <a:br>
              <a:rPr lang="en-US" sz="2000" dirty="0" smtClean="0"/>
            </a:br>
            <a:r>
              <a:rPr lang="en-US" sz="1000" dirty="0" smtClean="0"/>
              <a:t/>
            </a:r>
            <a:br>
              <a:rPr lang="en-US" sz="1000" dirty="0" smtClean="0"/>
            </a:br>
            <a:r>
              <a:rPr lang="en-US" sz="2000" dirty="0" smtClean="0"/>
              <a:t>flow(v1, v2) :- assign(v2, e1)</a:t>
            </a:r>
            <a:r>
              <a:rPr lang="en-US" sz="2000" dirty="0"/>
              <a:t>, </a:t>
            </a:r>
            <a:r>
              <a:rPr lang="en-US" sz="2000" dirty="0" smtClean="0"/>
              <a:t>ref(e1, v1).</a:t>
            </a:r>
            <a:br>
              <a:rPr lang="en-US" sz="2000" dirty="0" smtClean="0"/>
            </a:br>
            <a:endParaRPr lang="en-US" sz="500" dirty="0" smtClean="0"/>
          </a:p>
          <a:p>
            <a:r>
              <a:rPr lang="en-US" sz="2000" dirty="0" smtClean="0"/>
              <a:t>flow</a:t>
            </a:r>
            <a:r>
              <a:rPr lang="en-US" sz="2000" dirty="0"/>
              <a:t>(v1, v3) :- flow(v1, v2), flow(v2, v3)</a:t>
            </a:r>
            <a:r>
              <a:rPr lang="en-US" sz="2000" dirty="0" smtClean="0"/>
              <a:t>.</a:t>
            </a:r>
          </a:p>
          <a:p>
            <a:endParaRPr lang="en-US" sz="1500" dirty="0" smtClean="0"/>
          </a:p>
          <a:p>
            <a:endParaRPr lang="en-US" sz="2000" b="1" dirty="0" smtClean="0"/>
          </a:p>
        </p:txBody>
      </p:sp>
      <p:pic>
        <p:nvPicPr>
          <p:cNvPr id="57" name="Content Placeholder 6" descr="vul1.png"/>
          <p:cNvPicPr>
            <a:picLocks noChangeAspect="1"/>
          </p:cNvPicPr>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t="-20771" b="-20771"/>
          <a:stretch>
            <a:fillRect/>
          </a:stretch>
        </p:blipFill>
        <p:spPr>
          <a:xfrm>
            <a:off x="4568706" y="919429"/>
            <a:ext cx="4241862" cy="2545117"/>
          </a:xfrm>
          <a:prstGeom prst="rect">
            <a:avLst/>
          </a:prstGeom>
        </p:spPr>
      </p:pic>
      <p:sp>
        <p:nvSpPr>
          <p:cNvPr id="26" name="Content Placeholder 1"/>
          <p:cNvSpPr>
            <a:spLocks noGrp="1"/>
          </p:cNvSpPr>
          <p:nvPr>
            <p:ph sz="quarter" idx="1"/>
          </p:nvPr>
        </p:nvSpPr>
        <p:spPr>
          <a:xfrm>
            <a:off x="1087302" y="4154880"/>
            <a:ext cx="6905717" cy="1795518"/>
          </a:xfrm>
        </p:spPr>
        <p:txBody>
          <a:bodyPr>
            <a:normAutofit/>
          </a:bodyPr>
          <a:lstStyle/>
          <a:p>
            <a:r>
              <a:rPr lang="en-US" dirty="0" smtClean="0"/>
              <a:t>Hard optimization problem (</a:t>
            </a:r>
            <a:r>
              <a:rPr lang="en-US" dirty="0" err="1" smtClean="0"/>
              <a:t>MaxSAT</a:t>
            </a:r>
            <a:r>
              <a:rPr lang="en-US" dirty="0" smtClean="0"/>
              <a:t>)</a:t>
            </a:r>
          </a:p>
          <a:p>
            <a:pPr lvl="1"/>
            <a:r>
              <a:rPr lang="en-US" dirty="0" smtClean="0"/>
              <a:t>Two phases: grounding </a:t>
            </a:r>
            <a:r>
              <a:rPr lang="en-US" sz="1800" dirty="0" smtClean="0">
                <a:latin typeface="Wingdings"/>
                <a:ea typeface="Wingdings"/>
                <a:cs typeface="Wingdings"/>
                <a:sym typeface="Wingdings"/>
              </a:rPr>
              <a:t></a:t>
            </a:r>
            <a:r>
              <a:rPr lang="en-US" dirty="0" smtClean="0"/>
              <a:t> solving; both hard to scale</a:t>
            </a:r>
          </a:p>
          <a:p>
            <a:r>
              <a:rPr lang="en-US" dirty="0" smtClean="0"/>
              <a:t>Where do weights come from?</a:t>
            </a:r>
          </a:p>
          <a:p>
            <a:pPr lvl="1"/>
            <a:r>
              <a:rPr lang="en-US" dirty="0" smtClean="0"/>
              <a:t>Crowdsourcing, active learning, …</a:t>
            </a:r>
          </a:p>
          <a:p>
            <a:endParaRPr lang="en-US" dirty="0" smtClean="0"/>
          </a:p>
          <a:p>
            <a:endParaRPr lang="en-US" dirty="0"/>
          </a:p>
        </p:txBody>
      </p:sp>
      <p:sp>
        <p:nvSpPr>
          <p:cNvPr id="8" name="Rectangle 7"/>
          <p:cNvSpPr/>
          <p:nvPr/>
        </p:nvSpPr>
        <p:spPr>
          <a:xfrm>
            <a:off x="311201" y="2761134"/>
            <a:ext cx="1931939" cy="400110"/>
          </a:xfrm>
          <a:prstGeom prst="rect">
            <a:avLst/>
          </a:prstGeom>
        </p:spPr>
        <p:txBody>
          <a:bodyPr wrap="none">
            <a:spAutoFit/>
          </a:bodyPr>
          <a:lstStyle/>
          <a:p>
            <a:pPr lvl="0"/>
            <a:r>
              <a:rPr lang="en-US" sz="2000" b="1" dirty="0" smtClean="0">
                <a:solidFill>
                  <a:prstClr val="black"/>
                </a:solidFill>
              </a:rPr>
              <a:t>Soft constraints:</a:t>
            </a:r>
            <a:endParaRPr lang="en-US" sz="2000" b="1" dirty="0">
              <a:solidFill>
                <a:prstClr val="black"/>
              </a:solidFill>
            </a:endParaRPr>
          </a:p>
        </p:txBody>
      </p:sp>
      <p:sp>
        <p:nvSpPr>
          <p:cNvPr id="9" name="Rectangle 8"/>
          <p:cNvSpPr/>
          <p:nvPr/>
        </p:nvSpPr>
        <p:spPr>
          <a:xfrm>
            <a:off x="298098" y="1380121"/>
            <a:ext cx="2725168" cy="677108"/>
          </a:xfrm>
          <a:prstGeom prst="rect">
            <a:avLst/>
          </a:prstGeom>
        </p:spPr>
        <p:txBody>
          <a:bodyPr wrap="square">
            <a:spAutoFit/>
          </a:bodyPr>
          <a:lstStyle/>
          <a:p>
            <a:r>
              <a:rPr lang="en-US" sz="2000" b="1" dirty="0" smtClean="0">
                <a:solidFill>
                  <a:prstClr val="black"/>
                </a:solidFill>
              </a:rPr>
              <a:t>Hard constraints:</a:t>
            </a:r>
            <a:r>
              <a:rPr lang="en-US" sz="2000" dirty="0" smtClean="0">
                <a:solidFill>
                  <a:prstClr val="black"/>
                </a:solidFill>
              </a:rPr>
              <a:t/>
            </a:r>
            <a:br>
              <a:rPr lang="en-US" sz="2000" dirty="0" smtClean="0">
                <a:solidFill>
                  <a:prstClr val="black"/>
                </a:solidFill>
              </a:rPr>
            </a:br>
            <a:endParaRPr lang="en-US" dirty="0"/>
          </a:p>
        </p:txBody>
      </p:sp>
      <p:sp>
        <p:nvSpPr>
          <p:cNvPr id="10" name="Rectangle 9"/>
          <p:cNvSpPr/>
          <p:nvPr/>
        </p:nvSpPr>
        <p:spPr>
          <a:xfrm>
            <a:off x="311903" y="3161056"/>
            <a:ext cx="6687165" cy="400110"/>
          </a:xfrm>
          <a:prstGeom prst="rect">
            <a:avLst/>
          </a:prstGeom>
        </p:spPr>
        <p:txBody>
          <a:bodyPr wrap="square">
            <a:spAutoFit/>
          </a:bodyPr>
          <a:lstStyle/>
          <a:p>
            <a:pPr lvl="0"/>
            <a:r>
              <a:rPr lang="en-US" sz="2000" dirty="0" err="1" smtClean="0">
                <a:solidFill>
                  <a:prstClr val="black"/>
                </a:solidFill>
              </a:rPr>
              <a:t>vulnerable(v</a:t>
            </a:r>
            <a:r>
              <a:rPr lang="en-US" sz="2000" dirty="0" smtClean="0">
                <a:solidFill>
                  <a:prstClr val="black"/>
                </a:solidFill>
              </a:rPr>
              <a:t>) :- </a:t>
            </a:r>
            <a:r>
              <a:rPr lang="en-US" sz="2000" dirty="0" err="1" smtClean="0">
                <a:solidFill>
                  <a:prstClr val="black"/>
                </a:solidFill>
              </a:rPr>
              <a:t>source(v</a:t>
            </a:r>
            <a:r>
              <a:rPr lang="en-US" sz="2000" dirty="0" smtClean="0">
                <a:solidFill>
                  <a:prstClr val="black"/>
                </a:solidFill>
              </a:rPr>
              <a:t>), </a:t>
            </a:r>
            <a:r>
              <a:rPr lang="en-US" sz="2000" dirty="0" err="1" smtClean="0">
                <a:solidFill>
                  <a:prstClr val="black"/>
                </a:solidFill>
              </a:rPr>
              <a:t>overflow(v</a:t>
            </a:r>
            <a:r>
              <a:rPr lang="en-US" sz="2000" dirty="0" smtClean="0">
                <a:solidFill>
                  <a:prstClr val="black"/>
                </a:solidFill>
              </a:rPr>
              <a:t>), </a:t>
            </a:r>
            <a:r>
              <a:rPr lang="en-US" sz="2000" dirty="0" err="1" smtClean="0">
                <a:solidFill>
                  <a:prstClr val="black"/>
                </a:solidFill>
              </a:rPr>
              <a:t>sink(v</a:t>
            </a:r>
            <a:r>
              <a:rPr lang="en-US" sz="2000" dirty="0" smtClean="0">
                <a:solidFill>
                  <a:prstClr val="black"/>
                </a:solidFill>
              </a:rPr>
              <a:t>).  </a:t>
            </a:r>
            <a:r>
              <a:rPr lang="en-US" sz="2000" b="1" dirty="0" smtClean="0">
                <a:solidFill>
                  <a:prstClr val="black"/>
                </a:solidFill>
              </a:rPr>
              <a:t>weight 0.84</a:t>
            </a:r>
          </a:p>
        </p:txBody>
      </p:sp>
      <p:sp>
        <p:nvSpPr>
          <p:cNvPr id="11" name="Rectangle 10"/>
          <p:cNvSpPr/>
          <p:nvPr/>
        </p:nvSpPr>
        <p:spPr>
          <a:xfrm>
            <a:off x="298097" y="3533812"/>
            <a:ext cx="7128921" cy="400110"/>
          </a:xfrm>
          <a:prstGeom prst="rect">
            <a:avLst/>
          </a:prstGeom>
        </p:spPr>
        <p:txBody>
          <a:bodyPr wrap="square">
            <a:spAutoFit/>
          </a:bodyPr>
          <a:lstStyle/>
          <a:p>
            <a:pPr lvl="0"/>
            <a:r>
              <a:rPr lang="en-US" sz="2000" dirty="0" err="1" smtClean="0">
                <a:solidFill>
                  <a:prstClr val="black"/>
                </a:solidFill>
              </a:rPr>
              <a:t>sink(v</a:t>
            </a:r>
            <a:r>
              <a:rPr lang="en-US" sz="2000" dirty="0" smtClean="0">
                <a:solidFill>
                  <a:prstClr val="black"/>
                </a:solidFill>
              </a:rPr>
              <a:t>) :- </a:t>
            </a:r>
            <a:r>
              <a:rPr lang="en-US" sz="2000" dirty="0" err="1" smtClean="0">
                <a:solidFill>
                  <a:prstClr val="black"/>
                </a:solidFill>
              </a:rPr>
              <a:t>flow(v</a:t>
            </a:r>
            <a:r>
              <a:rPr lang="en-US" sz="2000" dirty="0" smtClean="0">
                <a:solidFill>
                  <a:prstClr val="black"/>
                </a:solidFill>
              </a:rPr>
              <a:t>, v2), arg(v2, </a:t>
            </a:r>
            <a:r>
              <a:rPr lang="en-US" sz="2000" dirty="0" err="1" smtClean="0">
                <a:solidFill>
                  <a:prstClr val="black"/>
                </a:solidFill>
              </a:rPr>
              <a:t>m</a:t>
            </a:r>
            <a:r>
              <a:rPr lang="en-US" sz="2000" dirty="0" smtClean="0">
                <a:solidFill>
                  <a:prstClr val="black"/>
                </a:solidFill>
              </a:rPr>
              <a:t>, </a:t>
            </a:r>
            <a:r>
              <a:rPr lang="en-US" sz="2000" dirty="0" err="1" smtClean="0">
                <a:solidFill>
                  <a:prstClr val="black"/>
                </a:solidFill>
              </a:rPr>
              <a:t>k</a:t>
            </a:r>
            <a:r>
              <a:rPr lang="en-US" sz="2000" dirty="0" smtClean="0">
                <a:solidFill>
                  <a:prstClr val="black"/>
                </a:solidFill>
              </a:rPr>
              <a:t>), </a:t>
            </a:r>
            <a:r>
              <a:rPr lang="en-US" sz="2000" dirty="0" err="1" smtClean="0">
                <a:solidFill>
                  <a:prstClr val="black"/>
                </a:solidFill>
              </a:rPr>
              <a:t>alloc(m</a:t>
            </a:r>
            <a:r>
              <a:rPr lang="en-US" sz="2000" dirty="0" smtClean="0">
                <a:solidFill>
                  <a:prstClr val="black"/>
                </a:solidFill>
              </a:rPr>
              <a:t>, </a:t>
            </a:r>
            <a:r>
              <a:rPr lang="en-US" sz="2000" dirty="0" err="1" smtClean="0">
                <a:solidFill>
                  <a:prstClr val="black"/>
                </a:solidFill>
              </a:rPr>
              <a:t>k</a:t>
            </a:r>
            <a:r>
              <a:rPr lang="en-US" sz="2000" dirty="0" smtClean="0">
                <a:solidFill>
                  <a:prstClr val="black"/>
                </a:solidFill>
              </a:rPr>
              <a:t>).   </a:t>
            </a:r>
            <a:r>
              <a:rPr lang="en-US" sz="2000" b="1" dirty="0" smtClean="0">
                <a:solidFill>
                  <a:prstClr val="black"/>
                </a:solidFill>
              </a:rPr>
              <a:t>weight 0.95</a:t>
            </a:r>
          </a:p>
        </p:txBody>
      </p:sp>
      <p:sp>
        <p:nvSpPr>
          <p:cNvPr id="12" name="Date Placeholder 11"/>
          <p:cNvSpPr>
            <a:spLocks noGrp="1"/>
          </p:cNvSpPr>
          <p:nvPr>
            <p:ph type="dt" sz="half" idx="10"/>
          </p:nvPr>
        </p:nvSpPr>
        <p:spPr/>
        <p:txBody>
          <a:bodyPr/>
          <a:lstStyle/>
          <a:p>
            <a:fld id="{818AECF6-09DB-1045-A5C1-BFF30998D574}"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64603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P spid="8" grpId="0"/>
      <p:bldP spid="9" grpId="0"/>
      <p:bldP spid="10" grpId="0"/>
      <p:bldP spid="11" grpId="0"/>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Declarative program analysis: Prevalent view</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sp>
        <p:nvSpPr>
          <p:cNvPr id="16" name="TextBox 15"/>
          <p:cNvSpPr txBox="1"/>
          <p:nvPr/>
        </p:nvSpPr>
        <p:spPr>
          <a:xfrm>
            <a:off x="2294539" y="2566310"/>
            <a:ext cx="1224395" cy="692497"/>
          </a:xfrm>
          <a:prstGeom prst="rect">
            <a:avLst/>
          </a:prstGeom>
          <a:solidFill>
            <a:schemeClr val="bg1"/>
          </a:solidFill>
          <a:ln w="38100" cmpd="sng">
            <a:solidFill>
              <a:schemeClr val="tx1"/>
            </a:solidFill>
          </a:ln>
        </p:spPr>
        <p:txBody>
          <a:bodyPr wrap="square" bIns="91440" rtlCol="0" anchor="ctr" anchorCtr="1">
            <a:spAutoFit/>
          </a:bodyPr>
          <a:lstStyle/>
          <a:p>
            <a:pPr algn="ctr"/>
            <a:r>
              <a:rPr lang="en-US" dirty="0" smtClean="0"/>
              <a:t>Constraint</a:t>
            </a:r>
            <a:br>
              <a:rPr lang="en-US" dirty="0" smtClean="0"/>
            </a:br>
            <a:r>
              <a:rPr lang="en-US" dirty="0" smtClean="0"/>
              <a:t>generation</a:t>
            </a:r>
            <a:endParaRPr lang="en-US" dirty="0"/>
          </a:p>
        </p:txBody>
      </p:sp>
      <p:cxnSp>
        <p:nvCxnSpPr>
          <p:cNvPr id="17" name="Straight Arrow Connector 16"/>
          <p:cNvCxnSpPr>
            <a:stCxn id="16" idx="3"/>
            <a:endCxn id="22" idx="2"/>
          </p:cNvCxnSpPr>
          <p:nvPr/>
        </p:nvCxnSpPr>
        <p:spPr>
          <a:xfrm flipV="1">
            <a:off x="3518934" y="2906607"/>
            <a:ext cx="552581" cy="5952"/>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5762529" y="2562503"/>
            <a:ext cx="1224395" cy="692497"/>
          </a:xfrm>
          <a:prstGeom prst="rect">
            <a:avLst/>
          </a:prstGeom>
          <a:solidFill>
            <a:schemeClr val="bg1"/>
          </a:solidFill>
          <a:ln w="38100" cmpd="sng">
            <a:solidFill>
              <a:schemeClr val="tx1"/>
            </a:solidFill>
          </a:ln>
        </p:spPr>
        <p:txBody>
          <a:bodyPr wrap="square" bIns="91440" rtlCol="0" anchor="ctr" anchorCtr="1">
            <a:spAutoFit/>
          </a:bodyPr>
          <a:lstStyle/>
          <a:p>
            <a:pPr algn="ctr"/>
            <a:r>
              <a:rPr lang="en-US" dirty="0" smtClean="0"/>
              <a:t>Constraint</a:t>
            </a:r>
            <a:br>
              <a:rPr lang="en-US" dirty="0" smtClean="0"/>
            </a:br>
            <a:r>
              <a:rPr lang="en-US" dirty="0" smtClean="0"/>
              <a:t>resolution</a:t>
            </a:r>
            <a:endParaRPr lang="en-US" dirty="0"/>
          </a:p>
        </p:txBody>
      </p:sp>
      <p:cxnSp>
        <p:nvCxnSpPr>
          <p:cNvPr id="19" name="Straight Arrow Connector 18"/>
          <p:cNvCxnSpPr>
            <a:stCxn id="22" idx="0"/>
            <a:endCxn id="18" idx="1"/>
          </p:cNvCxnSpPr>
          <p:nvPr/>
        </p:nvCxnSpPr>
        <p:spPr>
          <a:xfrm>
            <a:off x="5318585" y="2906607"/>
            <a:ext cx="443944" cy="2145"/>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730899" y="1646309"/>
            <a:ext cx="1109367" cy="785520"/>
          </a:xfrm>
          <a:prstGeom prst="roundRect">
            <a:avLst>
              <a:gd name="adj" fmla="val 30556"/>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Program</a:t>
            </a:r>
            <a:br>
              <a:rPr lang="en-US" dirty="0">
                <a:solidFill>
                  <a:schemeClr val="tx1"/>
                </a:solidFill>
              </a:rPr>
            </a:br>
            <a:r>
              <a:rPr lang="en-US" dirty="0">
                <a:solidFill>
                  <a:schemeClr val="tx1"/>
                </a:solidFill>
              </a:rPr>
              <a:t>text</a:t>
            </a:r>
          </a:p>
        </p:txBody>
      </p:sp>
      <p:sp>
        <p:nvSpPr>
          <p:cNvPr id="21" name="Rounded Rectangle 20"/>
          <p:cNvSpPr/>
          <p:nvPr/>
        </p:nvSpPr>
        <p:spPr>
          <a:xfrm>
            <a:off x="7397611" y="1671266"/>
            <a:ext cx="1146864" cy="785520"/>
          </a:xfrm>
          <a:prstGeom prst="roundRect">
            <a:avLst>
              <a:gd name="adj" fmla="val 30556"/>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Analysis</a:t>
            </a:r>
            <a:br>
              <a:rPr lang="en-US" dirty="0" smtClean="0">
                <a:solidFill>
                  <a:schemeClr val="tx1"/>
                </a:solidFill>
              </a:rPr>
            </a:br>
            <a:r>
              <a:rPr lang="en-US" dirty="0" smtClean="0">
                <a:solidFill>
                  <a:schemeClr val="tx1"/>
                </a:solidFill>
              </a:rPr>
              <a:t>result</a:t>
            </a:r>
            <a:endParaRPr lang="en-US" dirty="0">
              <a:solidFill>
                <a:schemeClr val="tx1"/>
              </a:solidFill>
            </a:endParaRPr>
          </a:p>
        </p:txBody>
      </p:sp>
      <p:sp>
        <p:nvSpPr>
          <p:cNvPr id="22" name="Snip Single Corner Rectangle 21"/>
          <p:cNvSpPr/>
          <p:nvPr/>
        </p:nvSpPr>
        <p:spPr>
          <a:xfrm>
            <a:off x="4071515" y="2559398"/>
            <a:ext cx="1247070" cy="694417"/>
          </a:xfrm>
          <a:prstGeom prst="snip1Rect">
            <a:avLst>
              <a:gd name="adj" fmla="val 31322"/>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tIns="91440" rIns="0" bIns="0" rtlCol="0" anchor="ctr" anchorCtr="1"/>
          <a:lstStyle/>
          <a:p>
            <a:pPr algn="ctr"/>
            <a:r>
              <a:rPr lang="en-US" dirty="0" err="1" smtClean="0">
                <a:solidFill>
                  <a:schemeClr val="tx1"/>
                </a:solidFill>
              </a:rPr>
              <a:t>Datalog</a:t>
            </a:r>
            <a:r>
              <a:rPr lang="en-US" dirty="0" smtClean="0">
                <a:solidFill>
                  <a:schemeClr val="tx1"/>
                </a:solidFill>
              </a:rPr>
              <a:t/>
            </a:r>
            <a:br>
              <a:rPr lang="en-US" dirty="0" smtClean="0">
                <a:solidFill>
                  <a:schemeClr val="tx1"/>
                </a:solidFill>
              </a:rPr>
            </a:br>
            <a:r>
              <a:rPr lang="en-US" dirty="0" smtClean="0">
                <a:solidFill>
                  <a:schemeClr val="tx1"/>
                </a:solidFill>
              </a:rPr>
              <a:t>constraints</a:t>
            </a:r>
            <a:br>
              <a:rPr lang="en-US" dirty="0" smtClean="0">
                <a:solidFill>
                  <a:schemeClr val="tx1"/>
                </a:solidFill>
              </a:rPr>
            </a:br>
            <a:endParaRPr lang="en-US" dirty="0">
              <a:solidFill>
                <a:schemeClr val="tx1"/>
              </a:solidFill>
            </a:endParaRPr>
          </a:p>
        </p:txBody>
      </p:sp>
      <p:sp>
        <p:nvSpPr>
          <p:cNvPr id="23" name="Freeform 22"/>
          <p:cNvSpPr/>
          <p:nvPr/>
        </p:nvSpPr>
        <p:spPr>
          <a:xfrm>
            <a:off x="1596494" y="2453695"/>
            <a:ext cx="679295" cy="224104"/>
          </a:xfrm>
          <a:custGeom>
            <a:avLst/>
            <a:gdLst>
              <a:gd name="connsiteX0" fmla="*/ 0 w 755342"/>
              <a:gd name="connsiteY0" fmla="*/ 0 h 224104"/>
              <a:gd name="connsiteX1" fmla="*/ 232413 w 755342"/>
              <a:gd name="connsiteY1" fmla="*/ 182603 h 224104"/>
              <a:gd name="connsiteX2" fmla="*/ 456525 w 755342"/>
              <a:gd name="connsiteY2" fmla="*/ 124502 h 224104"/>
              <a:gd name="connsiteX3" fmla="*/ 755342 w 755342"/>
              <a:gd name="connsiteY3" fmla="*/ 224104 h 224104"/>
            </a:gdLst>
            <a:ahLst/>
            <a:cxnLst>
              <a:cxn ang="0">
                <a:pos x="connsiteX0" y="connsiteY0"/>
              </a:cxn>
              <a:cxn ang="0">
                <a:pos x="connsiteX1" y="connsiteY1"/>
              </a:cxn>
              <a:cxn ang="0">
                <a:pos x="connsiteX2" y="connsiteY2"/>
              </a:cxn>
              <a:cxn ang="0">
                <a:pos x="connsiteX3" y="connsiteY3"/>
              </a:cxn>
            </a:cxnLst>
            <a:rect l="l" t="t" r="r" b="b"/>
            <a:pathLst>
              <a:path w="755342" h="224104">
                <a:moveTo>
                  <a:pt x="0" y="0"/>
                </a:moveTo>
                <a:cubicBezTo>
                  <a:pt x="78163" y="80926"/>
                  <a:pt x="156326" y="161853"/>
                  <a:pt x="232413" y="182603"/>
                </a:cubicBezTo>
                <a:cubicBezTo>
                  <a:pt x="308501" y="203353"/>
                  <a:pt x="369370" y="117585"/>
                  <a:pt x="456525" y="124502"/>
                </a:cubicBezTo>
                <a:cubicBezTo>
                  <a:pt x="543680" y="131419"/>
                  <a:pt x="700006" y="206120"/>
                  <a:pt x="755342" y="224104"/>
                </a:cubicBezTo>
              </a:path>
            </a:pathLst>
          </a:custGeom>
          <a:ln w="38100" cmpd="sng">
            <a:headEnd type="none"/>
            <a:tailEnd type="arrow"/>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effectLst/>
            </a:endParaRPr>
          </a:p>
        </p:txBody>
      </p:sp>
      <p:sp>
        <p:nvSpPr>
          <p:cNvPr id="24" name="Freeform 23"/>
          <p:cNvSpPr/>
          <p:nvPr/>
        </p:nvSpPr>
        <p:spPr>
          <a:xfrm>
            <a:off x="6983231" y="2449181"/>
            <a:ext cx="567324" cy="306308"/>
          </a:xfrm>
          <a:custGeom>
            <a:avLst/>
            <a:gdLst>
              <a:gd name="connsiteX0" fmla="*/ 0 w 630835"/>
              <a:gd name="connsiteY0" fmla="*/ 182603 h 229561"/>
              <a:gd name="connsiteX1" fmla="*/ 290516 w 630835"/>
              <a:gd name="connsiteY1" fmla="*/ 224104 h 229561"/>
              <a:gd name="connsiteX2" fmla="*/ 431624 w 630835"/>
              <a:gd name="connsiteY2" fmla="*/ 74701 h 229561"/>
              <a:gd name="connsiteX3" fmla="*/ 630835 w 630835"/>
              <a:gd name="connsiteY3" fmla="*/ 0 h 229561"/>
            </a:gdLst>
            <a:ahLst/>
            <a:cxnLst>
              <a:cxn ang="0">
                <a:pos x="connsiteX0" y="connsiteY0"/>
              </a:cxn>
              <a:cxn ang="0">
                <a:pos x="connsiteX1" y="connsiteY1"/>
              </a:cxn>
              <a:cxn ang="0">
                <a:pos x="connsiteX2" y="connsiteY2"/>
              </a:cxn>
              <a:cxn ang="0">
                <a:pos x="connsiteX3" y="connsiteY3"/>
              </a:cxn>
            </a:cxnLst>
            <a:rect l="l" t="t" r="r" b="b"/>
            <a:pathLst>
              <a:path w="630835" h="229561">
                <a:moveTo>
                  <a:pt x="0" y="182603"/>
                </a:moveTo>
                <a:cubicBezTo>
                  <a:pt x="109289" y="212345"/>
                  <a:pt x="218579" y="242088"/>
                  <a:pt x="290516" y="224104"/>
                </a:cubicBezTo>
                <a:cubicBezTo>
                  <a:pt x="362453" y="206120"/>
                  <a:pt x="374904" y="112052"/>
                  <a:pt x="431624" y="74701"/>
                </a:cubicBezTo>
                <a:cubicBezTo>
                  <a:pt x="488344" y="37350"/>
                  <a:pt x="597633" y="19367"/>
                  <a:pt x="630835" y="0"/>
                </a:cubicBezTo>
              </a:path>
            </a:pathLst>
          </a:custGeom>
          <a:ln w="38100" cmpd="sng">
            <a:headEnd type="none"/>
            <a:tailEnd type="arrow"/>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5" name="Content Placeholder 24"/>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pPr marL="0" indent="0">
              <a:buNone/>
            </a:pPr>
            <a:endParaRPr lang="en-US" dirty="0"/>
          </a:p>
        </p:txBody>
      </p:sp>
      <p:sp>
        <p:nvSpPr>
          <p:cNvPr id="2" name="TextBox 1"/>
          <p:cNvSpPr txBox="1"/>
          <p:nvPr/>
        </p:nvSpPr>
        <p:spPr>
          <a:xfrm>
            <a:off x="829841" y="3885621"/>
            <a:ext cx="7276351" cy="1446550"/>
          </a:xfrm>
          <a:prstGeom prst="rect">
            <a:avLst/>
          </a:prstGeom>
          <a:noFill/>
        </p:spPr>
        <p:txBody>
          <a:bodyPr wrap="none" rtlCol="0">
            <a:spAutoFit/>
          </a:bodyPr>
          <a:lstStyle/>
          <a:p>
            <a:pPr marL="274320" lvl="0" indent="-274320">
              <a:spcBef>
                <a:spcPts val="600"/>
              </a:spcBef>
              <a:buClr>
                <a:srgbClr val="727CA3"/>
              </a:buClr>
              <a:buSzPct val="76000"/>
              <a:buFont typeface="Wingdings 3"/>
              <a:buChar char=""/>
            </a:pPr>
            <a:r>
              <a:rPr lang="en-US" sz="2600" dirty="0">
                <a:solidFill>
                  <a:prstClr val="black"/>
                </a:solidFill>
                <a:latin typeface="Garamond" panose="02020404030301010803" pitchFamily="18" charset="0"/>
              </a:rPr>
              <a:t>Separates analysis specification from implementation</a:t>
            </a:r>
          </a:p>
          <a:p>
            <a:pPr marL="274320" lvl="0" indent="-274320">
              <a:spcBef>
                <a:spcPts val="600"/>
              </a:spcBef>
              <a:buClr>
                <a:srgbClr val="727CA3"/>
              </a:buClr>
              <a:buSzPct val="76000"/>
              <a:buFont typeface="Wingdings 3"/>
              <a:buChar char=""/>
            </a:pPr>
            <a:r>
              <a:rPr lang="en-US" sz="2600" dirty="0">
                <a:solidFill>
                  <a:prstClr val="black"/>
                </a:solidFill>
                <a:latin typeface="Garamond" panose="02020404030301010803" pitchFamily="18" charset="0"/>
              </a:rPr>
              <a:t>Enables sophisticated implementations</a:t>
            </a:r>
          </a:p>
          <a:p>
            <a:pPr marL="274320" lvl="0" indent="-274320">
              <a:spcBef>
                <a:spcPts val="600"/>
              </a:spcBef>
              <a:buClr>
                <a:srgbClr val="727CA3"/>
              </a:buClr>
              <a:buSzPct val="76000"/>
              <a:buFont typeface="Wingdings 3"/>
              <a:buChar char=""/>
            </a:pPr>
            <a:r>
              <a:rPr lang="en-US" sz="2600" dirty="0">
                <a:solidFill>
                  <a:prstClr val="black"/>
                </a:solidFill>
                <a:latin typeface="Garamond" panose="02020404030301010803" pitchFamily="18" charset="0"/>
              </a:rPr>
              <a:t>Provides natural program specifications</a:t>
            </a:r>
            <a:endParaRPr lang="en-US" dirty="0"/>
          </a:p>
        </p:txBody>
      </p:sp>
      <p:sp>
        <p:nvSpPr>
          <p:cNvPr id="15" name="Date Placeholder 14"/>
          <p:cNvSpPr>
            <a:spLocks noGrp="1"/>
          </p:cNvSpPr>
          <p:nvPr>
            <p:ph type="dt" sz="half" idx="10"/>
          </p:nvPr>
        </p:nvSpPr>
        <p:spPr/>
        <p:txBody>
          <a:bodyPr/>
          <a:lstStyle/>
          <a:p>
            <a:fld id="{E6A3A5A5-5D52-FF43-A70F-CF44CA97D6D8}"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36482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Declarative program analysis: Our view</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sp>
        <p:nvSpPr>
          <p:cNvPr id="25" name="Content Placeholder 24"/>
          <p:cNvSpPr>
            <a:spLocks noGrp="1"/>
          </p:cNvSpPr>
          <p:nvPr>
            <p:ph sz="quarter" idx="1"/>
          </p:nvPr>
        </p:nvSpPr>
        <p:spPr>
          <a:xfrm>
            <a:off x="457200" y="1550544"/>
            <a:ext cx="8433155" cy="2549760"/>
          </a:xfrm>
        </p:spPr>
        <p:txBody>
          <a:bodyPr>
            <a:normAutofit/>
          </a:bodyPr>
          <a:lstStyle/>
          <a:p>
            <a:r>
              <a:rPr lang="en-US" dirty="0" smtClean="0"/>
              <a:t>Goal: extend these benefits in context of common</a:t>
            </a:r>
            <a:br>
              <a:rPr lang="en-US" dirty="0" smtClean="0"/>
            </a:br>
            <a:r>
              <a:rPr lang="en-US" dirty="0" smtClean="0"/>
              <a:t>and emerging use-cases of analyses</a:t>
            </a:r>
          </a:p>
          <a:p>
            <a:pPr lvl="1"/>
            <a:r>
              <a:rPr lang="en-US" dirty="0" smtClean="0"/>
              <a:t>Client-driven analysis: find good program abstractions</a:t>
            </a:r>
          </a:p>
          <a:p>
            <a:pPr lvl="1"/>
            <a:r>
              <a:rPr lang="en-US" dirty="0" smtClean="0"/>
              <a:t>Summary-based analysis: transfer analysis results across programs</a:t>
            </a:r>
          </a:p>
          <a:p>
            <a:pPr lvl="1"/>
            <a:r>
              <a:rPr lang="en-US" dirty="0" smtClean="0"/>
              <a:t>User-guided analysis: incorporate analysis users’ feedback</a:t>
            </a:r>
          </a:p>
        </p:txBody>
      </p:sp>
      <p:sp>
        <p:nvSpPr>
          <p:cNvPr id="7" name="Rectangle 6"/>
          <p:cNvSpPr/>
          <p:nvPr/>
        </p:nvSpPr>
        <p:spPr>
          <a:xfrm>
            <a:off x="449952" y="3878952"/>
            <a:ext cx="6858000" cy="969496"/>
          </a:xfrm>
          <a:prstGeom prst="rect">
            <a:avLst/>
          </a:prstGeom>
        </p:spPr>
        <p:txBody>
          <a:bodyPr wrap="square">
            <a:spAutoFit/>
          </a:bodyPr>
          <a:lstStyle/>
          <a:p>
            <a:pPr marL="274320" lvl="0" indent="-274320">
              <a:spcBef>
                <a:spcPts val="600"/>
              </a:spcBef>
              <a:buClr>
                <a:srgbClr val="727CA3"/>
              </a:buClr>
              <a:buSzPct val="76000"/>
              <a:buFont typeface="Wingdings 3"/>
              <a:buChar char=""/>
            </a:pPr>
            <a:endParaRPr lang="en-US" sz="2600" dirty="0" smtClean="0">
              <a:solidFill>
                <a:prstClr val="black"/>
              </a:solidFill>
              <a:latin typeface="Garamond" panose="02020404030301010803" pitchFamily="18" charset="0"/>
            </a:endParaRPr>
          </a:p>
          <a:p>
            <a:pPr marL="274320" lvl="0" indent="-274320">
              <a:spcBef>
                <a:spcPts val="600"/>
              </a:spcBef>
              <a:buClr>
                <a:srgbClr val="727CA3"/>
              </a:buClr>
              <a:buSzPct val="76000"/>
              <a:buFont typeface="Wingdings 3"/>
              <a:buChar char=""/>
            </a:pPr>
            <a:r>
              <a:rPr lang="en-US" sz="2600" dirty="0" smtClean="0">
                <a:solidFill>
                  <a:prstClr val="black"/>
                </a:solidFill>
                <a:latin typeface="Garamond" panose="02020404030301010803" pitchFamily="18" charset="0"/>
              </a:rPr>
              <a:t>Idea: Automatically synthesize analysis use-cases</a:t>
            </a:r>
          </a:p>
        </p:txBody>
      </p:sp>
      <p:sp>
        <p:nvSpPr>
          <p:cNvPr id="8" name="Date Placeholder 7"/>
          <p:cNvSpPr>
            <a:spLocks noGrp="1"/>
          </p:cNvSpPr>
          <p:nvPr>
            <p:ph type="dt" sz="half" idx="10"/>
          </p:nvPr>
        </p:nvSpPr>
        <p:spPr/>
        <p:txBody>
          <a:bodyPr/>
          <a:lstStyle/>
          <a:p>
            <a:fld id="{49BBB565-73A3-1445-8033-954791E44703}"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79686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 use-case: client-driven analysis</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sp>
        <p:nvSpPr>
          <p:cNvPr id="26" name="TextBox 25"/>
          <p:cNvSpPr txBox="1"/>
          <p:nvPr/>
        </p:nvSpPr>
        <p:spPr>
          <a:xfrm>
            <a:off x="2197904" y="2462713"/>
            <a:ext cx="1224395" cy="692497"/>
          </a:xfrm>
          <a:prstGeom prst="rect">
            <a:avLst/>
          </a:prstGeom>
          <a:solidFill>
            <a:schemeClr val="bg1"/>
          </a:solidFill>
          <a:ln w="38100" cmpd="sng">
            <a:solidFill>
              <a:schemeClr val="tx1"/>
            </a:solidFill>
          </a:ln>
        </p:spPr>
        <p:txBody>
          <a:bodyPr wrap="square" bIns="91440" rtlCol="0" anchor="ctr" anchorCtr="1">
            <a:spAutoFit/>
          </a:bodyPr>
          <a:lstStyle/>
          <a:p>
            <a:pPr algn="ctr"/>
            <a:r>
              <a:rPr lang="en-US" dirty="0" smtClean="0"/>
              <a:t>Constraint</a:t>
            </a:r>
            <a:br>
              <a:rPr lang="en-US" dirty="0" smtClean="0"/>
            </a:br>
            <a:r>
              <a:rPr lang="en-US" dirty="0" smtClean="0"/>
              <a:t>generation</a:t>
            </a:r>
            <a:endParaRPr lang="en-US" dirty="0"/>
          </a:p>
        </p:txBody>
      </p:sp>
      <p:cxnSp>
        <p:nvCxnSpPr>
          <p:cNvPr id="27" name="Straight Arrow Connector 26"/>
          <p:cNvCxnSpPr>
            <a:stCxn id="26" idx="3"/>
            <a:endCxn id="32" idx="2"/>
          </p:cNvCxnSpPr>
          <p:nvPr/>
        </p:nvCxnSpPr>
        <p:spPr>
          <a:xfrm flipV="1">
            <a:off x="3422299" y="2803010"/>
            <a:ext cx="552581" cy="5952"/>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5665894" y="2458906"/>
            <a:ext cx="1224395" cy="692497"/>
          </a:xfrm>
          <a:prstGeom prst="rect">
            <a:avLst/>
          </a:prstGeom>
          <a:solidFill>
            <a:schemeClr val="bg1"/>
          </a:solidFill>
          <a:ln w="38100" cmpd="sng">
            <a:solidFill>
              <a:schemeClr val="tx1"/>
            </a:solidFill>
          </a:ln>
        </p:spPr>
        <p:txBody>
          <a:bodyPr wrap="square" bIns="91440" rtlCol="0" anchor="ctr" anchorCtr="1">
            <a:spAutoFit/>
          </a:bodyPr>
          <a:lstStyle/>
          <a:p>
            <a:pPr algn="ctr"/>
            <a:r>
              <a:rPr lang="en-US" dirty="0" smtClean="0"/>
              <a:t>Constraint</a:t>
            </a:r>
            <a:br>
              <a:rPr lang="en-US" dirty="0" smtClean="0"/>
            </a:br>
            <a:r>
              <a:rPr lang="en-US" dirty="0" smtClean="0"/>
              <a:t>resolution</a:t>
            </a:r>
            <a:endParaRPr lang="en-US" dirty="0"/>
          </a:p>
        </p:txBody>
      </p:sp>
      <p:cxnSp>
        <p:nvCxnSpPr>
          <p:cNvPr id="29" name="Straight Arrow Connector 28"/>
          <p:cNvCxnSpPr>
            <a:stCxn id="32" idx="0"/>
            <a:endCxn id="28" idx="1"/>
          </p:cNvCxnSpPr>
          <p:nvPr/>
        </p:nvCxnSpPr>
        <p:spPr>
          <a:xfrm>
            <a:off x="5221950" y="2803010"/>
            <a:ext cx="443944" cy="2145"/>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ounded Rectangle 29"/>
          <p:cNvSpPr/>
          <p:nvPr/>
        </p:nvSpPr>
        <p:spPr>
          <a:xfrm>
            <a:off x="634264" y="1542712"/>
            <a:ext cx="1109367" cy="785520"/>
          </a:xfrm>
          <a:prstGeom prst="roundRect">
            <a:avLst>
              <a:gd name="adj" fmla="val 30556"/>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Program</a:t>
            </a:r>
            <a:br>
              <a:rPr lang="en-US" dirty="0">
                <a:solidFill>
                  <a:schemeClr val="tx1"/>
                </a:solidFill>
              </a:rPr>
            </a:br>
            <a:r>
              <a:rPr lang="en-US" dirty="0">
                <a:solidFill>
                  <a:schemeClr val="tx1"/>
                </a:solidFill>
              </a:rPr>
              <a:t>text</a:t>
            </a:r>
          </a:p>
        </p:txBody>
      </p:sp>
      <p:sp>
        <p:nvSpPr>
          <p:cNvPr id="31" name="Rounded Rectangle 30"/>
          <p:cNvSpPr/>
          <p:nvPr/>
        </p:nvSpPr>
        <p:spPr>
          <a:xfrm>
            <a:off x="7300976" y="1567669"/>
            <a:ext cx="1146864" cy="785520"/>
          </a:xfrm>
          <a:prstGeom prst="roundRect">
            <a:avLst>
              <a:gd name="adj" fmla="val 30556"/>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Analysis</a:t>
            </a:r>
            <a:br>
              <a:rPr lang="en-US" dirty="0" smtClean="0">
                <a:solidFill>
                  <a:schemeClr val="tx1"/>
                </a:solidFill>
              </a:rPr>
            </a:br>
            <a:r>
              <a:rPr lang="en-US" dirty="0" smtClean="0">
                <a:solidFill>
                  <a:schemeClr val="tx1"/>
                </a:solidFill>
              </a:rPr>
              <a:t>result</a:t>
            </a:r>
            <a:endParaRPr lang="en-US" dirty="0">
              <a:solidFill>
                <a:schemeClr val="tx1"/>
              </a:solidFill>
            </a:endParaRPr>
          </a:p>
        </p:txBody>
      </p:sp>
      <p:sp>
        <p:nvSpPr>
          <p:cNvPr id="32" name="Snip Single Corner Rectangle 31"/>
          <p:cNvSpPr/>
          <p:nvPr/>
        </p:nvSpPr>
        <p:spPr>
          <a:xfrm>
            <a:off x="3974880" y="2455801"/>
            <a:ext cx="1247070" cy="694417"/>
          </a:xfrm>
          <a:prstGeom prst="snip1Rect">
            <a:avLst>
              <a:gd name="adj" fmla="val 31322"/>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tIns="91440" rIns="0" bIns="0" rtlCol="0" anchor="ctr" anchorCtr="1"/>
          <a:lstStyle/>
          <a:p>
            <a:pPr algn="ctr"/>
            <a:r>
              <a:rPr lang="en-US" dirty="0" err="1" smtClean="0">
                <a:solidFill>
                  <a:schemeClr val="tx1"/>
                </a:solidFill>
              </a:rPr>
              <a:t>Datalog</a:t>
            </a:r>
            <a:r>
              <a:rPr lang="en-US" dirty="0" smtClean="0">
                <a:solidFill>
                  <a:schemeClr val="tx1"/>
                </a:solidFill>
              </a:rPr>
              <a:t/>
            </a:r>
            <a:br>
              <a:rPr lang="en-US" dirty="0" smtClean="0">
                <a:solidFill>
                  <a:schemeClr val="tx1"/>
                </a:solidFill>
              </a:rPr>
            </a:br>
            <a:r>
              <a:rPr lang="en-US" dirty="0" smtClean="0">
                <a:solidFill>
                  <a:schemeClr val="tx1"/>
                </a:solidFill>
              </a:rPr>
              <a:t>constraints</a:t>
            </a:r>
            <a:br>
              <a:rPr lang="en-US" dirty="0" smtClean="0">
                <a:solidFill>
                  <a:schemeClr val="tx1"/>
                </a:solidFill>
              </a:rPr>
            </a:br>
            <a:endParaRPr lang="en-US" dirty="0">
              <a:solidFill>
                <a:schemeClr val="tx1"/>
              </a:solidFill>
            </a:endParaRPr>
          </a:p>
        </p:txBody>
      </p:sp>
      <p:grpSp>
        <p:nvGrpSpPr>
          <p:cNvPr id="46" name="Group 45"/>
          <p:cNvGrpSpPr/>
          <p:nvPr/>
        </p:nvGrpSpPr>
        <p:grpSpPr>
          <a:xfrm>
            <a:off x="614959" y="2805155"/>
            <a:ext cx="7975205" cy="2696000"/>
            <a:chOff x="711594" y="2598941"/>
            <a:chExt cx="7975205" cy="2696000"/>
          </a:xfrm>
        </p:grpSpPr>
        <p:cxnSp>
          <p:nvCxnSpPr>
            <p:cNvPr id="33" name="Curved Connector 12"/>
            <p:cNvCxnSpPr>
              <a:stCxn id="28" idx="3"/>
              <a:endCxn id="38" idx="0"/>
            </p:cNvCxnSpPr>
            <p:nvPr/>
          </p:nvCxnSpPr>
          <p:spPr>
            <a:xfrm>
              <a:off x="6973119" y="2598941"/>
              <a:ext cx="1075467" cy="856757"/>
            </a:xfrm>
            <a:prstGeom prst="curvedConnector2">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4" name="Curved Connector 10"/>
            <p:cNvCxnSpPr>
              <a:stCxn id="40" idx="1"/>
              <a:endCxn id="37" idx="2"/>
            </p:cNvCxnSpPr>
            <p:nvPr/>
          </p:nvCxnSpPr>
          <p:spPr>
            <a:xfrm rot="10800000">
              <a:off x="1349809" y="4237759"/>
              <a:ext cx="959693" cy="710934"/>
            </a:xfrm>
            <a:prstGeom prst="curvedConnector2">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5" name="Curved Connector 13"/>
            <p:cNvCxnSpPr>
              <a:stCxn id="38" idx="2"/>
              <a:endCxn id="39" idx="3"/>
            </p:cNvCxnSpPr>
            <p:nvPr/>
          </p:nvCxnSpPr>
          <p:spPr>
            <a:xfrm rot="5400000">
              <a:off x="7170975" y="4069355"/>
              <a:ext cx="705749" cy="1049475"/>
            </a:xfrm>
            <a:prstGeom prst="curvedConnector2">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Curved Connector 14"/>
            <p:cNvCxnSpPr>
              <a:stCxn id="37" idx="0"/>
              <a:endCxn id="26" idx="1"/>
            </p:cNvCxnSpPr>
            <p:nvPr/>
          </p:nvCxnSpPr>
          <p:spPr>
            <a:xfrm rot="5400000" flipH="1" flipV="1">
              <a:off x="1390526" y="2562031"/>
              <a:ext cx="849491" cy="930926"/>
            </a:xfrm>
            <a:prstGeom prst="curvedConnector2">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Rounded Rectangle 36"/>
            <p:cNvSpPr/>
            <p:nvPr/>
          </p:nvSpPr>
          <p:spPr>
            <a:xfrm>
              <a:off x="711594" y="3452239"/>
              <a:ext cx="1276427" cy="785520"/>
            </a:xfrm>
            <a:prstGeom prst="roundRect">
              <a:avLst>
                <a:gd name="adj" fmla="val 30556"/>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chemeClr val="tx1"/>
                  </a:solidFill>
                </a:rPr>
                <a:t>Refined</a:t>
              </a:r>
              <a:br>
                <a:rPr lang="en-US" dirty="0" smtClean="0">
                  <a:solidFill>
                    <a:schemeClr val="tx1"/>
                  </a:solidFill>
                </a:rPr>
              </a:br>
              <a:r>
                <a:rPr lang="en-US" dirty="0" smtClean="0">
                  <a:solidFill>
                    <a:schemeClr val="tx1"/>
                  </a:solidFill>
                </a:rPr>
                <a:t>abstraction</a:t>
              </a:r>
              <a:endParaRPr lang="en-US" dirty="0">
                <a:solidFill>
                  <a:schemeClr val="tx1"/>
                </a:solidFill>
              </a:endParaRPr>
            </a:p>
          </p:txBody>
        </p:sp>
        <p:sp>
          <p:nvSpPr>
            <p:cNvPr id="38" name="Rounded Rectangle 37"/>
            <p:cNvSpPr/>
            <p:nvPr/>
          </p:nvSpPr>
          <p:spPr>
            <a:xfrm>
              <a:off x="7410372" y="3455698"/>
              <a:ext cx="1276427" cy="785520"/>
            </a:xfrm>
            <a:prstGeom prst="roundRect">
              <a:avLst>
                <a:gd name="adj" fmla="val 30556"/>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chemeClr val="tx1"/>
                  </a:solidFill>
                </a:rPr>
                <a:t>Counter-examples</a:t>
              </a:r>
              <a:endParaRPr lang="en-US" dirty="0">
                <a:solidFill>
                  <a:schemeClr val="tx1"/>
                </a:solidFill>
              </a:endParaRPr>
            </a:p>
          </p:txBody>
        </p:sp>
        <p:sp>
          <p:nvSpPr>
            <p:cNvPr id="39" name="TextBox 38"/>
            <p:cNvSpPr txBox="1"/>
            <p:nvPr/>
          </p:nvSpPr>
          <p:spPr>
            <a:xfrm>
              <a:off x="5774715" y="4600718"/>
              <a:ext cx="1224396" cy="692497"/>
            </a:xfrm>
            <a:prstGeom prst="rect">
              <a:avLst/>
            </a:prstGeom>
            <a:solidFill>
              <a:schemeClr val="bg1"/>
            </a:solidFill>
            <a:ln w="38100">
              <a:solidFill>
                <a:schemeClr val="tx1"/>
              </a:solidFill>
            </a:ln>
          </p:spPr>
          <p:txBody>
            <a:bodyPr wrap="square" bIns="91440" rtlCol="0" anchor="ctr" anchorCtr="1">
              <a:spAutoFit/>
            </a:bodyPr>
            <a:lstStyle/>
            <a:p>
              <a:pPr algn="ctr"/>
              <a:r>
                <a:rPr lang="en-US" dirty="0" smtClean="0"/>
                <a:t>Constraint</a:t>
              </a:r>
              <a:br>
                <a:rPr lang="en-US" dirty="0" smtClean="0"/>
              </a:br>
              <a:r>
                <a:rPr lang="en-US" dirty="0" smtClean="0"/>
                <a:t>generation</a:t>
              </a:r>
              <a:endParaRPr lang="en-US" dirty="0"/>
            </a:p>
          </p:txBody>
        </p:sp>
        <p:sp>
          <p:nvSpPr>
            <p:cNvPr id="40" name="TextBox 39"/>
            <p:cNvSpPr txBox="1"/>
            <p:nvPr/>
          </p:nvSpPr>
          <p:spPr>
            <a:xfrm>
              <a:off x="2309501" y="4602444"/>
              <a:ext cx="1224396" cy="692497"/>
            </a:xfrm>
            <a:prstGeom prst="rect">
              <a:avLst/>
            </a:prstGeom>
            <a:solidFill>
              <a:schemeClr val="bg1"/>
            </a:solidFill>
            <a:ln w="38100">
              <a:solidFill>
                <a:schemeClr val="tx1"/>
              </a:solidFill>
            </a:ln>
          </p:spPr>
          <p:txBody>
            <a:bodyPr wrap="square" bIns="91440" rtlCol="0" anchor="ctr" anchorCtr="1">
              <a:spAutoFit/>
            </a:bodyPr>
            <a:lstStyle/>
            <a:p>
              <a:pPr algn="ctr"/>
              <a:r>
                <a:rPr lang="en-US" dirty="0" smtClean="0"/>
                <a:t>Constraint</a:t>
              </a:r>
              <a:br>
                <a:rPr lang="en-US" dirty="0" smtClean="0"/>
              </a:br>
              <a:r>
                <a:rPr lang="en-US" dirty="0" smtClean="0"/>
                <a:t>resolution</a:t>
              </a:r>
              <a:endParaRPr lang="en-US" dirty="0"/>
            </a:p>
          </p:txBody>
        </p:sp>
        <p:cxnSp>
          <p:nvCxnSpPr>
            <p:cNvPr id="41" name="Straight Arrow Connector 40"/>
            <p:cNvCxnSpPr>
              <a:stCxn id="39" idx="1"/>
              <a:endCxn id="43" idx="0"/>
            </p:cNvCxnSpPr>
            <p:nvPr/>
          </p:nvCxnSpPr>
          <p:spPr>
            <a:xfrm rot="10800000">
              <a:off x="5316149" y="4946139"/>
              <a:ext cx="458566" cy="828"/>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43" idx="2"/>
              <a:endCxn id="40" idx="3"/>
            </p:cNvCxnSpPr>
            <p:nvPr/>
          </p:nvCxnSpPr>
          <p:spPr>
            <a:xfrm rot="10800000" flipV="1">
              <a:off x="3533898" y="4946139"/>
              <a:ext cx="535183" cy="2554"/>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3" name="Snip Single Corner Rectangle 42"/>
            <p:cNvSpPr/>
            <p:nvPr/>
          </p:nvSpPr>
          <p:spPr>
            <a:xfrm>
              <a:off x="4069080" y="4600247"/>
              <a:ext cx="1247069" cy="691784"/>
            </a:xfrm>
            <a:prstGeom prst="snip1Rect">
              <a:avLst>
                <a:gd name="adj" fmla="val 30528"/>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tIns="91440" rIns="0" bIns="0" rtlCol="0" anchor="ctr" anchorCtr="1"/>
            <a:lstStyle/>
            <a:p>
              <a:pPr algn="ctr"/>
              <a:r>
                <a:rPr lang="en-US" dirty="0" err="1" smtClean="0">
                  <a:solidFill>
                    <a:schemeClr val="tx1"/>
                  </a:solidFill>
                </a:rPr>
                <a:t>MaxSAT</a:t>
              </a:r>
              <a:endParaRPr lang="en-US" dirty="0" smtClean="0">
                <a:solidFill>
                  <a:schemeClr val="tx1"/>
                </a:solidFill>
              </a:endParaRPr>
            </a:p>
            <a:p>
              <a:pPr algn="ctr"/>
              <a:r>
                <a:rPr lang="en-US" dirty="0" smtClean="0">
                  <a:solidFill>
                    <a:schemeClr val="tx1"/>
                  </a:solidFill>
                </a:rPr>
                <a:t>constraints</a:t>
              </a:r>
              <a:br>
                <a:rPr lang="en-US" dirty="0" smtClean="0">
                  <a:solidFill>
                    <a:schemeClr val="tx1"/>
                  </a:solidFill>
                </a:rPr>
              </a:br>
              <a:endParaRPr lang="en-US" dirty="0">
                <a:solidFill>
                  <a:schemeClr val="tx1"/>
                </a:solidFill>
              </a:endParaRPr>
            </a:p>
          </p:txBody>
        </p:sp>
      </p:grpSp>
      <p:sp>
        <p:nvSpPr>
          <p:cNvPr id="44" name="Freeform 43"/>
          <p:cNvSpPr/>
          <p:nvPr/>
        </p:nvSpPr>
        <p:spPr>
          <a:xfrm>
            <a:off x="1499859" y="2350098"/>
            <a:ext cx="679295" cy="224104"/>
          </a:xfrm>
          <a:custGeom>
            <a:avLst/>
            <a:gdLst>
              <a:gd name="connsiteX0" fmla="*/ 0 w 755342"/>
              <a:gd name="connsiteY0" fmla="*/ 0 h 224104"/>
              <a:gd name="connsiteX1" fmla="*/ 232413 w 755342"/>
              <a:gd name="connsiteY1" fmla="*/ 182603 h 224104"/>
              <a:gd name="connsiteX2" fmla="*/ 456525 w 755342"/>
              <a:gd name="connsiteY2" fmla="*/ 124502 h 224104"/>
              <a:gd name="connsiteX3" fmla="*/ 755342 w 755342"/>
              <a:gd name="connsiteY3" fmla="*/ 224104 h 224104"/>
            </a:gdLst>
            <a:ahLst/>
            <a:cxnLst>
              <a:cxn ang="0">
                <a:pos x="connsiteX0" y="connsiteY0"/>
              </a:cxn>
              <a:cxn ang="0">
                <a:pos x="connsiteX1" y="connsiteY1"/>
              </a:cxn>
              <a:cxn ang="0">
                <a:pos x="connsiteX2" y="connsiteY2"/>
              </a:cxn>
              <a:cxn ang="0">
                <a:pos x="connsiteX3" y="connsiteY3"/>
              </a:cxn>
            </a:cxnLst>
            <a:rect l="l" t="t" r="r" b="b"/>
            <a:pathLst>
              <a:path w="755342" h="224104">
                <a:moveTo>
                  <a:pt x="0" y="0"/>
                </a:moveTo>
                <a:cubicBezTo>
                  <a:pt x="78163" y="80926"/>
                  <a:pt x="156326" y="161853"/>
                  <a:pt x="232413" y="182603"/>
                </a:cubicBezTo>
                <a:cubicBezTo>
                  <a:pt x="308501" y="203353"/>
                  <a:pt x="369370" y="117585"/>
                  <a:pt x="456525" y="124502"/>
                </a:cubicBezTo>
                <a:cubicBezTo>
                  <a:pt x="543680" y="131419"/>
                  <a:pt x="700006" y="206120"/>
                  <a:pt x="755342" y="224104"/>
                </a:cubicBezTo>
              </a:path>
            </a:pathLst>
          </a:custGeom>
          <a:ln w="38100" cmpd="sng">
            <a:headEnd type="none"/>
            <a:tailEnd type="arrow"/>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effectLst/>
            </a:endParaRPr>
          </a:p>
        </p:txBody>
      </p:sp>
      <p:sp>
        <p:nvSpPr>
          <p:cNvPr id="45" name="Freeform 44"/>
          <p:cNvSpPr/>
          <p:nvPr/>
        </p:nvSpPr>
        <p:spPr>
          <a:xfrm>
            <a:off x="6886596" y="2345584"/>
            <a:ext cx="567324" cy="306308"/>
          </a:xfrm>
          <a:custGeom>
            <a:avLst/>
            <a:gdLst>
              <a:gd name="connsiteX0" fmla="*/ 0 w 630835"/>
              <a:gd name="connsiteY0" fmla="*/ 182603 h 229561"/>
              <a:gd name="connsiteX1" fmla="*/ 290516 w 630835"/>
              <a:gd name="connsiteY1" fmla="*/ 224104 h 229561"/>
              <a:gd name="connsiteX2" fmla="*/ 431624 w 630835"/>
              <a:gd name="connsiteY2" fmla="*/ 74701 h 229561"/>
              <a:gd name="connsiteX3" fmla="*/ 630835 w 630835"/>
              <a:gd name="connsiteY3" fmla="*/ 0 h 229561"/>
            </a:gdLst>
            <a:ahLst/>
            <a:cxnLst>
              <a:cxn ang="0">
                <a:pos x="connsiteX0" y="connsiteY0"/>
              </a:cxn>
              <a:cxn ang="0">
                <a:pos x="connsiteX1" y="connsiteY1"/>
              </a:cxn>
              <a:cxn ang="0">
                <a:pos x="connsiteX2" y="connsiteY2"/>
              </a:cxn>
              <a:cxn ang="0">
                <a:pos x="connsiteX3" y="connsiteY3"/>
              </a:cxn>
            </a:cxnLst>
            <a:rect l="l" t="t" r="r" b="b"/>
            <a:pathLst>
              <a:path w="630835" h="229561">
                <a:moveTo>
                  <a:pt x="0" y="182603"/>
                </a:moveTo>
                <a:cubicBezTo>
                  <a:pt x="109289" y="212345"/>
                  <a:pt x="218579" y="242088"/>
                  <a:pt x="290516" y="224104"/>
                </a:cubicBezTo>
                <a:cubicBezTo>
                  <a:pt x="362453" y="206120"/>
                  <a:pt x="374904" y="112052"/>
                  <a:pt x="431624" y="74701"/>
                </a:cubicBezTo>
                <a:cubicBezTo>
                  <a:pt x="488344" y="37350"/>
                  <a:pt x="597633" y="19367"/>
                  <a:pt x="630835" y="0"/>
                </a:cubicBezTo>
              </a:path>
            </a:pathLst>
          </a:custGeom>
          <a:ln w="38100" cmpd="sng">
            <a:headEnd type="none"/>
            <a:tailEnd type="arrow"/>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5" name="Date Placeholder 24"/>
          <p:cNvSpPr>
            <a:spLocks noGrp="1"/>
          </p:cNvSpPr>
          <p:nvPr>
            <p:ph type="dt" sz="half" idx="10"/>
          </p:nvPr>
        </p:nvSpPr>
        <p:spPr/>
        <p:txBody>
          <a:bodyPr/>
          <a:lstStyle/>
          <a:p>
            <a:fld id="{22E489AB-7639-C149-9859-ADDAE7FC3FF5}"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72289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err="1" smtClean="0"/>
              <a:t>Petablox</a:t>
            </a:r>
            <a:r>
              <a:rPr lang="en-US" dirty="0" smtClean="0"/>
              <a:t> program analysis framework</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pic>
        <p:nvPicPr>
          <p:cNvPr id="9" name="Picture 8"/>
          <p:cNvPicPr>
            <a:picLocks noChangeAspect="1"/>
          </p:cNvPicPr>
          <p:nvPr/>
        </p:nvPicPr>
        <p:blipFill>
          <a:blip r:embed="rId2"/>
          <a:stretch>
            <a:fillRect/>
          </a:stretch>
        </p:blipFill>
        <p:spPr>
          <a:xfrm>
            <a:off x="120650" y="2070100"/>
            <a:ext cx="8902700" cy="2717800"/>
          </a:xfrm>
          <a:prstGeom prst="rect">
            <a:avLst/>
          </a:prstGeom>
        </p:spPr>
      </p:pic>
      <p:sp>
        <p:nvSpPr>
          <p:cNvPr id="7" name="Date Placeholder 6"/>
          <p:cNvSpPr>
            <a:spLocks noGrp="1"/>
          </p:cNvSpPr>
          <p:nvPr>
            <p:ph type="dt" sz="half" idx="10"/>
          </p:nvPr>
        </p:nvSpPr>
        <p:spPr/>
        <p:txBody>
          <a:bodyPr/>
          <a:lstStyle/>
          <a:p>
            <a:fld id="{6F99C546-14C5-B841-9696-D243BD82099A}"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8742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endParaRPr lang="en-US" dirty="0"/>
          </a:p>
          <a:p>
            <a:r>
              <a:rPr lang="en-US" dirty="0" smtClean="0"/>
              <a:t>Client-driven analysis: finding suitable </a:t>
            </a:r>
            <a:r>
              <a:rPr lang="en-US" dirty="0"/>
              <a:t>program </a:t>
            </a:r>
            <a:r>
              <a:rPr lang="en-US" dirty="0" smtClean="0"/>
              <a:t>abstractions</a:t>
            </a:r>
          </a:p>
          <a:p>
            <a:pPr marL="0" indent="0">
              <a:buNone/>
            </a:pPr>
            <a:endParaRPr lang="en-US" dirty="0" smtClean="0"/>
          </a:p>
          <a:p>
            <a:pPr marL="274320" lvl="1">
              <a:spcBef>
                <a:spcPts val="600"/>
              </a:spcBef>
              <a:buClr>
                <a:schemeClr val="accent1"/>
              </a:buClr>
            </a:pPr>
            <a:r>
              <a:rPr lang="en-US" sz="2600" dirty="0" smtClean="0"/>
              <a:t>User-guided analysis:</a:t>
            </a:r>
            <a:r>
              <a:rPr lang="en-US" sz="2600" dirty="0"/>
              <a:t> </a:t>
            </a:r>
            <a:r>
              <a:rPr lang="en-US" sz="2600" dirty="0" smtClean="0"/>
              <a:t>incorporating analysis users’ feedback</a:t>
            </a:r>
          </a:p>
        </p:txBody>
      </p:sp>
      <p:sp>
        <p:nvSpPr>
          <p:cNvPr id="3" name="Title 2"/>
          <p:cNvSpPr>
            <a:spLocks noGrp="1"/>
          </p:cNvSpPr>
          <p:nvPr>
            <p:ph type="title"/>
          </p:nvPr>
        </p:nvSpPr>
        <p:spPr/>
        <p:txBody>
          <a:bodyPr/>
          <a:lstStyle/>
          <a:p>
            <a:r>
              <a:rPr lang="en-US" dirty="0" smtClean="0"/>
              <a:t>Rest of the talk: Two use-cases</a:t>
            </a:r>
            <a:endParaRPr lang="en-US" dirty="0"/>
          </a:p>
        </p:txBody>
      </p:sp>
      <p:sp>
        <p:nvSpPr>
          <p:cNvPr id="4" name="Footer Placeholder 3"/>
          <p:cNvSpPr>
            <a:spLocks noGrp="1"/>
          </p:cNvSpPr>
          <p:nvPr>
            <p:ph type="ftr" sz="quarter" idx="11"/>
          </p:nvPr>
        </p:nvSpPr>
        <p:spPr/>
        <p:txBody>
          <a:bodyPr/>
          <a:lstStyle/>
          <a:p>
            <a:pPr algn="ctr"/>
            <a:r>
              <a:rPr lang="en-US" smtClean="0"/>
              <a:t>UC Berkeley</a:t>
            </a:r>
            <a:endParaRPr lang="en-US" dirty="0"/>
          </a:p>
        </p:txBody>
      </p:sp>
      <p:sp>
        <p:nvSpPr>
          <p:cNvPr id="5" name="Date Placeholder 4"/>
          <p:cNvSpPr>
            <a:spLocks noGrp="1"/>
          </p:cNvSpPr>
          <p:nvPr>
            <p:ph type="dt" sz="half" idx="10"/>
          </p:nvPr>
        </p:nvSpPr>
        <p:spPr/>
        <p:txBody>
          <a:bodyPr/>
          <a:lstStyle/>
          <a:p>
            <a:fld id="{36DA11DA-3A9C-ED45-AE08-C3A0A98DE246}"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7738679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Pointer analysis example</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sp>
        <p:nvSpPr>
          <p:cNvPr id="24" name="TextBox 23"/>
          <p:cNvSpPr txBox="1"/>
          <p:nvPr/>
        </p:nvSpPr>
        <p:spPr>
          <a:xfrm>
            <a:off x="647700" y="1699050"/>
            <a:ext cx="3797300" cy="2554545"/>
          </a:xfrm>
          <a:prstGeom prst="rect">
            <a:avLst/>
          </a:prstGeom>
          <a:noFill/>
        </p:spPr>
        <p:txBody>
          <a:bodyPr wrap="square" rtlCol="0">
            <a:spAutoFit/>
          </a:bodyPr>
          <a:lstStyle/>
          <a:p>
            <a:r>
              <a:rPr lang="en-US" sz="2000" dirty="0">
                <a:latin typeface="Courier New" panose="02070309020205020404" pitchFamily="49" charset="0"/>
                <a:cs typeface="Courier New" panose="02070309020205020404" pitchFamily="49" charset="0"/>
              </a:rPr>
              <a:t>f</a:t>
            </a:r>
            <a:r>
              <a:rPr lang="en-US" sz="2000" dirty="0" smtClean="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smtClean="0">
                <a:solidFill>
                  <a:srgbClr val="FF0000"/>
                </a:solidFill>
                <a:latin typeface="Courier New" panose="02070309020205020404" pitchFamily="49" charset="0"/>
                <a:cs typeface="Courier New" panose="02070309020205020404" pitchFamily="49" charset="0"/>
              </a:rPr>
              <a:t>v1</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new ...;</a:t>
            </a:r>
          </a:p>
          <a:p>
            <a:r>
              <a:rPr lang="en-US" sz="2000" dirty="0" smtClean="0">
                <a:latin typeface="Courier New" panose="02070309020205020404" pitchFamily="49" charset="0"/>
                <a:cs typeface="Courier New" panose="02070309020205020404" pitchFamily="49" charset="0"/>
              </a:rPr>
              <a:t>   </a:t>
            </a:r>
            <a:r>
              <a:rPr lang="en-US" sz="2000" dirty="0" smtClean="0">
                <a:solidFill>
                  <a:srgbClr val="FF0000"/>
                </a:solidFill>
                <a:latin typeface="Courier New" panose="02070309020205020404" pitchFamily="49" charset="0"/>
                <a:cs typeface="Courier New" panose="02070309020205020404" pitchFamily="49" charset="0"/>
              </a:rPr>
              <a:t>v2</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id1(</a:t>
            </a:r>
            <a:r>
              <a:rPr lang="en-US" sz="2000" dirty="0">
                <a:solidFill>
                  <a:srgbClr val="FF0000"/>
                </a:solidFill>
                <a:latin typeface="Courier New" panose="02070309020205020404" pitchFamily="49" charset="0"/>
                <a:cs typeface="Courier New" panose="02070309020205020404" pitchFamily="49" charset="0"/>
              </a:rPr>
              <a:t>v1</a:t>
            </a:r>
            <a:r>
              <a:rPr lang="en-US" sz="2000" dirty="0">
                <a:latin typeface="Courier New" panose="02070309020205020404" pitchFamily="49" charset="0"/>
                <a:cs typeface="Courier New" panose="02070309020205020404" pitchFamily="49" charset="0"/>
              </a:rPr>
              <a:t>);</a:t>
            </a:r>
          </a:p>
          <a:p>
            <a:r>
              <a:rPr lang="en-US" sz="2000" dirty="0" smtClean="0">
                <a:latin typeface="Courier New" panose="02070309020205020404" pitchFamily="49" charset="0"/>
                <a:cs typeface="Courier New" panose="02070309020205020404" pitchFamily="49" charset="0"/>
              </a:rPr>
              <a:t>   </a:t>
            </a:r>
            <a:r>
              <a:rPr lang="en-US" sz="2000" dirty="0" smtClean="0">
                <a:solidFill>
                  <a:srgbClr val="FF0000"/>
                </a:solidFill>
                <a:latin typeface="Courier New" panose="02070309020205020404" pitchFamily="49" charset="0"/>
                <a:cs typeface="Courier New" panose="02070309020205020404" pitchFamily="49" charset="0"/>
              </a:rPr>
              <a:t>v3</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id2(</a:t>
            </a:r>
            <a:r>
              <a:rPr lang="en-US" sz="2000" dirty="0">
                <a:solidFill>
                  <a:srgbClr val="FF0000"/>
                </a:solidFill>
                <a:latin typeface="Courier New" panose="02070309020205020404" pitchFamily="49" charset="0"/>
                <a:cs typeface="Courier New" panose="02070309020205020404" pitchFamily="49" charset="0"/>
              </a:rPr>
              <a:t>v2</a:t>
            </a:r>
            <a:r>
              <a:rPr lang="en-US" sz="2000" dirty="0" smtClean="0">
                <a:latin typeface="Courier New" panose="02070309020205020404" pitchFamily="49" charset="0"/>
                <a:cs typeface="Courier New" panose="02070309020205020404" pitchFamily="49" charset="0"/>
              </a:rPr>
              <a:t>);</a:t>
            </a:r>
          </a:p>
          <a:p>
            <a:r>
              <a:rPr lang="en-US" sz="2000" b="1" dirty="0" smtClean="0">
                <a:latin typeface="Courier New" panose="02070309020205020404" pitchFamily="49" charset="0"/>
                <a:cs typeface="Courier New" panose="02070309020205020404" pitchFamily="49" charset="0"/>
              </a:rPr>
              <a:t>q2</a:t>
            </a:r>
            <a:r>
              <a:rPr lang="en-US" sz="2000" dirty="0" smtClean="0">
                <a:latin typeface="Courier New" panose="02070309020205020404" pitchFamily="49" charset="0"/>
                <a:cs typeface="Courier New" panose="02070309020205020404" pitchFamily="49" charset="0"/>
              </a:rPr>
              <a:t>:</a:t>
            </a:r>
            <a:r>
              <a:rPr lang="en-US" sz="2000" b="1" dirty="0" smtClean="0">
                <a:latin typeface="Courier New" panose="02070309020205020404" pitchFamily="49" charset="0"/>
                <a:cs typeface="Courier New" panose="02070309020205020404" pitchFamily="49" charset="0"/>
              </a:rPr>
              <a:t>assert</a:t>
            </a:r>
            <a:r>
              <a:rPr lang="en-US" sz="2000" dirty="0" smtClean="0">
                <a:latin typeface="Courier New" panose="02070309020205020404" pitchFamily="49" charset="0"/>
                <a:cs typeface="Courier New" panose="02070309020205020404" pitchFamily="49" charset="0"/>
              </a:rPr>
              <a:t>(</a:t>
            </a:r>
            <a:r>
              <a:rPr lang="en-US" sz="2000" dirty="0" smtClean="0">
                <a:solidFill>
                  <a:srgbClr val="FF0000"/>
                </a:solidFill>
                <a:latin typeface="Courier New" panose="02070309020205020404" pitchFamily="49" charset="0"/>
                <a:cs typeface="Courier New" panose="02070309020205020404" pitchFamily="49" charset="0"/>
              </a:rPr>
              <a:t>v3</a:t>
            </a:r>
            <a:r>
              <a:rPr lang="en-US" sz="2000" dirty="0" smtClean="0">
                <a:latin typeface="Courier New" panose="02070309020205020404" pitchFamily="49" charset="0"/>
                <a:cs typeface="Courier New" panose="02070309020205020404" pitchFamily="49" charset="0"/>
              </a:rPr>
              <a:t>!= </a:t>
            </a:r>
            <a:r>
              <a:rPr lang="en-US" sz="2000" dirty="0" smtClean="0">
                <a:solidFill>
                  <a:srgbClr val="FF0000"/>
                </a:solidFill>
                <a:latin typeface="Courier New" panose="02070309020205020404" pitchFamily="49" charset="0"/>
                <a:cs typeface="Courier New" panose="02070309020205020404" pitchFamily="49" charset="0"/>
              </a:rPr>
              <a:t>v1</a:t>
            </a:r>
            <a:r>
              <a:rPr lang="en-US" sz="2000" dirty="0">
                <a:latin typeface="Courier New" panose="02070309020205020404" pitchFamily="49" charset="0"/>
                <a:cs typeface="Courier New" panose="02070309020205020404" pitchFamily="49" charset="0"/>
              </a:rPr>
              <a:t>);</a:t>
            </a:r>
          </a:p>
          <a:p>
            <a:r>
              <a:rPr lang="en-US" sz="2000" dirty="0" smtClean="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id1(v</a:t>
            </a:r>
            <a:r>
              <a:rPr lang="en-US" sz="2000" dirty="0" smtClean="0">
                <a:latin typeface="Courier New" panose="02070309020205020404" pitchFamily="49" charset="0"/>
                <a:cs typeface="Courier New" panose="02070309020205020404" pitchFamily="49" charset="0"/>
              </a:rPr>
              <a:t>){return </a:t>
            </a:r>
            <a:r>
              <a:rPr lang="en-US" sz="2000" dirty="0">
                <a:latin typeface="Courier New" panose="02070309020205020404" pitchFamily="49" charset="0"/>
                <a:cs typeface="Courier New" panose="02070309020205020404" pitchFamily="49" charset="0"/>
              </a:rPr>
              <a:t>v</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25" name="TextBox 24"/>
          <p:cNvSpPr txBox="1"/>
          <p:nvPr/>
        </p:nvSpPr>
        <p:spPr>
          <a:xfrm>
            <a:off x="4913376" y="1699050"/>
            <a:ext cx="3683000" cy="2554545"/>
          </a:xfrm>
          <a:prstGeom prst="rect">
            <a:avLst/>
          </a:prstGeom>
          <a:noFill/>
        </p:spPr>
        <p:txBody>
          <a:bodyPr wrap="square" rtlCol="0">
            <a:spAutoFit/>
          </a:bodyPr>
          <a:lstStyle/>
          <a:p>
            <a:r>
              <a:rPr lang="en-US" sz="2000" dirty="0">
                <a:latin typeface="Courier New" panose="02070309020205020404" pitchFamily="49" charset="0"/>
                <a:cs typeface="Courier New" panose="02070309020205020404" pitchFamily="49" charset="0"/>
              </a:rPr>
              <a:t>g</a:t>
            </a:r>
            <a:r>
              <a:rPr lang="en-US" sz="2000" dirty="0" smtClean="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smtClean="0">
                <a:solidFill>
                  <a:srgbClr val="0070C0"/>
                </a:solidFill>
                <a:latin typeface="Courier New" panose="02070309020205020404" pitchFamily="49" charset="0"/>
                <a:cs typeface="Courier New" panose="02070309020205020404" pitchFamily="49" charset="0"/>
              </a:rPr>
              <a:t>v4</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new ...;</a:t>
            </a:r>
          </a:p>
          <a:p>
            <a:r>
              <a:rPr lang="en-US" sz="2000" dirty="0" smtClean="0">
                <a:latin typeface="Courier New" panose="02070309020205020404" pitchFamily="49" charset="0"/>
                <a:cs typeface="Courier New" panose="02070309020205020404" pitchFamily="49" charset="0"/>
              </a:rPr>
              <a:t>   </a:t>
            </a:r>
            <a:r>
              <a:rPr lang="en-US" sz="2000" dirty="0" smtClean="0">
                <a:solidFill>
                  <a:srgbClr val="0070C0"/>
                </a:solidFill>
                <a:latin typeface="Courier New" panose="02070309020205020404" pitchFamily="49" charset="0"/>
                <a:cs typeface="Courier New" panose="02070309020205020404" pitchFamily="49" charset="0"/>
              </a:rPr>
              <a:t>v5</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id1(</a:t>
            </a:r>
            <a:r>
              <a:rPr lang="en-US" sz="2000" dirty="0">
                <a:solidFill>
                  <a:srgbClr val="0070C0"/>
                </a:solidFill>
                <a:latin typeface="Courier New" panose="02070309020205020404" pitchFamily="49" charset="0"/>
                <a:cs typeface="Courier New" panose="02070309020205020404" pitchFamily="49" charset="0"/>
              </a:rPr>
              <a:t>v4</a:t>
            </a:r>
            <a:r>
              <a:rPr lang="en-US" sz="2000" dirty="0">
                <a:latin typeface="Courier New" panose="02070309020205020404" pitchFamily="49" charset="0"/>
                <a:cs typeface="Courier New" panose="02070309020205020404" pitchFamily="49" charset="0"/>
              </a:rPr>
              <a:t>);</a:t>
            </a:r>
          </a:p>
          <a:p>
            <a:r>
              <a:rPr lang="en-US" sz="2000" dirty="0" smtClean="0">
                <a:latin typeface="Courier New" panose="02070309020205020404" pitchFamily="49" charset="0"/>
                <a:cs typeface="Courier New" panose="02070309020205020404" pitchFamily="49" charset="0"/>
              </a:rPr>
              <a:t>   </a:t>
            </a:r>
            <a:r>
              <a:rPr lang="en-US" sz="2000" dirty="0" smtClean="0">
                <a:solidFill>
                  <a:srgbClr val="0070C0"/>
                </a:solidFill>
                <a:latin typeface="Courier New" panose="02070309020205020404" pitchFamily="49" charset="0"/>
                <a:cs typeface="Courier New" panose="02070309020205020404" pitchFamily="49" charset="0"/>
              </a:rPr>
              <a:t>v6</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id2(</a:t>
            </a:r>
            <a:r>
              <a:rPr lang="en-US" sz="2000" dirty="0">
                <a:solidFill>
                  <a:srgbClr val="0070C0"/>
                </a:solidFill>
                <a:latin typeface="Courier New" panose="02070309020205020404" pitchFamily="49" charset="0"/>
                <a:cs typeface="Courier New" panose="02070309020205020404" pitchFamily="49" charset="0"/>
              </a:rPr>
              <a:t>v5</a:t>
            </a:r>
            <a:r>
              <a:rPr lang="en-US" sz="2000" dirty="0">
                <a:latin typeface="Courier New" panose="02070309020205020404" pitchFamily="49" charset="0"/>
                <a:cs typeface="Courier New" panose="02070309020205020404" pitchFamily="49" charset="0"/>
              </a:rPr>
              <a:t>);</a:t>
            </a:r>
          </a:p>
          <a:p>
            <a:r>
              <a:rPr lang="en-US" sz="2000" b="1" dirty="0" smtClean="0">
                <a:latin typeface="Courier New" panose="02070309020205020404" pitchFamily="49" charset="0"/>
                <a:cs typeface="Courier New" panose="02070309020205020404" pitchFamily="49" charset="0"/>
              </a:rPr>
              <a:t>q1</a:t>
            </a:r>
            <a:r>
              <a:rPr lang="en-US" sz="2000" dirty="0" smtClean="0">
                <a:latin typeface="Courier New" panose="02070309020205020404" pitchFamily="49" charset="0"/>
                <a:cs typeface="Courier New" panose="02070309020205020404" pitchFamily="49" charset="0"/>
              </a:rPr>
              <a:t>:</a:t>
            </a:r>
            <a:r>
              <a:rPr lang="en-US" sz="2000" b="1" dirty="0" smtClean="0">
                <a:latin typeface="Courier New" panose="02070309020205020404" pitchFamily="49" charset="0"/>
                <a:cs typeface="Courier New" panose="02070309020205020404" pitchFamily="49" charset="0"/>
              </a:rPr>
              <a:t>assert</a:t>
            </a:r>
            <a:r>
              <a:rPr lang="en-US" sz="2000" dirty="0" smtClean="0">
                <a:latin typeface="Courier New" panose="02070309020205020404" pitchFamily="49" charset="0"/>
                <a:cs typeface="Courier New" panose="02070309020205020404" pitchFamily="49" charset="0"/>
              </a:rPr>
              <a:t>(</a:t>
            </a:r>
            <a:r>
              <a:rPr lang="en-US" sz="2000" dirty="0" smtClean="0">
                <a:solidFill>
                  <a:srgbClr val="0070C0"/>
                </a:solidFill>
                <a:latin typeface="Courier New" panose="02070309020205020404" pitchFamily="49" charset="0"/>
                <a:cs typeface="Courier New" panose="02070309020205020404" pitchFamily="49" charset="0"/>
              </a:rPr>
              <a:t>v6</a:t>
            </a:r>
            <a:r>
              <a:rPr lang="en-US" sz="2000" dirty="0" smtClean="0">
                <a:latin typeface="Courier New" panose="02070309020205020404" pitchFamily="49" charset="0"/>
                <a:cs typeface="Courier New" panose="02070309020205020404" pitchFamily="49" charset="0"/>
              </a:rPr>
              <a:t>!= </a:t>
            </a:r>
            <a:r>
              <a:rPr lang="en-US" sz="2000" dirty="0" smtClean="0">
                <a:solidFill>
                  <a:srgbClr val="FF0000"/>
                </a:solidFill>
                <a:latin typeface="Courier New" panose="02070309020205020404" pitchFamily="49" charset="0"/>
                <a:cs typeface="Courier New" panose="02070309020205020404" pitchFamily="49" charset="0"/>
              </a:rPr>
              <a:t>v1</a:t>
            </a:r>
            <a:r>
              <a:rPr lang="en-US" sz="2000" dirty="0" smtClean="0">
                <a:latin typeface="Courier New" panose="02070309020205020404" pitchFamily="49" charset="0"/>
                <a:cs typeface="Courier New" panose="02070309020205020404" pitchFamily="49" charset="0"/>
              </a:rPr>
              <a:t>);</a:t>
            </a:r>
          </a:p>
          <a:p>
            <a:r>
              <a:rPr lang="en-US" sz="2000" dirty="0" smtClean="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id2(v</a:t>
            </a:r>
            <a:r>
              <a:rPr lang="en-US" sz="2000" dirty="0" smtClean="0">
                <a:latin typeface="Courier New" panose="02070309020205020404" pitchFamily="49" charset="0"/>
                <a:cs typeface="Courier New" panose="02070309020205020404" pitchFamily="49" charset="0"/>
              </a:rPr>
              <a:t>){return </a:t>
            </a:r>
            <a:r>
              <a:rPr lang="en-US" sz="2000" dirty="0">
                <a:latin typeface="Courier New" panose="02070309020205020404" pitchFamily="49" charset="0"/>
                <a:cs typeface="Courier New" panose="02070309020205020404" pitchFamily="49" charset="0"/>
              </a:rPr>
              <a:t>v</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7" name="Date Placeholder 6"/>
          <p:cNvSpPr>
            <a:spLocks noGrp="1"/>
          </p:cNvSpPr>
          <p:nvPr>
            <p:ph type="dt" sz="half" idx="10"/>
          </p:nvPr>
        </p:nvSpPr>
        <p:spPr/>
        <p:txBody>
          <a:bodyPr/>
          <a:lstStyle/>
          <a:p>
            <a:fld id="{DB758992-BA92-5447-BFAF-C3A42EE1EC27}" type="datetime1">
              <a:rPr lang="en-US" smtClean="0"/>
              <a:t>6/3/15</a:t>
            </a:fld>
            <a:endParaRPr lang="en-US" dirty="0"/>
          </a:p>
        </p:txBody>
      </p:sp>
    </p:spTree>
    <p:custDataLst>
      <p:tags r:id="rId1"/>
    </p:custDataLst>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57326091"/>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advTm="96264"/>
    </mc:Choice>
    <mc:Fallback>
      <mp:transition xmlns:mp="http://schemas.microsoft.com/office/mac/powerpoint/2008/main" spd="slow" advTm="96264"/>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a:bodyPr>
          <a:lstStyle/>
          <a:p>
            <a:r>
              <a:rPr lang="en-US" dirty="0" smtClean="0"/>
              <a:t>Problem: Automatically infer or predict salient behaviors</a:t>
            </a:r>
            <a:br>
              <a:rPr lang="en-US" dirty="0" smtClean="0"/>
            </a:br>
            <a:r>
              <a:rPr lang="en-US" dirty="0" smtClean="0"/>
              <a:t>or vulnerabilities in a given program</a:t>
            </a:r>
            <a:endParaRPr lang="en-US" dirty="0"/>
          </a:p>
          <a:p>
            <a:endParaRPr lang="en-US" dirty="0" smtClean="0"/>
          </a:p>
          <a:p>
            <a:r>
              <a:rPr lang="en-US" dirty="0" smtClean="0"/>
              <a:t>Long-standing problem in program analysis</a:t>
            </a:r>
          </a:p>
          <a:p>
            <a:pPr lvl="1"/>
            <a:r>
              <a:rPr lang="en-US" dirty="0" smtClean="0"/>
              <a:t>Difficult tradeoffs, uncertain or missing specifications, etc.</a:t>
            </a:r>
          </a:p>
          <a:p>
            <a:pPr lvl="1"/>
            <a:endParaRPr lang="en-US" dirty="0" smtClean="0"/>
          </a:p>
          <a:p>
            <a:r>
              <a:rPr lang="en-US" dirty="0" smtClean="0"/>
              <a:t>Idea: Can we leverage collective knowledge amassed from analyzing existing programs?</a:t>
            </a:r>
          </a:p>
        </p:txBody>
      </p:sp>
      <p:sp>
        <p:nvSpPr>
          <p:cNvPr id="5" name="Title 4"/>
          <p:cNvSpPr>
            <a:spLocks noGrp="1"/>
          </p:cNvSpPr>
          <p:nvPr>
            <p:ph type="title"/>
          </p:nvPr>
        </p:nvSpPr>
        <p:spPr/>
        <p:txBody>
          <a:bodyPr/>
          <a:lstStyle/>
          <a:p>
            <a:r>
              <a:rPr lang="en-US" dirty="0" smtClean="0"/>
              <a:t>Background</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sp>
        <p:nvSpPr>
          <p:cNvPr id="7" name="Date Placeholder 6"/>
          <p:cNvSpPr>
            <a:spLocks noGrp="1"/>
          </p:cNvSpPr>
          <p:nvPr>
            <p:ph type="dt" sz="half" idx="10"/>
          </p:nvPr>
        </p:nvSpPr>
        <p:spPr/>
        <p:txBody>
          <a:bodyPr/>
          <a:lstStyle/>
          <a:p>
            <a:fld id="{AB5D4739-0B0C-D747-B514-0765FD702758}"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26752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Pointer analysis as graph reachability</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pic>
        <p:nvPicPr>
          <p:cNvPr id="7" name="Content Placeholder 12"/>
          <p:cNvPicPr>
            <a:picLocks noGrp="1" noChangeAspect="1"/>
          </p:cNvPicPr>
          <p:nvPr>
            <p:ph sz="quarter" idx="1"/>
          </p:nvPr>
        </p:nvPicPr>
        <p:blipFill>
          <a:blip r:embed="rId3"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4193825" y="4213406"/>
            <a:ext cx="4484183" cy="1810854"/>
          </a:xfrm>
        </p:spPr>
      </p:pic>
      <p:grpSp>
        <p:nvGrpSpPr>
          <p:cNvPr id="8" name="Group 7"/>
          <p:cNvGrpSpPr/>
          <p:nvPr/>
        </p:nvGrpSpPr>
        <p:grpSpPr>
          <a:xfrm>
            <a:off x="472507" y="1466298"/>
            <a:ext cx="3686150" cy="2692464"/>
            <a:chOff x="609600" y="736600"/>
            <a:chExt cx="3810000" cy="2755900"/>
          </a:xfrm>
        </p:grpSpPr>
        <p:sp>
          <p:nvSpPr>
            <p:cNvPr id="9" name="Oval 8"/>
            <p:cNvSpPr/>
            <p:nvPr/>
          </p:nvSpPr>
          <p:spPr>
            <a:xfrm>
              <a:off x="1447801" y="7366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0</a:t>
              </a:r>
              <a:endParaRPr lang="en-US" dirty="0"/>
            </a:p>
          </p:txBody>
        </p:sp>
        <p:sp>
          <p:nvSpPr>
            <p:cNvPr id="10" name="Oval 9"/>
            <p:cNvSpPr/>
            <p:nvPr/>
          </p:nvSpPr>
          <p:spPr>
            <a:xfrm>
              <a:off x="1447801" y="19050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1</a:t>
              </a:r>
              <a:endParaRPr lang="en-US" dirty="0"/>
            </a:p>
          </p:txBody>
        </p:sp>
        <p:sp>
          <p:nvSpPr>
            <p:cNvPr id="11" name="Oval 10"/>
            <p:cNvSpPr/>
            <p:nvPr/>
          </p:nvSpPr>
          <p:spPr>
            <a:xfrm>
              <a:off x="1447801" y="31115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2</a:t>
              </a:r>
              <a:endParaRPr lang="en-US" dirty="0"/>
            </a:p>
          </p:txBody>
        </p:sp>
        <p:sp>
          <p:nvSpPr>
            <p:cNvPr id="12" name="Oval 11"/>
            <p:cNvSpPr/>
            <p:nvPr/>
          </p:nvSpPr>
          <p:spPr>
            <a:xfrm>
              <a:off x="3124200" y="7366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3</a:t>
              </a:r>
              <a:endParaRPr lang="en-US" dirty="0"/>
            </a:p>
          </p:txBody>
        </p:sp>
        <p:sp>
          <p:nvSpPr>
            <p:cNvPr id="13" name="Oval 12"/>
            <p:cNvSpPr/>
            <p:nvPr/>
          </p:nvSpPr>
          <p:spPr>
            <a:xfrm>
              <a:off x="3124200" y="19050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4</a:t>
              </a:r>
              <a:endParaRPr lang="en-US" dirty="0"/>
            </a:p>
          </p:txBody>
        </p:sp>
        <p:sp>
          <p:nvSpPr>
            <p:cNvPr id="14" name="Oval 13"/>
            <p:cNvSpPr/>
            <p:nvPr/>
          </p:nvSpPr>
          <p:spPr>
            <a:xfrm>
              <a:off x="3124200" y="31115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5</a:t>
              </a:r>
              <a:endParaRPr lang="en-US" dirty="0"/>
            </a:p>
          </p:txBody>
        </p:sp>
        <p:sp>
          <p:nvSpPr>
            <p:cNvPr id="15" name="Oval 14"/>
            <p:cNvSpPr/>
            <p:nvPr/>
          </p:nvSpPr>
          <p:spPr>
            <a:xfrm>
              <a:off x="609600" y="1295400"/>
              <a:ext cx="380999" cy="38100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6’</a:t>
              </a:r>
              <a:endParaRPr lang="en-US" dirty="0"/>
            </a:p>
          </p:txBody>
        </p:sp>
        <p:sp>
          <p:nvSpPr>
            <p:cNvPr id="16" name="Oval 15"/>
            <p:cNvSpPr/>
            <p:nvPr/>
          </p:nvSpPr>
          <p:spPr>
            <a:xfrm>
              <a:off x="2284429" y="25146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7</a:t>
              </a:r>
              <a:endParaRPr lang="en-US" dirty="0"/>
            </a:p>
          </p:txBody>
        </p:sp>
        <p:sp>
          <p:nvSpPr>
            <p:cNvPr id="17" name="Oval 16"/>
            <p:cNvSpPr/>
            <p:nvPr/>
          </p:nvSpPr>
          <p:spPr>
            <a:xfrm>
              <a:off x="2284429" y="12954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6</a:t>
              </a:r>
              <a:endParaRPr lang="en-US" dirty="0"/>
            </a:p>
          </p:txBody>
        </p:sp>
        <p:sp>
          <p:nvSpPr>
            <p:cNvPr id="18" name="Oval 17"/>
            <p:cNvSpPr/>
            <p:nvPr/>
          </p:nvSpPr>
          <p:spPr>
            <a:xfrm>
              <a:off x="4038601" y="1295400"/>
              <a:ext cx="380999" cy="38100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6’’</a:t>
              </a:r>
              <a:endParaRPr lang="en-US" dirty="0"/>
            </a:p>
          </p:txBody>
        </p:sp>
        <p:sp>
          <p:nvSpPr>
            <p:cNvPr id="19" name="Oval 18"/>
            <p:cNvSpPr/>
            <p:nvPr/>
          </p:nvSpPr>
          <p:spPr>
            <a:xfrm>
              <a:off x="609600" y="2514600"/>
              <a:ext cx="380999" cy="38100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7’</a:t>
              </a:r>
              <a:endParaRPr lang="en-US" dirty="0"/>
            </a:p>
          </p:txBody>
        </p:sp>
        <p:sp>
          <p:nvSpPr>
            <p:cNvPr id="20" name="Oval 19"/>
            <p:cNvSpPr/>
            <p:nvPr/>
          </p:nvSpPr>
          <p:spPr>
            <a:xfrm>
              <a:off x="4038601" y="2514600"/>
              <a:ext cx="380999" cy="38100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7’’</a:t>
              </a:r>
              <a:endParaRPr lang="en-US" dirty="0"/>
            </a:p>
          </p:txBody>
        </p:sp>
        <p:cxnSp>
          <p:nvCxnSpPr>
            <p:cNvPr id="21" name="Straight Arrow Connector 20"/>
            <p:cNvCxnSpPr>
              <a:stCxn id="15" idx="5"/>
              <a:endCxn id="10" idx="1"/>
            </p:cNvCxnSpPr>
            <p:nvPr/>
          </p:nvCxnSpPr>
          <p:spPr>
            <a:xfrm>
              <a:off x="934803" y="1620604"/>
              <a:ext cx="56879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0" idx="5"/>
              <a:endCxn id="16" idx="1"/>
            </p:cNvCxnSpPr>
            <p:nvPr/>
          </p:nvCxnSpPr>
          <p:spPr>
            <a:xfrm>
              <a:off x="1773004" y="2230204"/>
              <a:ext cx="567221"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0" idx="3"/>
              <a:endCxn id="19" idx="7"/>
            </p:cNvCxnSpPr>
            <p:nvPr/>
          </p:nvCxnSpPr>
          <p:spPr>
            <a:xfrm flipH="1">
              <a:off x="934803" y="2230204"/>
              <a:ext cx="56879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9" idx="5"/>
              <a:endCxn id="11" idx="1"/>
            </p:cNvCxnSpPr>
            <p:nvPr/>
          </p:nvCxnSpPr>
          <p:spPr>
            <a:xfrm>
              <a:off x="934803" y="2839804"/>
              <a:ext cx="568794" cy="3274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16" idx="3"/>
              <a:endCxn id="11" idx="7"/>
            </p:cNvCxnSpPr>
            <p:nvPr/>
          </p:nvCxnSpPr>
          <p:spPr>
            <a:xfrm flipH="1">
              <a:off x="1773004" y="2839804"/>
              <a:ext cx="567221" cy="3274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9" idx="3"/>
              <a:endCxn id="15" idx="7"/>
            </p:cNvCxnSpPr>
            <p:nvPr/>
          </p:nvCxnSpPr>
          <p:spPr>
            <a:xfrm flipH="1">
              <a:off x="934803" y="1061804"/>
              <a:ext cx="568794" cy="2893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9" idx="5"/>
              <a:endCxn id="17" idx="1"/>
            </p:cNvCxnSpPr>
            <p:nvPr/>
          </p:nvCxnSpPr>
          <p:spPr>
            <a:xfrm>
              <a:off x="1773004" y="1061804"/>
              <a:ext cx="567221" cy="2893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12" idx="3"/>
              <a:endCxn id="17" idx="7"/>
            </p:cNvCxnSpPr>
            <p:nvPr/>
          </p:nvCxnSpPr>
          <p:spPr>
            <a:xfrm flipH="1">
              <a:off x="2609632" y="1061804"/>
              <a:ext cx="570364" cy="2893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7" idx="3"/>
              <a:endCxn id="10" idx="7"/>
            </p:cNvCxnSpPr>
            <p:nvPr/>
          </p:nvCxnSpPr>
          <p:spPr>
            <a:xfrm flipH="1">
              <a:off x="1773004" y="1620604"/>
              <a:ext cx="567221"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17" idx="5"/>
              <a:endCxn id="13" idx="1"/>
            </p:cNvCxnSpPr>
            <p:nvPr/>
          </p:nvCxnSpPr>
          <p:spPr>
            <a:xfrm>
              <a:off x="2609632" y="1620604"/>
              <a:ext cx="57036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3" idx="3"/>
              <a:endCxn id="16" idx="7"/>
            </p:cNvCxnSpPr>
            <p:nvPr/>
          </p:nvCxnSpPr>
          <p:spPr>
            <a:xfrm flipH="1">
              <a:off x="2609632" y="2230204"/>
              <a:ext cx="57036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16" idx="5"/>
              <a:endCxn id="14" idx="1"/>
            </p:cNvCxnSpPr>
            <p:nvPr/>
          </p:nvCxnSpPr>
          <p:spPr>
            <a:xfrm>
              <a:off x="2609632" y="2839804"/>
              <a:ext cx="570364" cy="3274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12" idx="5"/>
              <a:endCxn id="18" idx="1"/>
            </p:cNvCxnSpPr>
            <p:nvPr/>
          </p:nvCxnSpPr>
          <p:spPr>
            <a:xfrm>
              <a:off x="3449403" y="1061804"/>
              <a:ext cx="644994" cy="2893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18" idx="3"/>
              <a:endCxn id="13" idx="7"/>
            </p:cNvCxnSpPr>
            <p:nvPr/>
          </p:nvCxnSpPr>
          <p:spPr>
            <a:xfrm flipH="1">
              <a:off x="3449403" y="1620604"/>
              <a:ext cx="64499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13" idx="5"/>
              <a:endCxn id="20" idx="1"/>
            </p:cNvCxnSpPr>
            <p:nvPr/>
          </p:nvCxnSpPr>
          <p:spPr>
            <a:xfrm>
              <a:off x="3449403" y="2230204"/>
              <a:ext cx="64499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20" idx="3"/>
              <a:endCxn id="14" idx="7"/>
            </p:cNvCxnSpPr>
            <p:nvPr/>
          </p:nvCxnSpPr>
          <p:spPr>
            <a:xfrm flipH="1">
              <a:off x="3449403" y="2839804"/>
              <a:ext cx="644994" cy="3274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970980" y="834479"/>
              <a:ext cx="571500" cy="384721"/>
            </a:xfrm>
            <a:prstGeom prst="rect">
              <a:avLst/>
            </a:prstGeom>
            <a:noFill/>
          </p:spPr>
          <p:txBody>
            <a:bodyPr wrap="square" rtlCol="0">
              <a:spAutoFit/>
            </a:bodyPr>
            <a:lstStyle/>
            <a:p>
              <a:r>
                <a:rPr lang="en-US" dirty="0" smtClean="0"/>
                <a:t>a</a:t>
              </a:r>
              <a:r>
                <a:rPr lang="en-US" baseline="-25000" dirty="0" smtClean="0"/>
                <a:t>1</a:t>
              </a:r>
              <a:endParaRPr lang="en-US" dirty="0"/>
            </a:p>
          </p:txBody>
        </p:sp>
        <p:sp>
          <p:nvSpPr>
            <p:cNvPr id="38" name="TextBox 37"/>
            <p:cNvSpPr txBox="1"/>
            <p:nvPr/>
          </p:nvSpPr>
          <p:spPr>
            <a:xfrm>
              <a:off x="1981200" y="821779"/>
              <a:ext cx="457200" cy="384721"/>
            </a:xfrm>
            <a:prstGeom prst="rect">
              <a:avLst/>
            </a:prstGeom>
            <a:noFill/>
          </p:spPr>
          <p:txBody>
            <a:bodyPr wrap="square" rtlCol="0">
              <a:spAutoFit/>
            </a:bodyPr>
            <a:lstStyle/>
            <a:p>
              <a:r>
                <a:rPr lang="en-US" dirty="0" smtClean="0"/>
                <a:t>a</a:t>
              </a:r>
              <a:r>
                <a:rPr lang="en-US" baseline="-25000" dirty="0" smtClean="0"/>
                <a:t>0</a:t>
              </a:r>
              <a:endParaRPr lang="en-US" dirty="0"/>
            </a:p>
          </p:txBody>
        </p:sp>
        <p:sp>
          <p:nvSpPr>
            <p:cNvPr id="39" name="TextBox 38"/>
            <p:cNvSpPr txBox="1"/>
            <p:nvPr/>
          </p:nvSpPr>
          <p:spPr>
            <a:xfrm>
              <a:off x="2590800" y="821779"/>
              <a:ext cx="438366" cy="384721"/>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40" name="TextBox 39"/>
            <p:cNvSpPr txBox="1"/>
            <p:nvPr/>
          </p:nvSpPr>
          <p:spPr>
            <a:xfrm>
              <a:off x="914400" y="2057400"/>
              <a:ext cx="495299" cy="384721"/>
            </a:xfrm>
            <a:prstGeom prst="rect">
              <a:avLst/>
            </a:prstGeom>
            <a:noFill/>
          </p:spPr>
          <p:txBody>
            <a:bodyPr wrap="square" rtlCol="0">
              <a:spAutoFit/>
            </a:bodyPr>
            <a:lstStyle/>
            <a:p>
              <a:r>
                <a:rPr lang="en-US" dirty="0" smtClean="0"/>
                <a:t>c</a:t>
              </a:r>
              <a:r>
                <a:rPr lang="en-US" baseline="-25000" dirty="0" smtClean="0"/>
                <a:t>1</a:t>
              </a:r>
              <a:endParaRPr lang="en-US" dirty="0"/>
            </a:p>
          </p:txBody>
        </p:sp>
        <p:sp>
          <p:nvSpPr>
            <p:cNvPr id="41" name="TextBox 40"/>
            <p:cNvSpPr txBox="1"/>
            <p:nvPr/>
          </p:nvSpPr>
          <p:spPr>
            <a:xfrm>
              <a:off x="2018920" y="2076644"/>
              <a:ext cx="457200" cy="384721"/>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42" name="TextBox 41"/>
            <p:cNvSpPr txBox="1"/>
            <p:nvPr/>
          </p:nvSpPr>
          <p:spPr>
            <a:xfrm>
              <a:off x="2590800" y="2057400"/>
              <a:ext cx="438366" cy="384721"/>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43" name="TextBox 42"/>
            <p:cNvSpPr txBox="1"/>
            <p:nvPr/>
          </p:nvSpPr>
          <p:spPr>
            <a:xfrm>
              <a:off x="3715320" y="2091391"/>
              <a:ext cx="457200" cy="384721"/>
            </a:xfrm>
            <a:prstGeom prst="rect">
              <a:avLst/>
            </a:prstGeom>
            <a:noFill/>
          </p:spPr>
          <p:txBody>
            <a:bodyPr wrap="square" rtlCol="0">
              <a:spAutoFit/>
            </a:bodyPr>
            <a:lstStyle/>
            <a:p>
              <a:r>
                <a:rPr lang="en-US" dirty="0" smtClean="0"/>
                <a:t>d</a:t>
              </a:r>
              <a:r>
                <a:rPr lang="en-US" baseline="-25000" dirty="0" smtClean="0"/>
                <a:t>1</a:t>
              </a:r>
              <a:endParaRPr lang="en-US" dirty="0"/>
            </a:p>
          </p:txBody>
        </p:sp>
        <p:sp>
          <p:nvSpPr>
            <p:cNvPr id="44" name="TextBox 43"/>
            <p:cNvSpPr txBox="1"/>
            <p:nvPr/>
          </p:nvSpPr>
          <p:spPr>
            <a:xfrm>
              <a:off x="958280" y="1689876"/>
              <a:ext cx="571500" cy="384721"/>
            </a:xfrm>
            <a:prstGeom prst="rect">
              <a:avLst/>
            </a:prstGeom>
            <a:noFill/>
          </p:spPr>
          <p:txBody>
            <a:bodyPr wrap="square" rtlCol="0">
              <a:spAutoFit/>
            </a:bodyPr>
            <a:lstStyle/>
            <a:p>
              <a:r>
                <a:rPr lang="en-US" dirty="0" smtClean="0"/>
                <a:t>a</a:t>
              </a:r>
              <a:r>
                <a:rPr lang="en-US" baseline="-25000" dirty="0" smtClean="0"/>
                <a:t>1</a:t>
              </a:r>
              <a:endParaRPr lang="en-US" dirty="0"/>
            </a:p>
          </p:txBody>
        </p:sp>
        <p:sp>
          <p:nvSpPr>
            <p:cNvPr id="45" name="TextBox 44"/>
            <p:cNvSpPr txBox="1"/>
            <p:nvPr/>
          </p:nvSpPr>
          <p:spPr>
            <a:xfrm>
              <a:off x="939801" y="2903415"/>
              <a:ext cx="431799" cy="384721"/>
            </a:xfrm>
            <a:prstGeom prst="rect">
              <a:avLst/>
            </a:prstGeom>
            <a:noFill/>
          </p:spPr>
          <p:txBody>
            <a:bodyPr wrap="square" rtlCol="0">
              <a:spAutoFit/>
            </a:bodyPr>
            <a:lstStyle/>
            <a:p>
              <a:r>
                <a:rPr lang="en-US" dirty="0" smtClean="0"/>
                <a:t>c</a:t>
              </a:r>
              <a:r>
                <a:rPr lang="en-US" baseline="-25000" dirty="0" smtClean="0"/>
                <a:t>1</a:t>
              </a:r>
              <a:endParaRPr lang="en-US" dirty="0"/>
            </a:p>
          </p:txBody>
        </p:sp>
        <p:sp>
          <p:nvSpPr>
            <p:cNvPr id="46" name="TextBox 45"/>
            <p:cNvSpPr txBox="1"/>
            <p:nvPr/>
          </p:nvSpPr>
          <p:spPr>
            <a:xfrm>
              <a:off x="2038160" y="2895600"/>
              <a:ext cx="457200" cy="384721"/>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47" name="TextBox 46"/>
            <p:cNvSpPr txBox="1"/>
            <p:nvPr/>
          </p:nvSpPr>
          <p:spPr>
            <a:xfrm>
              <a:off x="2590800" y="1657932"/>
              <a:ext cx="438366" cy="384721"/>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48" name="TextBox 47"/>
            <p:cNvSpPr txBox="1"/>
            <p:nvPr/>
          </p:nvSpPr>
          <p:spPr>
            <a:xfrm>
              <a:off x="3714560" y="1682556"/>
              <a:ext cx="457200" cy="384721"/>
            </a:xfrm>
            <a:prstGeom prst="rect">
              <a:avLst/>
            </a:prstGeom>
            <a:noFill/>
          </p:spPr>
          <p:txBody>
            <a:bodyPr wrap="square" rtlCol="0">
              <a:spAutoFit/>
            </a:bodyPr>
            <a:lstStyle/>
            <a:p>
              <a:r>
                <a:rPr lang="en-US" dirty="0" smtClean="0"/>
                <a:t>b</a:t>
              </a:r>
              <a:r>
                <a:rPr lang="en-US" baseline="-25000" dirty="0" smtClean="0"/>
                <a:t>1</a:t>
              </a:r>
              <a:endParaRPr lang="en-US" dirty="0"/>
            </a:p>
          </p:txBody>
        </p:sp>
        <p:sp>
          <p:nvSpPr>
            <p:cNvPr id="49" name="TextBox 48"/>
            <p:cNvSpPr txBox="1"/>
            <p:nvPr/>
          </p:nvSpPr>
          <p:spPr>
            <a:xfrm>
              <a:off x="3733800" y="2895600"/>
              <a:ext cx="457200" cy="384721"/>
            </a:xfrm>
            <a:prstGeom prst="rect">
              <a:avLst/>
            </a:prstGeom>
            <a:noFill/>
          </p:spPr>
          <p:txBody>
            <a:bodyPr wrap="square" rtlCol="0">
              <a:spAutoFit/>
            </a:bodyPr>
            <a:lstStyle/>
            <a:p>
              <a:r>
                <a:rPr lang="en-US" dirty="0" smtClean="0"/>
                <a:t>d</a:t>
              </a:r>
              <a:r>
                <a:rPr lang="en-US" baseline="-25000" dirty="0" smtClean="0"/>
                <a:t>1</a:t>
              </a:r>
              <a:endParaRPr lang="en-US" dirty="0"/>
            </a:p>
          </p:txBody>
        </p:sp>
        <p:sp>
          <p:nvSpPr>
            <p:cNvPr id="50" name="TextBox 49"/>
            <p:cNvSpPr txBox="1"/>
            <p:nvPr/>
          </p:nvSpPr>
          <p:spPr>
            <a:xfrm>
              <a:off x="2590800" y="2902144"/>
              <a:ext cx="438366" cy="384721"/>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51" name="TextBox 50"/>
            <p:cNvSpPr txBox="1"/>
            <p:nvPr/>
          </p:nvSpPr>
          <p:spPr>
            <a:xfrm>
              <a:off x="2018920" y="1657156"/>
              <a:ext cx="457200" cy="384721"/>
            </a:xfrm>
            <a:prstGeom prst="rect">
              <a:avLst/>
            </a:prstGeom>
            <a:noFill/>
          </p:spPr>
          <p:txBody>
            <a:bodyPr wrap="square" rtlCol="0">
              <a:spAutoFit/>
            </a:bodyPr>
            <a:lstStyle/>
            <a:p>
              <a:r>
                <a:rPr lang="en-US" dirty="0" smtClean="0"/>
                <a:t>a</a:t>
              </a:r>
              <a:r>
                <a:rPr lang="en-US" baseline="-25000" dirty="0" smtClean="0"/>
                <a:t>0</a:t>
              </a:r>
              <a:endParaRPr lang="en-US" dirty="0"/>
            </a:p>
          </p:txBody>
        </p:sp>
        <p:sp>
          <p:nvSpPr>
            <p:cNvPr id="52" name="TextBox 51"/>
            <p:cNvSpPr txBox="1"/>
            <p:nvPr/>
          </p:nvSpPr>
          <p:spPr>
            <a:xfrm>
              <a:off x="3733800" y="821779"/>
              <a:ext cx="457200" cy="384721"/>
            </a:xfrm>
            <a:prstGeom prst="rect">
              <a:avLst/>
            </a:prstGeom>
            <a:noFill/>
          </p:spPr>
          <p:txBody>
            <a:bodyPr wrap="square" rtlCol="0">
              <a:spAutoFit/>
            </a:bodyPr>
            <a:lstStyle/>
            <a:p>
              <a:r>
                <a:rPr lang="en-US" dirty="0" smtClean="0"/>
                <a:t>b</a:t>
              </a:r>
              <a:r>
                <a:rPr lang="en-US" baseline="-25000" dirty="0" smtClean="0"/>
                <a:t>1</a:t>
              </a:r>
              <a:endParaRPr lang="en-US" dirty="0"/>
            </a:p>
          </p:txBody>
        </p:sp>
      </p:grpSp>
      <p:sp>
        <p:nvSpPr>
          <p:cNvPr id="53" name="Date Placeholder 52"/>
          <p:cNvSpPr>
            <a:spLocks noGrp="1"/>
          </p:cNvSpPr>
          <p:nvPr>
            <p:ph type="dt" sz="half" idx="10"/>
          </p:nvPr>
        </p:nvSpPr>
        <p:spPr/>
        <p:txBody>
          <a:bodyPr/>
          <a:lstStyle/>
          <a:p>
            <a:fld id="{EA5D0DC6-DF69-E842-A3FA-A92AA989E836}"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45849296"/>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advTm="65474"/>
    </mc:Choice>
    <mc:Fallback>
      <mp:transition xmlns:mp="http://schemas.microsoft.com/office/mac/powerpoint/2008/main" spd="slow" advTm="65474"/>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Graph reachability in </a:t>
            </a:r>
            <a:r>
              <a:rPr lang="en-US" dirty="0" err="1" smtClean="0"/>
              <a:t>Datalog</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sp>
        <p:nvSpPr>
          <p:cNvPr id="2" name="TextBox 1"/>
          <p:cNvSpPr txBox="1"/>
          <p:nvPr/>
        </p:nvSpPr>
        <p:spPr>
          <a:xfrm>
            <a:off x="4264278" y="1510258"/>
            <a:ext cx="4554407" cy="2554545"/>
          </a:xfrm>
          <a:prstGeom prst="rect">
            <a:avLst/>
          </a:prstGeom>
          <a:noFill/>
          <a:ln>
            <a:solidFill>
              <a:schemeClr val="tx1"/>
            </a:solidFill>
          </a:ln>
        </p:spPr>
        <p:txBody>
          <a:bodyPr wrap="square" rtlCol="0">
            <a:spAutoFit/>
          </a:bodyPr>
          <a:lstStyle/>
          <a:p>
            <a:r>
              <a:rPr lang="en-US" sz="2000" b="1" dirty="0" smtClean="0"/>
              <a:t>Input relations: </a:t>
            </a:r>
          </a:p>
          <a:p>
            <a:r>
              <a:rPr lang="en-US" sz="2000" dirty="0" smtClean="0"/>
              <a:t>     edge(</a:t>
            </a:r>
            <a:r>
              <a:rPr lang="en-US" sz="2000" dirty="0" err="1" smtClean="0"/>
              <a:t>i</a:t>
            </a:r>
            <a:r>
              <a:rPr lang="en-US" sz="2000" dirty="0" smtClean="0"/>
              <a:t>, j, n), abs(n)</a:t>
            </a:r>
          </a:p>
          <a:p>
            <a:endParaRPr lang="en-US" sz="1000" dirty="0" smtClean="0"/>
          </a:p>
          <a:p>
            <a:r>
              <a:rPr lang="en-US" sz="2000" b="1" dirty="0" smtClean="0"/>
              <a:t>Output relations: </a:t>
            </a:r>
          </a:p>
          <a:p>
            <a:r>
              <a:rPr lang="en-US" sz="2000" dirty="0" smtClean="0"/>
              <a:t>     path(</a:t>
            </a:r>
            <a:r>
              <a:rPr lang="en-US" sz="2000" dirty="0" err="1" smtClean="0"/>
              <a:t>i</a:t>
            </a:r>
            <a:r>
              <a:rPr lang="en-US" sz="2000" dirty="0" smtClean="0"/>
              <a:t>, j)</a:t>
            </a:r>
          </a:p>
          <a:p>
            <a:endParaRPr lang="en-US" sz="1000" dirty="0" smtClean="0"/>
          </a:p>
          <a:p>
            <a:r>
              <a:rPr lang="en-US" sz="2000" b="1" dirty="0" smtClean="0"/>
              <a:t>Rules: </a:t>
            </a:r>
          </a:p>
          <a:p>
            <a:r>
              <a:rPr lang="en-US" sz="2000" dirty="0" smtClean="0">
                <a:solidFill>
                  <a:schemeClr val="bg1"/>
                </a:solidFill>
              </a:rPr>
              <a:t>(1) </a:t>
            </a:r>
            <a:r>
              <a:rPr lang="en-US" sz="2000" dirty="0" smtClean="0"/>
              <a:t>path(</a:t>
            </a:r>
            <a:r>
              <a:rPr lang="en-US" sz="2000" dirty="0" err="1" smtClean="0"/>
              <a:t>i</a:t>
            </a:r>
            <a:r>
              <a:rPr lang="en-US" sz="2000" dirty="0" smtClean="0"/>
              <a:t>, </a:t>
            </a:r>
            <a:r>
              <a:rPr lang="en-US" sz="2000" dirty="0" err="1" smtClean="0"/>
              <a:t>i</a:t>
            </a:r>
            <a:r>
              <a:rPr lang="en-US" sz="2000" dirty="0" smtClean="0"/>
              <a:t>).</a:t>
            </a:r>
          </a:p>
          <a:p>
            <a:r>
              <a:rPr lang="en-US" sz="2000" dirty="0" smtClean="0">
                <a:solidFill>
                  <a:schemeClr val="bg1"/>
                </a:solidFill>
              </a:rPr>
              <a:t>(2) </a:t>
            </a:r>
            <a:r>
              <a:rPr lang="en-US" sz="2000" dirty="0" smtClean="0"/>
              <a:t>path(</a:t>
            </a:r>
            <a:r>
              <a:rPr lang="en-US" sz="2000" dirty="0" err="1" smtClean="0"/>
              <a:t>i</a:t>
            </a:r>
            <a:r>
              <a:rPr lang="en-US" sz="2000" dirty="0" smtClean="0"/>
              <a:t>, j) :- path(</a:t>
            </a:r>
            <a:r>
              <a:rPr lang="en-US" sz="2000" dirty="0" err="1" smtClean="0"/>
              <a:t>i</a:t>
            </a:r>
            <a:r>
              <a:rPr lang="en-US" sz="2000" dirty="0" smtClean="0"/>
              <a:t>, k), edge(k, j, n), abs(n</a:t>
            </a:r>
            <a:r>
              <a:rPr lang="en-US" dirty="0" smtClean="0"/>
              <a:t>).</a:t>
            </a:r>
            <a:endParaRPr lang="en-US" dirty="0"/>
          </a:p>
        </p:txBody>
      </p:sp>
      <p:grpSp>
        <p:nvGrpSpPr>
          <p:cNvPr id="97" name="Group 96"/>
          <p:cNvGrpSpPr/>
          <p:nvPr/>
        </p:nvGrpSpPr>
        <p:grpSpPr>
          <a:xfrm>
            <a:off x="472507" y="1466298"/>
            <a:ext cx="3686150" cy="2692464"/>
            <a:chOff x="609600" y="736600"/>
            <a:chExt cx="3810000" cy="2755900"/>
          </a:xfrm>
        </p:grpSpPr>
        <p:sp>
          <p:nvSpPr>
            <p:cNvPr id="98" name="Oval 97"/>
            <p:cNvSpPr/>
            <p:nvPr/>
          </p:nvSpPr>
          <p:spPr>
            <a:xfrm>
              <a:off x="1447801" y="7366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0</a:t>
              </a:r>
              <a:endParaRPr lang="en-US" dirty="0"/>
            </a:p>
          </p:txBody>
        </p:sp>
        <p:sp>
          <p:nvSpPr>
            <p:cNvPr id="99" name="Oval 98"/>
            <p:cNvSpPr/>
            <p:nvPr/>
          </p:nvSpPr>
          <p:spPr>
            <a:xfrm>
              <a:off x="1447801" y="19050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1</a:t>
              </a:r>
              <a:endParaRPr lang="en-US" dirty="0"/>
            </a:p>
          </p:txBody>
        </p:sp>
        <p:sp>
          <p:nvSpPr>
            <p:cNvPr id="100" name="Oval 99"/>
            <p:cNvSpPr/>
            <p:nvPr/>
          </p:nvSpPr>
          <p:spPr>
            <a:xfrm>
              <a:off x="1447801" y="31115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2</a:t>
              </a:r>
              <a:endParaRPr lang="en-US" dirty="0"/>
            </a:p>
          </p:txBody>
        </p:sp>
        <p:sp>
          <p:nvSpPr>
            <p:cNvPr id="101" name="Oval 100"/>
            <p:cNvSpPr/>
            <p:nvPr/>
          </p:nvSpPr>
          <p:spPr>
            <a:xfrm>
              <a:off x="3124200" y="7366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3</a:t>
              </a:r>
              <a:endParaRPr lang="en-US" dirty="0"/>
            </a:p>
          </p:txBody>
        </p:sp>
        <p:sp>
          <p:nvSpPr>
            <p:cNvPr id="102" name="Oval 101"/>
            <p:cNvSpPr/>
            <p:nvPr/>
          </p:nvSpPr>
          <p:spPr>
            <a:xfrm>
              <a:off x="3124200" y="19050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4</a:t>
              </a:r>
              <a:endParaRPr lang="en-US" dirty="0"/>
            </a:p>
          </p:txBody>
        </p:sp>
        <p:sp>
          <p:nvSpPr>
            <p:cNvPr id="103" name="Oval 102"/>
            <p:cNvSpPr/>
            <p:nvPr/>
          </p:nvSpPr>
          <p:spPr>
            <a:xfrm>
              <a:off x="3124200" y="31115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5</a:t>
              </a:r>
              <a:endParaRPr lang="en-US" dirty="0"/>
            </a:p>
          </p:txBody>
        </p:sp>
        <p:sp>
          <p:nvSpPr>
            <p:cNvPr id="104" name="Oval 103"/>
            <p:cNvSpPr/>
            <p:nvPr/>
          </p:nvSpPr>
          <p:spPr>
            <a:xfrm>
              <a:off x="609600" y="1295400"/>
              <a:ext cx="380999" cy="38100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6’</a:t>
              </a:r>
              <a:endParaRPr lang="en-US" dirty="0"/>
            </a:p>
          </p:txBody>
        </p:sp>
        <p:sp>
          <p:nvSpPr>
            <p:cNvPr id="105" name="Oval 104"/>
            <p:cNvSpPr/>
            <p:nvPr/>
          </p:nvSpPr>
          <p:spPr>
            <a:xfrm>
              <a:off x="2284429" y="25146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7</a:t>
              </a:r>
              <a:endParaRPr lang="en-US" dirty="0"/>
            </a:p>
          </p:txBody>
        </p:sp>
        <p:sp>
          <p:nvSpPr>
            <p:cNvPr id="106" name="Oval 105"/>
            <p:cNvSpPr/>
            <p:nvPr/>
          </p:nvSpPr>
          <p:spPr>
            <a:xfrm>
              <a:off x="2284429" y="12954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6</a:t>
              </a:r>
              <a:endParaRPr lang="en-US" dirty="0"/>
            </a:p>
          </p:txBody>
        </p:sp>
        <p:sp>
          <p:nvSpPr>
            <p:cNvPr id="107" name="Oval 106"/>
            <p:cNvSpPr/>
            <p:nvPr/>
          </p:nvSpPr>
          <p:spPr>
            <a:xfrm>
              <a:off x="4038601" y="1295400"/>
              <a:ext cx="380999" cy="38100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6’’</a:t>
              </a:r>
              <a:endParaRPr lang="en-US" dirty="0"/>
            </a:p>
          </p:txBody>
        </p:sp>
        <p:sp>
          <p:nvSpPr>
            <p:cNvPr id="108" name="Oval 107"/>
            <p:cNvSpPr/>
            <p:nvPr/>
          </p:nvSpPr>
          <p:spPr>
            <a:xfrm>
              <a:off x="609600" y="2514600"/>
              <a:ext cx="380999" cy="38100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7’</a:t>
              </a:r>
              <a:endParaRPr lang="en-US" dirty="0"/>
            </a:p>
          </p:txBody>
        </p:sp>
        <p:sp>
          <p:nvSpPr>
            <p:cNvPr id="109" name="Oval 108"/>
            <p:cNvSpPr/>
            <p:nvPr/>
          </p:nvSpPr>
          <p:spPr>
            <a:xfrm>
              <a:off x="4038601" y="2514600"/>
              <a:ext cx="380999" cy="38100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7’’</a:t>
              </a:r>
              <a:endParaRPr lang="en-US" dirty="0"/>
            </a:p>
          </p:txBody>
        </p:sp>
        <p:cxnSp>
          <p:nvCxnSpPr>
            <p:cNvPr id="110" name="Straight Arrow Connector 109"/>
            <p:cNvCxnSpPr>
              <a:stCxn id="104" idx="5"/>
              <a:endCxn id="99" idx="1"/>
            </p:cNvCxnSpPr>
            <p:nvPr/>
          </p:nvCxnSpPr>
          <p:spPr>
            <a:xfrm>
              <a:off x="934803" y="1620604"/>
              <a:ext cx="56879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1" name="Straight Arrow Connector 110"/>
            <p:cNvCxnSpPr>
              <a:stCxn id="99" idx="5"/>
              <a:endCxn id="105" idx="1"/>
            </p:cNvCxnSpPr>
            <p:nvPr/>
          </p:nvCxnSpPr>
          <p:spPr>
            <a:xfrm>
              <a:off x="1773004" y="2230204"/>
              <a:ext cx="567221"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2" name="Straight Arrow Connector 111"/>
            <p:cNvCxnSpPr>
              <a:stCxn id="99" idx="3"/>
              <a:endCxn id="108" idx="7"/>
            </p:cNvCxnSpPr>
            <p:nvPr/>
          </p:nvCxnSpPr>
          <p:spPr>
            <a:xfrm flipH="1">
              <a:off x="934803" y="2230204"/>
              <a:ext cx="56879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108" idx="5"/>
              <a:endCxn id="100" idx="1"/>
            </p:cNvCxnSpPr>
            <p:nvPr/>
          </p:nvCxnSpPr>
          <p:spPr>
            <a:xfrm>
              <a:off x="934803" y="2839804"/>
              <a:ext cx="568794" cy="3274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a:stCxn id="105" idx="3"/>
              <a:endCxn id="100" idx="7"/>
            </p:cNvCxnSpPr>
            <p:nvPr/>
          </p:nvCxnSpPr>
          <p:spPr>
            <a:xfrm flipH="1">
              <a:off x="1773004" y="2839804"/>
              <a:ext cx="567221" cy="3274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a:stCxn id="98" idx="3"/>
              <a:endCxn id="104" idx="7"/>
            </p:cNvCxnSpPr>
            <p:nvPr/>
          </p:nvCxnSpPr>
          <p:spPr>
            <a:xfrm flipH="1">
              <a:off x="934803" y="1061804"/>
              <a:ext cx="568794" cy="2893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a:stCxn id="98" idx="5"/>
              <a:endCxn id="106" idx="1"/>
            </p:cNvCxnSpPr>
            <p:nvPr/>
          </p:nvCxnSpPr>
          <p:spPr>
            <a:xfrm>
              <a:off x="1773004" y="1061804"/>
              <a:ext cx="567221" cy="2893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7" name="Straight Arrow Connector 116"/>
            <p:cNvCxnSpPr>
              <a:stCxn id="101" idx="3"/>
              <a:endCxn id="106" idx="7"/>
            </p:cNvCxnSpPr>
            <p:nvPr/>
          </p:nvCxnSpPr>
          <p:spPr>
            <a:xfrm flipH="1">
              <a:off x="2609632" y="1061804"/>
              <a:ext cx="570364" cy="2893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8" name="Straight Arrow Connector 117"/>
            <p:cNvCxnSpPr>
              <a:stCxn id="106" idx="3"/>
              <a:endCxn id="99" idx="7"/>
            </p:cNvCxnSpPr>
            <p:nvPr/>
          </p:nvCxnSpPr>
          <p:spPr>
            <a:xfrm flipH="1">
              <a:off x="1773004" y="1620604"/>
              <a:ext cx="567221"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06" idx="5"/>
              <a:endCxn id="102" idx="1"/>
            </p:cNvCxnSpPr>
            <p:nvPr/>
          </p:nvCxnSpPr>
          <p:spPr>
            <a:xfrm>
              <a:off x="2609632" y="1620604"/>
              <a:ext cx="57036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102" idx="3"/>
              <a:endCxn id="105" idx="7"/>
            </p:cNvCxnSpPr>
            <p:nvPr/>
          </p:nvCxnSpPr>
          <p:spPr>
            <a:xfrm flipH="1">
              <a:off x="2609632" y="2230204"/>
              <a:ext cx="57036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105" idx="5"/>
              <a:endCxn id="103" idx="1"/>
            </p:cNvCxnSpPr>
            <p:nvPr/>
          </p:nvCxnSpPr>
          <p:spPr>
            <a:xfrm>
              <a:off x="2609632" y="2839804"/>
              <a:ext cx="570364" cy="3274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2" name="Straight Arrow Connector 121"/>
            <p:cNvCxnSpPr>
              <a:stCxn id="101" idx="5"/>
              <a:endCxn id="107" idx="1"/>
            </p:cNvCxnSpPr>
            <p:nvPr/>
          </p:nvCxnSpPr>
          <p:spPr>
            <a:xfrm>
              <a:off x="3449403" y="1061804"/>
              <a:ext cx="644994" cy="2893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107" idx="3"/>
              <a:endCxn id="102" idx="7"/>
            </p:cNvCxnSpPr>
            <p:nvPr/>
          </p:nvCxnSpPr>
          <p:spPr>
            <a:xfrm flipH="1">
              <a:off x="3449403" y="1620604"/>
              <a:ext cx="64499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102" idx="5"/>
              <a:endCxn id="109" idx="1"/>
            </p:cNvCxnSpPr>
            <p:nvPr/>
          </p:nvCxnSpPr>
          <p:spPr>
            <a:xfrm>
              <a:off x="3449403" y="2230204"/>
              <a:ext cx="64499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5" name="Straight Arrow Connector 124"/>
            <p:cNvCxnSpPr>
              <a:stCxn id="109" idx="3"/>
              <a:endCxn id="103" idx="7"/>
            </p:cNvCxnSpPr>
            <p:nvPr/>
          </p:nvCxnSpPr>
          <p:spPr>
            <a:xfrm flipH="1">
              <a:off x="3449403" y="2839804"/>
              <a:ext cx="644994" cy="3274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sp>
          <p:nvSpPr>
            <p:cNvPr id="126" name="TextBox 125"/>
            <p:cNvSpPr txBox="1"/>
            <p:nvPr/>
          </p:nvSpPr>
          <p:spPr>
            <a:xfrm>
              <a:off x="970980" y="834479"/>
              <a:ext cx="571500" cy="384721"/>
            </a:xfrm>
            <a:prstGeom prst="rect">
              <a:avLst/>
            </a:prstGeom>
            <a:noFill/>
          </p:spPr>
          <p:txBody>
            <a:bodyPr wrap="square" rtlCol="0">
              <a:spAutoFit/>
            </a:bodyPr>
            <a:lstStyle/>
            <a:p>
              <a:r>
                <a:rPr lang="en-US" dirty="0" smtClean="0"/>
                <a:t>a</a:t>
              </a:r>
              <a:r>
                <a:rPr lang="en-US" baseline="-25000" dirty="0" smtClean="0"/>
                <a:t>1</a:t>
              </a:r>
              <a:endParaRPr lang="en-US" dirty="0"/>
            </a:p>
          </p:txBody>
        </p:sp>
        <p:sp>
          <p:nvSpPr>
            <p:cNvPr id="127" name="TextBox 126"/>
            <p:cNvSpPr txBox="1"/>
            <p:nvPr/>
          </p:nvSpPr>
          <p:spPr>
            <a:xfrm>
              <a:off x="1981200" y="821779"/>
              <a:ext cx="457200" cy="384721"/>
            </a:xfrm>
            <a:prstGeom prst="rect">
              <a:avLst/>
            </a:prstGeom>
            <a:noFill/>
          </p:spPr>
          <p:txBody>
            <a:bodyPr wrap="square" rtlCol="0">
              <a:spAutoFit/>
            </a:bodyPr>
            <a:lstStyle/>
            <a:p>
              <a:r>
                <a:rPr lang="en-US" dirty="0" smtClean="0"/>
                <a:t>a</a:t>
              </a:r>
              <a:r>
                <a:rPr lang="en-US" baseline="-25000" dirty="0" smtClean="0"/>
                <a:t>0</a:t>
              </a:r>
              <a:endParaRPr lang="en-US" dirty="0"/>
            </a:p>
          </p:txBody>
        </p:sp>
        <p:sp>
          <p:nvSpPr>
            <p:cNvPr id="128" name="TextBox 127"/>
            <p:cNvSpPr txBox="1"/>
            <p:nvPr/>
          </p:nvSpPr>
          <p:spPr>
            <a:xfrm>
              <a:off x="2590800" y="821779"/>
              <a:ext cx="438366" cy="384721"/>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29" name="TextBox 128"/>
            <p:cNvSpPr txBox="1"/>
            <p:nvPr/>
          </p:nvSpPr>
          <p:spPr>
            <a:xfrm>
              <a:off x="914400" y="2057400"/>
              <a:ext cx="495299" cy="384721"/>
            </a:xfrm>
            <a:prstGeom prst="rect">
              <a:avLst/>
            </a:prstGeom>
            <a:noFill/>
          </p:spPr>
          <p:txBody>
            <a:bodyPr wrap="square" rtlCol="0">
              <a:spAutoFit/>
            </a:bodyPr>
            <a:lstStyle/>
            <a:p>
              <a:r>
                <a:rPr lang="en-US" dirty="0" smtClean="0"/>
                <a:t>c</a:t>
              </a:r>
              <a:r>
                <a:rPr lang="en-US" baseline="-25000" dirty="0" smtClean="0"/>
                <a:t>1</a:t>
              </a:r>
              <a:endParaRPr lang="en-US" dirty="0"/>
            </a:p>
          </p:txBody>
        </p:sp>
        <p:sp>
          <p:nvSpPr>
            <p:cNvPr id="130" name="TextBox 129"/>
            <p:cNvSpPr txBox="1"/>
            <p:nvPr/>
          </p:nvSpPr>
          <p:spPr>
            <a:xfrm>
              <a:off x="2018920" y="2076644"/>
              <a:ext cx="457200" cy="384721"/>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131" name="TextBox 130"/>
            <p:cNvSpPr txBox="1"/>
            <p:nvPr/>
          </p:nvSpPr>
          <p:spPr>
            <a:xfrm>
              <a:off x="2590800" y="2057400"/>
              <a:ext cx="438366" cy="384721"/>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32" name="TextBox 131"/>
            <p:cNvSpPr txBox="1"/>
            <p:nvPr/>
          </p:nvSpPr>
          <p:spPr>
            <a:xfrm>
              <a:off x="3715320" y="2091391"/>
              <a:ext cx="457200" cy="384721"/>
            </a:xfrm>
            <a:prstGeom prst="rect">
              <a:avLst/>
            </a:prstGeom>
            <a:noFill/>
          </p:spPr>
          <p:txBody>
            <a:bodyPr wrap="square" rtlCol="0">
              <a:spAutoFit/>
            </a:bodyPr>
            <a:lstStyle/>
            <a:p>
              <a:r>
                <a:rPr lang="en-US" dirty="0" smtClean="0"/>
                <a:t>d</a:t>
              </a:r>
              <a:r>
                <a:rPr lang="en-US" baseline="-25000" dirty="0" smtClean="0"/>
                <a:t>1</a:t>
              </a:r>
              <a:endParaRPr lang="en-US" dirty="0"/>
            </a:p>
          </p:txBody>
        </p:sp>
        <p:sp>
          <p:nvSpPr>
            <p:cNvPr id="133" name="TextBox 132"/>
            <p:cNvSpPr txBox="1"/>
            <p:nvPr/>
          </p:nvSpPr>
          <p:spPr>
            <a:xfrm>
              <a:off x="958280" y="1689876"/>
              <a:ext cx="571500" cy="384721"/>
            </a:xfrm>
            <a:prstGeom prst="rect">
              <a:avLst/>
            </a:prstGeom>
            <a:noFill/>
          </p:spPr>
          <p:txBody>
            <a:bodyPr wrap="square" rtlCol="0">
              <a:spAutoFit/>
            </a:bodyPr>
            <a:lstStyle/>
            <a:p>
              <a:r>
                <a:rPr lang="en-US" dirty="0" smtClean="0"/>
                <a:t>a</a:t>
              </a:r>
              <a:r>
                <a:rPr lang="en-US" baseline="-25000" dirty="0" smtClean="0"/>
                <a:t>1</a:t>
              </a:r>
              <a:endParaRPr lang="en-US" dirty="0"/>
            </a:p>
          </p:txBody>
        </p:sp>
        <p:sp>
          <p:nvSpPr>
            <p:cNvPr id="134" name="TextBox 133"/>
            <p:cNvSpPr txBox="1"/>
            <p:nvPr/>
          </p:nvSpPr>
          <p:spPr>
            <a:xfrm>
              <a:off x="939801" y="2903415"/>
              <a:ext cx="431799" cy="384721"/>
            </a:xfrm>
            <a:prstGeom prst="rect">
              <a:avLst/>
            </a:prstGeom>
            <a:noFill/>
          </p:spPr>
          <p:txBody>
            <a:bodyPr wrap="square" rtlCol="0">
              <a:spAutoFit/>
            </a:bodyPr>
            <a:lstStyle/>
            <a:p>
              <a:r>
                <a:rPr lang="en-US" dirty="0" smtClean="0"/>
                <a:t>c</a:t>
              </a:r>
              <a:r>
                <a:rPr lang="en-US" baseline="-25000" dirty="0" smtClean="0"/>
                <a:t>1</a:t>
              </a:r>
              <a:endParaRPr lang="en-US" dirty="0"/>
            </a:p>
          </p:txBody>
        </p:sp>
        <p:sp>
          <p:nvSpPr>
            <p:cNvPr id="135" name="TextBox 134"/>
            <p:cNvSpPr txBox="1"/>
            <p:nvPr/>
          </p:nvSpPr>
          <p:spPr>
            <a:xfrm>
              <a:off x="2038160" y="2895600"/>
              <a:ext cx="457200" cy="384721"/>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136" name="TextBox 135"/>
            <p:cNvSpPr txBox="1"/>
            <p:nvPr/>
          </p:nvSpPr>
          <p:spPr>
            <a:xfrm>
              <a:off x="2590800" y="1657932"/>
              <a:ext cx="438366" cy="384721"/>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37" name="TextBox 136"/>
            <p:cNvSpPr txBox="1"/>
            <p:nvPr/>
          </p:nvSpPr>
          <p:spPr>
            <a:xfrm>
              <a:off x="3714560" y="1682556"/>
              <a:ext cx="457200" cy="384721"/>
            </a:xfrm>
            <a:prstGeom prst="rect">
              <a:avLst/>
            </a:prstGeom>
            <a:noFill/>
          </p:spPr>
          <p:txBody>
            <a:bodyPr wrap="square" rtlCol="0">
              <a:spAutoFit/>
            </a:bodyPr>
            <a:lstStyle/>
            <a:p>
              <a:r>
                <a:rPr lang="en-US" dirty="0" smtClean="0"/>
                <a:t>b</a:t>
              </a:r>
              <a:r>
                <a:rPr lang="en-US" baseline="-25000" dirty="0" smtClean="0"/>
                <a:t>1</a:t>
              </a:r>
              <a:endParaRPr lang="en-US" dirty="0"/>
            </a:p>
          </p:txBody>
        </p:sp>
        <p:sp>
          <p:nvSpPr>
            <p:cNvPr id="138" name="TextBox 137"/>
            <p:cNvSpPr txBox="1"/>
            <p:nvPr/>
          </p:nvSpPr>
          <p:spPr>
            <a:xfrm>
              <a:off x="3733800" y="2895600"/>
              <a:ext cx="457200" cy="384721"/>
            </a:xfrm>
            <a:prstGeom prst="rect">
              <a:avLst/>
            </a:prstGeom>
            <a:noFill/>
          </p:spPr>
          <p:txBody>
            <a:bodyPr wrap="square" rtlCol="0">
              <a:spAutoFit/>
            </a:bodyPr>
            <a:lstStyle/>
            <a:p>
              <a:r>
                <a:rPr lang="en-US" dirty="0" smtClean="0"/>
                <a:t>d</a:t>
              </a:r>
              <a:r>
                <a:rPr lang="en-US" baseline="-25000" dirty="0" smtClean="0"/>
                <a:t>1</a:t>
              </a:r>
              <a:endParaRPr lang="en-US" dirty="0"/>
            </a:p>
          </p:txBody>
        </p:sp>
        <p:sp>
          <p:nvSpPr>
            <p:cNvPr id="139" name="TextBox 138"/>
            <p:cNvSpPr txBox="1"/>
            <p:nvPr/>
          </p:nvSpPr>
          <p:spPr>
            <a:xfrm>
              <a:off x="2590800" y="2902144"/>
              <a:ext cx="438366" cy="384721"/>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40" name="TextBox 139"/>
            <p:cNvSpPr txBox="1"/>
            <p:nvPr/>
          </p:nvSpPr>
          <p:spPr>
            <a:xfrm>
              <a:off x="2018920" y="1657156"/>
              <a:ext cx="457200" cy="384721"/>
            </a:xfrm>
            <a:prstGeom prst="rect">
              <a:avLst/>
            </a:prstGeom>
            <a:noFill/>
          </p:spPr>
          <p:txBody>
            <a:bodyPr wrap="square" rtlCol="0">
              <a:spAutoFit/>
            </a:bodyPr>
            <a:lstStyle/>
            <a:p>
              <a:r>
                <a:rPr lang="en-US" dirty="0" smtClean="0"/>
                <a:t>a</a:t>
              </a:r>
              <a:r>
                <a:rPr lang="en-US" baseline="-25000" dirty="0" smtClean="0"/>
                <a:t>0</a:t>
              </a:r>
              <a:endParaRPr lang="en-US" dirty="0"/>
            </a:p>
          </p:txBody>
        </p:sp>
        <p:sp>
          <p:nvSpPr>
            <p:cNvPr id="141" name="TextBox 140"/>
            <p:cNvSpPr txBox="1"/>
            <p:nvPr/>
          </p:nvSpPr>
          <p:spPr>
            <a:xfrm>
              <a:off x="3733800" y="821779"/>
              <a:ext cx="457200" cy="384721"/>
            </a:xfrm>
            <a:prstGeom prst="rect">
              <a:avLst/>
            </a:prstGeom>
            <a:noFill/>
          </p:spPr>
          <p:txBody>
            <a:bodyPr wrap="square" rtlCol="0">
              <a:spAutoFit/>
            </a:bodyPr>
            <a:lstStyle/>
            <a:p>
              <a:r>
                <a:rPr lang="en-US" dirty="0" smtClean="0"/>
                <a:t>b</a:t>
              </a:r>
              <a:r>
                <a:rPr lang="en-US" baseline="-25000" dirty="0" smtClean="0"/>
                <a:t>1</a:t>
              </a:r>
              <a:endParaRPr lang="en-US" dirty="0"/>
            </a:p>
          </p:txBody>
        </p:sp>
      </p:grpSp>
      <p:sp>
        <p:nvSpPr>
          <p:cNvPr id="142" name="TextBox 141"/>
          <p:cNvSpPr txBox="1"/>
          <p:nvPr/>
        </p:nvSpPr>
        <p:spPr>
          <a:xfrm>
            <a:off x="4264278" y="4158762"/>
            <a:ext cx="4554407" cy="1631216"/>
          </a:xfrm>
          <a:prstGeom prst="rect">
            <a:avLst/>
          </a:prstGeom>
          <a:noFill/>
          <a:ln>
            <a:solidFill>
              <a:schemeClr val="tx1"/>
            </a:solidFill>
          </a:ln>
        </p:spPr>
        <p:txBody>
          <a:bodyPr wrap="square" rtlCol="0">
            <a:spAutoFit/>
          </a:bodyPr>
          <a:lstStyle/>
          <a:p>
            <a:r>
              <a:rPr lang="en-US" sz="2000" b="1" dirty="0" smtClean="0"/>
              <a:t>Input tuples:</a:t>
            </a:r>
          </a:p>
          <a:p>
            <a:r>
              <a:rPr lang="en-US" sz="2000" dirty="0" smtClean="0"/>
              <a:t>edge(0, 6, a</a:t>
            </a:r>
            <a:r>
              <a:rPr lang="en-US" sz="2000" baseline="-25000" dirty="0" smtClean="0"/>
              <a:t>0</a:t>
            </a:r>
            <a:r>
              <a:rPr lang="en-US" sz="2000" dirty="0" smtClean="0"/>
              <a:t>), edge(0, 6’, a</a:t>
            </a:r>
            <a:r>
              <a:rPr lang="en-US" sz="2000" baseline="-25000" dirty="0" smtClean="0"/>
              <a:t>1</a:t>
            </a:r>
            <a:r>
              <a:rPr lang="en-US" sz="2000" dirty="0" smtClean="0"/>
              <a:t>), edge(3, 6, b</a:t>
            </a:r>
            <a:r>
              <a:rPr lang="en-US" sz="2000" baseline="-25000" dirty="0" smtClean="0"/>
              <a:t>0</a:t>
            </a:r>
            <a:r>
              <a:rPr lang="en-US" sz="2000" dirty="0" smtClean="0"/>
              <a:t>),</a:t>
            </a:r>
          </a:p>
          <a:p>
            <a:pPr algn="ctr"/>
            <a:r>
              <a:rPr lang="en-US" sz="3000" baseline="30000" dirty="0" smtClean="0"/>
              <a:t>…</a:t>
            </a:r>
          </a:p>
          <a:p>
            <a:pPr algn="ctr"/>
            <a:endParaRPr lang="en-US" sz="2000" dirty="0">
              <a:noFill/>
            </a:endParaRPr>
          </a:p>
          <a:p>
            <a:pPr algn="ctr"/>
            <a:endParaRPr lang="en-US" sz="2000" dirty="0" smtClean="0">
              <a:noFill/>
            </a:endParaRPr>
          </a:p>
        </p:txBody>
      </p:sp>
      <p:sp>
        <p:nvSpPr>
          <p:cNvPr id="143" name="Rectangle 142"/>
          <p:cNvSpPr/>
          <p:nvPr/>
        </p:nvSpPr>
        <p:spPr>
          <a:xfrm>
            <a:off x="8018586" y="3692096"/>
            <a:ext cx="641838" cy="33821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5" name="Table 144"/>
          <p:cNvGraphicFramePr>
            <a:graphicFrameLocks noGrp="1"/>
          </p:cNvGraphicFramePr>
          <p:nvPr>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41421689"/>
              </p:ext>
            </p:extLst>
          </p:nvPr>
        </p:nvGraphicFramePr>
        <p:xfrm>
          <a:off x="387568" y="4537759"/>
          <a:ext cx="3788779" cy="1163320"/>
        </p:xfrm>
        <a:graphic>
          <a:graphicData uri="http://schemas.openxmlformats.org/drawingml/2006/table">
            <a:tbl>
              <a:tblPr firstRow="1" bandRow="1">
                <a:tableStyleId>{5C22544A-7EE6-4342-B048-85BDC9FD1C3A}</a:tableStyleId>
              </a:tblPr>
              <a:tblGrid>
                <a:gridCol w="1467615"/>
                <a:gridCol w="2321164"/>
              </a:tblGrid>
              <a:tr h="370840">
                <a:tc>
                  <a:txBody>
                    <a:bodyPr/>
                    <a:lstStyle/>
                    <a:p>
                      <a:r>
                        <a:rPr lang="en-US" dirty="0" smtClean="0"/>
                        <a:t>Query Tuple</a:t>
                      </a:r>
                      <a:endParaRPr lang="en-US" dirty="0"/>
                    </a:p>
                  </a:txBody>
                  <a:tcPr/>
                </a:tc>
                <a:tc>
                  <a:txBody>
                    <a:bodyPr/>
                    <a:lstStyle/>
                    <a:p>
                      <a:pPr algn="ctr"/>
                      <a:r>
                        <a:rPr lang="en-US" dirty="0" smtClean="0"/>
                        <a:t>Original Query</a:t>
                      </a:r>
                      <a:endParaRPr lang="en-US" dirty="0"/>
                    </a:p>
                  </a:txBody>
                  <a:tcPr/>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r>
                        <a:rPr lang="en-US" sz="1800" b="1" dirty="0" smtClean="0">
                          <a:latin typeface="Courier New" panose="02070309020205020404" pitchFamily="49" charset="0"/>
                          <a:cs typeface="Courier New" panose="02070309020205020404" pitchFamily="49" charset="0"/>
                        </a:rPr>
                        <a:t>assert</a:t>
                      </a:r>
                      <a:r>
                        <a:rPr lang="en-US" sz="1800" dirty="0" smtClean="0">
                          <a:latin typeface="Courier New" panose="02070309020205020404" pitchFamily="49" charset="0"/>
                          <a:cs typeface="Courier New" panose="02070309020205020404" pitchFamily="49" charset="0"/>
                        </a:rPr>
                        <a:t>(</a:t>
                      </a:r>
                      <a:r>
                        <a:rPr lang="en-US" sz="1800" dirty="0" smtClean="0">
                          <a:solidFill>
                            <a:srgbClr val="0070C0"/>
                          </a:solidFill>
                          <a:latin typeface="Courier New" panose="02070309020205020404" pitchFamily="49" charset="0"/>
                          <a:cs typeface="Courier New" panose="02070309020205020404" pitchFamily="49" charset="0"/>
                        </a:rPr>
                        <a:t>v6</a:t>
                      </a:r>
                      <a:r>
                        <a:rPr lang="en-US" sz="1800" dirty="0" smtClean="0">
                          <a:latin typeface="Courier New" panose="02070309020205020404" pitchFamily="49" charset="0"/>
                          <a:cs typeface="Courier New" panose="02070309020205020404" pitchFamily="49" charset="0"/>
                        </a:rPr>
                        <a:t>!=</a:t>
                      </a:r>
                      <a:r>
                        <a:rPr lang="en-US" sz="1800" baseline="0" dirty="0" smtClean="0">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v1</a:t>
                      </a:r>
                      <a:r>
                        <a:rPr lang="en-US" sz="1800" dirty="0" smtClean="0">
                          <a:latin typeface="Courier New" panose="02070309020205020404" pitchFamily="49" charset="0"/>
                          <a:cs typeface="Courier New" panose="02070309020205020404" pitchFamily="49" charset="0"/>
                        </a:rPr>
                        <a:t>)</a:t>
                      </a:r>
                      <a:endParaRPr lang="en-US" sz="1800" dirty="0"/>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New" panose="02070309020205020404" pitchFamily="49" charset="0"/>
                          <a:cs typeface="Courier New" panose="02070309020205020404" pitchFamily="49" charset="0"/>
                        </a:rPr>
                        <a:t>assert</a:t>
                      </a:r>
                      <a:r>
                        <a:rPr lang="en-US" sz="1800" dirty="0" smtClean="0">
                          <a:latin typeface="Courier New" panose="02070309020205020404" pitchFamily="49" charset="0"/>
                          <a:cs typeface="Courier New" panose="02070309020205020404" pitchFamily="49" charset="0"/>
                        </a:rPr>
                        <a:t>(</a:t>
                      </a:r>
                      <a:r>
                        <a:rPr lang="en-US" sz="1800" dirty="0" smtClean="0">
                          <a:solidFill>
                            <a:srgbClr val="FF0000"/>
                          </a:solidFill>
                          <a:latin typeface="Courier New" panose="02070309020205020404" pitchFamily="49" charset="0"/>
                          <a:cs typeface="Courier New" panose="02070309020205020404" pitchFamily="49" charset="0"/>
                        </a:rPr>
                        <a:t>v3</a:t>
                      </a:r>
                      <a:r>
                        <a:rPr lang="en-US" sz="1800" dirty="0" smtClean="0">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v1</a:t>
                      </a:r>
                      <a:r>
                        <a:rPr lang="en-US" sz="1800" dirty="0" smtClean="0">
                          <a:latin typeface="Courier New" panose="02070309020205020404" pitchFamily="49" charset="0"/>
                          <a:cs typeface="Courier New" panose="02070309020205020404" pitchFamily="49" charset="0"/>
                        </a:rPr>
                        <a:t>)</a:t>
                      </a:r>
                      <a:endParaRPr lang="en-US" sz="1800" dirty="0" smtClean="0"/>
                    </a:p>
                  </a:txBody>
                  <a:tcPr/>
                </a:tc>
              </a:tr>
            </a:tbl>
          </a:graphicData>
        </a:graphic>
      </p:graphicFrame>
      <p:sp>
        <p:nvSpPr>
          <p:cNvPr id="7" name="Rectangle 6"/>
          <p:cNvSpPr/>
          <p:nvPr/>
        </p:nvSpPr>
        <p:spPr>
          <a:xfrm>
            <a:off x="4597763" y="5838171"/>
            <a:ext cx="3871152" cy="3966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16 possible abstractions in total</a:t>
            </a:r>
            <a:endParaRPr lang="en-US" sz="2000" b="1" dirty="0">
              <a:solidFill>
                <a:schemeClr val="tx1"/>
              </a:solidFill>
            </a:endParaRPr>
          </a:p>
        </p:txBody>
      </p:sp>
      <p:sp>
        <p:nvSpPr>
          <p:cNvPr id="55" name="Rectangle 54"/>
          <p:cNvSpPr>
            <a:spLocks noRot="1" noChangeAspect="1" noMove="1" noResize="1" noEditPoints="1" noAdjustHandles="1" noChangeArrowheads="1" noChangeShapeType="1" noTextEdit="1"/>
          </p:cNvSpPr>
          <p:nvPr/>
        </p:nvSpPr>
        <p:spPr>
          <a:xfrm>
            <a:off x="4782792" y="5093231"/>
            <a:ext cx="3501097" cy="669798"/>
          </a:xfrm>
          <a:prstGeom prst="rect">
            <a:avLst/>
          </a:prstGeom>
          <a:blipFill rotWithShape="0">
            <a:blip r:embed="rId4"/>
            <a:stretch>
              <a:fillRect l="-1386" t="-6250" r="-867" b="-17857"/>
            </a:stretch>
          </a:blipFill>
          <a:ln>
            <a:solidFill>
              <a:srgbClr val="0070C0"/>
            </a:solidFill>
          </a:ln>
        </p:spPr>
        <p:txBody>
          <a:bodyPr/>
          <a:lstStyle/>
          <a:p>
            <a:r>
              <a:rPr lang="en-US" dirty="0">
                <a:noFill/>
              </a:rPr>
              <a:t> </a:t>
            </a:r>
          </a:p>
        </p:txBody>
      </p:sp>
      <p:sp>
        <p:nvSpPr>
          <p:cNvPr id="56" name="Date Placeholder 55"/>
          <p:cNvSpPr>
            <a:spLocks noGrp="1"/>
          </p:cNvSpPr>
          <p:nvPr>
            <p:ph type="dt" sz="half" idx="10"/>
          </p:nvPr>
        </p:nvSpPr>
        <p:spPr/>
        <p:txBody>
          <a:bodyPr/>
          <a:lstStyle/>
          <a:p>
            <a:fld id="{4E69D347-E869-034C-924B-E142EE17D433}" type="datetime1">
              <a:rPr lang="en-US" smtClean="0"/>
              <a:t>6/3/15</a:t>
            </a:fld>
            <a:endParaRPr lang="en-US" dirty="0"/>
          </a:p>
        </p:txBody>
      </p:sp>
    </p:spTree>
    <p:custDataLst>
      <p:tags r:id="rId1"/>
    </p:custDataLst>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658618731"/>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advTm="86027"/>
    </mc:Choice>
    <mc:Fallback>
      <mp:transition xmlns:mp="http://schemas.microsoft.com/office/mac/powerpoint/2008/main" spd="slow" advTm="860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143" grpId="0" animBg="1"/>
      <p:bldP spid="7" grpId="0" animBg="1"/>
      <p:bldP spid="55" grpId="0" animBg="1"/>
    </p:bld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Desired result</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sp>
        <p:nvSpPr>
          <p:cNvPr id="98" name="Oval 97"/>
          <p:cNvSpPr/>
          <p:nvPr/>
        </p:nvSpPr>
        <p:spPr>
          <a:xfrm>
            <a:off x="1283461" y="1466298"/>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0</a:t>
            </a:r>
            <a:endParaRPr lang="en-US" dirty="0"/>
          </a:p>
        </p:txBody>
      </p:sp>
      <p:sp>
        <p:nvSpPr>
          <p:cNvPr id="99" name="Oval 98"/>
          <p:cNvSpPr/>
          <p:nvPr/>
        </p:nvSpPr>
        <p:spPr>
          <a:xfrm>
            <a:off x="1283461" y="2607803"/>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1</a:t>
            </a:r>
            <a:endParaRPr lang="en-US" dirty="0"/>
          </a:p>
        </p:txBody>
      </p:sp>
      <p:sp>
        <p:nvSpPr>
          <p:cNvPr id="100" name="Oval 99"/>
          <p:cNvSpPr/>
          <p:nvPr/>
        </p:nvSpPr>
        <p:spPr>
          <a:xfrm>
            <a:off x="1283461" y="378653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2</a:t>
            </a:r>
            <a:endParaRPr lang="en-US" dirty="0"/>
          </a:p>
        </p:txBody>
      </p:sp>
      <p:sp>
        <p:nvSpPr>
          <p:cNvPr id="101" name="Oval 100"/>
          <p:cNvSpPr/>
          <p:nvPr/>
        </p:nvSpPr>
        <p:spPr>
          <a:xfrm>
            <a:off x="2905366" y="1466298"/>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3</a:t>
            </a:r>
            <a:endParaRPr lang="en-US" dirty="0"/>
          </a:p>
        </p:txBody>
      </p:sp>
      <p:sp>
        <p:nvSpPr>
          <p:cNvPr id="102" name="Oval 101"/>
          <p:cNvSpPr/>
          <p:nvPr/>
        </p:nvSpPr>
        <p:spPr>
          <a:xfrm>
            <a:off x="2905366" y="2607803"/>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4</a:t>
            </a:r>
            <a:endParaRPr lang="en-US" dirty="0"/>
          </a:p>
        </p:txBody>
      </p:sp>
      <p:sp>
        <p:nvSpPr>
          <p:cNvPr id="103" name="Oval 102"/>
          <p:cNvSpPr/>
          <p:nvPr/>
        </p:nvSpPr>
        <p:spPr>
          <a:xfrm>
            <a:off x="2905366" y="378653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5</a:t>
            </a:r>
            <a:endParaRPr lang="en-US" dirty="0"/>
          </a:p>
        </p:txBody>
      </p:sp>
      <p:sp>
        <p:nvSpPr>
          <p:cNvPr id="104" name="Oval 103"/>
          <p:cNvSpPr/>
          <p:nvPr/>
        </p:nvSpPr>
        <p:spPr>
          <a:xfrm>
            <a:off x="472507" y="2012235"/>
            <a:ext cx="368614" cy="37223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6’</a:t>
            </a:r>
            <a:endParaRPr lang="en-US" dirty="0"/>
          </a:p>
        </p:txBody>
      </p:sp>
      <p:sp>
        <p:nvSpPr>
          <p:cNvPr id="105" name="Oval 104"/>
          <p:cNvSpPr/>
          <p:nvPr/>
        </p:nvSpPr>
        <p:spPr>
          <a:xfrm>
            <a:off x="2092893" y="320337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7</a:t>
            </a:r>
            <a:endParaRPr lang="en-US" dirty="0"/>
          </a:p>
        </p:txBody>
      </p:sp>
      <p:sp>
        <p:nvSpPr>
          <p:cNvPr id="106" name="Oval 105"/>
          <p:cNvSpPr/>
          <p:nvPr/>
        </p:nvSpPr>
        <p:spPr>
          <a:xfrm>
            <a:off x="2092893" y="2012235"/>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6</a:t>
            </a:r>
            <a:endParaRPr lang="en-US" dirty="0"/>
          </a:p>
        </p:txBody>
      </p:sp>
      <p:sp>
        <p:nvSpPr>
          <p:cNvPr id="108" name="Oval 107"/>
          <p:cNvSpPr/>
          <p:nvPr/>
        </p:nvSpPr>
        <p:spPr>
          <a:xfrm>
            <a:off x="472507" y="3203372"/>
            <a:ext cx="368614" cy="37223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7’</a:t>
            </a:r>
            <a:endParaRPr lang="en-US" dirty="0"/>
          </a:p>
        </p:txBody>
      </p:sp>
      <p:cxnSp>
        <p:nvCxnSpPr>
          <p:cNvPr id="110" name="Straight Arrow Connector 109"/>
          <p:cNvCxnSpPr>
            <a:stCxn id="104" idx="5"/>
            <a:endCxn id="99" idx="1"/>
          </p:cNvCxnSpPr>
          <p:nvPr/>
        </p:nvCxnSpPr>
        <p:spPr>
          <a:xfrm>
            <a:off x="787139" y="2329954"/>
            <a:ext cx="550304"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2" name="Straight Arrow Connector 111"/>
          <p:cNvCxnSpPr>
            <a:stCxn id="99" idx="3"/>
            <a:endCxn id="108" idx="7"/>
          </p:cNvCxnSpPr>
          <p:nvPr/>
        </p:nvCxnSpPr>
        <p:spPr>
          <a:xfrm flipH="1">
            <a:off x="787139" y="2925522"/>
            <a:ext cx="550304"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108" idx="5"/>
            <a:endCxn id="100" idx="1"/>
          </p:cNvCxnSpPr>
          <p:nvPr/>
        </p:nvCxnSpPr>
        <p:spPr>
          <a:xfrm>
            <a:off x="787139" y="3521090"/>
            <a:ext cx="550304" cy="319954"/>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a:stCxn id="98" idx="3"/>
            <a:endCxn id="104" idx="7"/>
          </p:cNvCxnSpPr>
          <p:nvPr/>
        </p:nvCxnSpPr>
        <p:spPr>
          <a:xfrm flipH="1">
            <a:off x="787139" y="1784016"/>
            <a:ext cx="550304" cy="28273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7" name="Straight Arrow Connector 116"/>
          <p:cNvCxnSpPr>
            <a:stCxn id="101" idx="3"/>
            <a:endCxn id="106" idx="7"/>
          </p:cNvCxnSpPr>
          <p:nvPr/>
        </p:nvCxnSpPr>
        <p:spPr>
          <a:xfrm flipH="1">
            <a:off x="2407525" y="1784016"/>
            <a:ext cx="551823" cy="28273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06" idx="5"/>
            <a:endCxn id="102" idx="1"/>
          </p:cNvCxnSpPr>
          <p:nvPr/>
        </p:nvCxnSpPr>
        <p:spPr>
          <a:xfrm>
            <a:off x="2407525" y="2329954"/>
            <a:ext cx="551823"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102" idx="3"/>
            <a:endCxn id="105" idx="7"/>
          </p:cNvCxnSpPr>
          <p:nvPr/>
        </p:nvCxnSpPr>
        <p:spPr>
          <a:xfrm flipH="1">
            <a:off x="2407525" y="2925522"/>
            <a:ext cx="551823"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105" idx="5"/>
            <a:endCxn id="103" idx="1"/>
          </p:cNvCxnSpPr>
          <p:nvPr/>
        </p:nvCxnSpPr>
        <p:spPr>
          <a:xfrm>
            <a:off x="2407525" y="3521090"/>
            <a:ext cx="551823" cy="319954"/>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grpSp>
        <p:nvGrpSpPr>
          <p:cNvPr id="10" name="Group 9"/>
          <p:cNvGrpSpPr/>
          <p:nvPr/>
        </p:nvGrpSpPr>
        <p:grpSpPr>
          <a:xfrm>
            <a:off x="1598093" y="1784016"/>
            <a:ext cx="2560564" cy="2057028"/>
            <a:chOff x="1598093" y="1784016"/>
            <a:chExt cx="2560564" cy="2057028"/>
          </a:xfrm>
        </p:grpSpPr>
        <p:sp>
          <p:nvSpPr>
            <p:cNvPr id="107" name="Oval 106"/>
            <p:cNvSpPr/>
            <p:nvPr/>
          </p:nvSpPr>
          <p:spPr>
            <a:xfrm>
              <a:off x="3790043" y="2012235"/>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r"/>
              <a:r>
                <a:rPr lang="en-US" dirty="0" smtClean="0">
                  <a:solidFill>
                    <a:schemeClr val="bg1">
                      <a:lumMod val="85000"/>
                    </a:schemeClr>
                  </a:solidFill>
                </a:rPr>
                <a:t>6’’</a:t>
              </a:r>
              <a:endParaRPr lang="en-US" dirty="0">
                <a:solidFill>
                  <a:schemeClr val="bg1">
                    <a:lumMod val="85000"/>
                  </a:schemeClr>
                </a:solidFill>
              </a:endParaRPr>
            </a:p>
          </p:txBody>
        </p:sp>
        <p:sp>
          <p:nvSpPr>
            <p:cNvPr id="109" name="Oval 108"/>
            <p:cNvSpPr/>
            <p:nvPr/>
          </p:nvSpPr>
          <p:spPr>
            <a:xfrm>
              <a:off x="3790043" y="3203372"/>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r"/>
              <a:r>
                <a:rPr lang="en-US" dirty="0" smtClean="0">
                  <a:solidFill>
                    <a:schemeClr val="bg1">
                      <a:lumMod val="85000"/>
                    </a:schemeClr>
                  </a:solidFill>
                </a:rPr>
                <a:t>7’’</a:t>
              </a:r>
              <a:endParaRPr lang="en-US" dirty="0">
                <a:solidFill>
                  <a:schemeClr val="bg1">
                    <a:lumMod val="85000"/>
                  </a:schemeClr>
                </a:solidFill>
              </a:endParaRPr>
            </a:p>
          </p:txBody>
        </p:sp>
        <p:cxnSp>
          <p:nvCxnSpPr>
            <p:cNvPr id="111" name="Straight Arrow Connector 110"/>
            <p:cNvCxnSpPr>
              <a:stCxn id="99" idx="5"/>
              <a:endCxn id="105" idx="1"/>
            </p:cNvCxnSpPr>
            <p:nvPr/>
          </p:nvCxnSpPr>
          <p:spPr>
            <a:xfrm>
              <a:off x="1598093" y="2925522"/>
              <a:ext cx="548783"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a:stCxn id="105" idx="3"/>
              <a:endCxn id="100" idx="7"/>
            </p:cNvCxnSpPr>
            <p:nvPr/>
          </p:nvCxnSpPr>
          <p:spPr>
            <a:xfrm flipH="1">
              <a:off x="1598093" y="3521090"/>
              <a:ext cx="548783" cy="319954"/>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a:stCxn id="98" idx="5"/>
              <a:endCxn id="106" idx="1"/>
            </p:cNvCxnSpPr>
            <p:nvPr/>
          </p:nvCxnSpPr>
          <p:spPr>
            <a:xfrm>
              <a:off x="1598093" y="1784016"/>
              <a:ext cx="548783" cy="28273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8" name="Straight Arrow Connector 117"/>
            <p:cNvCxnSpPr>
              <a:stCxn id="106" idx="3"/>
              <a:endCxn id="99" idx="7"/>
            </p:cNvCxnSpPr>
            <p:nvPr/>
          </p:nvCxnSpPr>
          <p:spPr>
            <a:xfrm flipH="1">
              <a:off x="1598093" y="2329954"/>
              <a:ext cx="548783"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2" name="Straight Arrow Connector 121"/>
            <p:cNvCxnSpPr>
              <a:stCxn id="101" idx="5"/>
              <a:endCxn id="107" idx="1"/>
            </p:cNvCxnSpPr>
            <p:nvPr/>
          </p:nvCxnSpPr>
          <p:spPr>
            <a:xfrm>
              <a:off x="3219998" y="1784016"/>
              <a:ext cx="624027" cy="28273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107" idx="3"/>
              <a:endCxn id="102" idx="7"/>
            </p:cNvCxnSpPr>
            <p:nvPr/>
          </p:nvCxnSpPr>
          <p:spPr>
            <a:xfrm flipH="1">
              <a:off x="3219998" y="2329954"/>
              <a:ext cx="624027"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102" idx="5"/>
              <a:endCxn id="109" idx="1"/>
            </p:cNvCxnSpPr>
            <p:nvPr/>
          </p:nvCxnSpPr>
          <p:spPr>
            <a:xfrm>
              <a:off x="3219998" y="2925522"/>
              <a:ext cx="624027"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5" name="Straight Arrow Connector 124"/>
            <p:cNvCxnSpPr>
              <a:stCxn id="109" idx="3"/>
              <a:endCxn id="103" idx="7"/>
            </p:cNvCxnSpPr>
            <p:nvPr/>
          </p:nvCxnSpPr>
          <p:spPr>
            <a:xfrm flipH="1">
              <a:off x="3219998" y="3521090"/>
              <a:ext cx="624027" cy="319954"/>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grpSp>
      <p:sp>
        <p:nvSpPr>
          <p:cNvPr id="126" name="TextBox 125"/>
          <p:cNvSpPr txBox="1"/>
          <p:nvPr/>
        </p:nvSpPr>
        <p:spPr>
          <a:xfrm>
            <a:off x="822140" y="1561924"/>
            <a:ext cx="552923" cy="375865"/>
          </a:xfrm>
          <a:prstGeom prst="rect">
            <a:avLst/>
          </a:prstGeom>
          <a:noFill/>
        </p:spPr>
        <p:txBody>
          <a:bodyPr wrap="square" rtlCol="0">
            <a:spAutoFit/>
          </a:bodyPr>
          <a:lstStyle/>
          <a:p>
            <a:r>
              <a:rPr lang="en-US" dirty="0" smtClean="0"/>
              <a:t>a</a:t>
            </a:r>
            <a:r>
              <a:rPr lang="en-US" baseline="-25000" dirty="0" smtClean="0"/>
              <a:t>1</a:t>
            </a:r>
            <a:endParaRPr lang="en-US" dirty="0"/>
          </a:p>
        </p:txBody>
      </p:sp>
      <p:sp>
        <p:nvSpPr>
          <p:cNvPr id="128" name="TextBox 127"/>
          <p:cNvSpPr txBox="1"/>
          <p:nvPr/>
        </p:nvSpPr>
        <p:spPr>
          <a:xfrm>
            <a:off x="2389305" y="1549516"/>
            <a:ext cx="424116" cy="375865"/>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29" name="TextBox 128"/>
          <p:cNvSpPr txBox="1"/>
          <p:nvPr/>
        </p:nvSpPr>
        <p:spPr>
          <a:xfrm>
            <a:off x="767399" y="2756695"/>
            <a:ext cx="479199" cy="375865"/>
          </a:xfrm>
          <a:prstGeom prst="rect">
            <a:avLst/>
          </a:prstGeom>
          <a:noFill/>
        </p:spPr>
        <p:txBody>
          <a:bodyPr wrap="square" rtlCol="0">
            <a:spAutoFit/>
          </a:bodyPr>
          <a:lstStyle/>
          <a:p>
            <a:r>
              <a:rPr lang="en-US" dirty="0" smtClean="0"/>
              <a:t>c</a:t>
            </a:r>
            <a:r>
              <a:rPr lang="en-US" baseline="-25000" dirty="0" smtClean="0"/>
              <a:t>1</a:t>
            </a:r>
            <a:endParaRPr lang="en-US" dirty="0"/>
          </a:p>
        </p:txBody>
      </p:sp>
      <p:sp>
        <p:nvSpPr>
          <p:cNvPr id="131" name="TextBox 130"/>
          <p:cNvSpPr txBox="1"/>
          <p:nvPr/>
        </p:nvSpPr>
        <p:spPr>
          <a:xfrm>
            <a:off x="2389305" y="2756695"/>
            <a:ext cx="424116" cy="375865"/>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33" name="TextBox 132"/>
          <p:cNvSpPr txBox="1"/>
          <p:nvPr/>
        </p:nvSpPr>
        <p:spPr>
          <a:xfrm>
            <a:off x="809853" y="2397631"/>
            <a:ext cx="552923" cy="375865"/>
          </a:xfrm>
          <a:prstGeom prst="rect">
            <a:avLst/>
          </a:prstGeom>
          <a:noFill/>
        </p:spPr>
        <p:txBody>
          <a:bodyPr wrap="square" rtlCol="0">
            <a:spAutoFit/>
          </a:bodyPr>
          <a:lstStyle/>
          <a:p>
            <a:r>
              <a:rPr lang="en-US" dirty="0" smtClean="0"/>
              <a:t>a</a:t>
            </a:r>
            <a:r>
              <a:rPr lang="en-US" baseline="-25000" dirty="0" smtClean="0"/>
              <a:t>1</a:t>
            </a:r>
            <a:endParaRPr lang="en-US" dirty="0"/>
          </a:p>
        </p:txBody>
      </p:sp>
      <p:sp>
        <p:nvSpPr>
          <p:cNvPr id="134" name="TextBox 133"/>
          <p:cNvSpPr txBox="1"/>
          <p:nvPr/>
        </p:nvSpPr>
        <p:spPr>
          <a:xfrm>
            <a:off x="791974" y="3583237"/>
            <a:ext cx="417763" cy="375865"/>
          </a:xfrm>
          <a:prstGeom prst="rect">
            <a:avLst/>
          </a:prstGeom>
          <a:noFill/>
        </p:spPr>
        <p:txBody>
          <a:bodyPr wrap="square" rtlCol="0">
            <a:spAutoFit/>
          </a:bodyPr>
          <a:lstStyle/>
          <a:p>
            <a:r>
              <a:rPr lang="en-US" dirty="0" smtClean="0"/>
              <a:t>c</a:t>
            </a:r>
            <a:r>
              <a:rPr lang="en-US" baseline="-25000" dirty="0" smtClean="0"/>
              <a:t>1</a:t>
            </a:r>
            <a:endParaRPr lang="en-US" dirty="0"/>
          </a:p>
        </p:txBody>
      </p:sp>
      <p:sp>
        <p:nvSpPr>
          <p:cNvPr id="136" name="TextBox 135"/>
          <p:cNvSpPr txBox="1"/>
          <p:nvPr/>
        </p:nvSpPr>
        <p:spPr>
          <a:xfrm>
            <a:off x="2389305" y="2366423"/>
            <a:ext cx="424116" cy="375865"/>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39" name="TextBox 138"/>
          <p:cNvSpPr txBox="1"/>
          <p:nvPr/>
        </p:nvSpPr>
        <p:spPr>
          <a:xfrm>
            <a:off x="2389305" y="3581995"/>
            <a:ext cx="424116" cy="375865"/>
          </a:xfrm>
          <a:prstGeom prst="rect">
            <a:avLst/>
          </a:prstGeom>
          <a:noFill/>
        </p:spPr>
        <p:txBody>
          <a:bodyPr wrap="square" rtlCol="0">
            <a:spAutoFit/>
          </a:bodyPr>
          <a:lstStyle/>
          <a:p>
            <a:r>
              <a:rPr lang="en-US" dirty="0" smtClean="0"/>
              <a:t>d</a:t>
            </a:r>
            <a:r>
              <a:rPr lang="en-US" baseline="-25000" dirty="0" smtClean="0"/>
              <a:t>0</a:t>
            </a:r>
            <a:endParaRPr lang="en-US" dirty="0"/>
          </a:p>
        </p:txBody>
      </p:sp>
      <p:grpSp>
        <p:nvGrpSpPr>
          <p:cNvPr id="11" name="Group 10"/>
          <p:cNvGrpSpPr/>
          <p:nvPr/>
        </p:nvGrpSpPr>
        <p:grpSpPr>
          <a:xfrm>
            <a:off x="1799521" y="1549516"/>
            <a:ext cx="2137967" cy="2401951"/>
            <a:chOff x="1799521" y="1549516"/>
            <a:chExt cx="2137967" cy="2401951"/>
          </a:xfrm>
        </p:grpSpPr>
        <p:sp>
          <p:nvSpPr>
            <p:cNvPr id="127" name="TextBox 126"/>
            <p:cNvSpPr txBox="1"/>
            <p:nvPr/>
          </p:nvSpPr>
          <p:spPr>
            <a:xfrm>
              <a:off x="1799521" y="1549516"/>
              <a:ext cx="442338" cy="375865"/>
            </a:xfrm>
            <a:prstGeom prst="rect">
              <a:avLst/>
            </a:prstGeom>
            <a:noFill/>
          </p:spPr>
          <p:txBody>
            <a:bodyPr wrap="square" rtlCol="0">
              <a:spAutoFit/>
            </a:bodyPr>
            <a:lstStyle/>
            <a:p>
              <a:r>
                <a:rPr lang="en-US" dirty="0" smtClean="0">
                  <a:solidFill>
                    <a:schemeClr val="bg1">
                      <a:lumMod val="85000"/>
                    </a:schemeClr>
                  </a:solidFill>
                </a:rPr>
                <a:t>a</a:t>
              </a:r>
              <a:r>
                <a:rPr lang="en-US" baseline="-25000" dirty="0" smtClean="0">
                  <a:solidFill>
                    <a:schemeClr val="bg1">
                      <a:lumMod val="85000"/>
                    </a:schemeClr>
                  </a:solidFill>
                </a:rPr>
                <a:t>0</a:t>
              </a:r>
              <a:endParaRPr lang="en-US" dirty="0">
                <a:solidFill>
                  <a:schemeClr val="bg1">
                    <a:lumMod val="85000"/>
                  </a:schemeClr>
                </a:solidFill>
              </a:endParaRPr>
            </a:p>
          </p:txBody>
        </p:sp>
        <p:sp>
          <p:nvSpPr>
            <p:cNvPr id="130" name="TextBox 129"/>
            <p:cNvSpPr txBox="1"/>
            <p:nvPr/>
          </p:nvSpPr>
          <p:spPr>
            <a:xfrm>
              <a:off x="1836015" y="2775497"/>
              <a:ext cx="442338" cy="375865"/>
            </a:xfrm>
            <a:prstGeom prst="rect">
              <a:avLst/>
            </a:prstGeom>
            <a:noFill/>
          </p:spPr>
          <p:txBody>
            <a:bodyPr wrap="square" rtlCol="0">
              <a:spAutoFit/>
            </a:bodyPr>
            <a:lstStyle/>
            <a:p>
              <a:r>
                <a:rPr lang="en-US" dirty="0" smtClean="0">
                  <a:solidFill>
                    <a:schemeClr val="bg1">
                      <a:lumMod val="85000"/>
                    </a:schemeClr>
                  </a:solidFill>
                </a:rPr>
                <a:t>c</a:t>
              </a:r>
              <a:r>
                <a:rPr lang="en-US" baseline="-25000" dirty="0" smtClean="0">
                  <a:solidFill>
                    <a:schemeClr val="bg1">
                      <a:lumMod val="85000"/>
                    </a:schemeClr>
                  </a:solidFill>
                </a:rPr>
                <a:t>0</a:t>
              </a:r>
              <a:endParaRPr lang="en-US" dirty="0">
                <a:solidFill>
                  <a:schemeClr val="bg1">
                    <a:lumMod val="85000"/>
                  </a:schemeClr>
                </a:solidFill>
              </a:endParaRPr>
            </a:p>
          </p:txBody>
        </p:sp>
        <p:sp>
          <p:nvSpPr>
            <p:cNvPr id="132" name="TextBox 131"/>
            <p:cNvSpPr txBox="1"/>
            <p:nvPr/>
          </p:nvSpPr>
          <p:spPr>
            <a:xfrm>
              <a:off x="3477271" y="2789904"/>
              <a:ext cx="442338" cy="375865"/>
            </a:xfrm>
            <a:prstGeom prst="rect">
              <a:avLst/>
            </a:prstGeom>
            <a:noFill/>
          </p:spPr>
          <p:txBody>
            <a:bodyPr wrap="square" rtlCol="0">
              <a:spAutoFit/>
            </a:bodyPr>
            <a:lstStyle/>
            <a:p>
              <a:r>
                <a:rPr lang="en-US" dirty="0" smtClean="0">
                  <a:solidFill>
                    <a:schemeClr val="bg1">
                      <a:lumMod val="85000"/>
                    </a:schemeClr>
                  </a:solidFill>
                </a:rPr>
                <a:t>d</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5" name="TextBox 134"/>
            <p:cNvSpPr txBox="1"/>
            <p:nvPr/>
          </p:nvSpPr>
          <p:spPr>
            <a:xfrm>
              <a:off x="1854629" y="3575602"/>
              <a:ext cx="442338" cy="375865"/>
            </a:xfrm>
            <a:prstGeom prst="rect">
              <a:avLst/>
            </a:prstGeom>
            <a:noFill/>
          </p:spPr>
          <p:txBody>
            <a:bodyPr wrap="square" rtlCol="0">
              <a:spAutoFit/>
            </a:bodyPr>
            <a:lstStyle/>
            <a:p>
              <a:r>
                <a:rPr lang="en-US" dirty="0" smtClean="0">
                  <a:solidFill>
                    <a:schemeClr val="bg1">
                      <a:lumMod val="85000"/>
                    </a:schemeClr>
                  </a:solidFill>
                </a:rPr>
                <a:t>c</a:t>
              </a:r>
              <a:r>
                <a:rPr lang="en-US" baseline="-25000" dirty="0" smtClean="0">
                  <a:solidFill>
                    <a:schemeClr val="bg1">
                      <a:lumMod val="85000"/>
                    </a:schemeClr>
                  </a:solidFill>
                </a:rPr>
                <a:t>0</a:t>
              </a:r>
              <a:endParaRPr lang="en-US" dirty="0">
                <a:solidFill>
                  <a:schemeClr val="bg1">
                    <a:lumMod val="85000"/>
                  </a:schemeClr>
                </a:solidFill>
              </a:endParaRPr>
            </a:p>
          </p:txBody>
        </p:sp>
        <p:sp>
          <p:nvSpPr>
            <p:cNvPr id="137" name="TextBox 136"/>
            <p:cNvSpPr txBox="1"/>
            <p:nvPr/>
          </p:nvSpPr>
          <p:spPr>
            <a:xfrm>
              <a:off x="3476535" y="2390480"/>
              <a:ext cx="442338" cy="375865"/>
            </a:xfrm>
            <a:prstGeom prst="rect">
              <a:avLst/>
            </a:prstGeom>
            <a:noFill/>
          </p:spPr>
          <p:txBody>
            <a:bodyPr wrap="square" rtlCol="0">
              <a:spAutoFit/>
            </a:bodyPr>
            <a:lstStyle/>
            <a:p>
              <a:r>
                <a:rPr lang="en-US" dirty="0" smtClean="0">
                  <a:solidFill>
                    <a:schemeClr val="bg1">
                      <a:lumMod val="85000"/>
                    </a:schemeClr>
                  </a:solidFill>
                </a:rPr>
                <a:t>b</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8" name="TextBox 137"/>
            <p:cNvSpPr txBox="1"/>
            <p:nvPr/>
          </p:nvSpPr>
          <p:spPr>
            <a:xfrm>
              <a:off x="3495150" y="3575602"/>
              <a:ext cx="442338" cy="375865"/>
            </a:xfrm>
            <a:prstGeom prst="rect">
              <a:avLst/>
            </a:prstGeom>
            <a:noFill/>
          </p:spPr>
          <p:txBody>
            <a:bodyPr wrap="square" rtlCol="0">
              <a:spAutoFit/>
            </a:bodyPr>
            <a:lstStyle/>
            <a:p>
              <a:r>
                <a:rPr lang="en-US" dirty="0" smtClean="0">
                  <a:solidFill>
                    <a:schemeClr val="bg1">
                      <a:lumMod val="85000"/>
                    </a:schemeClr>
                  </a:solidFill>
                </a:rPr>
                <a:t>d</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40" name="TextBox 139"/>
            <p:cNvSpPr txBox="1"/>
            <p:nvPr/>
          </p:nvSpPr>
          <p:spPr>
            <a:xfrm>
              <a:off x="1836015" y="2365664"/>
              <a:ext cx="442338" cy="375865"/>
            </a:xfrm>
            <a:prstGeom prst="rect">
              <a:avLst/>
            </a:prstGeom>
            <a:noFill/>
          </p:spPr>
          <p:txBody>
            <a:bodyPr wrap="square" rtlCol="0">
              <a:spAutoFit/>
            </a:bodyPr>
            <a:lstStyle/>
            <a:p>
              <a:r>
                <a:rPr lang="en-US" dirty="0" smtClean="0">
                  <a:solidFill>
                    <a:schemeClr val="bg1">
                      <a:lumMod val="85000"/>
                    </a:schemeClr>
                  </a:solidFill>
                </a:rPr>
                <a:t>a</a:t>
              </a:r>
              <a:r>
                <a:rPr lang="en-US" baseline="-25000" dirty="0" smtClean="0">
                  <a:solidFill>
                    <a:schemeClr val="bg1">
                      <a:lumMod val="85000"/>
                    </a:schemeClr>
                  </a:solidFill>
                </a:rPr>
                <a:t>0</a:t>
              </a:r>
              <a:endParaRPr lang="en-US" dirty="0">
                <a:solidFill>
                  <a:schemeClr val="bg1">
                    <a:lumMod val="85000"/>
                  </a:schemeClr>
                </a:solidFill>
              </a:endParaRPr>
            </a:p>
          </p:txBody>
        </p:sp>
        <p:sp>
          <p:nvSpPr>
            <p:cNvPr id="141" name="TextBox 140"/>
            <p:cNvSpPr txBox="1"/>
            <p:nvPr/>
          </p:nvSpPr>
          <p:spPr>
            <a:xfrm>
              <a:off x="3495150" y="1549516"/>
              <a:ext cx="442338" cy="375865"/>
            </a:xfrm>
            <a:prstGeom prst="rect">
              <a:avLst/>
            </a:prstGeom>
            <a:noFill/>
          </p:spPr>
          <p:txBody>
            <a:bodyPr wrap="square" rtlCol="0">
              <a:spAutoFit/>
            </a:bodyPr>
            <a:lstStyle/>
            <a:p>
              <a:r>
                <a:rPr lang="en-US" dirty="0" smtClean="0">
                  <a:solidFill>
                    <a:schemeClr val="bg1">
                      <a:lumMod val="85000"/>
                    </a:schemeClr>
                  </a:solidFill>
                </a:rPr>
                <a:t>b</a:t>
              </a:r>
              <a:r>
                <a:rPr lang="en-US" baseline="-25000" dirty="0" smtClean="0">
                  <a:solidFill>
                    <a:schemeClr val="bg1">
                      <a:lumMod val="85000"/>
                    </a:schemeClr>
                  </a:solidFill>
                </a:rPr>
                <a:t>1</a:t>
              </a:r>
              <a:endParaRPr lang="en-US" dirty="0">
                <a:solidFill>
                  <a:schemeClr val="bg1">
                    <a:lumMod val="85000"/>
                  </a:schemeClr>
                </a:solidFill>
              </a:endParaRPr>
            </a:p>
          </p:txBody>
        </p:sp>
      </p:grpSp>
      <p:sp>
        <p:nvSpPr>
          <p:cNvPr id="142" name="TextBox 141"/>
          <p:cNvSpPr txBox="1"/>
          <p:nvPr/>
        </p:nvSpPr>
        <p:spPr>
          <a:xfrm>
            <a:off x="4264278" y="4158762"/>
            <a:ext cx="4554407" cy="1631216"/>
          </a:xfrm>
          <a:prstGeom prst="rect">
            <a:avLst/>
          </a:prstGeom>
          <a:noFill/>
          <a:ln>
            <a:solidFill>
              <a:schemeClr val="tx1"/>
            </a:solidFill>
          </a:ln>
        </p:spPr>
        <p:txBody>
          <a:bodyPr wrap="square" rtlCol="0">
            <a:spAutoFit/>
          </a:bodyPr>
          <a:lstStyle/>
          <a:p>
            <a:r>
              <a:rPr lang="en-US" sz="2000" b="1" dirty="0" smtClean="0"/>
              <a:t>Input tuples:</a:t>
            </a:r>
          </a:p>
          <a:p>
            <a:r>
              <a:rPr lang="en-US" sz="2000" dirty="0"/>
              <a:t>edge(0, 6, a</a:t>
            </a:r>
            <a:r>
              <a:rPr lang="en-US" sz="2000" baseline="-25000" dirty="0"/>
              <a:t>0</a:t>
            </a:r>
            <a:r>
              <a:rPr lang="en-US" sz="2000" dirty="0"/>
              <a:t>), edge(0, 6’, a</a:t>
            </a:r>
            <a:r>
              <a:rPr lang="en-US" sz="2000" baseline="-25000" dirty="0"/>
              <a:t>1</a:t>
            </a:r>
            <a:r>
              <a:rPr lang="en-US" sz="2000" dirty="0"/>
              <a:t>), edge(3, 6, b</a:t>
            </a:r>
            <a:r>
              <a:rPr lang="en-US" sz="2000" baseline="-25000" dirty="0"/>
              <a:t>0</a:t>
            </a:r>
            <a:r>
              <a:rPr lang="en-US" sz="2000" dirty="0"/>
              <a:t>),</a:t>
            </a:r>
            <a:endParaRPr lang="en-US" sz="2000" dirty="0" smtClean="0"/>
          </a:p>
          <a:p>
            <a:pPr algn="ctr"/>
            <a:r>
              <a:rPr lang="en-US" sz="3000" baseline="30000" dirty="0" smtClean="0"/>
              <a:t>…</a:t>
            </a:r>
          </a:p>
          <a:p>
            <a:endParaRPr lang="en-US" sz="2000" dirty="0">
              <a:solidFill>
                <a:schemeClr val="bg1">
                  <a:lumMod val="85000"/>
                </a:schemeClr>
              </a:solidFill>
            </a:endParaRPr>
          </a:p>
          <a:p>
            <a:endParaRPr lang="en-US" sz="2000" dirty="0" smtClean="0">
              <a:solidFill>
                <a:schemeClr val="bg1">
                  <a:lumMod val="85000"/>
                </a:schemeClr>
              </a:solidFill>
            </a:endParaRPr>
          </a:p>
        </p:txBody>
      </p:sp>
      <p:sp>
        <p:nvSpPr>
          <p:cNvPr id="143" name="Rectangle 142"/>
          <p:cNvSpPr/>
          <p:nvPr/>
        </p:nvSpPr>
        <p:spPr>
          <a:xfrm>
            <a:off x="8018586" y="3692096"/>
            <a:ext cx="641838" cy="33821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9" name="Table 58"/>
          <p:cNvGraphicFramePr>
            <a:graphicFrameLocks noGrp="1"/>
          </p:cNvGraphicFramePr>
          <p:nvPr>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710655792"/>
              </p:ext>
            </p:extLst>
          </p:nvPr>
        </p:nvGraphicFramePr>
        <p:xfrm>
          <a:off x="387568" y="4537759"/>
          <a:ext cx="3788778" cy="1163320"/>
        </p:xfrm>
        <a:graphic>
          <a:graphicData uri="http://schemas.openxmlformats.org/drawingml/2006/table">
            <a:tbl>
              <a:tblPr firstRow="1" bandRow="1">
                <a:tableStyleId>{5C22544A-7EE6-4342-B048-85BDC9FD1C3A}</a:tableStyleId>
              </a:tblPr>
              <a:tblGrid>
                <a:gridCol w="1467615"/>
                <a:gridCol w="2321163"/>
              </a:tblGrid>
              <a:tr h="370840">
                <a:tc>
                  <a:txBody>
                    <a:bodyPr/>
                    <a:lstStyle/>
                    <a:p>
                      <a:pPr algn="ctr"/>
                      <a:r>
                        <a:rPr lang="en-US" dirty="0" smtClean="0"/>
                        <a:t> Query</a:t>
                      </a:r>
                      <a:endParaRPr lang="en-US" dirty="0"/>
                    </a:p>
                  </a:txBody>
                  <a:tcPr/>
                </a:tc>
                <a:tc>
                  <a:txBody>
                    <a:bodyPr/>
                    <a:lstStyle/>
                    <a:p>
                      <a:pPr algn="ctr"/>
                      <a:r>
                        <a:rPr lang="en-US" dirty="0" smtClean="0"/>
                        <a:t>Answer</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r>
                        <a:rPr lang="en-US" sz="2000" dirty="0" smtClean="0">
                          <a:solidFill>
                            <a:srgbClr val="FF0000"/>
                          </a:solidFill>
                        </a:rPr>
                        <a:t>a</a:t>
                      </a:r>
                      <a:r>
                        <a:rPr lang="en-US" sz="2000" baseline="-25000" dirty="0" smtClean="0">
                          <a:solidFill>
                            <a:srgbClr val="FF0000"/>
                          </a:solidFill>
                        </a:rPr>
                        <a:t>1</a:t>
                      </a:r>
                      <a:r>
                        <a:rPr lang="en-US" sz="2000" baseline="0" dirty="0" smtClean="0">
                          <a:solidFill>
                            <a:srgbClr val="00B050"/>
                          </a:solidFill>
                        </a:rPr>
                        <a:t>b</a:t>
                      </a:r>
                      <a:r>
                        <a:rPr lang="en-US" sz="2000" baseline="-25000" dirty="0" smtClean="0">
                          <a:solidFill>
                            <a:srgbClr val="00B050"/>
                          </a:solidFill>
                        </a:rPr>
                        <a:t>0</a:t>
                      </a:r>
                      <a:r>
                        <a:rPr lang="en-US" sz="2000" baseline="0" dirty="0" smtClean="0">
                          <a:solidFill>
                            <a:srgbClr val="FF0000"/>
                          </a:solidFill>
                        </a:rPr>
                        <a:t>c</a:t>
                      </a:r>
                      <a:r>
                        <a:rPr lang="en-US" sz="2000" baseline="-25000" dirty="0" smtClean="0">
                          <a:solidFill>
                            <a:srgbClr val="FF0000"/>
                          </a:solidFill>
                        </a:rPr>
                        <a:t>1</a:t>
                      </a:r>
                      <a:r>
                        <a:rPr lang="en-US" sz="2000" baseline="0" dirty="0" smtClean="0">
                          <a:solidFill>
                            <a:srgbClr val="00B050"/>
                          </a:solidFill>
                        </a:rPr>
                        <a:t>d</a:t>
                      </a:r>
                      <a:r>
                        <a:rPr lang="en-US" sz="2000" baseline="-25000" dirty="0" smtClean="0">
                          <a:solidFill>
                            <a:srgbClr val="00B050"/>
                          </a:solidFill>
                        </a:rPr>
                        <a:t>0</a:t>
                      </a:r>
                      <a:endParaRPr lang="en-US" sz="2000" dirty="0">
                        <a:solidFill>
                          <a:srgbClr val="00B050"/>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Impossibility</a:t>
                      </a:r>
                    </a:p>
                  </a:txBody>
                  <a:tcPr/>
                </a:tc>
              </a:tr>
            </a:tbl>
          </a:graphicData>
        </a:graphic>
      </p:graphicFrame>
      <p:pic>
        <p:nvPicPr>
          <p:cNvPr id="7" name="Picture 6"/>
          <p:cNvPicPr>
            <a:picLocks noChangeAspect="1"/>
          </p:cNvPicPr>
          <p:nvPr/>
        </p:nvPicPr>
        <p:blipFill>
          <a:blip r:embed="rId3"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191259" y="5401045"/>
            <a:ext cx="207295" cy="207295"/>
          </a:xfrm>
          <a:prstGeom prst="rect">
            <a:avLst/>
          </a:prstGeom>
        </p:spPr>
      </p:pic>
      <p:pic>
        <p:nvPicPr>
          <p:cNvPr id="8" name="Picture 7"/>
          <p:cNvPicPr>
            <a:picLocks noChangeAspect="1"/>
          </p:cNvPicPr>
          <p:nvPr/>
        </p:nvPicPr>
        <p:blipFill>
          <a:blip r:embed="rId4"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161115" y="5024331"/>
            <a:ext cx="275885" cy="206914"/>
          </a:xfrm>
          <a:prstGeom prst="rect">
            <a:avLst/>
          </a:prstGeom>
        </p:spPr>
      </p:pic>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65" name="Rectangle 64"/>
              <p:cNvSpPr/>
              <p:nvPr/>
            </p:nvSpPr>
            <p:spPr>
              <a:xfrm>
                <a:off x="4782792" y="5093231"/>
                <a:ext cx="3501097" cy="669798"/>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bg1">
                        <a:lumMod val="85000"/>
                      </a:schemeClr>
                    </a:solidFill>
                  </a:rPr>
                  <a:t>abs(a</a:t>
                </a:r>
                <a:r>
                  <a:rPr lang="en-US" sz="2000" baseline="-25000" dirty="0">
                    <a:solidFill>
                      <a:schemeClr val="bg1">
                        <a:lumMod val="85000"/>
                      </a:schemeClr>
                    </a:solidFill>
                  </a:rPr>
                  <a:t>0</a:t>
                </a:r>
                <a:r>
                  <a:rPr lang="en-US" sz="2000" dirty="0">
                    <a:solidFill>
                      <a:schemeClr val="bg1">
                        <a:lumMod val="85000"/>
                      </a:schemeClr>
                    </a:solidFill>
                  </a:rPr>
                  <a:t>)</a:t>
                </a:r>
                <a14:m>
                  <m:oMath xmlns:m="http://schemas.openxmlformats.org/officeDocument/2006/math" xmlns="" xmlns:mv="urn:schemas-microsoft-com:mac:vml">
                    <m:r>
                      <a:rPr lang="en-US" sz="2000" i="1" smtClean="0">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rgbClr val="FF0000"/>
                    </a:solidFill>
                  </a:rPr>
                  <a:t>abs(a</a:t>
                </a:r>
                <a:r>
                  <a:rPr lang="en-US" sz="2000" baseline="-25000" dirty="0">
                    <a:solidFill>
                      <a:srgbClr val="FF0000"/>
                    </a:solidFill>
                  </a:rPr>
                  <a:t>1</a:t>
                </a:r>
                <a:r>
                  <a:rPr lang="en-US" sz="2000" dirty="0">
                    <a:solidFill>
                      <a:srgbClr val="FF0000"/>
                    </a:solidFill>
                  </a:rPr>
                  <a:t>)</a:t>
                </a:r>
                <a:r>
                  <a:rPr lang="en-US" sz="2000" dirty="0">
                    <a:solidFill>
                      <a:schemeClr val="tx1"/>
                    </a:solidFill>
                  </a:rPr>
                  <a:t>, </a:t>
                </a:r>
                <a:r>
                  <a:rPr lang="en-US" sz="2000" dirty="0" smtClean="0">
                    <a:solidFill>
                      <a:srgbClr val="00B050"/>
                    </a:solidFill>
                  </a:rPr>
                  <a:t>abs(b</a:t>
                </a:r>
                <a:r>
                  <a:rPr lang="en-US" sz="2000" baseline="-25000" dirty="0" smtClean="0">
                    <a:solidFill>
                      <a:srgbClr val="00B050"/>
                    </a:solidFill>
                  </a:rPr>
                  <a:t>0</a:t>
                </a:r>
                <a:r>
                  <a:rPr lang="en-US" sz="2000" dirty="0" smtClean="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smtClean="0">
                    <a:solidFill>
                      <a:schemeClr val="bg1">
                        <a:lumMod val="85000"/>
                      </a:schemeClr>
                    </a:solidFill>
                  </a:rPr>
                  <a:t>abs(b</a:t>
                </a:r>
                <a:r>
                  <a:rPr lang="en-US" sz="2000" baseline="-25000" dirty="0" smtClean="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a:p>
                <a:pPr algn="ctr"/>
                <a:r>
                  <a:rPr lang="en-US" sz="2000" dirty="0">
                    <a:solidFill>
                      <a:schemeClr val="bg1">
                        <a:lumMod val="85000"/>
                      </a:schemeClr>
                    </a:solidFill>
                  </a:rPr>
                  <a:t>abs(c</a:t>
                </a:r>
                <a:r>
                  <a:rPr lang="en-US" sz="2000" baseline="-25000" dirty="0">
                    <a:solidFill>
                      <a:schemeClr val="bg1">
                        <a:lumMod val="85000"/>
                      </a:schemeClr>
                    </a:solidFill>
                  </a:rPr>
                  <a:t>0</a:t>
                </a:r>
                <a:r>
                  <a:rPr lang="en-US" sz="2000" dirty="0">
                    <a:solidFill>
                      <a:schemeClr val="bg1">
                        <a:lumMod val="85000"/>
                      </a:schemeClr>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rgbClr val="FF0000"/>
                    </a:solidFill>
                  </a:rPr>
                  <a:t>abs(c</a:t>
                </a:r>
                <a:r>
                  <a:rPr lang="en-US" sz="2000" baseline="-25000" dirty="0">
                    <a:solidFill>
                      <a:srgbClr val="FF0000"/>
                    </a:solidFill>
                  </a:rPr>
                  <a:t>1</a:t>
                </a:r>
                <a:r>
                  <a:rPr lang="en-US" sz="2000" dirty="0">
                    <a:solidFill>
                      <a:srgbClr val="FF0000"/>
                    </a:solidFill>
                  </a:rPr>
                  <a:t>)</a:t>
                </a:r>
                <a:r>
                  <a:rPr lang="en-US" sz="2000" dirty="0">
                    <a:solidFill>
                      <a:schemeClr val="tx1"/>
                    </a:solidFill>
                  </a:rPr>
                  <a:t>, </a:t>
                </a:r>
                <a:r>
                  <a:rPr lang="en-US" sz="2000" dirty="0">
                    <a:solidFill>
                      <a:srgbClr val="00B050"/>
                    </a:solidFill>
                  </a:rPr>
                  <a:t>abs(d</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abs(d</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p:txBody>
          </p:sp>
        </mc:Choice>
        <mc:Fallback>
          <p:sp>
            <p:nvSpPr>
              <p:cNvPr id="65" name="Rectangle 64"/>
              <p:cNvSpPr>
                <a:spLocks noRot="1" noChangeAspect="1" noMove="1" noResize="1" noEditPoints="1" noAdjustHandles="1" noChangeArrowheads="1" noChangeShapeType="1" noTextEdit="1"/>
              </p:cNvSpPr>
              <p:nvPr/>
            </p:nvSpPr>
            <p:spPr>
              <a:xfrm>
                <a:off x="4782792" y="5093231"/>
                <a:ext cx="3501097" cy="669798"/>
              </a:xfrm>
              <a:prstGeom prst="rect">
                <a:avLst/>
              </a:prstGeom>
              <a:blipFill rotWithShape="0">
                <a:blip r:embed="rId5"/>
                <a:stretch>
                  <a:fillRect l="-1386" t="-6250" r="-867" b="-17857"/>
                </a:stretch>
              </a:blipFill>
              <a:ln>
                <a:solidFill>
                  <a:srgbClr val="0070C0"/>
                </a:solidFill>
              </a:ln>
            </p:spPr>
            <p:txBody>
              <a:bodyPr/>
              <a:lstStyle/>
              <a:p>
                <a:r>
                  <a:rPr lang="en-US">
                    <a:noFill/>
                  </a:rPr>
                  <a:t> </a:t>
                </a:r>
              </a:p>
            </p:txBody>
          </p:sp>
        </mc:Fallback>
      </mc:AlternateContent>
      <p:sp>
        <p:nvSpPr>
          <p:cNvPr id="60" name="TextBox 59"/>
          <p:cNvSpPr txBox="1"/>
          <p:nvPr/>
        </p:nvSpPr>
        <p:spPr>
          <a:xfrm>
            <a:off x="4264278" y="1510258"/>
            <a:ext cx="4554407" cy="2554545"/>
          </a:xfrm>
          <a:prstGeom prst="rect">
            <a:avLst/>
          </a:prstGeom>
          <a:noFill/>
          <a:ln>
            <a:solidFill>
              <a:schemeClr val="tx1"/>
            </a:solidFill>
          </a:ln>
        </p:spPr>
        <p:txBody>
          <a:bodyPr wrap="square" rtlCol="0">
            <a:spAutoFit/>
          </a:bodyPr>
          <a:lstStyle/>
          <a:p>
            <a:r>
              <a:rPr lang="en-US" sz="2000" b="1" dirty="0" smtClean="0"/>
              <a:t>Input relations: </a:t>
            </a:r>
          </a:p>
          <a:p>
            <a:r>
              <a:rPr lang="en-US" sz="2000" dirty="0" smtClean="0"/>
              <a:t>     edge(</a:t>
            </a:r>
            <a:r>
              <a:rPr lang="en-US" sz="2000" dirty="0" err="1" smtClean="0"/>
              <a:t>i</a:t>
            </a:r>
            <a:r>
              <a:rPr lang="en-US" sz="2000" dirty="0" smtClean="0"/>
              <a:t>, j, n), abs(n)</a:t>
            </a:r>
          </a:p>
          <a:p>
            <a:endParaRPr lang="en-US" sz="1000" dirty="0" smtClean="0"/>
          </a:p>
          <a:p>
            <a:r>
              <a:rPr lang="en-US" sz="2000" b="1" dirty="0" smtClean="0"/>
              <a:t>Output relations: </a:t>
            </a:r>
          </a:p>
          <a:p>
            <a:r>
              <a:rPr lang="en-US" sz="2000" dirty="0" smtClean="0"/>
              <a:t>     path(</a:t>
            </a:r>
            <a:r>
              <a:rPr lang="en-US" sz="2000" dirty="0" err="1" smtClean="0"/>
              <a:t>i</a:t>
            </a:r>
            <a:r>
              <a:rPr lang="en-US" sz="2000" dirty="0" smtClean="0"/>
              <a:t>, j)</a:t>
            </a:r>
          </a:p>
          <a:p>
            <a:endParaRPr lang="en-US" sz="1000" dirty="0" smtClean="0"/>
          </a:p>
          <a:p>
            <a:r>
              <a:rPr lang="en-US" sz="2000" b="1" dirty="0" smtClean="0"/>
              <a:t>Rules: </a:t>
            </a:r>
          </a:p>
          <a:p>
            <a:r>
              <a:rPr lang="en-US" sz="2000" dirty="0" smtClean="0">
                <a:solidFill>
                  <a:schemeClr val="bg1"/>
                </a:solidFill>
              </a:rPr>
              <a:t>(1) </a:t>
            </a:r>
            <a:r>
              <a:rPr lang="en-US" sz="2000" dirty="0" smtClean="0"/>
              <a:t>path(</a:t>
            </a:r>
            <a:r>
              <a:rPr lang="en-US" sz="2000" dirty="0" err="1" smtClean="0"/>
              <a:t>i</a:t>
            </a:r>
            <a:r>
              <a:rPr lang="en-US" sz="2000" dirty="0" smtClean="0"/>
              <a:t>, </a:t>
            </a:r>
            <a:r>
              <a:rPr lang="en-US" sz="2000" dirty="0" err="1" smtClean="0"/>
              <a:t>i</a:t>
            </a:r>
            <a:r>
              <a:rPr lang="en-US" sz="2000" dirty="0" smtClean="0"/>
              <a:t>).</a:t>
            </a:r>
          </a:p>
          <a:p>
            <a:r>
              <a:rPr lang="en-US" sz="2000" dirty="0" smtClean="0">
                <a:solidFill>
                  <a:schemeClr val="bg1"/>
                </a:solidFill>
              </a:rPr>
              <a:t>(2) </a:t>
            </a:r>
            <a:r>
              <a:rPr lang="en-US" sz="2000" dirty="0" smtClean="0"/>
              <a:t>path(</a:t>
            </a:r>
            <a:r>
              <a:rPr lang="en-US" sz="2000" dirty="0" err="1" smtClean="0"/>
              <a:t>i</a:t>
            </a:r>
            <a:r>
              <a:rPr lang="en-US" sz="2000" dirty="0" smtClean="0"/>
              <a:t>, j) :- path(</a:t>
            </a:r>
            <a:r>
              <a:rPr lang="en-US" sz="2000" dirty="0" err="1" smtClean="0"/>
              <a:t>i</a:t>
            </a:r>
            <a:r>
              <a:rPr lang="en-US" sz="2000" dirty="0" smtClean="0"/>
              <a:t>, k), edge(k, j, n), abs(n</a:t>
            </a:r>
            <a:r>
              <a:rPr lang="en-US" dirty="0" smtClean="0"/>
              <a:t>).</a:t>
            </a:r>
            <a:endParaRPr lang="en-US" dirty="0"/>
          </a:p>
        </p:txBody>
      </p:sp>
      <p:sp>
        <p:nvSpPr>
          <p:cNvPr id="57" name="Date Placeholder 56"/>
          <p:cNvSpPr>
            <a:spLocks noGrp="1"/>
          </p:cNvSpPr>
          <p:nvPr>
            <p:ph type="dt" sz="half" idx="10"/>
          </p:nvPr>
        </p:nvSpPr>
        <p:spPr/>
        <p:txBody>
          <a:bodyPr/>
          <a:lstStyle/>
          <a:p>
            <a:fld id="{04A20788-A1CF-AA4D-890D-D49B9EA21C49}"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956891948"/>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advTm="23122"/>
    </mc:Choice>
    <mc:Fallback>
      <mp:transition xmlns:mp="http://schemas.microsoft.com/office/mac/powerpoint/2008/main" spd="slow" advTm="23122"/>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Iteration 1</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sp>
        <p:nvSpPr>
          <p:cNvPr id="98" name="Oval 97"/>
          <p:cNvSpPr/>
          <p:nvPr/>
        </p:nvSpPr>
        <p:spPr>
          <a:xfrm>
            <a:off x="1283461" y="1466298"/>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0</a:t>
            </a:r>
            <a:endParaRPr lang="en-US" dirty="0"/>
          </a:p>
        </p:txBody>
      </p:sp>
      <p:sp>
        <p:nvSpPr>
          <p:cNvPr id="99" name="Oval 98"/>
          <p:cNvSpPr/>
          <p:nvPr/>
        </p:nvSpPr>
        <p:spPr>
          <a:xfrm>
            <a:off x="1283461" y="2607803"/>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1</a:t>
            </a:r>
            <a:endParaRPr lang="en-US" dirty="0"/>
          </a:p>
        </p:txBody>
      </p:sp>
      <p:sp>
        <p:nvSpPr>
          <p:cNvPr id="100" name="Oval 99"/>
          <p:cNvSpPr/>
          <p:nvPr/>
        </p:nvSpPr>
        <p:spPr>
          <a:xfrm>
            <a:off x="1283461" y="378653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2</a:t>
            </a:r>
            <a:endParaRPr lang="en-US" dirty="0"/>
          </a:p>
        </p:txBody>
      </p:sp>
      <p:sp>
        <p:nvSpPr>
          <p:cNvPr id="101" name="Oval 100"/>
          <p:cNvSpPr/>
          <p:nvPr/>
        </p:nvSpPr>
        <p:spPr>
          <a:xfrm>
            <a:off x="2905366" y="1466298"/>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3</a:t>
            </a:r>
            <a:endParaRPr lang="en-US" dirty="0"/>
          </a:p>
        </p:txBody>
      </p:sp>
      <p:sp>
        <p:nvSpPr>
          <p:cNvPr id="102" name="Oval 101"/>
          <p:cNvSpPr/>
          <p:nvPr/>
        </p:nvSpPr>
        <p:spPr>
          <a:xfrm>
            <a:off x="2905366" y="2607803"/>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4</a:t>
            </a:r>
            <a:endParaRPr lang="en-US" dirty="0"/>
          </a:p>
        </p:txBody>
      </p:sp>
      <p:sp>
        <p:nvSpPr>
          <p:cNvPr id="103" name="Oval 102"/>
          <p:cNvSpPr/>
          <p:nvPr/>
        </p:nvSpPr>
        <p:spPr>
          <a:xfrm>
            <a:off x="2905366" y="378653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5</a:t>
            </a:r>
            <a:endParaRPr lang="en-US" dirty="0"/>
          </a:p>
        </p:txBody>
      </p:sp>
      <p:sp>
        <p:nvSpPr>
          <p:cNvPr id="105" name="Oval 104"/>
          <p:cNvSpPr/>
          <p:nvPr/>
        </p:nvSpPr>
        <p:spPr>
          <a:xfrm>
            <a:off x="2092893" y="320337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7</a:t>
            </a:r>
            <a:endParaRPr lang="en-US" dirty="0"/>
          </a:p>
        </p:txBody>
      </p:sp>
      <p:sp>
        <p:nvSpPr>
          <p:cNvPr id="106" name="Oval 105"/>
          <p:cNvSpPr/>
          <p:nvPr/>
        </p:nvSpPr>
        <p:spPr>
          <a:xfrm>
            <a:off x="2092893" y="2012235"/>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6</a:t>
            </a:r>
            <a:endParaRPr lang="en-US" dirty="0"/>
          </a:p>
        </p:txBody>
      </p:sp>
      <p:cxnSp>
        <p:nvCxnSpPr>
          <p:cNvPr id="117" name="Straight Arrow Connector 116"/>
          <p:cNvCxnSpPr>
            <a:stCxn id="101" idx="3"/>
            <a:endCxn id="106" idx="7"/>
          </p:cNvCxnSpPr>
          <p:nvPr/>
        </p:nvCxnSpPr>
        <p:spPr>
          <a:xfrm flipH="1">
            <a:off x="2407525" y="1784016"/>
            <a:ext cx="551823" cy="28273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06" idx="5"/>
            <a:endCxn id="102" idx="1"/>
          </p:cNvCxnSpPr>
          <p:nvPr/>
        </p:nvCxnSpPr>
        <p:spPr>
          <a:xfrm>
            <a:off x="2407525" y="2329954"/>
            <a:ext cx="551823"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102" idx="3"/>
            <a:endCxn id="105" idx="7"/>
          </p:cNvCxnSpPr>
          <p:nvPr/>
        </p:nvCxnSpPr>
        <p:spPr>
          <a:xfrm flipH="1">
            <a:off x="2407525" y="2925522"/>
            <a:ext cx="551823"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105" idx="5"/>
            <a:endCxn id="103" idx="1"/>
          </p:cNvCxnSpPr>
          <p:nvPr/>
        </p:nvCxnSpPr>
        <p:spPr>
          <a:xfrm>
            <a:off x="2407525" y="3521090"/>
            <a:ext cx="551823" cy="319954"/>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1" name="Straight Arrow Connector 110"/>
          <p:cNvCxnSpPr>
            <a:stCxn id="99" idx="5"/>
            <a:endCxn id="105" idx="1"/>
          </p:cNvCxnSpPr>
          <p:nvPr/>
        </p:nvCxnSpPr>
        <p:spPr>
          <a:xfrm>
            <a:off x="1598093" y="2925522"/>
            <a:ext cx="548783" cy="33236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a:stCxn id="105" idx="3"/>
            <a:endCxn id="100" idx="7"/>
          </p:cNvCxnSpPr>
          <p:nvPr/>
        </p:nvCxnSpPr>
        <p:spPr>
          <a:xfrm flipH="1">
            <a:off x="1598093" y="3521090"/>
            <a:ext cx="548783" cy="319954"/>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a:stCxn id="98" idx="5"/>
            <a:endCxn id="106" idx="1"/>
          </p:cNvCxnSpPr>
          <p:nvPr/>
        </p:nvCxnSpPr>
        <p:spPr>
          <a:xfrm>
            <a:off x="1598093" y="1784016"/>
            <a:ext cx="548783" cy="28273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8" name="Straight Arrow Connector 117"/>
          <p:cNvCxnSpPr>
            <a:stCxn id="106" idx="3"/>
            <a:endCxn id="99" idx="7"/>
          </p:cNvCxnSpPr>
          <p:nvPr/>
        </p:nvCxnSpPr>
        <p:spPr>
          <a:xfrm flipH="1">
            <a:off x="1598093" y="2329954"/>
            <a:ext cx="548783" cy="33236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grpSp>
        <p:nvGrpSpPr>
          <p:cNvPr id="12" name="Group 11"/>
          <p:cNvGrpSpPr/>
          <p:nvPr/>
        </p:nvGrpSpPr>
        <p:grpSpPr>
          <a:xfrm>
            <a:off x="472507" y="1784016"/>
            <a:ext cx="3686150" cy="2057028"/>
            <a:chOff x="472507" y="1784016"/>
            <a:chExt cx="3686150" cy="2057028"/>
          </a:xfrm>
        </p:grpSpPr>
        <p:sp>
          <p:nvSpPr>
            <p:cNvPr id="104" name="Oval 103"/>
            <p:cNvSpPr/>
            <p:nvPr/>
          </p:nvSpPr>
          <p:spPr>
            <a:xfrm>
              <a:off x="472507" y="2012235"/>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solidFill>
                    <a:schemeClr val="bg1">
                      <a:lumMod val="85000"/>
                    </a:schemeClr>
                  </a:solidFill>
                </a:rPr>
                <a:t>6’</a:t>
              </a:r>
              <a:endParaRPr lang="en-US" dirty="0">
                <a:solidFill>
                  <a:schemeClr val="bg1">
                    <a:lumMod val="85000"/>
                  </a:schemeClr>
                </a:solidFill>
              </a:endParaRPr>
            </a:p>
          </p:txBody>
        </p:sp>
        <p:sp>
          <p:nvSpPr>
            <p:cNvPr id="108" name="Oval 107"/>
            <p:cNvSpPr/>
            <p:nvPr/>
          </p:nvSpPr>
          <p:spPr>
            <a:xfrm>
              <a:off x="472507" y="3203372"/>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solidFill>
                    <a:schemeClr val="bg1">
                      <a:lumMod val="85000"/>
                    </a:schemeClr>
                  </a:solidFill>
                </a:rPr>
                <a:t>7’</a:t>
              </a:r>
              <a:endParaRPr lang="en-US" dirty="0">
                <a:solidFill>
                  <a:schemeClr val="bg1">
                    <a:lumMod val="85000"/>
                  </a:schemeClr>
                </a:solidFill>
              </a:endParaRPr>
            </a:p>
          </p:txBody>
        </p:sp>
        <p:cxnSp>
          <p:nvCxnSpPr>
            <p:cNvPr id="110" name="Straight Arrow Connector 109"/>
            <p:cNvCxnSpPr>
              <a:stCxn id="104" idx="5"/>
              <a:endCxn id="99" idx="1"/>
            </p:cNvCxnSpPr>
            <p:nvPr/>
          </p:nvCxnSpPr>
          <p:spPr>
            <a:xfrm>
              <a:off x="787139" y="2329954"/>
              <a:ext cx="550304"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2" name="Straight Arrow Connector 111"/>
            <p:cNvCxnSpPr>
              <a:stCxn id="99" idx="3"/>
              <a:endCxn id="108" idx="7"/>
            </p:cNvCxnSpPr>
            <p:nvPr/>
          </p:nvCxnSpPr>
          <p:spPr>
            <a:xfrm flipH="1">
              <a:off x="787139" y="2925522"/>
              <a:ext cx="550304"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108" idx="5"/>
              <a:endCxn id="100" idx="1"/>
            </p:cNvCxnSpPr>
            <p:nvPr/>
          </p:nvCxnSpPr>
          <p:spPr>
            <a:xfrm>
              <a:off x="787139" y="3521090"/>
              <a:ext cx="550304" cy="319954"/>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a:stCxn id="98" idx="3"/>
              <a:endCxn id="104" idx="7"/>
            </p:cNvCxnSpPr>
            <p:nvPr/>
          </p:nvCxnSpPr>
          <p:spPr>
            <a:xfrm flipH="1">
              <a:off x="787139" y="1784016"/>
              <a:ext cx="550304" cy="28273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sp>
          <p:nvSpPr>
            <p:cNvPr id="107" name="Oval 106"/>
            <p:cNvSpPr/>
            <p:nvPr/>
          </p:nvSpPr>
          <p:spPr>
            <a:xfrm>
              <a:off x="3790043" y="2012235"/>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r"/>
              <a:r>
                <a:rPr lang="en-US" dirty="0" smtClean="0">
                  <a:solidFill>
                    <a:schemeClr val="bg1">
                      <a:lumMod val="85000"/>
                    </a:schemeClr>
                  </a:solidFill>
                </a:rPr>
                <a:t>6’’</a:t>
              </a:r>
              <a:endParaRPr lang="en-US" dirty="0">
                <a:solidFill>
                  <a:schemeClr val="bg1">
                    <a:lumMod val="85000"/>
                  </a:schemeClr>
                </a:solidFill>
              </a:endParaRPr>
            </a:p>
          </p:txBody>
        </p:sp>
        <p:sp>
          <p:nvSpPr>
            <p:cNvPr id="109" name="Oval 108"/>
            <p:cNvSpPr/>
            <p:nvPr/>
          </p:nvSpPr>
          <p:spPr>
            <a:xfrm>
              <a:off x="3790043" y="3203372"/>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r"/>
              <a:r>
                <a:rPr lang="en-US" dirty="0" smtClean="0">
                  <a:solidFill>
                    <a:schemeClr val="bg1">
                      <a:lumMod val="85000"/>
                    </a:schemeClr>
                  </a:solidFill>
                </a:rPr>
                <a:t>7’’</a:t>
              </a:r>
              <a:endParaRPr lang="en-US" dirty="0">
                <a:solidFill>
                  <a:schemeClr val="bg1">
                    <a:lumMod val="85000"/>
                  </a:schemeClr>
                </a:solidFill>
              </a:endParaRPr>
            </a:p>
          </p:txBody>
        </p:sp>
        <p:cxnSp>
          <p:nvCxnSpPr>
            <p:cNvPr id="122" name="Straight Arrow Connector 121"/>
            <p:cNvCxnSpPr>
              <a:stCxn id="101" idx="5"/>
              <a:endCxn id="107" idx="1"/>
            </p:cNvCxnSpPr>
            <p:nvPr/>
          </p:nvCxnSpPr>
          <p:spPr>
            <a:xfrm>
              <a:off x="3219998" y="1784016"/>
              <a:ext cx="624027" cy="28273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107" idx="3"/>
              <a:endCxn id="102" idx="7"/>
            </p:cNvCxnSpPr>
            <p:nvPr/>
          </p:nvCxnSpPr>
          <p:spPr>
            <a:xfrm flipH="1">
              <a:off x="3219998" y="2329954"/>
              <a:ext cx="624027"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102" idx="5"/>
              <a:endCxn id="109" idx="1"/>
            </p:cNvCxnSpPr>
            <p:nvPr/>
          </p:nvCxnSpPr>
          <p:spPr>
            <a:xfrm>
              <a:off x="3219998" y="2925522"/>
              <a:ext cx="624027"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5" name="Straight Arrow Connector 124"/>
            <p:cNvCxnSpPr>
              <a:stCxn id="109" idx="3"/>
              <a:endCxn id="103" idx="7"/>
            </p:cNvCxnSpPr>
            <p:nvPr/>
          </p:nvCxnSpPr>
          <p:spPr>
            <a:xfrm flipH="1">
              <a:off x="3219998" y="3521090"/>
              <a:ext cx="624027" cy="319954"/>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grpSp>
      <p:sp>
        <p:nvSpPr>
          <p:cNvPr id="128" name="TextBox 127"/>
          <p:cNvSpPr txBox="1"/>
          <p:nvPr/>
        </p:nvSpPr>
        <p:spPr>
          <a:xfrm>
            <a:off x="2389305" y="1549516"/>
            <a:ext cx="424116" cy="375865"/>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31" name="TextBox 130"/>
          <p:cNvSpPr txBox="1"/>
          <p:nvPr/>
        </p:nvSpPr>
        <p:spPr>
          <a:xfrm>
            <a:off x="2389305" y="2756695"/>
            <a:ext cx="424116" cy="375865"/>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36" name="TextBox 135"/>
          <p:cNvSpPr txBox="1"/>
          <p:nvPr/>
        </p:nvSpPr>
        <p:spPr>
          <a:xfrm>
            <a:off x="2389305" y="2366423"/>
            <a:ext cx="424116" cy="375865"/>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39" name="TextBox 138"/>
          <p:cNvSpPr txBox="1"/>
          <p:nvPr/>
        </p:nvSpPr>
        <p:spPr>
          <a:xfrm>
            <a:off x="2389305" y="3581995"/>
            <a:ext cx="424116" cy="375865"/>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27" name="TextBox 126"/>
          <p:cNvSpPr txBox="1"/>
          <p:nvPr/>
        </p:nvSpPr>
        <p:spPr>
          <a:xfrm>
            <a:off x="1799521" y="1549516"/>
            <a:ext cx="442338" cy="375865"/>
          </a:xfrm>
          <a:prstGeom prst="rect">
            <a:avLst/>
          </a:prstGeom>
          <a:noFill/>
        </p:spPr>
        <p:txBody>
          <a:bodyPr wrap="square" rtlCol="0">
            <a:spAutoFit/>
          </a:bodyPr>
          <a:lstStyle/>
          <a:p>
            <a:r>
              <a:rPr lang="en-US" dirty="0" smtClean="0"/>
              <a:t>a</a:t>
            </a:r>
            <a:r>
              <a:rPr lang="en-US" baseline="-25000" dirty="0" smtClean="0"/>
              <a:t>0</a:t>
            </a:r>
            <a:endParaRPr lang="en-US" dirty="0"/>
          </a:p>
        </p:txBody>
      </p:sp>
      <p:sp>
        <p:nvSpPr>
          <p:cNvPr id="130" name="TextBox 129"/>
          <p:cNvSpPr txBox="1"/>
          <p:nvPr/>
        </p:nvSpPr>
        <p:spPr>
          <a:xfrm>
            <a:off x="1836015" y="2775497"/>
            <a:ext cx="442338" cy="375865"/>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135" name="TextBox 134"/>
          <p:cNvSpPr txBox="1"/>
          <p:nvPr/>
        </p:nvSpPr>
        <p:spPr>
          <a:xfrm>
            <a:off x="1854629" y="3575602"/>
            <a:ext cx="442338" cy="375865"/>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140" name="TextBox 139"/>
          <p:cNvSpPr txBox="1"/>
          <p:nvPr/>
        </p:nvSpPr>
        <p:spPr>
          <a:xfrm>
            <a:off x="1836015" y="2365664"/>
            <a:ext cx="442338" cy="375865"/>
          </a:xfrm>
          <a:prstGeom prst="rect">
            <a:avLst/>
          </a:prstGeom>
          <a:noFill/>
        </p:spPr>
        <p:txBody>
          <a:bodyPr wrap="square" rtlCol="0">
            <a:spAutoFit/>
          </a:bodyPr>
          <a:lstStyle/>
          <a:p>
            <a:r>
              <a:rPr lang="en-US" dirty="0" smtClean="0"/>
              <a:t>a</a:t>
            </a:r>
            <a:r>
              <a:rPr lang="en-US" baseline="-25000" dirty="0" smtClean="0"/>
              <a:t>0</a:t>
            </a:r>
            <a:endParaRPr lang="en-US" dirty="0"/>
          </a:p>
        </p:txBody>
      </p:sp>
      <p:grpSp>
        <p:nvGrpSpPr>
          <p:cNvPr id="9" name="Group 8"/>
          <p:cNvGrpSpPr/>
          <p:nvPr/>
        </p:nvGrpSpPr>
        <p:grpSpPr>
          <a:xfrm>
            <a:off x="767399" y="1549516"/>
            <a:ext cx="3170089" cy="2409586"/>
            <a:chOff x="767399" y="1549516"/>
            <a:chExt cx="3170089" cy="2409586"/>
          </a:xfrm>
        </p:grpSpPr>
        <p:sp>
          <p:nvSpPr>
            <p:cNvPr id="126" name="TextBox 125"/>
            <p:cNvSpPr txBox="1"/>
            <p:nvPr/>
          </p:nvSpPr>
          <p:spPr>
            <a:xfrm>
              <a:off x="822140" y="1561924"/>
              <a:ext cx="552923" cy="375865"/>
            </a:xfrm>
            <a:prstGeom prst="rect">
              <a:avLst/>
            </a:prstGeom>
            <a:noFill/>
          </p:spPr>
          <p:txBody>
            <a:bodyPr wrap="square" rtlCol="0">
              <a:spAutoFit/>
            </a:bodyPr>
            <a:lstStyle/>
            <a:p>
              <a:r>
                <a:rPr lang="en-US" dirty="0" smtClean="0">
                  <a:solidFill>
                    <a:schemeClr val="bg1">
                      <a:lumMod val="85000"/>
                    </a:schemeClr>
                  </a:solidFill>
                </a:rPr>
                <a:t>a</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29" name="TextBox 128"/>
            <p:cNvSpPr txBox="1"/>
            <p:nvPr/>
          </p:nvSpPr>
          <p:spPr>
            <a:xfrm>
              <a:off x="767399" y="2756695"/>
              <a:ext cx="479199" cy="375865"/>
            </a:xfrm>
            <a:prstGeom prst="rect">
              <a:avLst/>
            </a:prstGeom>
            <a:noFill/>
          </p:spPr>
          <p:txBody>
            <a:bodyPr wrap="square" rtlCol="0">
              <a:spAutoFit/>
            </a:bodyPr>
            <a:lstStyle/>
            <a:p>
              <a:r>
                <a:rPr lang="en-US" dirty="0" smtClean="0">
                  <a:solidFill>
                    <a:schemeClr val="bg1">
                      <a:lumMod val="85000"/>
                    </a:schemeClr>
                  </a:solidFill>
                </a:rPr>
                <a:t>c</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3" name="TextBox 132"/>
            <p:cNvSpPr txBox="1"/>
            <p:nvPr/>
          </p:nvSpPr>
          <p:spPr>
            <a:xfrm>
              <a:off x="809853" y="2397631"/>
              <a:ext cx="552923" cy="375865"/>
            </a:xfrm>
            <a:prstGeom prst="rect">
              <a:avLst/>
            </a:prstGeom>
            <a:noFill/>
          </p:spPr>
          <p:txBody>
            <a:bodyPr wrap="square" rtlCol="0">
              <a:spAutoFit/>
            </a:bodyPr>
            <a:lstStyle/>
            <a:p>
              <a:r>
                <a:rPr lang="en-US" dirty="0" smtClean="0">
                  <a:solidFill>
                    <a:schemeClr val="bg1">
                      <a:lumMod val="85000"/>
                    </a:schemeClr>
                  </a:solidFill>
                </a:rPr>
                <a:t>a</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4" name="TextBox 133"/>
            <p:cNvSpPr txBox="1"/>
            <p:nvPr/>
          </p:nvSpPr>
          <p:spPr>
            <a:xfrm>
              <a:off x="791974" y="3583237"/>
              <a:ext cx="417763" cy="375865"/>
            </a:xfrm>
            <a:prstGeom prst="rect">
              <a:avLst/>
            </a:prstGeom>
            <a:noFill/>
          </p:spPr>
          <p:txBody>
            <a:bodyPr wrap="square" rtlCol="0">
              <a:spAutoFit/>
            </a:bodyPr>
            <a:lstStyle/>
            <a:p>
              <a:r>
                <a:rPr lang="en-US" dirty="0" smtClean="0">
                  <a:solidFill>
                    <a:schemeClr val="bg1">
                      <a:lumMod val="85000"/>
                    </a:schemeClr>
                  </a:solidFill>
                </a:rPr>
                <a:t>c</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2" name="TextBox 131"/>
            <p:cNvSpPr txBox="1"/>
            <p:nvPr/>
          </p:nvSpPr>
          <p:spPr>
            <a:xfrm>
              <a:off x="3477271" y="2789904"/>
              <a:ext cx="442338" cy="375865"/>
            </a:xfrm>
            <a:prstGeom prst="rect">
              <a:avLst/>
            </a:prstGeom>
            <a:noFill/>
          </p:spPr>
          <p:txBody>
            <a:bodyPr wrap="square" rtlCol="0">
              <a:spAutoFit/>
            </a:bodyPr>
            <a:lstStyle/>
            <a:p>
              <a:r>
                <a:rPr lang="en-US" dirty="0" smtClean="0">
                  <a:solidFill>
                    <a:schemeClr val="bg1">
                      <a:lumMod val="85000"/>
                    </a:schemeClr>
                  </a:solidFill>
                </a:rPr>
                <a:t>d</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7" name="TextBox 136"/>
            <p:cNvSpPr txBox="1"/>
            <p:nvPr/>
          </p:nvSpPr>
          <p:spPr>
            <a:xfrm>
              <a:off x="3476535" y="2390480"/>
              <a:ext cx="442338" cy="375865"/>
            </a:xfrm>
            <a:prstGeom prst="rect">
              <a:avLst/>
            </a:prstGeom>
            <a:noFill/>
          </p:spPr>
          <p:txBody>
            <a:bodyPr wrap="square" rtlCol="0">
              <a:spAutoFit/>
            </a:bodyPr>
            <a:lstStyle/>
            <a:p>
              <a:r>
                <a:rPr lang="en-US" dirty="0" smtClean="0">
                  <a:solidFill>
                    <a:schemeClr val="bg1">
                      <a:lumMod val="85000"/>
                    </a:schemeClr>
                  </a:solidFill>
                </a:rPr>
                <a:t>b</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8" name="TextBox 137"/>
            <p:cNvSpPr txBox="1"/>
            <p:nvPr/>
          </p:nvSpPr>
          <p:spPr>
            <a:xfrm>
              <a:off x="3495150" y="3575602"/>
              <a:ext cx="442338" cy="375865"/>
            </a:xfrm>
            <a:prstGeom prst="rect">
              <a:avLst/>
            </a:prstGeom>
            <a:noFill/>
          </p:spPr>
          <p:txBody>
            <a:bodyPr wrap="square" rtlCol="0">
              <a:spAutoFit/>
            </a:bodyPr>
            <a:lstStyle/>
            <a:p>
              <a:r>
                <a:rPr lang="en-US" dirty="0" smtClean="0">
                  <a:solidFill>
                    <a:schemeClr val="bg1">
                      <a:lumMod val="85000"/>
                    </a:schemeClr>
                  </a:solidFill>
                </a:rPr>
                <a:t>d</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41" name="TextBox 140"/>
            <p:cNvSpPr txBox="1"/>
            <p:nvPr/>
          </p:nvSpPr>
          <p:spPr>
            <a:xfrm>
              <a:off x="3495150" y="1549516"/>
              <a:ext cx="442338" cy="375865"/>
            </a:xfrm>
            <a:prstGeom prst="rect">
              <a:avLst/>
            </a:prstGeom>
            <a:noFill/>
          </p:spPr>
          <p:txBody>
            <a:bodyPr wrap="square" rtlCol="0">
              <a:spAutoFit/>
            </a:bodyPr>
            <a:lstStyle/>
            <a:p>
              <a:r>
                <a:rPr lang="en-US" dirty="0" smtClean="0">
                  <a:solidFill>
                    <a:schemeClr val="bg1">
                      <a:lumMod val="85000"/>
                    </a:schemeClr>
                  </a:solidFill>
                </a:rPr>
                <a:t>b</a:t>
              </a:r>
              <a:r>
                <a:rPr lang="en-US" baseline="-25000" dirty="0" smtClean="0">
                  <a:solidFill>
                    <a:schemeClr val="bg1">
                      <a:lumMod val="85000"/>
                    </a:schemeClr>
                  </a:solidFill>
                </a:rPr>
                <a:t>1</a:t>
              </a:r>
              <a:endParaRPr lang="en-US" dirty="0">
                <a:solidFill>
                  <a:schemeClr val="bg1">
                    <a:lumMod val="85000"/>
                  </a:schemeClr>
                </a:solidFill>
              </a:endParaRPr>
            </a:p>
          </p:txBody>
        </p:sp>
      </p:grpSp>
      <p:graphicFrame>
        <p:nvGraphicFramePr>
          <p:cNvPr id="59" name="Table 58"/>
          <p:cNvGraphicFramePr>
            <a:graphicFrameLocks noGrp="1"/>
          </p:cNvGraphicFramePr>
          <p:nvPr>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794754378"/>
              </p:ext>
            </p:extLst>
          </p:nvPr>
        </p:nvGraphicFramePr>
        <p:xfrm>
          <a:off x="387566" y="4537759"/>
          <a:ext cx="4073902" cy="1163320"/>
        </p:xfrm>
        <a:graphic>
          <a:graphicData uri="http://schemas.openxmlformats.org/drawingml/2006/table">
            <a:tbl>
              <a:tblPr firstRow="1" bandRow="1">
                <a:tableStyleId>{5C22544A-7EE6-4342-B048-85BDC9FD1C3A}</a:tableStyleId>
              </a:tblPr>
              <a:tblGrid>
                <a:gridCol w="1521621"/>
                <a:gridCol w="2552281"/>
              </a:tblGrid>
              <a:tr h="370840">
                <a:tc>
                  <a:txBody>
                    <a:bodyPr/>
                    <a:lstStyle/>
                    <a:p>
                      <a:pPr algn="ctr"/>
                      <a:r>
                        <a:rPr lang="en-US" dirty="0" smtClean="0"/>
                        <a:t>Query</a:t>
                      </a:r>
                      <a:endParaRPr lang="en-US" dirty="0"/>
                    </a:p>
                  </a:txBody>
                  <a:tcPr/>
                </a:tc>
                <a:tc>
                  <a:txBody>
                    <a:bodyPr/>
                    <a:lstStyle/>
                    <a:p>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a:tc>
              </a:tr>
            </a:tbl>
          </a:graphicData>
        </a:graphic>
      </p:graphicFrame>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65" name="Rectangle 64"/>
              <p:cNvSpPr/>
              <p:nvPr/>
            </p:nvSpPr>
            <p:spPr>
              <a:xfrm>
                <a:off x="4782792" y="5093231"/>
                <a:ext cx="3501097" cy="669798"/>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rgbClr val="00B050"/>
                    </a:solidFill>
                  </a:rPr>
                  <a:t>abs(a</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abs(a</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 </a:t>
                </a:r>
                <a:r>
                  <a:rPr lang="en-US" sz="2000" dirty="0">
                    <a:solidFill>
                      <a:srgbClr val="00B050"/>
                    </a:solidFill>
                  </a:rPr>
                  <a:t>abs(b</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abs(b</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a:p>
                <a:pPr algn="ctr"/>
                <a:r>
                  <a:rPr lang="en-US" sz="2000" dirty="0">
                    <a:solidFill>
                      <a:srgbClr val="00B050"/>
                    </a:solidFill>
                  </a:rPr>
                  <a:t>abs(c</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abs(c</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 </a:t>
                </a:r>
                <a:r>
                  <a:rPr lang="en-US" sz="2000" dirty="0">
                    <a:solidFill>
                      <a:srgbClr val="00B050"/>
                    </a:solidFill>
                  </a:rPr>
                  <a:t>abs(d</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abs(d</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p:txBody>
          </p:sp>
        </mc:Choice>
        <mc:Fallback>
          <p:sp>
            <p:nvSpPr>
              <p:cNvPr id="65" name="Rectangle 64"/>
              <p:cNvSpPr>
                <a:spLocks noRot="1" noChangeAspect="1" noMove="1" noResize="1" noEditPoints="1" noAdjustHandles="1" noChangeArrowheads="1" noChangeShapeType="1" noTextEdit="1"/>
              </p:cNvSpPr>
              <p:nvPr/>
            </p:nvSpPr>
            <p:spPr>
              <a:xfrm>
                <a:off x="4782792" y="5093231"/>
                <a:ext cx="3501097" cy="669798"/>
              </a:xfrm>
              <a:prstGeom prst="rect">
                <a:avLst/>
              </a:prstGeom>
              <a:blipFill rotWithShape="0">
                <a:blip r:embed="rId4"/>
                <a:stretch>
                  <a:fillRect l="-1386" t="-6250" r="-867" b="-17857"/>
                </a:stretch>
              </a:blipFill>
              <a:ln>
                <a:solidFill>
                  <a:srgbClr val="0070C0"/>
                </a:solidFill>
              </a:ln>
            </p:spPr>
            <p:txBody>
              <a:bodyPr/>
              <a:lstStyle/>
              <a:p>
                <a:r>
                  <a:rPr lang="en-US">
                    <a:noFill/>
                  </a:rPr>
                  <a:t> </a:t>
                </a:r>
              </a:p>
            </p:txBody>
          </p:sp>
        </mc:Fallback>
      </mc:AlternateContent>
      <p:sp>
        <p:nvSpPr>
          <p:cNvPr id="61" name="TextBox 60"/>
          <p:cNvSpPr txBox="1"/>
          <p:nvPr/>
        </p:nvSpPr>
        <p:spPr>
          <a:xfrm>
            <a:off x="4264278" y="1510258"/>
            <a:ext cx="4554407" cy="2862322"/>
          </a:xfrm>
          <a:prstGeom prst="rect">
            <a:avLst/>
          </a:prstGeom>
          <a:noFill/>
          <a:ln>
            <a:solidFill>
              <a:schemeClr val="tx1"/>
            </a:solidFill>
          </a:ln>
        </p:spPr>
        <p:txBody>
          <a:bodyPr wrap="square" rIns="0" rtlCol="0">
            <a:spAutoFit/>
          </a:bodyPr>
          <a:lstStyle/>
          <a:p>
            <a:r>
              <a:rPr lang="en-US" sz="2000" dirty="0" smtClean="0"/>
              <a:t>path</a:t>
            </a:r>
            <a:r>
              <a:rPr lang="en-US" dirty="0" smtClean="0"/>
              <a:t>(0, 0).</a:t>
            </a:r>
          </a:p>
          <a:p>
            <a:r>
              <a:rPr lang="en-US" sz="2000" dirty="0" smtClean="0"/>
              <a:t>path(0, 6) :- path(0, 0), edge(0, 6, a</a:t>
            </a:r>
            <a:r>
              <a:rPr lang="en-US" sz="2000" baseline="-25000" dirty="0" smtClean="0"/>
              <a:t>0</a:t>
            </a:r>
            <a:r>
              <a:rPr lang="en-US" sz="2000" dirty="0" smtClean="0"/>
              <a:t>), </a:t>
            </a:r>
            <a:r>
              <a:rPr lang="en-US" sz="2000" dirty="0" smtClean="0">
                <a:solidFill>
                  <a:srgbClr val="00B050"/>
                </a:solidFill>
              </a:rPr>
              <a:t>abs(</a:t>
            </a:r>
            <a:r>
              <a:rPr lang="en-US" sz="2000" dirty="0">
                <a:solidFill>
                  <a:srgbClr val="00B050"/>
                </a:solidFill>
              </a:rPr>
              <a:t>a</a:t>
            </a:r>
            <a:r>
              <a:rPr lang="en-US" sz="2000" baseline="-25000" dirty="0">
                <a:solidFill>
                  <a:srgbClr val="00B050"/>
                </a:solidFill>
              </a:rPr>
              <a:t>0</a:t>
            </a:r>
            <a:r>
              <a:rPr lang="en-US" sz="2000" dirty="0" smtClean="0">
                <a:solidFill>
                  <a:srgbClr val="00B050"/>
                </a:solidFill>
              </a:rPr>
              <a:t>)</a:t>
            </a:r>
            <a:r>
              <a:rPr lang="en-US" sz="2000" dirty="0" smtClean="0"/>
              <a:t>.</a:t>
            </a:r>
          </a:p>
          <a:p>
            <a:r>
              <a:rPr lang="en-US" sz="2000" dirty="0"/>
              <a:t>path(0, </a:t>
            </a:r>
            <a:r>
              <a:rPr lang="en-US" sz="2000" dirty="0" smtClean="0"/>
              <a:t>1) </a:t>
            </a:r>
            <a:r>
              <a:rPr lang="en-US" sz="2000" dirty="0"/>
              <a:t>:- path(0, </a:t>
            </a:r>
            <a:r>
              <a:rPr lang="en-US" sz="2000" dirty="0" smtClean="0"/>
              <a:t>6), edge(6, 1, </a:t>
            </a:r>
            <a:r>
              <a:rPr lang="en-US" sz="2000" dirty="0"/>
              <a:t>a</a:t>
            </a:r>
            <a:r>
              <a:rPr lang="en-US" sz="2000" baseline="-25000" dirty="0"/>
              <a:t>0</a:t>
            </a:r>
            <a:r>
              <a:rPr lang="en-US" sz="2000" dirty="0"/>
              <a:t>), </a:t>
            </a:r>
            <a:r>
              <a:rPr lang="en-US" sz="2000" dirty="0">
                <a:solidFill>
                  <a:srgbClr val="00B050"/>
                </a:solidFill>
              </a:rPr>
              <a:t>abs(a</a:t>
            </a:r>
            <a:r>
              <a:rPr lang="en-US" sz="2000" baseline="-25000" dirty="0">
                <a:solidFill>
                  <a:srgbClr val="00B050"/>
                </a:solidFill>
              </a:rPr>
              <a:t>0</a:t>
            </a:r>
            <a:r>
              <a:rPr lang="en-US" sz="2000" dirty="0" smtClean="0">
                <a:solidFill>
                  <a:srgbClr val="00B050"/>
                </a:solidFill>
              </a:rPr>
              <a:t>)</a:t>
            </a:r>
            <a:r>
              <a:rPr lang="en-US" sz="2000" dirty="0" smtClean="0"/>
              <a:t>.</a:t>
            </a:r>
          </a:p>
          <a:p>
            <a:r>
              <a:rPr lang="en-US" sz="2000" dirty="0"/>
              <a:t>path(0, </a:t>
            </a:r>
            <a:r>
              <a:rPr lang="en-US" sz="2000" dirty="0" smtClean="0"/>
              <a:t>7) </a:t>
            </a:r>
            <a:r>
              <a:rPr lang="en-US" sz="2000" dirty="0"/>
              <a:t>:- path(0, </a:t>
            </a:r>
            <a:r>
              <a:rPr lang="en-US" sz="2000" dirty="0" smtClean="0"/>
              <a:t>1), edge(1, 7, c</a:t>
            </a:r>
            <a:r>
              <a:rPr lang="en-US" sz="2000" baseline="-25000" dirty="0" smtClean="0"/>
              <a:t>0</a:t>
            </a:r>
            <a:r>
              <a:rPr lang="en-US" sz="2000" dirty="0"/>
              <a:t>), </a:t>
            </a:r>
            <a:r>
              <a:rPr lang="en-US" sz="2000" dirty="0" smtClean="0">
                <a:solidFill>
                  <a:srgbClr val="00B050"/>
                </a:solidFill>
              </a:rPr>
              <a:t>abs(c</a:t>
            </a:r>
            <a:r>
              <a:rPr lang="en-US" sz="2000" baseline="-25000" dirty="0" smtClean="0">
                <a:solidFill>
                  <a:srgbClr val="00B050"/>
                </a:solidFill>
              </a:rPr>
              <a:t>0</a:t>
            </a:r>
            <a:r>
              <a:rPr lang="en-US" sz="2000" dirty="0">
                <a:solidFill>
                  <a:srgbClr val="00B050"/>
                </a:solidFill>
              </a:rPr>
              <a:t>)</a:t>
            </a:r>
            <a:r>
              <a:rPr lang="en-US" sz="2000" dirty="0"/>
              <a:t>.</a:t>
            </a:r>
          </a:p>
          <a:p>
            <a:r>
              <a:rPr lang="en-US" sz="2000" dirty="0"/>
              <a:t>path(0, </a:t>
            </a:r>
            <a:r>
              <a:rPr lang="en-US" sz="2000" dirty="0" smtClean="0"/>
              <a:t>2) </a:t>
            </a:r>
            <a:r>
              <a:rPr lang="en-US" sz="2000" dirty="0"/>
              <a:t>:- path(0, </a:t>
            </a:r>
            <a:r>
              <a:rPr lang="en-US" sz="2000" dirty="0" smtClean="0"/>
              <a:t>7), edge(7, 2, </a:t>
            </a:r>
            <a:r>
              <a:rPr lang="en-US" sz="2000" dirty="0"/>
              <a:t>c</a:t>
            </a:r>
            <a:r>
              <a:rPr lang="en-US" sz="2000" baseline="-25000" dirty="0"/>
              <a:t>0</a:t>
            </a:r>
            <a:r>
              <a:rPr lang="en-US" sz="2000" dirty="0"/>
              <a:t>), </a:t>
            </a:r>
            <a:r>
              <a:rPr lang="en-US" sz="2000" dirty="0">
                <a:solidFill>
                  <a:srgbClr val="00B050"/>
                </a:solidFill>
              </a:rPr>
              <a:t>abs(c</a:t>
            </a:r>
            <a:r>
              <a:rPr lang="en-US" sz="2000" baseline="-25000" dirty="0">
                <a:solidFill>
                  <a:srgbClr val="00B050"/>
                </a:solidFill>
              </a:rPr>
              <a:t>0</a:t>
            </a:r>
            <a:r>
              <a:rPr lang="en-US" sz="2000" dirty="0" smtClean="0">
                <a:solidFill>
                  <a:srgbClr val="00B050"/>
                </a:solidFill>
              </a:rPr>
              <a:t>)</a:t>
            </a:r>
            <a:r>
              <a:rPr lang="en-US" sz="2000" dirty="0" smtClean="0"/>
              <a:t>.</a:t>
            </a:r>
          </a:p>
          <a:p>
            <a:r>
              <a:rPr lang="en-US" sz="2000" dirty="0" smtClean="0"/>
              <a:t>path(0, 4) :- path(0, 6), edge(6, 4, b</a:t>
            </a:r>
            <a:r>
              <a:rPr lang="en-US" sz="2000" baseline="-25000" dirty="0" smtClean="0"/>
              <a:t>0</a:t>
            </a:r>
            <a:r>
              <a:rPr lang="en-US" sz="2000" dirty="0"/>
              <a:t>), </a:t>
            </a:r>
            <a:r>
              <a:rPr lang="en-US" sz="2000" dirty="0" smtClean="0">
                <a:solidFill>
                  <a:srgbClr val="00B050"/>
                </a:solidFill>
              </a:rPr>
              <a:t>abs(b</a:t>
            </a:r>
            <a:r>
              <a:rPr lang="en-US" sz="2000" baseline="-25000" dirty="0" smtClean="0">
                <a:solidFill>
                  <a:srgbClr val="00B050"/>
                </a:solidFill>
              </a:rPr>
              <a:t>0</a:t>
            </a:r>
            <a:r>
              <a:rPr lang="en-US" sz="2000" dirty="0" smtClean="0">
                <a:solidFill>
                  <a:srgbClr val="00B050"/>
                </a:solidFill>
              </a:rPr>
              <a:t>)</a:t>
            </a:r>
            <a:r>
              <a:rPr lang="en-US" sz="2000" dirty="0" smtClean="0"/>
              <a:t>.</a:t>
            </a:r>
          </a:p>
          <a:p>
            <a:r>
              <a:rPr lang="en-US" sz="2000" dirty="0"/>
              <a:t>path(0, </a:t>
            </a:r>
            <a:r>
              <a:rPr lang="en-US" sz="2000" dirty="0" smtClean="0"/>
              <a:t>7) </a:t>
            </a:r>
            <a:r>
              <a:rPr lang="en-US" sz="2000" dirty="0"/>
              <a:t>:- path(0, </a:t>
            </a:r>
            <a:r>
              <a:rPr lang="en-US" sz="2000" dirty="0" smtClean="0"/>
              <a:t>4), edge(4, 7, d</a:t>
            </a:r>
            <a:r>
              <a:rPr lang="en-US" sz="2000" baseline="-25000" dirty="0" smtClean="0"/>
              <a:t>0</a:t>
            </a:r>
            <a:r>
              <a:rPr lang="en-US" sz="2000" dirty="0"/>
              <a:t>), </a:t>
            </a:r>
            <a:r>
              <a:rPr lang="en-US" sz="2000" dirty="0" smtClean="0">
                <a:solidFill>
                  <a:srgbClr val="00B050"/>
                </a:solidFill>
              </a:rPr>
              <a:t>abs(d</a:t>
            </a:r>
            <a:r>
              <a:rPr lang="en-US" sz="2000" baseline="-25000" dirty="0" smtClean="0">
                <a:solidFill>
                  <a:srgbClr val="00B050"/>
                </a:solidFill>
              </a:rPr>
              <a:t>0</a:t>
            </a:r>
            <a:r>
              <a:rPr lang="en-US" sz="2000" dirty="0">
                <a:solidFill>
                  <a:srgbClr val="00B050"/>
                </a:solidFill>
              </a:rPr>
              <a:t>)</a:t>
            </a:r>
            <a:r>
              <a:rPr lang="en-US" sz="2000" dirty="0"/>
              <a:t>.</a:t>
            </a:r>
          </a:p>
          <a:p>
            <a:r>
              <a:rPr lang="en-US" sz="2000" dirty="0"/>
              <a:t>path(0, </a:t>
            </a:r>
            <a:r>
              <a:rPr lang="en-US" sz="2000" dirty="0" smtClean="0"/>
              <a:t>5) </a:t>
            </a:r>
            <a:r>
              <a:rPr lang="en-US" sz="2000" dirty="0"/>
              <a:t>:- path(0, </a:t>
            </a:r>
            <a:r>
              <a:rPr lang="en-US" sz="2000" dirty="0" smtClean="0"/>
              <a:t>7), edge(7, </a:t>
            </a:r>
            <a:r>
              <a:rPr lang="en-US" sz="2000" dirty="0"/>
              <a:t>5</a:t>
            </a:r>
            <a:r>
              <a:rPr lang="en-US" sz="2000" dirty="0" smtClean="0"/>
              <a:t>, </a:t>
            </a:r>
            <a:r>
              <a:rPr lang="en-US" sz="2000" dirty="0"/>
              <a:t>d</a:t>
            </a:r>
            <a:r>
              <a:rPr lang="en-US" sz="2000" baseline="-25000" dirty="0"/>
              <a:t>0</a:t>
            </a:r>
            <a:r>
              <a:rPr lang="en-US" sz="2000" dirty="0"/>
              <a:t>), </a:t>
            </a:r>
            <a:r>
              <a:rPr lang="en-US" sz="2000" dirty="0">
                <a:solidFill>
                  <a:srgbClr val="00B050"/>
                </a:solidFill>
              </a:rPr>
              <a:t>abs(d</a:t>
            </a:r>
            <a:r>
              <a:rPr lang="en-US" sz="2000" baseline="-25000" dirty="0">
                <a:solidFill>
                  <a:srgbClr val="00B050"/>
                </a:solidFill>
              </a:rPr>
              <a:t>0</a:t>
            </a:r>
            <a:r>
              <a:rPr lang="en-US" sz="2000" dirty="0" smtClean="0">
                <a:solidFill>
                  <a:srgbClr val="00B050"/>
                </a:solidFill>
              </a:rPr>
              <a:t>)</a:t>
            </a:r>
            <a:r>
              <a:rPr lang="en-US" sz="2000" dirty="0" smtClean="0"/>
              <a:t>.</a:t>
            </a:r>
          </a:p>
          <a:p>
            <a:r>
              <a:rPr lang="en-US" sz="2000" dirty="0" smtClean="0"/>
              <a:t>…</a:t>
            </a:r>
            <a:endParaRPr lang="en-US" sz="2000" dirty="0"/>
          </a:p>
        </p:txBody>
      </p:sp>
      <p:sp>
        <p:nvSpPr>
          <p:cNvPr id="13" name="Rectangle 12"/>
          <p:cNvSpPr/>
          <p:nvPr/>
        </p:nvSpPr>
        <p:spPr>
          <a:xfrm>
            <a:off x="4332617" y="2779856"/>
            <a:ext cx="964862" cy="3426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63" name="Rectangle 62"/>
          <p:cNvSpPr/>
          <p:nvPr/>
        </p:nvSpPr>
        <p:spPr>
          <a:xfrm>
            <a:off x="4332617" y="3693332"/>
            <a:ext cx="964862" cy="3426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ate Placeholder 54"/>
          <p:cNvSpPr>
            <a:spLocks noGrp="1"/>
          </p:cNvSpPr>
          <p:nvPr>
            <p:ph type="dt" sz="half" idx="10"/>
          </p:nvPr>
        </p:nvSpPr>
        <p:spPr/>
        <p:txBody>
          <a:bodyPr/>
          <a:lstStyle/>
          <a:p>
            <a:fld id="{1A6C81BB-D0D8-8144-A171-AA10D07AE3C4}" type="datetime1">
              <a:rPr lang="en-US" smtClean="0"/>
              <a:t>6/3/15</a:t>
            </a:fld>
            <a:endParaRPr lang="en-US" dirty="0"/>
          </a:p>
        </p:txBody>
      </p:sp>
    </p:spTree>
    <p:custDataLst>
      <p:tags r:id="rId1"/>
    </p:custDataLst>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043389578"/>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advTm="29918"/>
    </mc:Choice>
    <mc:Fallback>
      <mp:transition xmlns:mp="http://schemas.microsoft.com/office/mac/powerpoint/2008/main" spd="slow" advTm="299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13" grpId="0" animBg="1"/>
      <p:bldP spid="63" grpId="0" animBg="1"/>
    </p:bld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Iteration 1 - derivation graph</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sp>
        <p:nvSpPr>
          <p:cNvPr id="98" name="Oval 97"/>
          <p:cNvSpPr/>
          <p:nvPr/>
        </p:nvSpPr>
        <p:spPr>
          <a:xfrm>
            <a:off x="1283461" y="1466298"/>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0</a:t>
            </a:r>
            <a:endParaRPr lang="en-US" dirty="0"/>
          </a:p>
        </p:txBody>
      </p:sp>
      <p:sp>
        <p:nvSpPr>
          <p:cNvPr id="99" name="Oval 98"/>
          <p:cNvSpPr/>
          <p:nvPr/>
        </p:nvSpPr>
        <p:spPr>
          <a:xfrm>
            <a:off x="1283461" y="2607803"/>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1</a:t>
            </a:r>
            <a:endParaRPr lang="en-US" dirty="0"/>
          </a:p>
        </p:txBody>
      </p:sp>
      <p:sp>
        <p:nvSpPr>
          <p:cNvPr id="100" name="Oval 99"/>
          <p:cNvSpPr/>
          <p:nvPr/>
        </p:nvSpPr>
        <p:spPr>
          <a:xfrm>
            <a:off x="1283461" y="378653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2</a:t>
            </a:r>
            <a:endParaRPr lang="en-US" dirty="0"/>
          </a:p>
        </p:txBody>
      </p:sp>
      <p:sp>
        <p:nvSpPr>
          <p:cNvPr id="101" name="Oval 100"/>
          <p:cNvSpPr/>
          <p:nvPr/>
        </p:nvSpPr>
        <p:spPr>
          <a:xfrm>
            <a:off x="2905366" y="1466298"/>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3</a:t>
            </a:r>
            <a:endParaRPr lang="en-US" dirty="0"/>
          </a:p>
        </p:txBody>
      </p:sp>
      <p:sp>
        <p:nvSpPr>
          <p:cNvPr id="102" name="Oval 101"/>
          <p:cNvSpPr/>
          <p:nvPr/>
        </p:nvSpPr>
        <p:spPr>
          <a:xfrm>
            <a:off x="2905366" y="2607803"/>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4</a:t>
            </a:r>
            <a:endParaRPr lang="en-US" dirty="0"/>
          </a:p>
        </p:txBody>
      </p:sp>
      <p:sp>
        <p:nvSpPr>
          <p:cNvPr id="103" name="Oval 102"/>
          <p:cNvSpPr/>
          <p:nvPr/>
        </p:nvSpPr>
        <p:spPr>
          <a:xfrm>
            <a:off x="2905366" y="378653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5</a:t>
            </a:r>
            <a:endParaRPr lang="en-US" dirty="0"/>
          </a:p>
        </p:txBody>
      </p:sp>
      <p:sp>
        <p:nvSpPr>
          <p:cNvPr id="105" name="Oval 104"/>
          <p:cNvSpPr/>
          <p:nvPr/>
        </p:nvSpPr>
        <p:spPr>
          <a:xfrm>
            <a:off x="2092893" y="320337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7</a:t>
            </a:r>
            <a:endParaRPr lang="en-US" dirty="0"/>
          </a:p>
        </p:txBody>
      </p:sp>
      <p:sp>
        <p:nvSpPr>
          <p:cNvPr id="106" name="Oval 105"/>
          <p:cNvSpPr/>
          <p:nvPr/>
        </p:nvSpPr>
        <p:spPr>
          <a:xfrm>
            <a:off x="2092893" y="2012235"/>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6</a:t>
            </a:r>
            <a:endParaRPr lang="en-US" dirty="0"/>
          </a:p>
        </p:txBody>
      </p:sp>
      <p:cxnSp>
        <p:nvCxnSpPr>
          <p:cNvPr id="117" name="Straight Arrow Connector 116"/>
          <p:cNvCxnSpPr>
            <a:stCxn id="101" idx="3"/>
            <a:endCxn id="106" idx="7"/>
          </p:cNvCxnSpPr>
          <p:nvPr/>
        </p:nvCxnSpPr>
        <p:spPr>
          <a:xfrm flipH="1">
            <a:off x="2407525" y="1784016"/>
            <a:ext cx="551823" cy="28273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06" idx="5"/>
            <a:endCxn id="102" idx="1"/>
          </p:cNvCxnSpPr>
          <p:nvPr/>
        </p:nvCxnSpPr>
        <p:spPr>
          <a:xfrm>
            <a:off x="2407525" y="2329954"/>
            <a:ext cx="551823"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102" idx="3"/>
            <a:endCxn id="105" idx="7"/>
          </p:cNvCxnSpPr>
          <p:nvPr/>
        </p:nvCxnSpPr>
        <p:spPr>
          <a:xfrm flipH="1">
            <a:off x="2407525" y="2925522"/>
            <a:ext cx="551823"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105" idx="5"/>
            <a:endCxn id="103" idx="1"/>
          </p:cNvCxnSpPr>
          <p:nvPr/>
        </p:nvCxnSpPr>
        <p:spPr>
          <a:xfrm>
            <a:off x="2407525" y="3521090"/>
            <a:ext cx="551823" cy="319954"/>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1" name="Straight Arrow Connector 110"/>
          <p:cNvCxnSpPr>
            <a:stCxn id="99" idx="5"/>
            <a:endCxn id="105" idx="1"/>
          </p:cNvCxnSpPr>
          <p:nvPr/>
        </p:nvCxnSpPr>
        <p:spPr>
          <a:xfrm>
            <a:off x="1598093" y="2925522"/>
            <a:ext cx="548783" cy="33236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a:stCxn id="105" idx="3"/>
            <a:endCxn id="100" idx="7"/>
          </p:cNvCxnSpPr>
          <p:nvPr/>
        </p:nvCxnSpPr>
        <p:spPr>
          <a:xfrm flipH="1">
            <a:off x="1598093" y="3521090"/>
            <a:ext cx="548783" cy="319954"/>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a:stCxn id="98" idx="5"/>
            <a:endCxn id="106" idx="1"/>
          </p:cNvCxnSpPr>
          <p:nvPr/>
        </p:nvCxnSpPr>
        <p:spPr>
          <a:xfrm>
            <a:off x="1598093" y="1784016"/>
            <a:ext cx="548783" cy="28273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8" name="Straight Arrow Connector 117"/>
          <p:cNvCxnSpPr>
            <a:stCxn id="106" idx="3"/>
            <a:endCxn id="99" idx="7"/>
          </p:cNvCxnSpPr>
          <p:nvPr/>
        </p:nvCxnSpPr>
        <p:spPr>
          <a:xfrm flipH="1">
            <a:off x="1598093" y="2329954"/>
            <a:ext cx="548783" cy="33236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grpSp>
        <p:nvGrpSpPr>
          <p:cNvPr id="12" name="Group 11"/>
          <p:cNvGrpSpPr/>
          <p:nvPr/>
        </p:nvGrpSpPr>
        <p:grpSpPr>
          <a:xfrm>
            <a:off x="472507" y="1784016"/>
            <a:ext cx="3686150" cy="2057028"/>
            <a:chOff x="472507" y="1784016"/>
            <a:chExt cx="3686150" cy="2057028"/>
          </a:xfrm>
        </p:grpSpPr>
        <p:sp>
          <p:nvSpPr>
            <p:cNvPr id="104" name="Oval 103"/>
            <p:cNvSpPr/>
            <p:nvPr/>
          </p:nvSpPr>
          <p:spPr>
            <a:xfrm>
              <a:off x="472507" y="2012235"/>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solidFill>
                    <a:schemeClr val="bg1">
                      <a:lumMod val="85000"/>
                    </a:schemeClr>
                  </a:solidFill>
                </a:rPr>
                <a:t>6’</a:t>
              </a:r>
              <a:endParaRPr lang="en-US" dirty="0">
                <a:solidFill>
                  <a:schemeClr val="bg1">
                    <a:lumMod val="85000"/>
                  </a:schemeClr>
                </a:solidFill>
              </a:endParaRPr>
            </a:p>
          </p:txBody>
        </p:sp>
        <p:sp>
          <p:nvSpPr>
            <p:cNvPr id="108" name="Oval 107"/>
            <p:cNvSpPr/>
            <p:nvPr/>
          </p:nvSpPr>
          <p:spPr>
            <a:xfrm>
              <a:off x="472507" y="3203372"/>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solidFill>
                    <a:schemeClr val="bg1">
                      <a:lumMod val="85000"/>
                    </a:schemeClr>
                  </a:solidFill>
                </a:rPr>
                <a:t>7’</a:t>
              </a:r>
              <a:endParaRPr lang="en-US" dirty="0">
                <a:solidFill>
                  <a:schemeClr val="bg1">
                    <a:lumMod val="85000"/>
                  </a:schemeClr>
                </a:solidFill>
              </a:endParaRPr>
            </a:p>
          </p:txBody>
        </p:sp>
        <p:cxnSp>
          <p:nvCxnSpPr>
            <p:cNvPr id="110" name="Straight Arrow Connector 109"/>
            <p:cNvCxnSpPr>
              <a:stCxn id="104" idx="5"/>
              <a:endCxn id="99" idx="1"/>
            </p:cNvCxnSpPr>
            <p:nvPr/>
          </p:nvCxnSpPr>
          <p:spPr>
            <a:xfrm>
              <a:off x="787139" y="2329954"/>
              <a:ext cx="550304"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2" name="Straight Arrow Connector 111"/>
            <p:cNvCxnSpPr>
              <a:stCxn id="99" idx="3"/>
              <a:endCxn id="108" idx="7"/>
            </p:cNvCxnSpPr>
            <p:nvPr/>
          </p:nvCxnSpPr>
          <p:spPr>
            <a:xfrm flipH="1">
              <a:off x="787139" y="2925522"/>
              <a:ext cx="550304"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108" idx="5"/>
              <a:endCxn id="100" idx="1"/>
            </p:cNvCxnSpPr>
            <p:nvPr/>
          </p:nvCxnSpPr>
          <p:spPr>
            <a:xfrm>
              <a:off x="787139" y="3521090"/>
              <a:ext cx="550304" cy="319954"/>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a:stCxn id="98" idx="3"/>
              <a:endCxn id="104" idx="7"/>
            </p:cNvCxnSpPr>
            <p:nvPr/>
          </p:nvCxnSpPr>
          <p:spPr>
            <a:xfrm flipH="1">
              <a:off x="787139" y="1784016"/>
              <a:ext cx="550304" cy="28273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sp>
          <p:nvSpPr>
            <p:cNvPr id="107" name="Oval 106"/>
            <p:cNvSpPr/>
            <p:nvPr/>
          </p:nvSpPr>
          <p:spPr>
            <a:xfrm>
              <a:off x="3790043" y="2012235"/>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r"/>
              <a:r>
                <a:rPr lang="en-US" dirty="0" smtClean="0">
                  <a:solidFill>
                    <a:schemeClr val="bg1">
                      <a:lumMod val="85000"/>
                    </a:schemeClr>
                  </a:solidFill>
                </a:rPr>
                <a:t>6’’</a:t>
              </a:r>
              <a:endParaRPr lang="en-US" dirty="0">
                <a:solidFill>
                  <a:schemeClr val="bg1">
                    <a:lumMod val="85000"/>
                  </a:schemeClr>
                </a:solidFill>
              </a:endParaRPr>
            </a:p>
          </p:txBody>
        </p:sp>
        <p:sp>
          <p:nvSpPr>
            <p:cNvPr id="109" name="Oval 108"/>
            <p:cNvSpPr/>
            <p:nvPr/>
          </p:nvSpPr>
          <p:spPr>
            <a:xfrm>
              <a:off x="3790043" y="3203372"/>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r"/>
              <a:r>
                <a:rPr lang="en-US" dirty="0" smtClean="0">
                  <a:solidFill>
                    <a:schemeClr val="bg1">
                      <a:lumMod val="85000"/>
                    </a:schemeClr>
                  </a:solidFill>
                </a:rPr>
                <a:t>7’’</a:t>
              </a:r>
              <a:endParaRPr lang="en-US" dirty="0">
                <a:solidFill>
                  <a:schemeClr val="bg1">
                    <a:lumMod val="85000"/>
                  </a:schemeClr>
                </a:solidFill>
              </a:endParaRPr>
            </a:p>
          </p:txBody>
        </p:sp>
        <p:cxnSp>
          <p:nvCxnSpPr>
            <p:cNvPr id="122" name="Straight Arrow Connector 121"/>
            <p:cNvCxnSpPr>
              <a:stCxn id="101" idx="5"/>
              <a:endCxn id="107" idx="1"/>
            </p:cNvCxnSpPr>
            <p:nvPr/>
          </p:nvCxnSpPr>
          <p:spPr>
            <a:xfrm>
              <a:off x="3219998" y="1784016"/>
              <a:ext cx="624027" cy="28273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107" idx="3"/>
              <a:endCxn id="102" idx="7"/>
            </p:cNvCxnSpPr>
            <p:nvPr/>
          </p:nvCxnSpPr>
          <p:spPr>
            <a:xfrm flipH="1">
              <a:off x="3219998" y="2329954"/>
              <a:ext cx="624027"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102" idx="5"/>
              <a:endCxn id="109" idx="1"/>
            </p:cNvCxnSpPr>
            <p:nvPr/>
          </p:nvCxnSpPr>
          <p:spPr>
            <a:xfrm>
              <a:off x="3219998" y="2925522"/>
              <a:ext cx="624027"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5" name="Straight Arrow Connector 124"/>
            <p:cNvCxnSpPr>
              <a:stCxn id="109" idx="3"/>
              <a:endCxn id="103" idx="7"/>
            </p:cNvCxnSpPr>
            <p:nvPr/>
          </p:nvCxnSpPr>
          <p:spPr>
            <a:xfrm flipH="1">
              <a:off x="3219998" y="3521090"/>
              <a:ext cx="624027" cy="319954"/>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grpSp>
      <p:sp>
        <p:nvSpPr>
          <p:cNvPr id="128" name="TextBox 127"/>
          <p:cNvSpPr txBox="1"/>
          <p:nvPr/>
        </p:nvSpPr>
        <p:spPr>
          <a:xfrm>
            <a:off x="2389305" y="1549516"/>
            <a:ext cx="424116" cy="375865"/>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31" name="TextBox 130"/>
          <p:cNvSpPr txBox="1"/>
          <p:nvPr/>
        </p:nvSpPr>
        <p:spPr>
          <a:xfrm>
            <a:off x="2389305" y="2756695"/>
            <a:ext cx="424116" cy="375865"/>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36" name="TextBox 135"/>
          <p:cNvSpPr txBox="1"/>
          <p:nvPr/>
        </p:nvSpPr>
        <p:spPr>
          <a:xfrm>
            <a:off x="2389305" y="2366423"/>
            <a:ext cx="424116" cy="375865"/>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39" name="TextBox 138"/>
          <p:cNvSpPr txBox="1"/>
          <p:nvPr/>
        </p:nvSpPr>
        <p:spPr>
          <a:xfrm>
            <a:off x="2389305" y="3581995"/>
            <a:ext cx="424116" cy="375865"/>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27" name="TextBox 126"/>
          <p:cNvSpPr txBox="1"/>
          <p:nvPr/>
        </p:nvSpPr>
        <p:spPr>
          <a:xfrm>
            <a:off x="1799521" y="1549516"/>
            <a:ext cx="442338" cy="375865"/>
          </a:xfrm>
          <a:prstGeom prst="rect">
            <a:avLst/>
          </a:prstGeom>
          <a:noFill/>
        </p:spPr>
        <p:txBody>
          <a:bodyPr wrap="square" rtlCol="0">
            <a:spAutoFit/>
          </a:bodyPr>
          <a:lstStyle/>
          <a:p>
            <a:r>
              <a:rPr lang="en-US" dirty="0" smtClean="0"/>
              <a:t>a</a:t>
            </a:r>
            <a:r>
              <a:rPr lang="en-US" baseline="-25000" dirty="0" smtClean="0"/>
              <a:t>0</a:t>
            </a:r>
            <a:endParaRPr lang="en-US" dirty="0"/>
          </a:p>
        </p:txBody>
      </p:sp>
      <p:sp>
        <p:nvSpPr>
          <p:cNvPr id="130" name="TextBox 129"/>
          <p:cNvSpPr txBox="1"/>
          <p:nvPr/>
        </p:nvSpPr>
        <p:spPr>
          <a:xfrm>
            <a:off x="1836015" y="2775497"/>
            <a:ext cx="442338" cy="375865"/>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135" name="TextBox 134"/>
          <p:cNvSpPr txBox="1"/>
          <p:nvPr/>
        </p:nvSpPr>
        <p:spPr>
          <a:xfrm>
            <a:off x="1854629" y="3575602"/>
            <a:ext cx="442338" cy="375865"/>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140" name="TextBox 139"/>
          <p:cNvSpPr txBox="1"/>
          <p:nvPr/>
        </p:nvSpPr>
        <p:spPr>
          <a:xfrm>
            <a:off x="1836015" y="2365664"/>
            <a:ext cx="442338" cy="375865"/>
          </a:xfrm>
          <a:prstGeom prst="rect">
            <a:avLst/>
          </a:prstGeom>
          <a:noFill/>
        </p:spPr>
        <p:txBody>
          <a:bodyPr wrap="square" rtlCol="0">
            <a:spAutoFit/>
          </a:bodyPr>
          <a:lstStyle/>
          <a:p>
            <a:r>
              <a:rPr lang="en-US" dirty="0" smtClean="0"/>
              <a:t>a</a:t>
            </a:r>
            <a:r>
              <a:rPr lang="en-US" baseline="-25000" dirty="0" smtClean="0"/>
              <a:t>0</a:t>
            </a:r>
            <a:endParaRPr lang="en-US" dirty="0"/>
          </a:p>
        </p:txBody>
      </p:sp>
      <p:grpSp>
        <p:nvGrpSpPr>
          <p:cNvPr id="9" name="Group 8"/>
          <p:cNvGrpSpPr/>
          <p:nvPr/>
        </p:nvGrpSpPr>
        <p:grpSpPr>
          <a:xfrm>
            <a:off x="767399" y="1549516"/>
            <a:ext cx="3170089" cy="2409586"/>
            <a:chOff x="767399" y="1549516"/>
            <a:chExt cx="3170089" cy="2409586"/>
          </a:xfrm>
        </p:grpSpPr>
        <p:sp>
          <p:nvSpPr>
            <p:cNvPr id="126" name="TextBox 125"/>
            <p:cNvSpPr txBox="1"/>
            <p:nvPr/>
          </p:nvSpPr>
          <p:spPr>
            <a:xfrm>
              <a:off x="822140" y="1561924"/>
              <a:ext cx="552923" cy="375865"/>
            </a:xfrm>
            <a:prstGeom prst="rect">
              <a:avLst/>
            </a:prstGeom>
            <a:noFill/>
          </p:spPr>
          <p:txBody>
            <a:bodyPr wrap="square" rtlCol="0">
              <a:spAutoFit/>
            </a:bodyPr>
            <a:lstStyle/>
            <a:p>
              <a:r>
                <a:rPr lang="en-US" dirty="0" smtClean="0">
                  <a:solidFill>
                    <a:schemeClr val="bg1">
                      <a:lumMod val="85000"/>
                    </a:schemeClr>
                  </a:solidFill>
                </a:rPr>
                <a:t>a</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29" name="TextBox 128"/>
            <p:cNvSpPr txBox="1"/>
            <p:nvPr/>
          </p:nvSpPr>
          <p:spPr>
            <a:xfrm>
              <a:off x="767399" y="2756695"/>
              <a:ext cx="479199" cy="375865"/>
            </a:xfrm>
            <a:prstGeom prst="rect">
              <a:avLst/>
            </a:prstGeom>
            <a:noFill/>
          </p:spPr>
          <p:txBody>
            <a:bodyPr wrap="square" rtlCol="0">
              <a:spAutoFit/>
            </a:bodyPr>
            <a:lstStyle/>
            <a:p>
              <a:r>
                <a:rPr lang="en-US" dirty="0" smtClean="0">
                  <a:solidFill>
                    <a:schemeClr val="bg1">
                      <a:lumMod val="85000"/>
                    </a:schemeClr>
                  </a:solidFill>
                </a:rPr>
                <a:t>c</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3" name="TextBox 132"/>
            <p:cNvSpPr txBox="1"/>
            <p:nvPr/>
          </p:nvSpPr>
          <p:spPr>
            <a:xfrm>
              <a:off x="809853" y="2397631"/>
              <a:ext cx="552923" cy="375865"/>
            </a:xfrm>
            <a:prstGeom prst="rect">
              <a:avLst/>
            </a:prstGeom>
            <a:noFill/>
          </p:spPr>
          <p:txBody>
            <a:bodyPr wrap="square" rtlCol="0">
              <a:spAutoFit/>
            </a:bodyPr>
            <a:lstStyle/>
            <a:p>
              <a:r>
                <a:rPr lang="en-US" dirty="0" smtClean="0">
                  <a:solidFill>
                    <a:schemeClr val="bg1">
                      <a:lumMod val="85000"/>
                    </a:schemeClr>
                  </a:solidFill>
                </a:rPr>
                <a:t>a</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4" name="TextBox 133"/>
            <p:cNvSpPr txBox="1"/>
            <p:nvPr/>
          </p:nvSpPr>
          <p:spPr>
            <a:xfrm>
              <a:off x="791974" y="3583237"/>
              <a:ext cx="417763" cy="375865"/>
            </a:xfrm>
            <a:prstGeom prst="rect">
              <a:avLst/>
            </a:prstGeom>
            <a:noFill/>
          </p:spPr>
          <p:txBody>
            <a:bodyPr wrap="square" rtlCol="0">
              <a:spAutoFit/>
            </a:bodyPr>
            <a:lstStyle/>
            <a:p>
              <a:r>
                <a:rPr lang="en-US" dirty="0" smtClean="0">
                  <a:solidFill>
                    <a:schemeClr val="bg1">
                      <a:lumMod val="85000"/>
                    </a:schemeClr>
                  </a:solidFill>
                </a:rPr>
                <a:t>c</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2" name="TextBox 131"/>
            <p:cNvSpPr txBox="1"/>
            <p:nvPr/>
          </p:nvSpPr>
          <p:spPr>
            <a:xfrm>
              <a:off x="3477271" y="2789904"/>
              <a:ext cx="442338" cy="375865"/>
            </a:xfrm>
            <a:prstGeom prst="rect">
              <a:avLst/>
            </a:prstGeom>
            <a:noFill/>
          </p:spPr>
          <p:txBody>
            <a:bodyPr wrap="square" rtlCol="0">
              <a:spAutoFit/>
            </a:bodyPr>
            <a:lstStyle/>
            <a:p>
              <a:r>
                <a:rPr lang="en-US" dirty="0" smtClean="0">
                  <a:solidFill>
                    <a:schemeClr val="bg1">
                      <a:lumMod val="85000"/>
                    </a:schemeClr>
                  </a:solidFill>
                </a:rPr>
                <a:t>d</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7" name="TextBox 136"/>
            <p:cNvSpPr txBox="1"/>
            <p:nvPr/>
          </p:nvSpPr>
          <p:spPr>
            <a:xfrm>
              <a:off x="3476535" y="2390480"/>
              <a:ext cx="442338" cy="375865"/>
            </a:xfrm>
            <a:prstGeom prst="rect">
              <a:avLst/>
            </a:prstGeom>
            <a:noFill/>
          </p:spPr>
          <p:txBody>
            <a:bodyPr wrap="square" rtlCol="0">
              <a:spAutoFit/>
            </a:bodyPr>
            <a:lstStyle/>
            <a:p>
              <a:r>
                <a:rPr lang="en-US" dirty="0" smtClean="0">
                  <a:solidFill>
                    <a:schemeClr val="bg1">
                      <a:lumMod val="85000"/>
                    </a:schemeClr>
                  </a:solidFill>
                </a:rPr>
                <a:t>b</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8" name="TextBox 137"/>
            <p:cNvSpPr txBox="1"/>
            <p:nvPr/>
          </p:nvSpPr>
          <p:spPr>
            <a:xfrm>
              <a:off x="3495150" y="3575602"/>
              <a:ext cx="442338" cy="375865"/>
            </a:xfrm>
            <a:prstGeom prst="rect">
              <a:avLst/>
            </a:prstGeom>
            <a:noFill/>
          </p:spPr>
          <p:txBody>
            <a:bodyPr wrap="square" rtlCol="0">
              <a:spAutoFit/>
            </a:bodyPr>
            <a:lstStyle/>
            <a:p>
              <a:r>
                <a:rPr lang="en-US" dirty="0" smtClean="0">
                  <a:solidFill>
                    <a:schemeClr val="bg1">
                      <a:lumMod val="85000"/>
                    </a:schemeClr>
                  </a:solidFill>
                </a:rPr>
                <a:t>d</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41" name="TextBox 140"/>
            <p:cNvSpPr txBox="1"/>
            <p:nvPr/>
          </p:nvSpPr>
          <p:spPr>
            <a:xfrm>
              <a:off x="3495150" y="1549516"/>
              <a:ext cx="442338" cy="375865"/>
            </a:xfrm>
            <a:prstGeom prst="rect">
              <a:avLst/>
            </a:prstGeom>
            <a:noFill/>
          </p:spPr>
          <p:txBody>
            <a:bodyPr wrap="square" rtlCol="0">
              <a:spAutoFit/>
            </a:bodyPr>
            <a:lstStyle/>
            <a:p>
              <a:r>
                <a:rPr lang="en-US" dirty="0" smtClean="0">
                  <a:solidFill>
                    <a:schemeClr val="bg1">
                      <a:lumMod val="85000"/>
                    </a:schemeClr>
                  </a:solidFill>
                </a:rPr>
                <a:t>b</a:t>
              </a:r>
              <a:r>
                <a:rPr lang="en-US" baseline="-25000" dirty="0" smtClean="0">
                  <a:solidFill>
                    <a:schemeClr val="bg1">
                      <a:lumMod val="85000"/>
                    </a:schemeClr>
                  </a:solidFill>
                </a:rPr>
                <a:t>1</a:t>
              </a:r>
              <a:endParaRPr lang="en-US" dirty="0">
                <a:solidFill>
                  <a:schemeClr val="bg1">
                    <a:lumMod val="85000"/>
                  </a:schemeClr>
                </a:solidFill>
              </a:endParaRPr>
            </a:p>
          </p:txBody>
        </p:sp>
      </p:grpSp>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65" name="Rectangle 64"/>
              <p:cNvSpPr/>
              <p:nvPr/>
            </p:nvSpPr>
            <p:spPr>
              <a:xfrm>
                <a:off x="4782792" y="5093231"/>
                <a:ext cx="3501097" cy="669798"/>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rgbClr val="00B050"/>
                    </a:solidFill>
                  </a:rPr>
                  <a:t>abs(a</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abs(a</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 </a:t>
                </a:r>
                <a:r>
                  <a:rPr lang="en-US" sz="2000" dirty="0">
                    <a:solidFill>
                      <a:srgbClr val="00B050"/>
                    </a:solidFill>
                  </a:rPr>
                  <a:t>abs(b</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abs(b</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a:p>
                <a:pPr algn="ctr"/>
                <a:r>
                  <a:rPr lang="en-US" sz="2000" dirty="0">
                    <a:solidFill>
                      <a:srgbClr val="00B050"/>
                    </a:solidFill>
                  </a:rPr>
                  <a:t>abs(c</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abs(c</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 </a:t>
                </a:r>
                <a:r>
                  <a:rPr lang="en-US" sz="2000" dirty="0">
                    <a:solidFill>
                      <a:srgbClr val="00B050"/>
                    </a:solidFill>
                  </a:rPr>
                  <a:t>abs(d</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abs(d</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p:txBody>
          </p:sp>
        </mc:Choice>
        <mc:Fallback>
          <p:sp>
            <p:nvSpPr>
              <p:cNvPr id="65" name="Rectangle 64"/>
              <p:cNvSpPr>
                <a:spLocks noRot="1" noChangeAspect="1" noMove="1" noResize="1" noEditPoints="1" noAdjustHandles="1" noChangeArrowheads="1" noChangeShapeType="1" noTextEdit="1"/>
              </p:cNvSpPr>
              <p:nvPr/>
            </p:nvSpPr>
            <p:spPr>
              <a:xfrm>
                <a:off x="4782792" y="5093231"/>
                <a:ext cx="3501097" cy="669798"/>
              </a:xfrm>
              <a:prstGeom prst="rect">
                <a:avLst/>
              </a:prstGeom>
              <a:blipFill rotWithShape="0">
                <a:blip r:embed="rId3"/>
                <a:stretch>
                  <a:fillRect l="-1386" t="-6250" r="-867" b="-17857"/>
                </a:stretch>
              </a:blipFill>
              <a:ln>
                <a:solidFill>
                  <a:srgbClr val="0070C0"/>
                </a:solidFill>
              </a:ln>
            </p:spPr>
            <p:txBody>
              <a:bodyPr/>
              <a:lstStyle/>
              <a:p>
                <a:r>
                  <a:rPr lang="en-US">
                    <a:noFill/>
                  </a:rPr>
                  <a:t> </a:t>
                </a:r>
              </a:p>
            </p:txBody>
          </p:sp>
        </mc:Fallback>
      </mc:AlternateContent>
      <p:pic>
        <p:nvPicPr>
          <p:cNvPr id="10" name="Picture 9"/>
          <p:cNvPicPr>
            <a:picLocks noChangeAspect="1"/>
          </p:cNvPicPr>
          <p:nvPr/>
        </p:nvPicPr>
        <p:blipFill>
          <a:blip r:embed="rId4"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4232381" y="1664678"/>
            <a:ext cx="4478219" cy="2530194"/>
          </a:xfrm>
          <a:prstGeom prst="rect">
            <a:avLst/>
          </a:prstGeom>
        </p:spPr>
      </p:pic>
      <p:sp>
        <p:nvSpPr>
          <p:cNvPr id="11" name="Rectangle 10"/>
          <p:cNvSpPr/>
          <p:nvPr/>
        </p:nvSpPr>
        <p:spPr>
          <a:xfrm>
            <a:off x="4270274" y="1549516"/>
            <a:ext cx="4526131" cy="28014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5" name="Table 154"/>
          <p:cNvGraphicFramePr>
            <a:graphicFrameLocks noGrp="1"/>
          </p:cNvGraphicFramePr>
          <p:nvPr>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004434108"/>
              </p:ext>
            </p:extLst>
          </p:nvPr>
        </p:nvGraphicFramePr>
        <p:xfrm>
          <a:off x="387566" y="4537759"/>
          <a:ext cx="4073902" cy="1163320"/>
        </p:xfrm>
        <a:graphic>
          <a:graphicData uri="http://schemas.openxmlformats.org/drawingml/2006/table">
            <a:tbl>
              <a:tblPr firstRow="1" bandRow="1">
                <a:tableStyleId>{5C22544A-7EE6-4342-B048-85BDC9FD1C3A}</a:tableStyleId>
              </a:tblPr>
              <a:tblGrid>
                <a:gridCol w="1521621"/>
                <a:gridCol w="2552281"/>
              </a:tblGrid>
              <a:tr h="370840">
                <a:tc>
                  <a:txBody>
                    <a:bodyPr/>
                    <a:lstStyle/>
                    <a:p>
                      <a:pPr algn="ctr"/>
                      <a:r>
                        <a:rPr lang="en-US" dirty="0" smtClean="0"/>
                        <a:t>Query</a:t>
                      </a:r>
                      <a:endParaRPr lang="en-US" dirty="0"/>
                    </a:p>
                  </a:txBody>
                  <a:tcPr/>
                </a:tc>
                <a:tc>
                  <a:txBody>
                    <a:bodyPr/>
                    <a:lstStyle/>
                    <a:p>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a:tc>
              </a:tr>
            </a:tbl>
          </a:graphicData>
        </a:graphic>
      </p:graphicFrame>
      <p:sp>
        <p:nvSpPr>
          <p:cNvPr id="54" name="Date Placeholder 53"/>
          <p:cNvSpPr>
            <a:spLocks noGrp="1"/>
          </p:cNvSpPr>
          <p:nvPr>
            <p:ph type="dt" sz="half" idx="10"/>
          </p:nvPr>
        </p:nvSpPr>
        <p:spPr/>
        <p:txBody>
          <a:bodyPr/>
          <a:lstStyle/>
          <a:p>
            <a:fld id="{92194177-C592-5743-954E-FB43351C13C3}"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830621678"/>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advTm="6597"/>
    </mc:Choice>
    <mc:Fallback>
      <mp:transition xmlns:mp="http://schemas.microsoft.com/office/mac/powerpoint/2008/main" spd="slow" advTm="6597"/>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Iteration 1 - derivation graph</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grpSp>
        <p:nvGrpSpPr>
          <p:cNvPr id="143" name="Group 142"/>
          <p:cNvGrpSpPr/>
          <p:nvPr/>
        </p:nvGrpSpPr>
        <p:grpSpPr>
          <a:xfrm>
            <a:off x="983982" y="1658596"/>
            <a:ext cx="7196131" cy="3981193"/>
            <a:chOff x="983982" y="1658596"/>
            <a:chExt cx="7196131" cy="3981193"/>
          </a:xfrm>
        </p:grpSpPr>
        <p:sp>
          <p:nvSpPr>
            <p:cNvPr id="144" name="TextBox 143"/>
            <p:cNvSpPr txBox="1"/>
            <p:nvPr/>
          </p:nvSpPr>
          <p:spPr>
            <a:xfrm>
              <a:off x="7307758" y="3517750"/>
              <a:ext cx="872355" cy="400110"/>
            </a:xfrm>
            <a:prstGeom prst="rect">
              <a:avLst/>
            </a:prstGeom>
            <a:noFill/>
          </p:spPr>
          <p:txBody>
            <a:bodyPr wrap="none" rtlCol="0">
              <a:spAutoFit/>
            </a:bodyPr>
            <a:lstStyle/>
            <a:p>
              <a:r>
                <a:rPr lang="en-US" sz="2000" dirty="0" smtClean="0">
                  <a:solidFill>
                    <a:srgbClr val="00B050"/>
                  </a:solidFill>
                </a:rPr>
                <a:t>abs(d</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cxnSp>
          <p:nvCxnSpPr>
            <p:cNvPr id="145" name="Straight Arrow Connector 144"/>
            <p:cNvCxnSpPr/>
            <p:nvPr/>
          </p:nvCxnSpPr>
          <p:spPr>
            <a:xfrm>
              <a:off x="3105863" y="1658596"/>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46" name="TextBox 145"/>
            <p:cNvSpPr txBox="1"/>
            <p:nvPr/>
          </p:nvSpPr>
          <p:spPr>
            <a:xfrm>
              <a:off x="4016414" y="2766945"/>
              <a:ext cx="1074333" cy="400110"/>
            </a:xfrm>
            <a:prstGeom prst="rect">
              <a:avLst/>
            </a:prstGeom>
            <a:noFill/>
          </p:spPr>
          <p:txBody>
            <a:bodyPr wrap="none" rtlCol="0">
              <a:spAutoFit/>
            </a:bodyPr>
            <a:lstStyle/>
            <a:p>
              <a:r>
                <a:rPr lang="en-US" sz="2000" dirty="0" smtClean="0"/>
                <a:t>path(0,6)</a:t>
              </a:r>
              <a:endParaRPr lang="en-US" sz="2000" dirty="0"/>
            </a:p>
          </p:txBody>
        </p:sp>
        <p:sp>
          <p:nvSpPr>
            <p:cNvPr id="147" name="TextBox 146"/>
            <p:cNvSpPr txBox="1"/>
            <p:nvPr/>
          </p:nvSpPr>
          <p:spPr>
            <a:xfrm>
              <a:off x="2686776" y="2766867"/>
              <a:ext cx="1334724" cy="400110"/>
            </a:xfrm>
            <a:prstGeom prst="rect">
              <a:avLst/>
            </a:prstGeom>
            <a:noFill/>
          </p:spPr>
          <p:txBody>
            <a:bodyPr wrap="none" rtlCol="0">
              <a:spAutoFit/>
            </a:bodyPr>
            <a:lstStyle/>
            <a:p>
              <a:pPr algn="ctr"/>
              <a:r>
                <a:rPr lang="en-US" sz="2000" dirty="0" smtClean="0"/>
                <a:t>edge(6,1,a</a:t>
              </a:r>
              <a:r>
                <a:rPr lang="en-US" sz="2000" baseline="-25000" dirty="0" smtClean="0"/>
                <a:t>0</a:t>
              </a:r>
              <a:r>
                <a:rPr lang="en-US" sz="2000" dirty="0" smtClean="0"/>
                <a:t>)</a:t>
              </a:r>
              <a:endParaRPr lang="en-US" sz="2000" dirty="0"/>
            </a:p>
          </p:txBody>
        </p:sp>
        <p:sp>
          <p:nvSpPr>
            <p:cNvPr id="148" name="TextBox 147"/>
            <p:cNvSpPr txBox="1"/>
            <p:nvPr/>
          </p:nvSpPr>
          <p:spPr>
            <a:xfrm>
              <a:off x="5094814" y="2766857"/>
              <a:ext cx="1361975" cy="400110"/>
            </a:xfrm>
            <a:prstGeom prst="rect">
              <a:avLst/>
            </a:prstGeom>
            <a:noFill/>
          </p:spPr>
          <p:txBody>
            <a:bodyPr wrap="none" rtlCol="0">
              <a:spAutoFit/>
            </a:bodyPr>
            <a:lstStyle/>
            <a:p>
              <a:pPr algn="ctr"/>
              <a:r>
                <a:rPr lang="en-US" sz="2000" dirty="0" smtClean="0"/>
                <a:t>edge(6,4,b</a:t>
              </a:r>
              <a:r>
                <a:rPr lang="en-US" sz="2000" baseline="-25000" dirty="0" smtClean="0"/>
                <a:t>0</a:t>
              </a:r>
              <a:r>
                <a:rPr lang="en-US" sz="2000" dirty="0" smtClean="0"/>
                <a:t>)</a:t>
              </a:r>
              <a:endParaRPr lang="en-US" sz="2000" dirty="0"/>
            </a:p>
          </p:txBody>
        </p:sp>
        <p:sp>
          <p:nvSpPr>
            <p:cNvPr id="149" name="TextBox 148"/>
            <p:cNvSpPr txBox="1"/>
            <p:nvPr/>
          </p:nvSpPr>
          <p:spPr>
            <a:xfrm>
              <a:off x="3154747" y="3519138"/>
              <a:ext cx="1074333" cy="400110"/>
            </a:xfrm>
            <a:prstGeom prst="rect">
              <a:avLst/>
            </a:prstGeom>
            <a:noFill/>
          </p:spPr>
          <p:txBody>
            <a:bodyPr wrap="none" rtlCol="0">
              <a:spAutoFit/>
            </a:bodyPr>
            <a:lstStyle/>
            <a:p>
              <a:r>
                <a:rPr lang="en-US" sz="2000" dirty="0" smtClean="0"/>
                <a:t>path(0,1)</a:t>
              </a:r>
              <a:endParaRPr lang="en-US" sz="2000" dirty="0"/>
            </a:p>
          </p:txBody>
        </p:sp>
        <p:sp>
          <p:nvSpPr>
            <p:cNvPr id="150" name="TextBox 149"/>
            <p:cNvSpPr txBox="1"/>
            <p:nvPr/>
          </p:nvSpPr>
          <p:spPr>
            <a:xfrm>
              <a:off x="4844823" y="3519137"/>
              <a:ext cx="1074333" cy="400110"/>
            </a:xfrm>
            <a:prstGeom prst="rect">
              <a:avLst/>
            </a:prstGeom>
            <a:noFill/>
          </p:spPr>
          <p:txBody>
            <a:bodyPr wrap="none" rtlCol="0">
              <a:spAutoFit/>
            </a:bodyPr>
            <a:lstStyle/>
            <a:p>
              <a:r>
                <a:rPr lang="en-US" sz="2000" dirty="0" smtClean="0"/>
                <a:t>path(0,4)</a:t>
              </a:r>
              <a:endParaRPr lang="en-US" sz="2000" dirty="0"/>
            </a:p>
          </p:txBody>
        </p:sp>
        <p:sp>
          <p:nvSpPr>
            <p:cNvPr id="151" name="TextBox 150"/>
            <p:cNvSpPr txBox="1"/>
            <p:nvPr/>
          </p:nvSpPr>
          <p:spPr>
            <a:xfrm>
              <a:off x="983982" y="3519136"/>
              <a:ext cx="851515" cy="400110"/>
            </a:xfrm>
            <a:prstGeom prst="rect">
              <a:avLst/>
            </a:prstGeom>
            <a:noFill/>
          </p:spPr>
          <p:txBody>
            <a:bodyPr wrap="none" rtlCol="0">
              <a:spAutoFit/>
            </a:bodyPr>
            <a:lstStyle/>
            <a:p>
              <a:r>
                <a:rPr lang="en-US" sz="2000" dirty="0" smtClean="0">
                  <a:solidFill>
                    <a:srgbClr val="00B050"/>
                  </a:solidFill>
                </a:rPr>
                <a:t>abs(c</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04" name="TextBox 203"/>
            <p:cNvSpPr txBox="1"/>
            <p:nvPr/>
          </p:nvSpPr>
          <p:spPr>
            <a:xfrm>
              <a:off x="1829159" y="3519135"/>
              <a:ext cx="1337930" cy="400110"/>
            </a:xfrm>
            <a:prstGeom prst="rect">
              <a:avLst/>
            </a:prstGeom>
            <a:noFill/>
          </p:spPr>
          <p:txBody>
            <a:bodyPr wrap="none" rtlCol="0">
              <a:spAutoFit/>
            </a:bodyPr>
            <a:lstStyle/>
            <a:p>
              <a:pPr algn="ctr"/>
              <a:r>
                <a:rPr lang="en-US" sz="2000" dirty="0" smtClean="0"/>
                <a:t>edge(1,7,c</a:t>
              </a:r>
              <a:r>
                <a:rPr lang="en-US" sz="2000" baseline="-25000" dirty="0" smtClean="0"/>
                <a:t>0</a:t>
              </a:r>
              <a:r>
                <a:rPr lang="en-US" sz="2000" dirty="0" smtClean="0"/>
                <a:t>)</a:t>
              </a:r>
              <a:endParaRPr lang="en-US" sz="2000" dirty="0"/>
            </a:p>
          </p:txBody>
        </p:sp>
        <p:sp>
          <p:nvSpPr>
            <p:cNvPr id="205" name="TextBox 204"/>
            <p:cNvSpPr txBox="1"/>
            <p:nvPr/>
          </p:nvSpPr>
          <p:spPr>
            <a:xfrm>
              <a:off x="5925593" y="3518194"/>
              <a:ext cx="1358769" cy="400110"/>
            </a:xfrm>
            <a:prstGeom prst="rect">
              <a:avLst/>
            </a:prstGeom>
            <a:noFill/>
          </p:spPr>
          <p:txBody>
            <a:bodyPr wrap="none" rtlCol="0">
              <a:spAutoFit/>
            </a:bodyPr>
            <a:lstStyle/>
            <a:p>
              <a:pPr algn="ctr"/>
              <a:r>
                <a:rPr lang="en-US" sz="2000" dirty="0" smtClean="0"/>
                <a:t>edge(4,7,d</a:t>
              </a:r>
              <a:r>
                <a:rPr lang="en-US" sz="2000" baseline="-25000" dirty="0" smtClean="0"/>
                <a:t>0</a:t>
              </a:r>
              <a:r>
                <a:rPr lang="en-US" sz="2000" dirty="0" smtClean="0"/>
                <a:t>)</a:t>
              </a:r>
              <a:endParaRPr lang="en-US" sz="2000" dirty="0"/>
            </a:p>
          </p:txBody>
        </p:sp>
        <p:sp>
          <p:nvSpPr>
            <p:cNvPr id="206" name="TextBox 205"/>
            <p:cNvSpPr txBox="1"/>
            <p:nvPr/>
          </p:nvSpPr>
          <p:spPr>
            <a:xfrm>
              <a:off x="4009227" y="4555333"/>
              <a:ext cx="1074333" cy="400110"/>
            </a:xfrm>
            <a:prstGeom prst="rect">
              <a:avLst/>
            </a:prstGeom>
            <a:noFill/>
          </p:spPr>
          <p:txBody>
            <a:bodyPr wrap="none" rtlCol="0">
              <a:spAutoFit/>
            </a:bodyPr>
            <a:lstStyle/>
            <a:p>
              <a:r>
                <a:rPr lang="en-US" sz="2000" dirty="0" smtClean="0"/>
                <a:t>path(0,7)</a:t>
              </a:r>
              <a:endParaRPr lang="en-US" sz="2000" dirty="0"/>
            </a:p>
          </p:txBody>
        </p:sp>
        <p:sp>
          <p:nvSpPr>
            <p:cNvPr id="207" name="TextBox 206"/>
            <p:cNvSpPr txBox="1"/>
            <p:nvPr/>
          </p:nvSpPr>
          <p:spPr>
            <a:xfrm>
              <a:off x="2438157" y="4547264"/>
              <a:ext cx="1337930" cy="400110"/>
            </a:xfrm>
            <a:prstGeom prst="rect">
              <a:avLst/>
            </a:prstGeom>
            <a:noFill/>
          </p:spPr>
          <p:txBody>
            <a:bodyPr wrap="none" rtlCol="0">
              <a:spAutoFit/>
            </a:bodyPr>
            <a:lstStyle/>
            <a:p>
              <a:pPr algn="ctr"/>
              <a:r>
                <a:rPr lang="en-US" sz="2000" dirty="0" smtClean="0"/>
                <a:t>edge(7,2,c</a:t>
              </a:r>
              <a:r>
                <a:rPr lang="en-US" sz="2000" baseline="-25000" dirty="0" smtClean="0"/>
                <a:t>0</a:t>
              </a:r>
              <a:r>
                <a:rPr lang="en-US" sz="2000" dirty="0" smtClean="0"/>
                <a:t>)</a:t>
              </a:r>
              <a:endParaRPr lang="en-US" sz="2000" dirty="0"/>
            </a:p>
          </p:txBody>
        </p:sp>
        <p:sp>
          <p:nvSpPr>
            <p:cNvPr id="208" name="TextBox 207"/>
            <p:cNvSpPr txBox="1"/>
            <p:nvPr/>
          </p:nvSpPr>
          <p:spPr>
            <a:xfrm>
              <a:off x="5272537" y="4547264"/>
              <a:ext cx="1358770" cy="400110"/>
            </a:xfrm>
            <a:prstGeom prst="rect">
              <a:avLst/>
            </a:prstGeom>
            <a:noFill/>
          </p:spPr>
          <p:txBody>
            <a:bodyPr wrap="none" rtlCol="0">
              <a:spAutoFit/>
            </a:bodyPr>
            <a:lstStyle/>
            <a:p>
              <a:pPr algn="ctr"/>
              <a:r>
                <a:rPr lang="en-US" sz="2000" dirty="0" smtClean="0"/>
                <a:t>edge(7,5,d</a:t>
              </a:r>
              <a:r>
                <a:rPr lang="en-US" sz="2000" baseline="-25000" dirty="0" smtClean="0"/>
                <a:t>0</a:t>
              </a:r>
              <a:r>
                <a:rPr lang="en-US" sz="2000" dirty="0" smtClean="0"/>
                <a:t>)</a:t>
              </a:r>
              <a:endParaRPr lang="en-US" sz="2000" dirty="0"/>
            </a:p>
          </p:txBody>
        </p:sp>
        <p:sp>
          <p:nvSpPr>
            <p:cNvPr id="209" name="TextBox 208"/>
            <p:cNvSpPr txBox="1"/>
            <p:nvPr/>
          </p:nvSpPr>
          <p:spPr>
            <a:xfrm>
              <a:off x="3070465" y="5332012"/>
              <a:ext cx="1074333" cy="307777"/>
            </a:xfrm>
            <a:prstGeom prst="rect">
              <a:avLst/>
            </a:prstGeom>
            <a:noFill/>
            <a:ln w="19050">
              <a:solidFill>
                <a:srgbClr val="0070C0"/>
              </a:solidFill>
              <a:prstDash val="solid"/>
            </a:ln>
          </p:spPr>
          <p:txBody>
            <a:bodyPr wrap="none" tIns="0" bIns="0" rtlCol="0" anchor="t" anchorCtr="0">
              <a:spAutoFit/>
            </a:bodyPr>
            <a:lstStyle/>
            <a:p>
              <a:pPr algn="ctr"/>
              <a:r>
                <a:rPr lang="en-US" sz="2000" dirty="0" smtClean="0"/>
                <a:t>path(0,2)</a:t>
              </a:r>
              <a:endParaRPr lang="en-US" sz="2000" dirty="0"/>
            </a:p>
          </p:txBody>
        </p:sp>
        <p:sp>
          <p:nvSpPr>
            <p:cNvPr id="210" name="TextBox 209"/>
            <p:cNvSpPr txBox="1"/>
            <p:nvPr/>
          </p:nvSpPr>
          <p:spPr>
            <a:xfrm>
              <a:off x="4899265" y="5332012"/>
              <a:ext cx="1074333" cy="307777"/>
            </a:xfrm>
            <a:prstGeom prst="rect">
              <a:avLst/>
            </a:prstGeom>
            <a:noFill/>
            <a:ln w="19050">
              <a:solidFill>
                <a:srgbClr val="0070C0"/>
              </a:solidFill>
            </a:ln>
          </p:spPr>
          <p:txBody>
            <a:bodyPr wrap="none" tIns="0" bIns="0" rtlCol="0" anchor="t" anchorCtr="0">
              <a:spAutoFit/>
            </a:bodyPr>
            <a:lstStyle/>
            <a:p>
              <a:pPr algn="ctr"/>
              <a:r>
                <a:rPr lang="en-US" sz="2000" dirty="0" smtClean="0"/>
                <a:t>path(0,5)</a:t>
              </a:r>
              <a:endParaRPr lang="en-US" sz="2000" dirty="0"/>
            </a:p>
          </p:txBody>
        </p:sp>
        <p:cxnSp>
          <p:nvCxnSpPr>
            <p:cNvPr id="211" name="Straight Connector 210"/>
            <p:cNvCxnSpPr/>
            <p:nvPr/>
          </p:nvCxnSpPr>
          <p:spPr>
            <a:xfrm>
              <a:off x="3135525" y="3138910"/>
              <a:ext cx="425495" cy="221329"/>
            </a:xfrm>
            <a:prstGeom prst="line">
              <a:avLst/>
            </a:prstGeom>
            <a:ln w="19050"/>
          </p:spPr>
          <p:style>
            <a:lnRef idx="1">
              <a:schemeClr val="dk1"/>
            </a:lnRef>
            <a:fillRef idx="0">
              <a:schemeClr val="dk1"/>
            </a:fillRef>
            <a:effectRef idx="0">
              <a:schemeClr val="dk1"/>
            </a:effectRef>
            <a:fontRef idx="minor">
              <a:schemeClr val="tx1"/>
            </a:fontRef>
          </p:style>
        </p:cxnSp>
        <p:cxnSp>
          <p:nvCxnSpPr>
            <p:cNvPr id="212" name="Straight Connector 211"/>
            <p:cNvCxnSpPr/>
            <p:nvPr/>
          </p:nvCxnSpPr>
          <p:spPr>
            <a:xfrm flipH="1">
              <a:off x="3569294" y="3175511"/>
              <a:ext cx="849118" cy="175045"/>
            </a:xfrm>
            <a:prstGeom prst="line">
              <a:avLst/>
            </a:prstGeom>
            <a:ln w="19050"/>
          </p:spPr>
          <p:style>
            <a:lnRef idx="1">
              <a:schemeClr val="dk1"/>
            </a:lnRef>
            <a:fillRef idx="0">
              <a:schemeClr val="dk1"/>
            </a:fillRef>
            <a:effectRef idx="0">
              <a:schemeClr val="dk1"/>
            </a:effectRef>
            <a:fontRef idx="minor">
              <a:schemeClr val="tx1"/>
            </a:fontRef>
          </p:style>
        </p:cxnSp>
        <p:cxnSp>
          <p:nvCxnSpPr>
            <p:cNvPr id="213" name="Straight Arrow Connector 212"/>
            <p:cNvCxnSpPr/>
            <p:nvPr/>
          </p:nvCxnSpPr>
          <p:spPr>
            <a:xfrm>
              <a:off x="3552182" y="3366419"/>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14" name="Straight Connector 213"/>
            <p:cNvCxnSpPr/>
            <p:nvPr/>
          </p:nvCxnSpPr>
          <p:spPr>
            <a:xfrm>
              <a:off x="4779752" y="3174814"/>
              <a:ext cx="586399" cy="201751"/>
            </a:xfrm>
            <a:prstGeom prst="line">
              <a:avLst/>
            </a:prstGeom>
            <a:ln w="19050"/>
          </p:spPr>
          <p:style>
            <a:lnRef idx="1">
              <a:schemeClr val="dk1"/>
            </a:lnRef>
            <a:fillRef idx="0">
              <a:schemeClr val="dk1"/>
            </a:fillRef>
            <a:effectRef idx="0">
              <a:schemeClr val="dk1"/>
            </a:effectRef>
            <a:fontRef idx="minor">
              <a:schemeClr val="tx1"/>
            </a:fontRef>
          </p:style>
        </p:cxnSp>
        <p:cxnSp>
          <p:nvCxnSpPr>
            <p:cNvPr id="215" name="Straight Connector 214"/>
            <p:cNvCxnSpPr/>
            <p:nvPr/>
          </p:nvCxnSpPr>
          <p:spPr>
            <a:xfrm flipH="1">
              <a:off x="5364345" y="3156768"/>
              <a:ext cx="457200" cy="228600"/>
            </a:xfrm>
            <a:prstGeom prst="line">
              <a:avLst/>
            </a:prstGeom>
            <a:ln w="19050"/>
          </p:spPr>
          <p:style>
            <a:lnRef idx="1">
              <a:schemeClr val="dk1"/>
            </a:lnRef>
            <a:fillRef idx="0">
              <a:schemeClr val="dk1"/>
            </a:fillRef>
            <a:effectRef idx="0">
              <a:schemeClr val="dk1"/>
            </a:effectRef>
            <a:fontRef idx="minor">
              <a:schemeClr val="tx1"/>
            </a:fontRef>
          </p:style>
        </p:cxnSp>
        <p:cxnSp>
          <p:nvCxnSpPr>
            <p:cNvPr id="216" name="Straight Arrow Connector 215"/>
            <p:cNvCxnSpPr/>
            <p:nvPr/>
          </p:nvCxnSpPr>
          <p:spPr>
            <a:xfrm>
              <a:off x="5377053" y="3365037"/>
              <a:ext cx="0" cy="25146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17" name="Straight Connector 216"/>
            <p:cNvCxnSpPr/>
            <p:nvPr/>
          </p:nvCxnSpPr>
          <p:spPr>
            <a:xfrm>
              <a:off x="1392622" y="3982188"/>
              <a:ext cx="1219200" cy="292100"/>
            </a:xfrm>
            <a:prstGeom prst="line">
              <a:avLst/>
            </a:prstGeom>
            <a:ln w="19050"/>
          </p:spPr>
          <p:style>
            <a:lnRef idx="1">
              <a:schemeClr val="dk1"/>
            </a:lnRef>
            <a:fillRef idx="0">
              <a:schemeClr val="dk1"/>
            </a:fillRef>
            <a:effectRef idx="0">
              <a:schemeClr val="dk1"/>
            </a:effectRef>
            <a:fontRef idx="minor">
              <a:schemeClr val="tx1"/>
            </a:fontRef>
          </p:style>
        </p:cxnSp>
        <p:cxnSp>
          <p:nvCxnSpPr>
            <p:cNvPr id="218" name="Straight Connector 217"/>
            <p:cNvCxnSpPr/>
            <p:nvPr/>
          </p:nvCxnSpPr>
          <p:spPr>
            <a:xfrm>
              <a:off x="2405040" y="3969485"/>
              <a:ext cx="206782" cy="304762"/>
            </a:xfrm>
            <a:prstGeom prst="line">
              <a:avLst/>
            </a:prstGeom>
            <a:ln w="19050"/>
          </p:spPr>
          <p:style>
            <a:lnRef idx="1">
              <a:schemeClr val="dk1"/>
            </a:lnRef>
            <a:fillRef idx="0">
              <a:schemeClr val="dk1"/>
            </a:fillRef>
            <a:effectRef idx="0">
              <a:schemeClr val="dk1"/>
            </a:effectRef>
            <a:fontRef idx="minor">
              <a:schemeClr val="tx1"/>
            </a:fontRef>
          </p:style>
        </p:cxnSp>
        <p:cxnSp>
          <p:nvCxnSpPr>
            <p:cNvPr id="219" name="Straight Connector 218"/>
            <p:cNvCxnSpPr/>
            <p:nvPr/>
          </p:nvCxnSpPr>
          <p:spPr>
            <a:xfrm flipH="1">
              <a:off x="2611822" y="3969488"/>
              <a:ext cx="990601" cy="306052"/>
            </a:xfrm>
            <a:prstGeom prst="line">
              <a:avLst/>
            </a:prstGeom>
            <a:ln w="19050"/>
          </p:spPr>
          <p:style>
            <a:lnRef idx="1">
              <a:schemeClr val="dk1"/>
            </a:lnRef>
            <a:fillRef idx="0">
              <a:schemeClr val="dk1"/>
            </a:fillRef>
            <a:effectRef idx="0">
              <a:schemeClr val="dk1"/>
            </a:effectRef>
            <a:fontRef idx="minor">
              <a:schemeClr val="tx1"/>
            </a:fontRef>
          </p:style>
        </p:cxnSp>
        <p:cxnSp>
          <p:nvCxnSpPr>
            <p:cNvPr id="220" name="Straight Arrow Connector 219"/>
            <p:cNvCxnSpPr/>
            <p:nvPr/>
          </p:nvCxnSpPr>
          <p:spPr>
            <a:xfrm>
              <a:off x="2603294" y="4285621"/>
              <a:ext cx="1837328" cy="33784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5459633" y="3961424"/>
              <a:ext cx="749627" cy="222006"/>
            </a:xfrm>
            <a:prstGeom prst="line">
              <a:avLst/>
            </a:prstGeom>
            <a:ln w="19050"/>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flipH="1">
              <a:off x="6217661" y="3918284"/>
              <a:ext cx="508961" cy="265148"/>
            </a:xfrm>
            <a:prstGeom prst="line">
              <a:avLst/>
            </a:prstGeom>
            <a:ln w="19050"/>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flipH="1">
              <a:off x="6180522" y="3932518"/>
              <a:ext cx="1433733" cy="260934"/>
            </a:xfrm>
            <a:prstGeom prst="line">
              <a:avLst/>
            </a:prstGeom>
            <a:ln w="19050"/>
          </p:spPr>
          <p:style>
            <a:lnRef idx="1">
              <a:schemeClr val="dk1"/>
            </a:lnRef>
            <a:fillRef idx="0">
              <a:schemeClr val="dk1"/>
            </a:fillRef>
            <a:effectRef idx="0">
              <a:schemeClr val="dk1"/>
            </a:effectRef>
            <a:fontRef idx="minor">
              <a:schemeClr val="tx1"/>
            </a:fontRef>
          </p:style>
        </p:cxnSp>
        <p:cxnSp>
          <p:nvCxnSpPr>
            <p:cNvPr id="224" name="Straight Arrow Connector 223"/>
            <p:cNvCxnSpPr/>
            <p:nvPr/>
          </p:nvCxnSpPr>
          <p:spPr>
            <a:xfrm flipH="1">
              <a:off x="4647404" y="4189840"/>
              <a:ext cx="1570257" cy="43362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3119822" y="4934674"/>
              <a:ext cx="495300" cy="133290"/>
            </a:xfrm>
            <a:prstGeom prst="line">
              <a:avLst/>
            </a:prstGeom>
            <a:ln w="19050"/>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flipH="1">
              <a:off x="3602422" y="4951358"/>
              <a:ext cx="781945" cy="129306"/>
            </a:xfrm>
            <a:prstGeom prst="line">
              <a:avLst/>
            </a:prstGeom>
            <a:ln w="19050"/>
          </p:spPr>
          <p:style>
            <a:lnRef idx="1">
              <a:schemeClr val="dk1"/>
            </a:lnRef>
            <a:fillRef idx="0">
              <a:schemeClr val="dk1"/>
            </a:fillRef>
            <a:effectRef idx="0">
              <a:schemeClr val="dk1"/>
            </a:effectRef>
            <a:fontRef idx="minor">
              <a:schemeClr val="tx1"/>
            </a:fontRef>
          </p:style>
        </p:cxnSp>
        <p:cxnSp>
          <p:nvCxnSpPr>
            <p:cNvPr id="227" name="Straight Arrow Connector 226"/>
            <p:cNvCxnSpPr/>
            <p:nvPr/>
          </p:nvCxnSpPr>
          <p:spPr>
            <a:xfrm>
              <a:off x="3612597" y="5070886"/>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28" name="Straight Connector 227"/>
            <p:cNvCxnSpPr>
              <a:stCxn id="206" idx="2"/>
            </p:cNvCxnSpPr>
            <p:nvPr/>
          </p:nvCxnSpPr>
          <p:spPr>
            <a:xfrm>
              <a:off x="4546394" y="4955443"/>
              <a:ext cx="884828" cy="125221"/>
            </a:xfrm>
            <a:prstGeom prst="line">
              <a:avLst/>
            </a:prstGeom>
            <a:ln w="19050"/>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flipH="1">
              <a:off x="5431222" y="4934674"/>
              <a:ext cx="558800" cy="145990"/>
            </a:xfrm>
            <a:prstGeom prst="line">
              <a:avLst/>
            </a:prstGeom>
            <a:ln w="19050"/>
          </p:spPr>
          <p:style>
            <a:lnRef idx="1">
              <a:schemeClr val="dk1"/>
            </a:lnRef>
            <a:fillRef idx="0">
              <a:schemeClr val="dk1"/>
            </a:fillRef>
            <a:effectRef idx="0">
              <a:schemeClr val="dk1"/>
            </a:effectRef>
            <a:fontRef idx="minor">
              <a:schemeClr val="tx1"/>
            </a:fontRef>
          </p:style>
        </p:cxnSp>
        <p:cxnSp>
          <p:nvCxnSpPr>
            <p:cNvPr id="230" name="Straight Arrow Connector 229"/>
            <p:cNvCxnSpPr/>
            <p:nvPr/>
          </p:nvCxnSpPr>
          <p:spPr>
            <a:xfrm>
              <a:off x="5431222" y="5080664"/>
              <a:ext cx="521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31" name="TextBox 230"/>
            <p:cNvSpPr txBox="1"/>
            <p:nvPr/>
          </p:nvSpPr>
          <p:spPr>
            <a:xfrm>
              <a:off x="5509104" y="1803625"/>
              <a:ext cx="848309" cy="400110"/>
            </a:xfrm>
            <a:prstGeom prst="rect">
              <a:avLst/>
            </a:prstGeom>
            <a:noFill/>
          </p:spPr>
          <p:txBody>
            <a:bodyPr wrap="none" rtlCol="0">
              <a:spAutoFit/>
            </a:bodyPr>
            <a:lstStyle/>
            <a:p>
              <a:r>
                <a:rPr lang="en-US" sz="2000" dirty="0" smtClean="0">
                  <a:solidFill>
                    <a:srgbClr val="00B050"/>
                  </a:solidFill>
                </a:rPr>
                <a:t>abs(a</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32" name="TextBox 231"/>
            <p:cNvSpPr txBox="1"/>
            <p:nvPr/>
          </p:nvSpPr>
          <p:spPr>
            <a:xfrm>
              <a:off x="3857380" y="1815388"/>
              <a:ext cx="1334724" cy="400110"/>
            </a:xfrm>
            <a:prstGeom prst="rect">
              <a:avLst/>
            </a:prstGeom>
            <a:noFill/>
          </p:spPr>
          <p:txBody>
            <a:bodyPr wrap="none" rtlCol="0">
              <a:spAutoFit/>
            </a:bodyPr>
            <a:lstStyle/>
            <a:p>
              <a:pPr algn="ctr"/>
              <a:r>
                <a:rPr lang="en-US" sz="2000" dirty="0" smtClean="0"/>
                <a:t>edge(0,6,a</a:t>
              </a:r>
              <a:r>
                <a:rPr lang="en-US" sz="2000" baseline="-25000" dirty="0" smtClean="0"/>
                <a:t>0</a:t>
              </a:r>
              <a:r>
                <a:rPr lang="en-US" sz="2000" dirty="0" smtClean="0"/>
                <a:t>)</a:t>
              </a:r>
              <a:endParaRPr lang="en-US" sz="2000" dirty="0"/>
            </a:p>
          </p:txBody>
        </p:sp>
        <p:cxnSp>
          <p:nvCxnSpPr>
            <p:cNvPr id="233" name="Straight Connector 232"/>
            <p:cNvCxnSpPr/>
            <p:nvPr/>
          </p:nvCxnSpPr>
          <p:spPr>
            <a:xfrm>
              <a:off x="3070465" y="2215498"/>
              <a:ext cx="1491396" cy="326424"/>
            </a:xfrm>
            <a:prstGeom prst="line">
              <a:avLst/>
            </a:prstGeom>
            <a:ln w="19050"/>
          </p:spPr>
          <p:style>
            <a:lnRef idx="1">
              <a:schemeClr val="dk1"/>
            </a:lnRef>
            <a:fillRef idx="0">
              <a:schemeClr val="dk1"/>
            </a:fillRef>
            <a:effectRef idx="0">
              <a:schemeClr val="dk1"/>
            </a:effectRef>
            <a:fontRef idx="minor">
              <a:schemeClr val="tx1"/>
            </a:fontRef>
          </p:style>
        </p:cxnSp>
        <p:cxnSp>
          <p:nvCxnSpPr>
            <p:cNvPr id="234" name="Straight Connector 233"/>
            <p:cNvCxnSpPr/>
            <p:nvPr/>
          </p:nvCxnSpPr>
          <p:spPr>
            <a:xfrm>
              <a:off x="4561861" y="2215498"/>
              <a:ext cx="1" cy="339123"/>
            </a:xfrm>
            <a:prstGeom prst="line">
              <a:avLst/>
            </a:prstGeom>
            <a:ln w="19050"/>
          </p:spPr>
          <p:style>
            <a:lnRef idx="1">
              <a:schemeClr val="dk1"/>
            </a:lnRef>
            <a:fillRef idx="0">
              <a:schemeClr val="dk1"/>
            </a:fillRef>
            <a:effectRef idx="0">
              <a:schemeClr val="dk1"/>
            </a:effectRef>
            <a:fontRef idx="minor">
              <a:schemeClr val="tx1"/>
            </a:fontRef>
          </p:style>
        </p:cxnSp>
        <p:cxnSp>
          <p:nvCxnSpPr>
            <p:cNvPr id="235" name="Straight Connector 234"/>
            <p:cNvCxnSpPr>
              <a:stCxn id="231" idx="2"/>
            </p:cNvCxnSpPr>
            <p:nvPr/>
          </p:nvCxnSpPr>
          <p:spPr>
            <a:xfrm flipH="1">
              <a:off x="4561863" y="2203735"/>
              <a:ext cx="1371396" cy="344721"/>
            </a:xfrm>
            <a:prstGeom prst="line">
              <a:avLst/>
            </a:prstGeom>
            <a:ln w="19050"/>
          </p:spPr>
          <p:style>
            <a:lnRef idx="1">
              <a:schemeClr val="dk1"/>
            </a:lnRef>
            <a:fillRef idx="0">
              <a:schemeClr val="dk1"/>
            </a:fillRef>
            <a:effectRef idx="0">
              <a:schemeClr val="dk1"/>
            </a:effectRef>
            <a:fontRef idx="minor">
              <a:schemeClr val="tx1"/>
            </a:fontRef>
          </p:style>
        </p:cxnSp>
        <p:cxnSp>
          <p:nvCxnSpPr>
            <p:cNvPr id="236" name="Straight Arrow Connector 235"/>
            <p:cNvCxnSpPr/>
            <p:nvPr/>
          </p:nvCxnSpPr>
          <p:spPr>
            <a:xfrm flipH="1">
              <a:off x="4561861" y="2529221"/>
              <a:ext cx="1"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37" name="TextBox 236"/>
            <p:cNvSpPr txBox="1"/>
            <p:nvPr/>
          </p:nvSpPr>
          <p:spPr>
            <a:xfrm>
              <a:off x="2603294" y="1809247"/>
              <a:ext cx="1074333" cy="400110"/>
            </a:xfrm>
            <a:prstGeom prst="rect">
              <a:avLst/>
            </a:prstGeom>
            <a:noFill/>
          </p:spPr>
          <p:txBody>
            <a:bodyPr wrap="none" rtlCol="0">
              <a:spAutoFit/>
            </a:bodyPr>
            <a:lstStyle/>
            <a:p>
              <a:r>
                <a:rPr lang="en-US" sz="2000" dirty="0" smtClean="0"/>
                <a:t>path(0,0)</a:t>
              </a:r>
              <a:endParaRPr lang="en-US" sz="2000" dirty="0"/>
            </a:p>
          </p:txBody>
        </p:sp>
        <p:cxnSp>
          <p:nvCxnSpPr>
            <p:cNvPr id="238" name="Straight Connector 237"/>
            <p:cNvCxnSpPr>
              <a:stCxn id="239" idx="2"/>
            </p:cNvCxnSpPr>
            <p:nvPr/>
          </p:nvCxnSpPr>
          <p:spPr>
            <a:xfrm>
              <a:off x="2254705" y="3166977"/>
              <a:ext cx="1347717" cy="199390"/>
            </a:xfrm>
            <a:prstGeom prst="line">
              <a:avLst/>
            </a:prstGeom>
            <a:ln w="19050"/>
          </p:spPr>
          <p:style>
            <a:lnRef idx="1">
              <a:schemeClr val="dk1"/>
            </a:lnRef>
            <a:fillRef idx="0">
              <a:schemeClr val="dk1"/>
            </a:fillRef>
            <a:effectRef idx="0">
              <a:schemeClr val="dk1"/>
            </a:effectRef>
            <a:fontRef idx="minor">
              <a:schemeClr val="tx1"/>
            </a:fontRef>
          </p:style>
        </p:cxnSp>
        <p:sp>
          <p:nvSpPr>
            <p:cNvPr id="239" name="TextBox 238"/>
            <p:cNvSpPr txBox="1"/>
            <p:nvPr/>
          </p:nvSpPr>
          <p:spPr>
            <a:xfrm>
              <a:off x="1830550" y="2766867"/>
              <a:ext cx="848309" cy="400110"/>
            </a:xfrm>
            <a:prstGeom prst="rect">
              <a:avLst/>
            </a:prstGeom>
            <a:noFill/>
          </p:spPr>
          <p:txBody>
            <a:bodyPr wrap="none" rtlCol="0">
              <a:spAutoFit/>
            </a:bodyPr>
            <a:lstStyle/>
            <a:p>
              <a:r>
                <a:rPr lang="en-US" sz="2000" dirty="0" smtClean="0">
                  <a:solidFill>
                    <a:srgbClr val="00B050"/>
                  </a:solidFill>
                </a:rPr>
                <a:t>abs(a</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cxnSp>
          <p:nvCxnSpPr>
            <p:cNvPr id="240" name="Straight Connector 239"/>
            <p:cNvCxnSpPr/>
            <p:nvPr/>
          </p:nvCxnSpPr>
          <p:spPr>
            <a:xfrm flipH="1">
              <a:off x="5364345" y="3125690"/>
              <a:ext cx="1470022" cy="264516"/>
            </a:xfrm>
            <a:prstGeom prst="line">
              <a:avLst/>
            </a:prstGeom>
            <a:ln w="19050"/>
          </p:spPr>
          <p:style>
            <a:lnRef idx="1">
              <a:schemeClr val="dk1"/>
            </a:lnRef>
            <a:fillRef idx="0">
              <a:schemeClr val="dk1"/>
            </a:fillRef>
            <a:effectRef idx="0">
              <a:schemeClr val="dk1"/>
            </a:effectRef>
            <a:fontRef idx="minor">
              <a:schemeClr val="tx1"/>
            </a:fontRef>
          </p:style>
        </p:cxnSp>
        <p:sp>
          <p:nvSpPr>
            <p:cNvPr id="241" name="TextBox 240"/>
            <p:cNvSpPr txBox="1"/>
            <p:nvPr/>
          </p:nvSpPr>
          <p:spPr>
            <a:xfrm>
              <a:off x="6535710" y="2754082"/>
              <a:ext cx="875561" cy="400110"/>
            </a:xfrm>
            <a:prstGeom prst="rect">
              <a:avLst/>
            </a:prstGeom>
            <a:noFill/>
          </p:spPr>
          <p:txBody>
            <a:bodyPr wrap="none" rtlCol="0">
              <a:spAutoFit/>
            </a:bodyPr>
            <a:lstStyle/>
            <a:p>
              <a:r>
                <a:rPr lang="en-US" sz="2000" dirty="0" smtClean="0">
                  <a:solidFill>
                    <a:srgbClr val="00B050"/>
                  </a:solidFill>
                </a:rPr>
                <a:t>abs(b</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42" name="TextBox 241"/>
            <p:cNvSpPr txBox="1"/>
            <p:nvPr/>
          </p:nvSpPr>
          <p:spPr>
            <a:xfrm>
              <a:off x="1468822" y="4547264"/>
              <a:ext cx="851515" cy="400110"/>
            </a:xfrm>
            <a:prstGeom prst="rect">
              <a:avLst/>
            </a:prstGeom>
            <a:noFill/>
          </p:spPr>
          <p:txBody>
            <a:bodyPr wrap="none" rtlCol="0">
              <a:spAutoFit/>
            </a:bodyPr>
            <a:lstStyle/>
            <a:p>
              <a:r>
                <a:rPr lang="en-US" sz="2000" dirty="0" smtClean="0">
                  <a:solidFill>
                    <a:srgbClr val="00B050"/>
                  </a:solidFill>
                </a:rPr>
                <a:t>abs(c</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cxnSp>
          <p:nvCxnSpPr>
            <p:cNvPr id="243" name="Straight Connector 242"/>
            <p:cNvCxnSpPr>
              <a:stCxn id="242" idx="2"/>
            </p:cNvCxnSpPr>
            <p:nvPr/>
          </p:nvCxnSpPr>
          <p:spPr>
            <a:xfrm>
              <a:off x="1894580" y="4947374"/>
              <a:ext cx="1707842" cy="133290"/>
            </a:xfrm>
            <a:prstGeom prst="line">
              <a:avLst/>
            </a:prstGeom>
            <a:ln w="19050"/>
          </p:spPr>
          <p:style>
            <a:lnRef idx="1">
              <a:schemeClr val="dk1"/>
            </a:lnRef>
            <a:fillRef idx="0">
              <a:schemeClr val="dk1"/>
            </a:fillRef>
            <a:effectRef idx="0">
              <a:schemeClr val="dk1"/>
            </a:effectRef>
            <a:fontRef idx="minor">
              <a:schemeClr val="tx1"/>
            </a:fontRef>
          </p:style>
        </p:cxnSp>
        <p:cxnSp>
          <p:nvCxnSpPr>
            <p:cNvPr id="244" name="Straight Connector 243"/>
            <p:cNvCxnSpPr/>
            <p:nvPr/>
          </p:nvCxnSpPr>
          <p:spPr>
            <a:xfrm flipH="1">
              <a:off x="5418522" y="4928264"/>
              <a:ext cx="1765300" cy="165100"/>
            </a:xfrm>
            <a:prstGeom prst="line">
              <a:avLst/>
            </a:prstGeom>
            <a:ln w="19050"/>
          </p:spPr>
          <p:style>
            <a:lnRef idx="1">
              <a:schemeClr val="dk1"/>
            </a:lnRef>
            <a:fillRef idx="0">
              <a:schemeClr val="dk1"/>
            </a:fillRef>
            <a:effectRef idx="0">
              <a:schemeClr val="dk1"/>
            </a:effectRef>
            <a:fontRef idx="minor">
              <a:schemeClr val="tx1"/>
            </a:fontRef>
          </p:style>
        </p:cxnSp>
        <p:sp>
          <p:nvSpPr>
            <p:cNvPr id="245" name="TextBox 244"/>
            <p:cNvSpPr txBox="1"/>
            <p:nvPr/>
          </p:nvSpPr>
          <p:spPr>
            <a:xfrm>
              <a:off x="6726622" y="4547264"/>
              <a:ext cx="872355" cy="400110"/>
            </a:xfrm>
            <a:prstGeom prst="rect">
              <a:avLst/>
            </a:prstGeom>
            <a:noFill/>
          </p:spPr>
          <p:txBody>
            <a:bodyPr wrap="none" rtlCol="0">
              <a:spAutoFit/>
            </a:bodyPr>
            <a:lstStyle/>
            <a:p>
              <a:r>
                <a:rPr lang="en-US" sz="2000" dirty="0" smtClean="0">
                  <a:solidFill>
                    <a:srgbClr val="00B050"/>
                  </a:solidFill>
                </a:rPr>
                <a:t>abs(d</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grpSp>
      <p:sp>
        <p:nvSpPr>
          <p:cNvPr id="55" name="Date Placeholder 54"/>
          <p:cNvSpPr>
            <a:spLocks noGrp="1"/>
          </p:cNvSpPr>
          <p:nvPr>
            <p:ph type="dt" sz="half" idx="10"/>
          </p:nvPr>
        </p:nvSpPr>
        <p:spPr/>
        <p:txBody>
          <a:bodyPr/>
          <a:lstStyle/>
          <a:p>
            <a:fld id="{C80C1D21-E317-B24C-9D89-B2E903815028}"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191698735"/>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advTm="4717"/>
    </mc:Choice>
    <mc:Fallback>
      <mp:transition xmlns:mp="http://schemas.microsoft.com/office/mac/powerpoint/2008/main" spd="slow" advTm="4717"/>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Iteration 1 - derivation graph</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grpSp>
        <p:nvGrpSpPr>
          <p:cNvPr id="143" name="Group 142"/>
          <p:cNvGrpSpPr/>
          <p:nvPr/>
        </p:nvGrpSpPr>
        <p:grpSpPr>
          <a:xfrm>
            <a:off x="983982" y="1658596"/>
            <a:ext cx="7196131" cy="3981193"/>
            <a:chOff x="983982" y="1658596"/>
            <a:chExt cx="7196131" cy="3981193"/>
          </a:xfrm>
        </p:grpSpPr>
        <p:sp>
          <p:nvSpPr>
            <p:cNvPr id="144" name="TextBox 143"/>
            <p:cNvSpPr txBox="1"/>
            <p:nvPr/>
          </p:nvSpPr>
          <p:spPr>
            <a:xfrm>
              <a:off x="7307758" y="3517750"/>
              <a:ext cx="872355" cy="400110"/>
            </a:xfrm>
            <a:prstGeom prst="rect">
              <a:avLst/>
            </a:prstGeom>
            <a:noFill/>
          </p:spPr>
          <p:txBody>
            <a:bodyPr wrap="none" rtlCol="0">
              <a:spAutoFit/>
            </a:bodyPr>
            <a:lstStyle/>
            <a:p>
              <a:r>
                <a:rPr lang="en-US" sz="2000" dirty="0" smtClean="0">
                  <a:solidFill>
                    <a:schemeClr val="bg1">
                      <a:lumMod val="85000"/>
                    </a:schemeClr>
                  </a:solidFill>
                </a:rPr>
                <a:t>abs(d</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cxnSp>
          <p:nvCxnSpPr>
            <p:cNvPr id="145" name="Straight Arrow Connector 144"/>
            <p:cNvCxnSpPr/>
            <p:nvPr/>
          </p:nvCxnSpPr>
          <p:spPr>
            <a:xfrm>
              <a:off x="3105863" y="1658596"/>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46" name="TextBox 145"/>
            <p:cNvSpPr txBox="1"/>
            <p:nvPr/>
          </p:nvSpPr>
          <p:spPr>
            <a:xfrm>
              <a:off x="4016414" y="2766945"/>
              <a:ext cx="1074333" cy="400110"/>
            </a:xfrm>
            <a:prstGeom prst="rect">
              <a:avLst/>
            </a:prstGeom>
            <a:noFill/>
          </p:spPr>
          <p:txBody>
            <a:bodyPr wrap="none" rtlCol="0">
              <a:spAutoFit/>
            </a:bodyPr>
            <a:lstStyle/>
            <a:p>
              <a:r>
                <a:rPr lang="en-US" sz="2000" dirty="0" smtClean="0"/>
                <a:t>path(0,6)</a:t>
              </a:r>
              <a:endParaRPr lang="en-US" sz="2000" dirty="0"/>
            </a:p>
          </p:txBody>
        </p:sp>
        <p:sp>
          <p:nvSpPr>
            <p:cNvPr id="147" name="TextBox 146"/>
            <p:cNvSpPr txBox="1"/>
            <p:nvPr/>
          </p:nvSpPr>
          <p:spPr>
            <a:xfrm>
              <a:off x="2686776" y="2766867"/>
              <a:ext cx="1334724" cy="400110"/>
            </a:xfrm>
            <a:prstGeom prst="rect">
              <a:avLst/>
            </a:prstGeom>
            <a:noFill/>
          </p:spPr>
          <p:txBody>
            <a:bodyPr wrap="none" rtlCol="0">
              <a:spAutoFit/>
            </a:bodyPr>
            <a:lstStyle/>
            <a:p>
              <a:pPr algn="ctr"/>
              <a:r>
                <a:rPr lang="en-US" sz="2000" dirty="0" smtClean="0"/>
                <a:t>edge(6,1,a</a:t>
              </a:r>
              <a:r>
                <a:rPr lang="en-US" sz="2000" baseline="-25000" dirty="0" smtClean="0"/>
                <a:t>0</a:t>
              </a:r>
              <a:r>
                <a:rPr lang="en-US" sz="2000" dirty="0" smtClean="0"/>
                <a:t>)</a:t>
              </a:r>
              <a:endParaRPr lang="en-US" sz="2000" dirty="0"/>
            </a:p>
          </p:txBody>
        </p:sp>
        <p:sp>
          <p:nvSpPr>
            <p:cNvPr id="148" name="TextBox 147"/>
            <p:cNvSpPr txBox="1"/>
            <p:nvPr/>
          </p:nvSpPr>
          <p:spPr>
            <a:xfrm>
              <a:off x="5094814" y="2766857"/>
              <a:ext cx="1361975" cy="400110"/>
            </a:xfrm>
            <a:prstGeom prst="rect">
              <a:avLst/>
            </a:prstGeom>
            <a:noFill/>
          </p:spPr>
          <p:txBody>
            <a:bodyPr wrap="none" rtlCol="0">
              <a:spAutoFit/>
            </a:bodyPr>
            <a:lstStyle/>
            <a:p>
              <a:pPr algn="ctr"/>
              <a:r>
                <a:rPr lang="en-US" sz="2000" dirty="0" smtClean="0">
                  <a:solidFill>
                    <a:schemeClr val="bg1">
                      <a:lumMod val="85000"/>
                    </a:schemeClr>
                  </a:solidFill>
                </a:rPr>
                <a:t>edge(6,4,b</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149" name="TextBox 148"/>
            <p:cNvSpPr txBox="1"/>
            <p:nvPr/>
          </p:nvSpPr>
          <p:spPr>
            <a:xfrm>
              <a:off x="3154747" y="3519138"/>
              <a:ext cx="1074333" cy="400110"/>
            </a:xfrm>
            <a:prstGeom prst="rect">
              <a:avLst/>
            </a:prstGeom>
            <a:noFill/>
          </p:spPr>
          <p:txBody>
            <a:bodyPr wrap="none" rtlCol="0">
              <a:spAutoFit/>
            </a:bodyPr>
            <a:lstStyle/>
            <a:p>
              <a:r>
                <a:rPr lang="en-US" sz="2000" dirty="0" smtClean="0"/>
                <a:t>path(0,1)</a:t>
              </a:r>
              <a:endParaRPr lang="en-US" sz="2000" dirty="0"/>
            </a:p>
          </p:txBody>
        </p:sp>
        <p:sp>
          <p:nvSpPr>
            <p:cNvPr id="150" name="TextBox 149"/>
            <p:cNvSpPr txBox="1"/>
            <p:nvPr/>
          </p:nvSpPr>
          <p:spPr>
            <a:xfrm>
              <a:off x="4844823" y="3519137"/>
              <a:ext cx="1074333" cy="400110"/>
            </a:xfrm>
            <a:prstGeom prst="rect">
              <a:avLst/>
            </a:prstGeom>
            <a:noFill/>
          </p:spPr>
          <p:txBody>
            <a:bodyPr wrap="none" rtlCol="0">
              <a:spAutoFit/>
            </a:bodyPr>
            <a:lstStyle/>
            <a:p>
              <a:r>
                <a:rPr lang="en-US" sz="2000" dirty="0" smtClean="0">
                  <a:solidFill>
                    <a:schemeClr val="bg1">
                      <a:lumMod val="85000"/>
                    </a:schemeClr>
                  </a:solidFill>
                </a:rPr>
                <a:t>path(0,4)</a:t>
              </a:r>
              <a:endParaRPr lang="en-US" sz="2000" dirty="0">
                <a:solidFill>
                  <a:schemeClr val="bg1">
                    <a:lumMod val="85000"/>
                  </a:schemeClr>
                </a:solidFill>
              </a:endParaRPr>
            </a:p>
          </p:txBody>
        </p:sp>
        <p:sp>
          <p:nvSpPr>
            <p:cNvPr id="151" name="TextBox 150"/>
            <p:cNvSpPr txBox="1"/>
            <p:nvPr/>
          </p:nvSpPr>
          <p:spPr>
            <a:xfrm>
              <a:off x="983982" y="3519136"/>
              <a:ext cx="851515" cy="400110"/>
            </a:xfrm>
            <a:prstGeom prst="rect">
              <a:avLst/>
            </a:prstGeom>
            <a:noFill/>
          </p:spPr>
          <p:txBody>
            <a:bodyPr wrap="none" rtlCol="0">
              <a:spAutoFit/>
            </a:bodyPr>
            <a:lstStyle/>
            <a:p>
              <a:r>
                <a:rPr lang="en-US" sz="2000" dirty="0" smtClean="0">
                  <a:solidFill>
                    <a:srgbClr val="00B050"/>
                  </a:solidFill>
                </a:rPr>
                <a:t>abs(c</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04" name="TextBox 203"/>
            <p:cNvSpPr txBox="1"/>
            <p:nvPr/>
          </p:nvSpPr>
          <p:spPr>
            <a:xfrm>
              <a:off x="1829159" y="3519135"/>
              <a:ext cx="1337930" cy="400110"/>
            </a:xfrm>
            <a:prstGeom prst="rect">
              <a:avLst/>
            </a:prstGeom>
            <a:noFill/>
          </p:spPr>
          <p:txBody>
            <a:bodyPr wrap="none" rtlCol="0">
              <a:spAutoFit/>
            </a:bodyPr>
            <a:lstStyle/>
            <a:p>
              <a:pPr algn="ctr"/>
              <a:r>
                <a:rPr lang="en-US" sz="2000" dirty="0" smtClean="0"/>
                <a:t>edge(1,7,c</a:t>
              </a:r>
              <a:r>
                <a:rPr lang="en-US" sz="2000" baseline="-25000" dirty="0" smtClean="0"/>
                <a:t>0</a:t>
              </a:r>
              <a:r>
                <a:rPr lang="en-US" sz="2000" dirty="0" smtClean="0"/>
                <a:t>)</a:t>
              </a:r>
              <a:endParaRPr lang="en-US" sz="2000" dirty="0"/>
            </a:p>
          </p:txBody>
        </p:sp>
        <p:sp>
          <p:nvSpPr>
            <p:cNvPr id="205" name="TextBox 204"/>
            <p:cNvSpPr txBox="1"/>
            <p:nvPr/>
          </p:nvSpPr>
          <p:spPr>
            <a:xfrm>
              <a:off x="5925593" y="3518194"/>
              <a:ext cx="1358769" cy="400110"/>
            </a:xfrm>
            <a:prstGeom prst="rect">
              <a:avLst/>
            </a:prstGeom>
            <a:noFill/>
          </p:spPr>
          <p:txBody>
            <a:bodyPr wrap="none" rtlCol="0">
              <a:spAutoFit/>
            </a:bodyPr>
            <a:lstStyle/>
            <a:p>
              <a:pPr algn="ctr"/>
              <a:r>
                <a:rPr lang="en-US" sz="2000" dirty="0" smtClean="0">
                  <a:solidFill>
                    <a:schemeClr val="bg1">
                      <a:lumMod val="85000"/>
                    </a:schemeClr>
                  </a:solidFill>
                </a:rPr>
                <a:t>edge(4,7,d</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06" name="TextBox 205"/>
            <p:cNvSpPr txBox="1"/>
            <p:nvPr/>
          </p:nvSpPr>
          <p:spPr>
            <a:xfrm>
              <a:off x="4009227" y="4555333"/>
              <a:ext cx="1074333" cy="400110"/>
            </a:xfrm>
            <a:prstGeom prst="rect">
              <a:avLst/>
            </a:prstGeom>
            <a:noFill/>
          </p:spPr>
          <p:txBody>
            <a:bodyPr wrap="none" rtlCol="0">
              <a:spAutoFit/>
            </a:bodyPr>
            <a:lstStyle/>
            <a:p>
              <a:r>
                <a:rPr lang="en-US" sz="2000" dirty="0" smtClean="0"/>
                <a:t>path(0,7)</a:t>
              </a:r>
              <a:endParaRPr lang="en-US" sz="2000" dirty="0"/>
            </a:p>
          </p:txBody>
        </p:sp>
        <p:sp>
          <p:nvSpPr>
            <p:cNvPr id="207" name="TextBox 206"/>
            <p:cNvSpPr txBox="1"/>
            <p:nvPr/>
          </p:nvSpPr>
          <p:spPr>
            <a:xfrm>
              <a:off x="2438157" y="4547264"/>
              <a:ext cx="1337930" cy="400110"/>
            </a:xfrm>
            <a:prstGeom prst="rect">
              <a:avLst/>
            </a:prstGeom>
            <a:noFill/>
          </p:spPr>
          <p:txBody>
            <a:bodyPr wrap="none" rtlCol="0">
              <a:spAutoFit/>
            </a:bodyPr>
            <a:lstStyle/>
            <a:p>
              <a:pPr algn="ctr"/>
              <a:r>
                <a:rPr lang="en-US" sz="2000" dirty="0" smtClean="0"/>
                <a:t>edge(7,2,c</a:t>
              </a:r>
              <a:r>
                <a:rPr lang="en-US" sz="2000" baseline="-25000" dirty="0" smtClean="0"/>
                <a:t>0</a:t>
              </a:r>
              <a:r>
                <a:rPr lang="en-US" sz="2000" dirty="0" smtClean="0"/>
                <a:t>)</a:t>
              </a:r>
              <a:endParaRPr lang="en-US" sz="2000" dirty="0"/>
            </a:p>
          </p:txBody>
        </p:sp>
        <p:sp>
          <p:nvSpPr>
            <p:cNvPr id="208" name="TextBox 207"/>
            <p:cNvSpPr txBox="1"/>
            <p:nvPr/>
          </p:nvSpPr>
          <p:spPr>
            <a:xfrm>
              <a:off x="5272537" y="4547264"/>
              <a:ext cx="1358770" cy="400110"/>
            </a:xfrm>
            <a:prstGeom prst="rect">
              <a:avLst/>
            </a:prstGeom>
            <a:noFill/>
          </p:spPr>
          <p:txBody>
            <a:bodyPr wrap="none" rtlCol="0">
              <a:spAutoFit/>
            </a:bodyPr>
            <a:lstStyle/>
            <a:p>
              <a:pPr algn="ctr"/>
              <a:r>
                <a:rPr lang="en-US" sz="2000" dirty="0" smtClean="0">
                  <a:solidFill>
                    <a:schemeClr val="bg1">
                      <a:lumMod val="85000"/>
                    </a:schemeClr>
                  </a:solidFill>
                </a:rPr>
                <a:t>edge(7,5,d</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09" name="TextBox 208"/>
            <p:cNvSpPr txBox="1"/>
            <p:nvPr/>
          </p:nvSpPr>
          <p:spPr>
            <a:xfrm>
              <a:off x="3070465" y="5332012"/>
              <a:ext cx="1074333" cy="307777"/>
            </a:xfrm>
            <a:prstGeom prst="rect">
              <a:avLst/>
            </a:prstGeom>
            <a:noFill/>
            <a:ln w="19050">
              <a:solidFill>
                <a:srgbClr val="0070C0"/>
              </a:solidFill>
              <a:prstDash val="solid"/>
            </a:ln>
          </p:spPr>
          <p:txBody>
            <a:bodyPr wrap="none" tIns="0" bIns="0" rtlCol="0" anchor="t" anchorCtr="0">
              <a:spAutoFit/>
            </a:bodyPr>
            <a:lstStyle/>
            <a:p>
              <a:pPr algn="ctr"/>
              <a:r>
                <a:rPr lang="en-US" sz="2000" dirty="0" smtClean="0"/>
                <a:t>path(0,2)</a:t>
              </a:r>
              <a:endParaRPr lang="en-US" sz="2000" dirty="0"/>
            </a:p>
          </p:txBody>
        </p:sp>
        <p:sp>
          <p:nvSpPr>
            <p:cNvPr id="210" name="TextBox 209"/>
            <p:cNvSpPr txBox="1"/>
            <p:nvPr/>
          </p:nvSpPr>
          <p:spPr>
            <a:xfrm>
              <a:off x="4899265" y="5332012"/>
              <a:ext cx="1074333" cy="307777"/>
            </a:xfrm>
            <a:prstGeom prst="rect">
              <a:avLst/>
            </a:prstGeom>
            <a:noFill/>
            <a:ln w="19050">
              <a:solidFill>
                <a:schemeClr val="bg1">
                  <a:lumMod val="85000"/>
                </a:schemeClr>
              </a:solidFill>
            </a:ln>
          </p:spPr>
          <p:txBody>
            <a:bodyPr wrap="none" tIns="0" bIns="0" rtlCol="0" anchor="t" anchorCtr="0">
              <a:spAutoFit/>
            </a:bodyPr>
            <a:lstStyle/>
            <a:p>
              <a:pPr algn="ctr"/>
              <a:r>
                <a:rPr lang="en-US" sz="2000" dirty="0" smtClean="0">
                  <a:solidFill>
                    <a:schemeClr val="bg1">
                      <a:lumMod val="85000"/>
                    </a:schemeClr>
                  </a:solidFill>
                </a:rPr>
                <a:t>path(0,5)</a:t>
              </a:r>
              <a:endParaRPr lang="en-US" sz="2000" dirty="0">
                <a:solidFill>
                  <a:schemeClr val="bg1">
                    <a:lumMod val="85000"/>
                  </a:schemeClr>
                </a:solidFill>
              </a:endParaRPr>
            </a:p>
          </p:txBody>
        </p:sp>
        <p:cxnSp>
          <p:nvCxnSpPr>
            <p:cNvPr id="211" name="Straight Connector 210"/>
            <p:cNvCxnSpPr/>
            <p:nvPr/>
          </p:nvCxnSpPr>
          <p:spPr>
            <a:xfrm>
              <a:off x="3135525" y="3138910"/>
              <a:ext cx="425495" cy="221329"/>
            </a:xfrm>
            <a:prstGeom prst="line">
              <a:avLst/>
            </a:prstGeom>
            <a:ln w="19050"/>
          </p:spPr>
          <p:style>
            <a:lnRef idx="1">
              <a:schemeClr val="dk1"/>
            </a:lnRef>
            <a:fillRef idx="0">
              <a:schemeClr val="dk1"/>
            </a:fillRef>
            <a:effectRef idx="0">
              <a:schemeClr val="dk1"/>
            </a:effectRef>
            <a:fontRef idx="minor">
              <a:schemeClr val="tx1"/>
            </a:fontRef>
          </p:style>
        </p:cxnSp>
        <p:cxnSp>
          <p:nvCxnSpPr>
            <p:cNvPr id="212" name="Straight Connector 211"/>
            <p:cNvCxnSpPr/>
            <p:nvPr/>
          </p:nvCxnSpPr>
          <p:spPr>
            <a:xfrm flipH="1">
              <a:off x="3569294" y="3175511"/>
              <a:ext cx="849118" cy="175045"/>
            </a:xfrm>
            <a:prstGeom prst="line">
              <a:avLst/>
            </a:prstGeom>
            <a:ln w="19050"/>
          </p:spPr>
          <p:style>
            <a:lnRef idx="1">
              <a:schemeClr val="dk1"/>
            </a:lnRef>
            <a:fillRef idx="0">
              <a:schemeClr val="dk1"/>
            </a:fillRef>
            <a:effectRef idx="0">
              <a:schemeClr val="dk1"/>
            </a:effectRef>
            <a:fontRef idx="minor">
              <a:schemeClr val="tx1"/>
            </a:fontRef>
          </p:style>
        </p:cxnSp>
        <p:cxnSp>
          <p:nvCxnSpPr>
            <p:cNvPr id="213" name="Straight Arrow Connector 212"/>
            <p:cNvCxnSpPr/>
            <p:nvPr/>
          </p:nvCxnSpPr>
          <p:spPr>
            <a:xfrm>
              <a:off x="3552182" y="3366419"/>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14" name="Straight Connector 213"/>
            <p:cNvCxnSpPr/>
            <p:nvPr/>
          </p:nvCxnSpPr>
          <p:spPr>
            <a:xfrm>
              <a:off x="4779752" y="3174814"/>
              <a:ext cx="586399" cy="201751"/>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15" name="Straight Connector 214"/>
            <p:cNvCxnSpPr/>
            <p:nvPr/>
          </p:nvCxnSpPr>
          <p:spPr>
            <a:xfrm flipH="1">
              <a:off x="5364345" y="3156768"/>
              <a:ext cx="457200" cy="22860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16" name="Straight Arrow Connector 215"/>
            <p:cNvCxnSpPr/>
            <p:nvPr/>
          </p:nvCxnSpPr>
          <p:spPr>
            <a:xfrm>
              <a:off x="5377053" y="3365037"/>
              <a:ext cx="0" cy="251460"/>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cxnSp>
          <p:nvCxnSpPr>
            <p:cNvPr id="217" name="Straight Connector 216"/>
            <p:cNvCxnSpPr/>
            <p:nvPr/>
          </p:nvCxnSpPr>
          <p:spPr>
            <a:xfrm>
              <a:off x="1392622" y="3982188"/>
              <a:ext cx="1219200" cy="292100"/>
            </a:xfrm>
            <a:prstGeom prst="line">
              <a:avLst/>
            </a:prstGeom>
            <a:ln w="19050"/>
          </p:spPr>
          <p:style>
            <a:lnRef idx="1">
              <a:schemeClr val="dk1"/>
            </a:lnRef>
            <a:fillRef idx="0">
              <a:schemeClr val="dk1"/>
            </a:fillRef>
            <a:effectRef idx="0">
              <a:schemeClr val="dk1"/>
            </a:effectRef>
            <a:fontRef idx="minor">
              <a:schemeClr val="tx1"/>
            </a:fontRef>
          </p:style>
        </p:cxnSp>
        <p:cxnSp>
          <p:nvCxnSpPr>
            <p:cNvPr id="218" name="Straight Connector 217"/>
            <p:cNvCxnSpPr/>
            <p:nvPr/>
          </p:nvCxnSpPr>
          <p:spPr>
            <a:xfrm>
              <a:off x="2405040" y="3969485"/>
              <a:ext cx="206782" cy="304762"/>
            </a:xfrm>
            <a:prstGeom prst="line">
              <a:avLst/>
            </a:prstGeom>
            <a:ln w="19050"/>
          </p:spPr>
          <p:style>
            <a:lnRef idx="1">
              <a:schemeClr val="dk1"/>
            </a:lnRef>
            <a:fillRef idx="0">
              <a:schemeClr val="dk1"/>
            </a:fillRef>
            <a:effectRef idx="0">
              <a:schemeClr val="dk1"/>
            </a:effectRef>
            <a:fontRef idx="minor">
              <a:schemeClr val="tx1"/>
            </a:fontRef>
          </p:style>
        </p:cxnSp>
        <p:cxnSp>
          <p:nvCxnSpPr>
            <p:cNvPr id="219" name="Straight Connector 218"/>
            <p:cNvCxnSpPr/>
            <p:nvPr/>
          </p:nvCxnSpPr>
          <p:spPr>
            <a:xfrm flipH="1">
              <a:off x="2611822" y="3969488"/>
              <a:ext cx="990601" cy="306052"/>
            </a:xfrm>
            <a:prstGeom prst="line">
              <a:avLst/>
            </a:prstGeom>
            <a:ln w="19050"/>
          </p:spPr>
          <p:style>
            <a:lnRef idx="1">
              <a:schemeClr val="dk1"/>
            </a:lnRef>
            <a:fillRef idx="0">
              <a:schemeClr val="dk1"/>
            </a:fillRef>
            <a:effectRef idx="0">
              <a:schemeClr val="dk1"/>
            </a:effectRef>
            <a:fontRef idx="minor">
              <a:schemeClr val="tx1"/>
            </a:fontRef>
          </p:style>
        </p:cxnSp>
        <p:cxnSp>
          <p:nvCxnSpPr>
            <p:cNvPr id="220" name="Straight Arrow Connector 219"/>
            <p:cNvCxnSpPr/>
            <p:nvPr/>
          </p:nvCxnSpPr>
          <p:spPr>
            <a:xfrm>
              <a:off x="2603294" y="4285621"/>
              <a:ext cx="1837328" cy="33784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5459633" y="3961424"/>
              <a:ext cx="749627" cy="222006"/>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flipH="1">
              <a:off x="6217661" y="3918284"/>
              <a:ext cx="508961" cy="265148"/>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flipH="1">
              <a:off x="6180522" y="3932518"/>
              <a:ext cx="1433733" cy="260934"/>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4" name="Straight Arrow Connector 223"/>
            <p:cNvCxnSpPr/>
            <p:nvPr/>
          </p:nvCxnSpPr>
          <p:spPr>
            <a:xfrm flipH="1">
              <a:off x="4647404" y="4189840"/>
              <a:ext cx="1570257" cy="433624"/>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3119822" y="4934674"/>
              <a:ext cx="495300" cy="133290"/>
            </a:xfrm>
            <a:prstGeom prst="line">
              <a:avLst/>
            </a:prstGeom>
            <a:ln w="19050"/>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flipH="1">
              <a:off x="3602422" y="4951358"/>
              <a:ext cx="781945" cy="129306"/>
            </a:xfrm>
            <a:prstGeom prst="line">
              <a:avLst/>
            </a:prstGeom>
            <a:ln w="19050"/>
          </p:spPr>
          <p:style>
            <a:lnRef idx="1">
              <a:schemeClr val="dk1"/>
            </a:lnRef>
            <a:fillRef idx="0">
              <a:schemeClr val="dk1"/>
            </a:fillRef>
            <a:effectRef idx="0">
              <a:schemeClr val="dk1"/>
            </a:effectRef>
            <a:fontRef idx="minor">
              <a:schemeClr val="tx1"/>
            </a:fontRef>
          </p:style>
        </p:cxnSp>
        <p:cxnSp>
          <p:nvCxnSpPr>
            <p:cNvPr id="227" name="Straight Arrow Connector 226"/>
            <p:cNvCxnSpPr/>
            <p:nvPr/>
          </p:nvCxnSpPr>
          <p:spPr>
            <a:xfrm>
              <a:off x="3612597" y="5070886"/>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28" name="Straight Connector 227"/>
            <p:cNvCxnSpPr>
              <a:stCxn id="206" idx="2"/>
            </p:cNvCxnSpPr>
            <p:nvPr/>
          </p:nvCxnSpPr>
          <p:spPr>
            <a:xfrm>
              <a:off x="4546394" y="4955443"/>
              <a:ext cx="884828" cy="125221"/>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flipH="1">
              <a:off x="5431222" y="4934674"/>
              <a:ext cx="558800" cy="14599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30" name="Straight Arrow Connector 229"/>
            <p:cNvCxnSpPr/>
            <p:nvPr/>
          </p:nvCxnSpPr>
          <p:spPr>
            <a:xfrm>
              <a:off x="5431222" y="5080664"/>
              <a:ext cx="5210" cy="228600"/>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sp>
          <p:nvSpPr>
            <p:cNvPr id="231" name="TextBox 230"/>
            <p:cNvSpPr txBox="1"/>
            <p:nvPr/>
          </p:nvSpPr>
          <p:spPr>
            <a:xfrm>
              <a:off x="5509104" y="1803625"/>
              <a:ext cx="848309" cy="400110"/>
            </a:xfrm>
            <a:prstGeom prst="rect">
              <a:avLst/>
            </a:prstGeom>
            <a:noFill/>
          </p:spPr>
          <p:txBody>
            <a:bodyPr wrap="none" rtlCol="0">
              <a:spAutoFit/>
            </a:bodyPr>
            <a:lstStyle/>
            <a:p>
              <a:r>
                <a:rPr lang="en-US" sz="2000" dirty="0" smtClean="0">
                  <a:solidFill>
                    <a:srgbClr val="00B050"/>
                  </a:solidFill>
                </a:rPr>
                <a:t>abs(a</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32" name="TextBox 231"/>
            <p:cNvSpPr txBox="1"/>
            <p:nvPr/>
          </p:nvSpPr>
          <p:spPr>
            <a:xfrm>
              <a:off x="3857380" y="1815388"/>
              <a:ext cx="1334724" cy="400110"/>
            </a:xfrm>
            <a:prstGeom prst="rect">
              <a:avLst/>
            </a:prstGeom>
            <a:noFill/>
          </p:spPr>
          <p:txBody>
            <a:bodyPr wrap="none" rtlCol="0">
              <a:spAutoFit/>
            </a:bodyPr>
            <a:lstStyle/>
            <a:p>
              <a:pPr algn="ctr"/>
              <a:r>
                <a:rPr lang="en-US" sz="2000" dirty="0" smtClean="0"/>
                <a:t>edge(0,6,a</a:t>
              </a:r>
              <a:r>
                <a:rPr lang="en-US" sz="2000" baseline="-25000" dirty="0" smtClean="0"/>
                <a:t>0</a:t>
              </a:r>
              <a:r>
                <a:rPr lang="en-US" sz="2000" dirty="0" smtClean="0"/>
                <a:t>)</a:t>
              </a:r>
              <a:endParaRPr lang="en-US" sz="2000" dirty="0"/>
            </a:p>
          </p:txBody>
        </p:sp>
        <p:cxnSp>
          <p:nvCxnSpPr>
            <p:cNvPr id="233" name="Straight Connector 232"/>
            <p:cNvCxnSpPr/>
            <p:nvPr/>
          </p:nvCxnSpPr>
          <p:spPr>
            <a:xfrm>
              <a:off x="3070465" y="2215498"/>
              <a:ext cx="1491396" cy="326424"/>
            </a:xfrm>
            <a:prstGeom prst="line">
              <a:avLst/>
            </a:prstGeom>
            <a:ln w="19050"/>
          </p:spPr>
          <p:style>
            <a:lnRef idx="1">
              <a:schemeClr val="dk1"/>
            </a:lnRef>
            <a:fillRef idx="0">
              <a:schemeClr val="dk1"/>
            </a:fillRef>
            <a:effectRef idx="0">
              <a:schemeClr val="dk1"/>
            </a:effectRef>
            <a:fontRef idx="minor">
              <a:schemeClr val="tx1"/>
            </a:fontRef>
          </p:style>
        </p:cxnSp>
        <p:cxnSp>
          <p:nvCxnSpPr>
            <p:cNvPr id="234" name="Straight Connector 233"/>
            <p:cNvCxnSpPr/>
            <p:nvPr/>
          </p:nvCxnSpPr>
          <p:spPr>
            <a:xfrm>
              <a:off x="4561861" y="2215498"/>
              <a:ext cx="1" cy="339123"/>
            </a:xfrm>
            <a:prstGeom prst="line">
              <a:avLst/>
            </a:prstGeom>
            <a:ln w="19050"/>
          </p:spPr>
          <p:style>
            <a:lnRef idx="1">
              <a:schemeClr val="dk1"/>
            </a:lnRef>
            <a:fillRef idx="0">
              <a:schemeClr val="dk1"/>
            </a:fillRef>
            <a:effectRef idx="0">
              <a:schemeClr val="dk1"/>
            </a:effectRef>
            <a:fontRef idx="minor">
              <a:schemeClr val="tx1"/>
            </a:fontRef>
          </p:style>
        </p:cxnSp>
        <p:cxnSp>
          <p:nvCxnSpPr>
            <p:cNvPr id="235" name="Straight Connector 234"/>
            <p:cNvCxnSpPr>
              <a:stCxn id="231" idx="2"/>
            </p:cNvCxnSpPr>
            <p:nvPr/>
          </p:nvCxnSpPr>
          <p:spPr>
            <a:xfrm flipH="1">
              <a:off x="4561863" y="2203735"/>
              <a:ext cx="1371396" cy="344721"/>
            </a:xfrm>
            <a:prstGeom prst="line">
              <a:avLst/>
            </a:prstGeom>
            <a:ln w="19050"/>
          </p:spPr>
          <p:style>
            <a:lnRef idx="1">
              <a:schemeClr val="dk1"/>
            </a:lnRef>
            <a:fillRef idx="0">
              <a:schemeClr val="dk1"/>
            </a:fillRef>
            <a:effectRef idx="0">
              <a:schemeClr val="dk1"/>
            </a:effectRef>
            <a:fontRef idx="minor">
              <a:schemeClr val="tx1"/>
            </a:fontRef>
          </p:style>
        </p:cxnSp>
        <p:cxnSp>
          <p:nvCxnSpPr>
            <p:cNvPr id="236" name="Straight Arrow Connector 235"/>
            <p:cNvCxnSpPr/>
            <p:nvPr/>
          </p:nvCxnSpPr>
          <p:spPr>
            <a:xfrm flipH="1">
              <a:off x="4561861" y="2529221"/>
              <a:ext cx="1"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37" name="TextBox 236"/>
            <p:cNvSpPr txBox="1"/>
            <p:nvPr/>
          </p:nvSpPr>
          <p:spPr>
            <a:xfrm>
              <a:off x="2603294" y="1809247"/>
              <a:ext cx="1074333" cy="400110"/>
            </a:xfrm>
            <a:prstGeom prst="rect">
              <a:avLst/>
            </a:prstGeom>
            <a:noFill/>
          </p:spPr>
          <p:txBody>
            <a:bodyPr wrap="none" rtlCol="0">
              <a:spAutoFit/>
            </a:bodyPr>
            <a:lstStyle/>
            <a:p>
              <a:r>
                <a:rPr lang="en-US" sz="2000" dirty="0" smtClean="0"/>
                <a:t>path(0,0)</a:t>
              </a:r>
              <a:endParaRPr lang="en-US" sz="2000" dirty="0"/>
            </a:p>
          </p:txBody>
        </p:sp>
        <p:cxnSp>
          <p:nvCxnSpPr>
            <p:cNvPr id="238" name="Straight Connector 237"/>
            <p:cNvCxnSpPr>
              <a:stCxn id="239" idx="2"/>
            </p:cNvCxnSpPr>
            <p:nvPr/>
          </p:nvCxnSpPr>
          <p:spPr>
            <a:xfrm>
              <a:off x="2254705" y="3166977"/>
              <a:ext cx="1347717" cy="199390"/>
            </a:xfrm>
            <a:prstGeom prst="line">
              <a:avLst/>
            </a:prstGeom>
            <a:ln w="19050"/>
          </p:spPr>
          <p:style>
            <a:lnRef idx="1">
              <a:schemeClr val="dk1"/>
            </a:lnRef>
            <a:fillRef idx="0">
              <a:schemeClr val="dk1"/>
            </a:fillRef>
            <a:effectRef idx="0">
              <a:schemeClr val="dk1"/>
            </a:effectRef>
            <a:fontRef idx="minor">
              <a:schemeClr val="tx1"/>
            </a:fontRef>
          </p:style>
        </p:cxnSp>
        <p:sp>
          <p:nvSpPr>
            <p:cNvPr id="239" name="TextBox 238"/>
            <p:cNvSpPr txBox="1"/>
            <p:nvPr/>
          </p:nvSpPr>
          <p:spPr>
            <a:xfrm>
              <a:off x="1830550" y="2766867"/>
              <a:ext cx="848309" cy="400110"/>
            </a:xfrm>
            <a:prstGeom prst="rect">
              <a:avLst/>
            </a:prstGeom>
            <a:noFill/>
          </p:spPr>
          <p:txBody>
            <a:bodyPr wrap="none" rtlCol="0">
              <a:spAutoFit/>
            </a:bodyPr>
            <a:lstStyle/>
            <a:p>
              <a:r>
                <a:rPr lang="en-US" sz="2000" dirty="0" smtClean="0">
                  <a:solidFill>
                    <a:srgbClr val="00B050"/>
                  </a:solidFill>
                </a:rPr>
                <a:t>abs(a</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cxnSp>
          <p:nvCxnSpPr>
            <p:cNvPr id="240" name="Straight Connector 239"/>
            <p:cNvCxnSpPr/>
            <p:nvPr/>
          </p:nvCxnSpPr>
          <p:spPr>
            <a:xfrm flipH="1">
              <a:off x="5364345" y="3125690"/>
              <a:ext cx="1470022" cy="264516"/>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41" name="TextBox 240"/>
            <p:cNvSpPr txBox="1"/>
            <p:nvPr/>
          </p:nvSpPr>
          <p:spPr>
            <a:xfrm>
              <a:off x="6535710" y="2754082"/>
              <a:ext cx="875561" cy="400110"/>
            </a:xfrm>
            <a:prstGeom prst="rect">
              <a:avLst/>
            </a:prstGeom>
            <a:noFill/>
          </p:spPr>
          <p:txBody>
            <a:bodyPr wrap="none" rtlCol="0">
              <a:spAutoFit/>
            </a:bodyPr>
            <a:lstStyle/>
            <a:p>
              <a:r>
                <a:rPr lang="en-US" sz="2000" dirty="0" smtClean="0">
                  <a:solidFill>
                    <a:schemeClr val="bg1">
                      <a:lumMod val="85000"/>
                    </a:schemeClr>
                  </a:solidFill>
                </a:rPr>
                <a:t>abs(b</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42" name="TextBox 241"/>
            <p:cNvSpPr txBox="1"/>
            <p:nvPr/>
          </p:nvSpPr>
          <p:spPr>
            <a:xfrm>
              <a:off x="1468822" y="4547264"/>
              <a:ext cx="851515" cy="400110"/>
            </a:xfrm>
            <a:prstGeom prst="rect">
              <a:avLst/>
            </a:prstGeom>
            <a:noFill/>
          </p:spPr>
          <p:txBody>
            <a:bodyPr wrap="none" rtlCol="0">
              <a:spAutoFit/>
            </a:bodyPr>
            <a:lstStyle/>
            <a:p>
              <a:r>
                <a:rPr lang="en-US" sz="2000" dirty="0" smtClean="0">
                  <a:solidFill>
                    <a:srgbClr val="00B050"/>
                  </a:solidFill>
                </a:rPr>
                <a:t>abs(c</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cxnSp>
          <p:nvCxnSpPr>
            <p:cNvPr id="243" name="Straight Connector 242"/>
            <p:cNvCxnSpPr>
              <a:stCxn id="242" idx="2"/>
            </p:cNvCxnSpPr>
            <p:nvPr/>
          </p:nvCxnSpPr>
          <p:spPr>
            <a:xfrm>
              <a:off x="1894580" y="4947374"/>
              <a:ext cx="1707842" cy="133290"/>
            </a:xfrm>
            <a:prstGeom prst="line">
              <a:avLst/>
            </a:prstGeom>
            <a:ln w="19050"/>
          </p:spPr>
          <p:style>
            <a:lnRef idx="1">
              <a:schemeClr val="dk1"/>
            </a:lnRef>
            <a:fillRef idx="0">
              <a:schemeClr val="dk1"/>
            </a:fillRef>
            <a:effectRef idx="0">
              <a:schemeClr val="dk1"/>
            </a:effectRef>
            <a:fontRef idx="minor">
              <a:schemeClr val="tx1"/>
            </a:fontRef>
          </p:style>
        </p:cxnSp>
        <p:cxnSp>
          <p:nvCxnSpPr>
            <p:cNvPr id="244" name="Straight Connector 243"/>
            <p:cNvCxnSpPr/>
            <p:nvPr/>
          </p:nvCxnSpPr>
          <p:spPr>
            <a:xfrm flipH="1">
              <a:off x="5418522" y="4928264"/>
              <a:ext cx="1765300" cy="16510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45" name="TextBox 244"/>
            <p:cNvSpPr txBox="1"/>
            <p:nvPr/>
          </p:nvSpPr>
          <p:spPr>
            <a:xfrm>
              <a:off x="6726622" y="4547264"/>
              <a:ext cx="872355" cy="400110"/>
            </a:xfrm>
            <a:prstGeom prst="rect">
              <a:avLst/>
            </a:prstGeom>
            <a:noFill/>
          </p:spPr>
          <p:txBody>
            <a:bodyPr wrap="none" rtlCol="0">
              <a:spAutoFit/>
            </a:bodyPr>
            <a:lstStyle/>
            <a:p>
              <a:r>
                <a:rPr lang="en-US" sz="2000" dirty="0" smtClean="0">
                  <a:solidFill>
                    <a:schemeClr val="bg1">
                      <a:lumMod val="85000"/>
                    </a:schemeClr>
                  </a:solidFill>
                </a:rPr>
                <a:t>abs(d</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grpSp>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2" name="TextBox 1"/>
              <p:cNvSpPr txBox="1"/>
              <p:nvPr/>
            </p:nvSpPr>
            <p:spPr>
              <a:xfrm>
                <a:off x="2955073" y="5731727"/>
                <a:ext cx="1274007" cy="400110"/>
              </a:xfrm>
              <a:prstGeom prst="rect">
                <a:avLst/>
              </a:prstGeom>
              <a:noFill/>
            </p:spPr>
            <p:txBody>
              <a:bodyPr wrap="square" rtlCol="0">
                <a:spAutoFit/>
              </a:bodyPr>
              <a:lstStyle/>
              <a:p>
                <a:pPr algn="ctr"/>
                <a:r>
                  <a:rPr lang="en-US" sz="2000" dirty="0">
                    <a:solidFill>
                      <a:srgbClr val="00B050"/>
                    </a:solidFill>
                  </a:rPr>
                  <a:t>a</a:t>
                </a:r>
                <a:r>
                  <a:rPr lang="en-US" sz="2000" baseline="-25000" dirty="0">
                    <a:solidFill>
                      <a:srgbClr val="00B050"/>
                    </a:solidFill>
                  </a:rPr>
                  <a:t>0</a:t>
                </a:r>
                <a14:m>
                  <m:oMath xmlns:m="http://schemas.openxmlformats.org/officeDocument/2006/math" xmlns="" xmlns:mv="urn:schemas-microsoft-com:mac:vml">
                    <m:r>
                      <a:rPr lang="en-US" sz="2000" i="1">
                        <a:latin typeface="Cambria Math" panose="02040503050406030204" pitchFamily="18" charset="0"/>
                      </a:rPr>
                      <m:t>∗</m:t>
                    </m:r>
                  </m:oMath>
                </a14:m>
                <a:r>
                  <a:rPr lang="en-US" sz="2000" dirty="0">
                    <a:solidFill>
                      <a:srgbClr val="00B050"/>
                    </a:solidFill>
                  </a:rPr>
                  <a:t>c</a:t>
                </a:r>
                <a:r>
                  <a:rPr lang="en-US" sz="2000" baseline="-25000" dirty="0">
                    <a:solidFill>
                      <a:srgbClr val="00B050"/>
                    </a:solidFill>
                  </a:rPr>
                  <a:t>0</a:t>
                </a:r>
                <a14:m>
                  <m:oMath xmlns:m="http://schemas.openxmlformats.org/officeDocument/2006/math" xmlns="" xmlns:mv="urn:schemas-microsoft-com:mac:vml">
                    <m:r>
                      <a:rPr lang="en-US" sz="2000" i="1">
                        <a:latin typeface="Cambria Math" panose="02040503050406030204" pitchFamily="18" charset="0"/>
                      </a:rPr>
                      <m:t>∗</m:t>
                    </m:r>
                  </m:oMath>
                </a14:m>
                <a:endParaRPr lang="en-US" sz="2000" dirty="0"/>
              </a:p>
            </p:txBody>
          </p:sp>
        </mc:Choice>
        <mc:Fallback>
          <p:sp>
            <p:nvSpPr>
              <p:cNvPr id="2" name="TextBox 1"/>
              <p:cNvSpPr txBox="1">
                <a:spLocks noRot="1" noChangeAspect="1" noMove="1" noResize="1" noEditPoints="1" noAdjustHandles="1" noChangeArrowheads="1" noChangeShapeType="1" noTextEdit="1"/>
              </p:cNvSpPr>
              <p:nvPr/>
            </p:nvSpPr>
            <p:spPr>
              <a:xfrm>
                <a:off x="2955073" y="5731727"/>
                <a:ext cx="1274007" cy="400110"/>
              </a:xfrm>
              <a:prstGeom prst="rect">
                <a:avLst/>
              </a:prstGeom>
              <a:blipFill rotWithShape="0">
                <a:blip r:embed="rId3"/>
                <a:stretch>
                  <a:fillRect t="-6061" b="-27273"/>
                </a:stretch>
              </a:blipFill>
            </p:spPr>
            <p:txBody>
              <a:bodyPr/>
              <a:lstStyle/>
              <a:p>
                <a:r>
                  <a:rPr lang="en-US">
                    <a:noFill/>
                  </a:rPr>
                  <a:t> </a:t>
                </a:r>
              </a:p>
            </p:txBody>
          </p:sp>
        </mc:Fallback>
      </mc:AlternateContent>
      <p:sp>
        <p:nvSpPr>
          <p:cNvPr id="56" name="Date Placeholder 55"/>
          <p:cNvSpPr>
            <a:spLocks noGrp="1"/>
          </p:cNvSpPr>
          <p:nvPr>
            <p:ph type="dt" sz="half" idx="10"/>
          </p:nvPr>
        </p:nvSpPr>
        <p:spPr/>
        <p:txBody>
          <a:bodyPr/>
          <a:lstStyle/>
          <a:p>
            <a:fld id="{54C90468-2119-714A-A7E1-EE3E14E78E8B}"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541543595"/>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advTm="5584"/>
    </mc:Choice>
    <mc:Fallback>
      <mp:transition xmlns:mp="http://schemas.microsoft.com/office/mac/powerpoint/2008/main" spd="slow" advTm="5584"/>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Iteration 1 - derivation graph</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grpSp>
        <p:nvGrpSpPr>
          <p:cNvPr id="143" name="Group 142"/>
          <p:cNvGrpSpPr/>
          <p:nvPr/>
        </p:nvGrpSpPr>
        <p:grpSpPr>
          <a:xfrm>
            <a:off x="983982" y="1658596"/>
            <a:ext cx="7196131" cy="3981193"/>
            <a:chOff x="983982" y="1658596"/>
            <a:chExt cx="7196131" cy="3981193"/>
          </a:xfrm>
        </p:grpSpPr>
        <p:sp>
          <p:nvSpPr>
            <p:cNvPr id="144" name="TextBox 143"/>
            <p:cNvSpPr txBox="1"/>
            <p:nvPr/>
          </p:nvSpPr>
          <p:spPr>
            <a:xfrm>
              <a:off x="7307758" y="3517750"/>
              <a:ext cx="872355" cy="400110"/>
            </a:xfrm>
            <a:prstGeom prst="rect">
              <a:avLst/>
            </a:prstGeom>
            <a:noFill/>
          </p:spPr>
          <p:txBody>
            <a:bodyPr wrap="none" rtlCol="0">
              <a:spAutoFit/>
            </a:bodyPr>
            <a:lstStyle/>
            <a:p>
              <a:r>
                <a:rPr lang="en-US" sz="2000" dirty="0" smtClean="0">
                  <a:solidFill>
                    <a:schemeClr val="bg1">
                      <a:lumMod val="85000"/>
                    </a:schemeClr>
                  </a:solidFill>
                </a:rPr>
                <a:t>abs(d</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cxnSp>
          <p:nvCxnSpPr>
            <p:cNvPr id="145" name="Straight Arrow Connector 144"/>
            <p:cNvCxnSpPr/>
            <p:nvPr/>
          </p:nvCxnSpPr>
          <p:spPr>
            <a:xfrm>
              <a:off x="3105863" y="1658596"/>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46" name="TextBox 145"/>
            <p:cNvSpPr txBox="1"/>
            <p:nvPr/>
          </p:nvSpPr>
          <p:spPr>
            <a:xfrm>
              <a:off x="4016414" y="2766945"/>
              <a:ext cx="1074333" cy="400110"/>
            </a:xfrm>
            <a:prstGeom prst="rect">
              <a:avLst/>
            </a:prstGeom>
            <a:noFill/>
          </p:spPr>
          <p:txBody>
            <a:bodyPr wrap="none" rtlCol="0">
              <a:spAutoFit/>
            </a:bodyPr>
            <a:lstStyle/>
            <a:p>
              <a:r>
                <a:rPr lang="en-US" sz="2000" dirty="0" smtClean="0"/>
                <a:t>path(0,6)</a:t>
              </a:r>
              <a:endParaRPr lang="en-US" sz="2000" dirty="0"/>
            </a:p>
          </p:txBody>
        </p:sp>
        <p:sp>
          <p:nvSpPr>
            <p:cNvPr id="147" name="TextBox 146"/>
            <p:cNvSpPr txBox="1"/>
            <p:nvPr/>
          </p:nvSpPr>
          <p:spPr>
            <a:xfrm>
              <a:off x="2686776" y="2766867"/>
              <a:ext cx="1334724" cy="400110"/>
            </a:xfrm>
            <a:prstGeom prst="rect">
              <a:avLst/>
            </a:prstGeom>
            <a:noFill/>
          </p:spPr>
          <p:txBody>
            <a:bodyPr wrap="none" rtlCol="0">
              <a:spAutoFit/>
            </a:bodyPr>
            <a:lstStyle/>
            <a:p>
              <a:pPr algn="ctr"/>
              <a:r>
                <a:rPr lang="en-US" sz="2000" dirty="0" smtClean="0"/>
                <a:t>edge(6,1,a</a:t>
              </a:r>
              <a:r>
                <a:rPr lang="en-US" sz="2000" baseline="-25000" dirty="0" smtClean="0"/>
                <a:t>0</a:t>
              </a:r>
              <a:r>
                <a:rPr lang="en-US" sz="2000" dirty="0" smtClean="0"/>
                <a:t>)</a:t>
              </a:r>
              <a:endParaRPr lang="en-US" sz="2000" dirty="0"/>
            </a:p>
          </p:txBody>
        </p:sp>
        <p:sp>
          <p:nvSpPr>
            <p:cNvPr id="148" name="TextBox 147"/>
            <p:cNvSpPr txBox="1"/>
            <p:nvPr/>
          </p:nvSpPr>
          <p:spPr>
            <a:xfrm>
              <a:off x="5094814" y="2766857"/>
              <a:ext cx="1361975" cy="400110"/>
            </a:xfrm>
            <a:prstGeom prst="rect">
              <a:avLst/>
            </a:prstGeom>
            <a:noFill/>
          </p:spPr>
          <p:txBody>
            <a:bodyPr wrap="none" rtlCol="0">
              <a:spAutoFit/>
            </a:bodyPr>
            <a:lstStyle/>
            <a:p>
              <a:pPr algn="ctr"/>
              <a:r>
                <a:rPr lang="en-US" sz="2000" dirty="0" smtClean="0">
                  <a:solidFill>
                    <a:schemeClr val="bg1">
                      <a:lumMod val="85000"/>
                    </a:schemeClr>
                  </a:solidFill>
                </a:rPr>
                <a:t>edge(6,4,b</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149" name="TextBox 148"/>
            <p:cNvSpPr txBox="1"/>
            <p:nvPr/>
          </p:nvSpPr>
          <p:spPr>
            <a:xfrm>
              <a:off x="3154747" y="3519138"/>
              <a:ext cx="1074333" cy="400110"/>
            </a:xfrm>
            <a:prstGeom prst="rect">
              <a:avLst/>
            </a:prstGeom>
            <a:noFill/>
          </p:spPr>
          <p:txBody>
            <a:bodyPr wrap="none" rtlCol="0">
              <a:spAutoFit/>
            </a:bodyPr>
            <a:lstStyle/>
            <a:p>
              <a:r>
                <a:rPr lang="en-US" sz="2000" dirty="0" smtClean="0"/>
                <a:t>path(0,1)</a:t>
              </a:r>
              <a:endParaRPr lang="en-US" sz="2000" dirty="0"/>
            </a:p>
          </p:txBody>
        </p:sp>
        <p:sp>
          <p:nvSpPr>
            <p:cNvPr id="150" name="TextBox 149"/>
            <p:cNvSpPr txBox="1"/>
            <p:nvPr/>
          </p:nvSpPr>
          <p:spPr>
            <a:xfrm>
              <a:off x="4844823" y="3519137"/>
              <a:ext cx="1074333" cy="400110"/>
            </a:xfrm>
            <a:prstGeom prst="rect">
              <a:avLst/>
            </a:prstGeom>
            <a:noFill/>
          </p:spPr>
          <p:txBody>
            <a:bodyPr wrap="none" rtlCol="0">
              <a:spAutoFit/>
            </a:bodyPr>
            <a:lstStyle/>
            <a:p>
              <a:r>
                <a:rPr lang="en-US" sz="2000" dirty="0" smtClean="0">
                  <a:solidFill>
                    <a:schemeClr val="bg1">
                      <a:lumMod val="85000"/>
                    </a:schemeClr>
                  </a:solidFill>
                </a:rPr>
                <a:t>path(0,4)</a:t>
              </a:r>
              <a:endParaRPr lang="en-US" sz="2000" dirty="0">
                <a:solidFill>
                  <a:schemeClr val="bg1">
                    <a:lumMod val="85000"/>
                  </a:schemeClr>
                </a:solidFill>
              </a:endParaRPr>
            </a:p>
          </p:txBody>
        </p:sp>
        <p:sp>
          <p:nvSpPr>
            <p:cNvPr id="151" name="TextBox 150"/>
            <p:cNvSpPr txBox="1"/>
            <p:nvPr/>
          </p:nvSpPr>
          <p:spPr>
            <a:xfrm>
              <a:off x="983982" y="3519136"/>
              <a:ext cx="851515" cy="400110"/>
            </a:xfrm>
            <a:prstGeom prst="rect">
              <a:avLst/>
            </a:prstGeom>
            <a:noFill/>
          </p:spPr>
          <p:txBody>
            <a:bodyPr wrap="none" rtlCol="0">
              <a:spAutoFit/>
            </a:bodyPr>
            <a:lstStyle/>
            <a:p>
              <a:r>
                <a:rPr lang="en-US" sz="2000" dirty="0" smtClean="0">
                  <a:solidFill>
                    <a:srgbClr val="00B050"/>
                  </a:solidFill>
                </a:rPr>
                <a:t>abs(c</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04" name="TextBox 203"/>
            <p:cNvSpPr txBox="1"/>
            <p:nvPr/>
          </p:nvSpPr>
          <p:spPr>
            <a:xfrm>
              <a:off x="1829159" y="3519135"/>
              <a:ext cx="1337930" cy="400110"/>
            </a:xfrm>
            <a:prstGeom prst="rect">
              <a:avLst/>
            </a:prstGeom>
            <a:noFill/>
          </p:spPr>
          <p:txBody>
            <a:bodyPr wrap="none" rtlCol="0">
              <a:spAutoFit/>
            </a:bodyPr>
            <a:lstStyle/>
            <a:p>
              <a:pPr algn="ctr"/>
              <a:r>
                <a:rPr lang="en-US" sz="2000" dirty="0" smtClean="0"/>
                <a:t>edge(1,7,c</a:t>
              </a:r>
              <a:r>
                <a:rPr lang="en-US" sz="2000" baseline="-25000" dirty="0" smtClean="0"/>
                <a:t>0</a:t>
              </a:r>
              <a:r>
                <a:rPr lang="en-US" sz="2000" dirty="0" smtClean="0"/>
                <a:t>)</a:t>
              </a:r>
              <a:endParaRPr lang="en-US" sz="2000" dirty="0"/>
            </a:p>
          </p:txBody>
        </p:sp>
        <p:sp>
          <p:nvSpPr>
            <p:cNvPr id="205" name="TextBox 204"/>
            <p:cNvSpPr txBox="1"/>
            <p:nvPr/>
          </p:nvSpPr>
          <p:spPr>
            <a:xfrm>
              <a:off x="5925593" y="3518194"/>
              <a:ext cx="1358769" cy="400110"/>
            </a:xfrm>
            <a:prstGeom prst="rect">
              <a:avLst/>
            </a:prstGeom>
            <a:noFill/>
          </p:spPr>
          <p:txBody>
            <a:bodyPr wrap="none" rtlCol="0">
              <a:spAutoFit/>
            </a:bodyPr>
            <a:lstStyle/>
            <a:p>
              <a:pPr algn="ctr"/>
              <a:r>
                <a:rPr lang="en-US" sz="2000" dirty="0" smtClean="0">
                  <a:solidFill>
                    <a:schemeClr val="bg1">
                      <a:lumMod val="85000"/>
                    </a:schemeClr>
                  </a:solidFill>
                </a:rPr>
                <a:t>edge(4,7,d</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06" name="TextBox 205"/>
            <p:cNvSpPr txBox="1"/>
            <p:nvPr/>
          </p:nvSpPr>
          <p:spPr>
            <a:xfrm>
              <a:off x="4009227" y="4555333"/>
              <a:ext cx="1074333" cy="400110"/>
            </a:xfrm>
            <a:prstGeom prst="rect">
              <a:avLst/>
            </a:prstGeom>
            <a:noFill/>
          </p:spPr>
          <p:txBody>
            <a:bodyPr wrap="none" rtlCol="0">
              <a:spAutoFit/>
            </a:bodyPr>
            <a:lstStyle/>
            <a:p>
              <a:r>
                <a:rPr lang="en-US" sz="2000" dirty="0" smtClean="0"/>
                <a:t>path(0,7)</a:t>
              </a:r>
              <a:endParaRPr lang="en-US" sz="2000" dirty="0"/>
            </a:p>
          </p:txBody>
        </p:sp>
        <p:sp>
          <p:nvSpPr>
            <p:cNvPr id="207" name="TextBox 206"/>
            <p:cNvSpPr txBox="1"/>
            <p:nvPr/>
          </p:nvSpPr>
          <p:spPr>
            <a:xfrm>
              <a:off x="2438157" y="4547264"/>
              <a:ext cx="1337930" cy="400110"/>
            </a:xfrm>
            <a:prstGeom prst="rect">
              <a:avLst/>
            </a:prstGeom>
            <a:noFill/>
          </p:spPr>
          <p:txBody>
            <a:bodyPr wrap="none" rtlCol="0">
              <a:spAutoFit/>
            </a:bodyPr>
            <a:lstStyle/>
            <a:p>
              <a:pPr algn="ctr"/>
              <a:r>
                <a:rPr lang="en-US" sz="2000" dirty="0" smtClean="0">
                  <a:solidFill>
                    <a:schemeClr val="bg1">
                      <a:lumMod val="85000"/>
                    </a:schemeClr>
                  </a:solidFill>
                </a:rPr>
                <a:t>edge(7,2,c</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08" name="TextBox 207"/>
            <p:cNvSpPr txBox="1"/>
            <p:nvPr/>
          </p:nvSpPr>
          <p:spPr>
            <a:xfrm>
              <a:off x="5272537" y="4547264"/>
              <a:ext cx="1358770" cy="400110"/>
            </a:xfrm>
            <a:prstGeom prst="rect">
              <a:avLst/>
            </a:prstGeom>
            <a:noFill/>
          </p:spPr>
          <p:txBody>
            <a:bodyPr wrap="none" rtlCol="0">
              <a:spAutoFit/>
            </a:bodyPr>
            <a:lstStyle/>
            <a:p>
              <a:pPr algn="ctr"/>
              <a:r>
                <a:rPr lang="en-US" sz="2000" dirty="0" smtClean="0"/>
                <a:t>edge(7,5,d</a:t>
              </a:r>
              <a:r>
                <a:rPr lang="en-US" sz="2000" baseline="-25000" dirty="0" smtClean="0"/>
                <a:t>0</a:t>
              </a:r>
              <a:r>
                <a:rPr lang="en-US" sz="2000" dirty="0" smtClean="0"/>
                <a:t>)</a:t>
              </a:r>
              <a:endParaRPr lang="en-US" sz="2000" dirty="0"/>
            </a:p>
          </p:txBody>
        </p:sp>
        <p:sp>
          <p:nvSpPr>
            <p:cNvPr id="209" name="TextBox 208"/>
            <p:cNvSpPr txBox="1"/>
            <p:nvPr/>
          </p:nvSpPr>
          <p:spPr>
            <a:xfrm>
              <a:off x="3070465" y="5332012"/>
              <a:ext cx="1074333" cy="307777"/>
            </a:xfrm>
            <a:prstGeom prst="rect">
              <a:avLst/>
            </a:prstGeom>
            <a:noFill/>
            <a:ln w="19050">
              <a:solidFill>
                <a:schemeClr val="bg1">
                  <a:lumMod val="85000"/>
                </a:schemeClr>
              </a:solidFill>
              <a:prstDash val="solid"/>
            </a:ln>
          </p:spPr>
          <p:txBody>
            <a:bodyPr wrap="none" tIns="0" bIns="0" rtlCol="0" anchor="t" anchorCtr="0">
              <a:spAutoFit/>
            </a:bodyPr>
            <a:lstStyle/>
            <a:p>
              <a:pPr algn="ctr"/>
              <a:r>
                <a:rPr lang="en-US" sz="2000" dirty="0" smtClean="0">
                  <a:solidFill>
                    <a:schemeClr val="bg1">
                      <a:lumMod val="85000"/>
                    </a:schemeClr>
                  </a:solidFill>
                </a:rPr>
                <a:t>path(0,2)</a:t>
              </a:r>
              <a:endParaRPr lang="en-US" sz="2000" dirty="0">
                <a:solidFill>
                  <a:schemeClr val="bg1">
                    <a:lumMod val="85000"/>
                  </a:schemeClr>
                </a:solidFill>
              </a:endParaRPr>
            </a:p>
          </p:txBody>
        </p:sp>
        <p:sp>
          <p:nvSpPr>
            <p:cNvPr id="210" name="TextBox 209"/>
            <p:cNvSpPr txBox="1"/>
            <p:nvPr/>
          </p:nvSpPr>
          <p:spPr>
            <a:xfrm>
              <a:off x="4899265" y="5332012"/>
              <a:ext cx="1074333" cy="307777"/>
            </a:xfrm>
            <a:prstGeom prst="rect">
              <a:avLst/>
            </a:prstGeom>
            <a:noFill/>
            <a:ln w="19050">
              <a:solidFill>
                <a:srgbClr val="0070C0"/>
              </a:solidFill>
            </a:ln>
          </p:spPr>
          <p:txBody>
            <a:bodyPr wrap="none" tIns="0" bIns="0" rtlCol="0" anchor="t" anchorCtr="0">
              <a:spAutoFit/>
            </a:bodyPr>
            <a:lstStyle/>
            <a:p>
              <a:pPr algn="ctr"/>
              <a:r>
                <a:rPr lang="en-US" sz="2000" dirty="0" smtClean="0"/>
                <a:t>path(0,5)</a:t>
              </a:r>
              <a:endParaRPr lang="en-US" sz="2000" dirty="0"/>
            </a:p>
          </p:txBody>
        </p:sp>
        <p:cxnSp>
          <p:nvCxnSpPr>
            <p:cNvPr id="211" name="Straight Connector 210"/>
            <p:cNvCxnSpPr/>
            <p:nvPr/>
          </p:nvCxnSpPr>
          <p:spPr>
            <a:xfrm>
              <a:off x="3135525" y="3138910"/>
              <a:ext cx="425495" cy="221329"/>
            </a:xfrm>
            <a:prstGeom prst="line">
              <a:avLst/>
            </a:prstGeom>
            <a:ln w="19050"/>
          </p:spPr>
          <p:style>
            <a:lnRef idx="1">
              <a:schemeClr val="dk1"/>
            </a:lnRef>
            <a:fillRef idx="0">
              <a:schemeClr val="dk1"/>
            </a:fillRef>
            <a:effectRef idx="0">
              <a:schemeClr val="dk1"/>
            </a:effectRef>
            <a:fontRef idx="minor">
              <a:schemeClr val="tx1"/>
            </a:fontRef>
          </p:style>
        </p:cxnSp>
        <p:cxnSp>
          <p:nvCxnSpPr>
            <p:cNvPr id="212" name="Straight Connector 211"/>
            <p:cNvCxnSpPr/>
            <p:nvPr/>
          </p:nvCxnSpPr>
          <p:spPr>
            <a:xfrm flipH="1">
              <a:off x="3569294" y="3175511"/>
              <a:ext cx="849118" cy="175045"/>
            </a:xfrm>
            <a:prstGeom prst="line">
              <a:avLst/>
            </a:prstGeom>
            <a:ln w="19050"/>
          </p:spPr>
          <p:style>
            <a:lnRef idx="1">
              <a:schemeClr val="dk1"/>
            </a:lnRef>
            <a:fillRef idx="0">
              <a:schemeClr val="dk1"/>
            </a:fillRef>
            <a:effectRef idx="0">
              <a:schemeClr val="dk1"/>
            </a:effectRef>
            <a:fontRef idx="minor">
              <a:schemeClr val="tx1"/>
            </a:fontRef>
          </p:style>
        </p:cxnSp>
        <p:cxnSp>
          <p:nvCxnSpPr>
            <p:cNvPr id="213" name="Straight Arrow Connector 212"/>
            <p:cNvCxnSpPr/>
            <p:nvPr/>
          </p:nvCxnSpPr>
          <p:spPr>
            <a:xfrm>
              <a:off x="3552182" y="3366419"/>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14" name="Straight Connector 213"/>
            <p:cNvCxnSpPr/>
            <p:nvPr/>
          </p:nvCxnSpPr>
          <p:spPr>
            <a:xfrm>
              <a:off x="4779752" y="3174814"/>
              <a:ext cx="586399" cy="201751"/>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15" name="Straight Connector 214"/>
            <p:cNvCxnSpPr/>
            <p:nvPr/>
          </p:nvCxnSpPr>
          <p:spPr>
            <a:xfrm flipH="1">
              <a:off x="5364345" y="3156768"/>
              <a:ext cx="457200" cy="22860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16" name="Straight Arrow Connector 215"/>
            <p:cNvCxnSpPr/>
            <p:nvPr/>
          </p:nvCxnSpPr>
          <p:spPr>
            <a:xfrm>
              <a:off x="5377053" y="3365037"/>
              <a:ext cx="0" cy="251460"/>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cxnSp>
          <p:nvCxnSpPr>
            <p:cNvPr id="217" name="Straight Connector 216"/>
            <p:cNvCxnSpPr/>
            <p:nvPr/>
          </p:nvCxnSpPr>
          <p:spPr>
            <a:xfrm>
              <a:off x="1392622" y="3982188"/>
              <a:ext cx="1219200" cy="292100"/>
            </a:xfrm>
            <a:prstGeom prst="line">
              <a:avLst/>
            </a:prstGeom>
            <a:ln w="19050"/>
          </p:spPr>
          <p:style>
            <a:lnRef idx="1">
              <a:schemeClr val="dk1"/>
            </a:lnRef>
            <a:fillRef idx="0">
              <a:schemeClr val="dk1"/>
            </a:fillRef>
            <a:effectRef idx="0">
              <a:schemeClr val="dk1"/>
            </a:effectRef>
            <a:fontRef idx="minor">
              <a:schemeClr val="tx1"/>
            </a:fontRef>
          </p:style>
        </p:cxnSp>
        <p:cxnSp>
          <p:nvCxnSpPr>
            <p:cNvPr id="218" name="Straight Connector 217"/>
            <p:cNvCxnSpPr/>
            <p:nvPr/>
          </p:nvCxnSpPr>
          <p:spPr>
            <a:xfrm>
              <a:off x="2405040" y="3969485"/>
              <a:ext cx="206782" cy="304762"/>
            </a:xfrm>
            <a:prstGeom prst="line">
              <a:avLst/>
            </a:prstGeom>
            <a:ln w="19050"/>
          </p:spPr>
          <p:style>
            <a:lnRef idx="1">
              <a:schemeClr val="dk1"/>
            </a:lnRef>
            <a:fillRef idx="0">
              <a:schemeClr val="dk1"/>
            </a:fillRef>
            <a:effectRef idx="0">
              <a:schemeClr val="dk1"/>
            </a:effectRef>
            <a:fontRef idx="minor">
              <a:schemeClr val="tx1"/>
            </a:fontRef>
          </p:style>
        </p:cxnSp>
        <p:cxnSp>
          <p:nvCxnSpPr>
            <p:cNvPr id="219" name="Straight Connector 218"/>
            <p:cNvCxnSpPr/>
            <p:nvPr/>
          </p:nvCxnSpPr>
          <p:spPr>
            <a:xfrm flipH="1">
              <a:off x="2611822" y="3969488"/>
              <a:ext cx="990601" cy="306052"/>
            </a:xfrm>
            <a:prstGeom prst="line">
              <a:avLst/>
            </a:prstGeom>
            <a:ln w="19050"/>
          </p:spPr>
          <p:style>
            <a:lnRef idx="1">
              <a:schemeClr val="dk1"/>
            </a:lnRef>
            <a:fillRef idx="0">
              <a:schemeClr val="dk1"/>
            </a:fillRef>
            <a:effectRef idx="0">
              <a:schemeClr val="dk1"/>
            </a:effectRef>
            <a:fontRef idx="minor">
              <a:schemeClr val="tx1"/>
            </a:fontRef>
          </p:style>
        </p:cxnSp>
        <p:cxnSp>
          <p:nvCxnSpPr>
            <p:cNvPr id="220" name="Straight Arrow Connector 219"/>
            <p:cNvCxnSpPr/>
            <p:nvPr/>
          </p:nvCxnSpPr>
          <p:spPr>
            <a:xfrm>
              <a:off x="2603294" y="4285621"/>
              <a:ext cx="1837328" cy="33784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5459633" y="3961424"/>
              <a:ext cx="749627" cy="222006"/>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flipH="1">
              <a:off x="6217661" y="3918284"/>
              <a:ext cx="508961" cy="265148"/>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flipH="1">
              <a:off x="6180522" y="3932518"/>
              <a:ext cx="1433733" cy="260934"/>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4" name="Straight Arrow Connector 223"/>
            <p:cNvCxnSpPr/>
            <p:nvPr/>
          </p:nvCxnSpPr>
          <p:spPr>
            <a:xfrm flipH="1">
              <a:off x="4647404" y="4189840"/>
              <a:ext cx="1570257" cy="433624"/>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3119822" y="4934674"/>
              <a:ext cx="495300" cy="13329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flipH="1">
              <a:off x="3602422" y="4951358"/>
              <a:ext cx="781945" cy="129306"/>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7" name="Straight Arrow Connector 226"/>
            <p:cNvCxnSpPr/>
            <p:nvPr/>
          </p:nvCxnSpPr>
          <p:spPr>
            <a:xfrm>
              <a:off x="3612597" y="5070886"/>
              <a:ext cx="0" cy="228600"/>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cxnSp>
          <p:nvCxnSpPr>
            <p:cNvPr id="228" name="Straight Connector 227"/>
            <p:cNvCxnSpPr>
              <a:stCxn id="206" idx="2"/>
            </p:cNvCxnSpPr>
            <p:nvPr/>
          </p:nvCxnSpPr>
          <p:spPr>
            <a:xfrm>
              <a:off x="4546394" y="4955443"/>
              <a:ext cx="884828" cy="125221"/>
            </a:xfrm>
            <a:prstGeom prst="line">
              <a:avLst/>
            </a:prstGeom>
            <a:ln w="19050"/>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flipH="1">
              <a:off x="5431222" y="4934674"/>
              <a:ext cx="558800" cy="145990"/>
            </a:xfrm>
            <a:prstGeom prst="line">
              <a:avLst/>
            </a:prstGeom>
            <a:ln w="19050"/>
          </p:spPr>
          <p:style>
            <a:lnRef idx="1">
              <a:schemeClr val="dk1"/>
            </a:lnRef>
            <a:fillRef idx="0">
              <a:schemeClr val="dk1"/>
            </a:fillRef>
            <a:effectRef idx="0">
              <a:schemeClr val="dk1"/>
            </a:effectRef>
            <a:fontRef idx="minor">
              <a:schemeClr val="tx1"/>
            </a:fontRef>
          </p:style>
        </p:cxnSp>
        <p:cxnSp>
          <p:nvCxnSpPr>
            <p:cNvPr id="230" name="Straight Arrow Connector 229"/>
            <p:cNvCxnSpPr/>
            <p:nvPr/>
          </p:nvCxnSpPr>
          <p:spPr>
            <a:xfrm>
              <a:off x="5431222" y="5080664"/>
              <a:ext cx="521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31" name="TextBox 230"/>
            <p:cNvSpPr txBox="1"/>
            <p:nvPr/>
          </p:nvSpPr>
          <p:spPr>
            <a:xfrm>
              <a:off x="5509104" y="1803625"/>
              <a:ext cx="848309" cy="400110"/>
            </a:xfrm>
            <a:prstGeom prst="rect">
              <a:avLst/>
            </a:prstGeom>
            <a:noFill/>
          </p:spPr>
          <p:txBody>
            <a:bodyPr wrap="none" rtlCol="0">
              <a:spAutoFit/>
            </a:bodyPr>
            <a:lstStyle/>
            <a:p>
              <a:r>
                <a:rPr lang="en-US" sz="2000" dirty="0" smtClean="0">
                  <a:solidFill>
                    <a:srgbClr val="00B050"/>
                  </a:solidFill>
                </a:rPr>
                <a:t>abs(a</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32" name="TextBox 231"/>
            <p:cNvSpPr txBox="1"/>
            <p:nvPr/>
          </p:nvSpPr>
          <p:spPr>
            <a:xfrm>
              <a:off x="3857380" y="1815388"/>
              <a:ext cx="1334724" cy="400110"/>
            </a:xfrm>
            <a:prstGeom prst="rect">
              <a:avLst/>
            </a:prstGeom>
            <a:noFill/>
          </p:spPr>
          <p:txBody>
            <a:bodyPr wrap="none" rtlCol="0">
              <a:spAutoFit/>
            </a:bodyPr>
            <a:lstStyle/>
            <a:p>
              <a:pPr algn="ctr"/>
              <a:r>
                <a:rPr lang="en-US" sz="2000" dirty="0" smtClean="0"/>
                <a:t>edge(0,6,a</a:t>
              </a:r>
              <a:r>
                <a:rPr lang="en-US" sz="2000" baseline="-25000" dirty="0" smtClean="0"/>
                <a:t>0</a:t>
              </a:r>
              <a:r>
                <a:rPr lang="en-US" sz="2000" dirty="0" smtClean="0"/>
                <a:t>)</a:t>
              </a:r>
              <a:endParaRPr lang="en-US" sz="2000" dirty="0"/>
            </a:p>
          </p:txBody>
        </p:sp>
        <p:cxnSp>
          <p:nvCxnSpPr>
            <p:cNvPr id="233" name="Straight Connector 232"/>
            <p:cNvCxnSpPr/>
            <p:nvPr/>
          </p:nvCxnSpPr>
          <p:spPr>
            <a:xfrm>
              <a:off x="3070465" y="2215498"/>
              <a:ext cx="1491396" cy="326424"/>
            </a:xfrm>
            <a:prstGeom prst="line">
              <a:avLst/>
            </a:prstGeom>
            <a:ln w="19050"/>
          </p:spPr>
          <p:style>
            <a:lnRef idx="1">
              <a:schemeClr val="dk1"/>
            </a:lnRef>
            <a:fillRef idx="0">
              <a:schemeClr val="dk1"/>
            </a:fillRef>
            <a:effectRef idx="0">
              <a:schemeClr val="dk1"/>
            </a:effectRef>
            <a:fontRef idx="minor">
              <a:schemeClr val="tx1"/>
            </a:fontRef>
          </p:style>
        </p:cxnSp>
        <p:cxnSp>
          <p:nvCxnSpPr>
            <p:cNvPr id="234" name="Straight Connector 233"/>
            <p:cNvCxnSpPr/>
            <p:nvPr/>
          </p:nvCxnSpPr>
          <p:spPr>
            <a:xfrm>
              <a:off x="4561861" y="2215498"/>
              <a:ext cx="1" cy="339123"/>
            </a:xfrm>
            <a:prstGeom prst="line">
              <a:avLst/>
            </a:prstGeom>
            <a:ln w="19050"/>
          </p:spPr>
          <p:style>
            <a:lnRef idx="1">
              <a:schemeClr val="dk1"/>
            </a:lnRef>
            <a:fillRef idx="0">
              <a:schemeClr val="dk1"/>
            </a:fillRef>
            <a:effectRef idx="0">
              <a:schemeClr val="dk1"/>
            </a:effectRef>
            <a:fontRef idx="minor">
              <a:schemeClr val="tx1"/>
            </a:fontRef>
          </p:style>
        </p:cxnSp>
        <p:cxnSp>
          <p:nvCxnSpPr>
            <p:cNvPr id="235" name="Straight Connector 234"/>
            <p:cNvCxnSpPr>
              <a:stCxn id="231" idx="2"/>
            </p:cNvCxnSpPr>
            <p:nvPr/>
          </p:nvCxnSpPr>
          <p:spPr>
            <a:xfrm flipH="1">
              <a:off x="4561863" y="2203735"/>
              <a:ext cx="1371396" cy="344721"/>
            </a:xfrm>
            <a:prstGeom prst="line">
              <a:avLst/>
            </a:prstGeom>
            <a:ln w="19050"/>
          </p:spPr>
          <p:style>
            <a:lnRef idx="1">
              <a:schemeClr val="dk1"/>
            </a:lnRef>
            <a:fillRef idx="0">
              <a:schemeClr val="dk1"/>
            </a:fillRef>
            <a:effectRef idx="0">
              <a:schemeClr val="dk1"/>
            </a:effectRef>
            <a:fontRef idx="minor">
              <a:schemeClr val="tx1"/>
            </a:fontRef>
          </p:style>
        </p:cxnSp>
        <p:cxnSp>
          <p:nvCxnSpPr>
            <p:cNvPr id="236" name="Straight Arrow Connector 235"/>
            <p:cNvCxnSpPr/>
            <p:nvPr/>
          </p:nvCxnSpPr>
          <p:spPr>
            <a:xfrm flipH="1">
              <a:off x="4561861" y="2529221"/>
              <a:ext cx="1"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37" name="TextBox 236"/>
            <p:cNvSpPr txBox="1"/>
            <p:nvPr/>
          </p:nvSpPr>
          <p:spPr>
            <a:xfrm>
              <a:off x="2603294" y="1809247"/>
              <a:ext cx="1074333" cy="400110"/>
            </a:xfrm>
            <a:prstGeom prst="rect">
              <a:avLst/>
            </a:prstGeom>
            <a:noFill/>
          </p:spPr>
          <p:txBody>
            <a:bodyPr wrap="none" rtlCol="0">
              <a:spAutoFit/>
            </a:bodyPr>
            <a:lstStyle/>
            <a:p>
              <a:r>
                <a:rPr lang="en-US" sz="2000" dirty="0" smtClean="0"/>
                <a:t>path(0,0)</a:t>
              </a:r>
              <a:endParaRPr lang="en-US" sz="2000" dirty="0"/>
            </a:p>
          </p:txBody>
        </p:sp>
        <p:cxnSp>
          <p:nvCxnSpPr>
            <p:cNvPr id="238" name="Straight Connector 237"/>
            <p:cNvCxnSpPr>
              <a:stCxn id="239" idx="2"/>
            </p:cNvCxnSpPr>
            <p:nvPr/>
          </p:nvCxnSpPr>
          <p:spPr>
            <a:xfrm>
              <a:off x="2254705" y="3166977"/>
              <a:ext cx="1347717" cy="199390"/>
            </a:xfrm>
            <a:prstGeom prst="line">
              <a:avLst/>
            </a:prstGeom>
            <a:ln w="19050"/>
          </p:spPr>
          <p:style>
            <a:lnRef idx="1">
              <a:schemeClr val="dk1"/>
            </a:lnRef>
            <a:fillRef idx="0">
              <a:schemeClr val="dk1"/>
            </a:fillRef>
            <a:effectRef idx="0">
              <a:schemeClr val="dk1"/>
            </a:effectRef>
            <a:fontRef idx="minor">
              <a:schemeClr val="tx1"/>
            </a:fontRef>
          </p:style>
        </p:cxnSp>
        <p:sp>
          <p:nvSpPr>
            <p:cNvPr id="239" name="TextBox 238"/>
            <p:cNvSpPr txBox="1"/>
            <p:nvPr/>
          </p:nvSpPr>
          <p:spPr>
            <a:xfrm>
              <a:off x="1830550" y="2766867"/>
              <a:ext cx="848309" cy="400110"/>
            </a:xfrm>
            <a:prstGeom prst="rect">
              <a:avLst/>
            </a:prstGeom>
            <a:noFill/>
          </p:spPr>
          <p:txBody>
            <a:bodyPr wrap="none" rtlCol="0">
              <a:spAutoFit/>
            </a:bodyPr>
            <a:lstStyle/>
            <a:p>
              <a:r>
                <a:rPr lang="en-US" sz="2000" dirty="0" smtClean="0">
                  <a:solidFill>
                    <a:srgbClr val="00B050"/>
                  </a:solidFill>
                </a:rPr>
                <a:t>abs(a</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cxnSp>
          <p:nvCxnSpPr>
            <p:cNvPr id="240" name="Straight Connector 239"/>
            <p:cNvCxnSpPr/>
            <p:nvPr/>
          </p:nvCxnSpPr>
          <p:spPr>
            <a:xfrm flipH="1">
              <a:off x="5364345" y="3125690"/>
              <a:ext cx="1470022" cy="264516"/>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41" name="TextBox 240"/>
            <p:cNvSpPr txBox="1"/>
            <p:nvPr/>
          </p:nvSpPr>
          <p:spPr>
            <a:xfrm>
              <a:off x="6535710" y="2754082"/>
              <a:ext cx="875561" cy="400110"/>
            </a:xfrm>
            <a:prstGeom prst="rect">
              <a:avLst/>
            </a:prstGeom>
            <a:noFill/>
          </p:spPr>
          <p:txBody>
            <a:bodyPr wrap="none" rtlCol="0">
              <a:spAutoFit/>
            </a:bodyPr>
            <a:lstStyle/>
            <a:p>
              <a:r>
                <a:rPr lang="en-US" sz="2000" dirty="0" smtClean="0">
                  <a:solidFill>
                    <a:schemeClr val="bg1">
                      <a:lumMod val="85000"/>
                    </a:schemeClr>
                  </a:solidFill>
                </a:rPr>
                <a:t>abs(b</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42" name="TextBox 241"/>
            <p:cNvSpPr txBox="1"/>
            <p:nvPr/>
          </p:nvSpPr>
          <p:spPr>
            <a:xfrm>
              <a:off x="1468822" y="4547264"/>
              <a:ext cx="851515" cy="400110"/>
            </a:xfrm>
            <a:prstGeom prst="rect">
              <a:avLst/>
            </a:prstGeom>
            <a:noFill/>
          </p:spPr>
          <p:txBody>
            <a:bodyPr wrap="none" rtlCol="0">
              <a:spAutoFit/>
            </a:bodyPr>
            <a:lstStyle/>
            <a:p>
              <a:r>
                <a:rPr lang="en-US" sz="2000" dirty="0" smtClean="0">
                  <a:solidFill>
                    <a:schemeClr val="bg1">
                      <a:lumMod val="85000"/>
                    </a:schemeClr>
                  </a:solidFill>
                </a:rPr>
                <a:t>abs(c</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cxnSp>
          <p:nvCxnSpPr>
            <p:cNvPr id="243" name="Straight Connector 242"/>
            <p:cNvCxnSpPr>
              <a:stCxn id="242" idx="2"/>
            </p:cNvCxnSpPr>
            <p:nvPr/>
          </p:nvCxnSpPr>
          <p:spPr>
            <a:xfrm>
              <a:off x="1894580" y="4947374"/>
              <a:ext cx="1707842" cy="13329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44" name="Straight Connector 243"/>
            <p:cNvCxnSpPr/>
            <p:nvPr/>
          </p:nvCxnSpPr>
          <p:spPr>
            <a:xfrm flipH="1">
              <a:off x="5418522" y="4928264"/>
              <a:ext cx="1765300" cy="165100"/>
            </a:xfrm>
            <a:prstGeom prst="line">
              <a:avLst/>
            </a:prstGeom>
            <a:ln w="19050"/>
          </p:spPr>
          <p:style>
            <a:lnRef idx="1">
              <a:schemeClr val="dk1"/>
            </a:lnRef>
            <a:fillRef idx="0">
              <a:schemeClr val="dk1"/>
            </a:fillRef>
            <a:effectRef idx="0">
              <a:schemeClr val="dk1"/>
            </a:effectRef>
            <a:fontRef idx="minor">
              <a:schemeClr val="tx1"/>
            </a:fontRef>
          </p:style>
        </p:cxnSp>
        <p:sp>
          <p:nvSpPr>
            <p:cNvPr id="245" name="TextBox 244"/>
            <p:cNvSpPr txBox="1"/>
            <p:nvPr/>
          </p:nvSpPr>
          <p:spPr>
            <a:xfrm>
              <a:off x="6726622" y="4547264"/>
              <a:ext cx="872355" cy="400110"/>
            </a:xfrm>
            <a:prstGeom prst="rect">
              <a:avLst/>
            </a:prstGeom>
            <a:noFill/>
          </p:spPr>
          <p:txBody>
            <a:bodyPr wrap="none" rtlCol="0">
              <a:spAutoFit/>
            </a:bodyPr>
            <a:lstStyle/>
            <a:p>
              <a:r>
                <a:rPr lang="en-US" sz="2000" dirty="0" smtClean="0">
                  <a:solidFill>
                    <a:srgbClr val="00B050"/>
                  </a:solidFill>
                </a:rPr>
                <a:t>abs(d</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grpSp>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57" name="TextBox 56"/>
              <p:cNvSpPr txBox="1"/>
              <p:nvPr/>
            </p:nvSpPr>
            <p:spPr>
              <a:xfrm>
                <a:off x="4795019" y="5731727"/>
                <a:ext cx="1274007" cy="400110"/>
              </a:xfrm>
              <a:prstGeom prst="rect">
                <a:avLst/>
              </a:prstGeom>
              <a:noFill/>
            </p:spPr>
            <p:txBody>
              <a:bodyPr wrap="square" rtlCol="0">
                <a:spAutoFit/>
              </a:bodyPr>
              <a:lstStyle/>
              <a:p>
                <a:pPr algn="ctr"/>
                <a:r>
                  <a:rPr lang="en-US" sz="2000" dirty="0">
                    <a:solidFill>
                      <a:srgbClr val="00B050"/>
                    </a:solidFill>
                  </a:rPr>
                  <a:t>a</a:t>
                </a:r>
                <a:r>
                  <a:rPr lang="en-US" sz="2000" baseline="-25000" dirty="0">
                    <a:solidFill>
                      <a:srgbClr val="00B050"/>
                    </a:solidFill>
                  </a:rPr>
                  <a:t>0</a:t>
                </a:r>
                <a14:m>
                  <m:oMath xmlns:m="http://schemas.openxmlformats.org/officeDocument/2006/math" xmlns="" xmlns:mv="urn:schemas-microsoft-com:mac:vml">
                    <m:r>
                      <a:rPr lang="en-US" sz="2000" i="1">
                        <a:latin typeface="Cambria Math" panose="02040503050406030204" pitchFamily="18" charset="0"/>
                      </a:rPr>
                      <m:t>∗</m:t>
                    </m:r>
                  </m:oMath>
                </a14:m>
                <a:r>
                  <a:rPr lang="en-US" sz="2000" dirty="0">
                    <a:solidFill>
                      <a:srgbClr val="00B050"/>
                    </a:solidFill>
                  </a:rPr>
                  <a:t>c</a:t>
                </a:r>
                <a:r>
                  <a:rPr lang="en-US" sz="2000" baseline="-25000" dirty="0">
                    <a:solidFill>
                      <a:srgbClr val="00B050"/>
                    </a:solidFill>
                  </a:rPr>
                  <a:t>0</a:t>
                </a:r>
                <a14:m>
                  <m:oMath xmlns:m="http://schemas.openxmlformats.org/officeDocument/2006/math" xmlns="" xmlns:mv="urn:schemas-microsoft-com:mac:vml">
                    <m:r>
                      <m:rPr>
                        <m:nor/>
                      </m:rPr>
                      <a:rPr lang="en-US" sz="2000" dirty="0" smtClean="0">
                        <a:solidFill>
                          <a:srgbClr val="00B050"/>
                        </a:solidFill>
                      </a:rPr>
                      <m:t>d</m:t>
                    </m:r>
                    <m:r>
                      <m:rPr>
                        <m:nor/>
                      </m:rPr>
                      <a:rPr lang="en-US" sz="2000" baseline="-25000" dirty="0">
                        <a:solidFill>
                          <a:srgbClr val="00B050"/>
                        </a:solidFill>
                      </a:rPr>
                      <m:t>0</m:t>
                    </m:r>
                  </m:oMath>
                </a14:m>
                <a:endParaRPr lang="en-US" sz="2000" dirty="0"/>
              </a:p>
            </p:txBody>
          </p:sp>
        </mc:Choice>
        <mc:Fallback>
          <p:sp>
            <p:nvSpPr>
              <p:cNvPr id="57" name="TextBox 56"/>
              <p:cNvSpPr txBox="1">
                <a:spLocks noRot="1" noChangeAspect="1" noMove="1" noResize="1" noEditPoints="1" noAdjustHandles="1" noChangeArrowheads="1" noChangeShapeType="1" noTextEdit="1"/>
              </p:cNvSpPr>
              <p:nvPr/>
            </p:nvSpPr>
            <p:spPr>
              <a:xfrm>
                <a:off x="4795019" y="5731727"/>
                <a:ext cx="1274007" cy="400110"/>
              </a:xfrm>
              <a:prstGeom prst="rect">
                <a:avLst/>
              </a:prstGeom>
              <a:blipFill rotWithShape="0">
                <a:blip r:embed="rId3"/>
                <a:stretch>
                  <a:fillRect t="-6061" b="-27273"/>
                </a:stretch>
              </a:blipFill>
            </p:spPr>
            <p:txBody>
              <a:bodyPr/>
              <a:lstStyle/>
              <a:p>
                <a:r>
                  <a:rPr lang="en-US">
                    <a:noFill/>
                  </a:rPr>
                  <a:t> </a:t>
                </a:r>
              </a:p>
            </p:txBody>
          </p:sp>
        </mc:Fallback>
      </mc:AlternateContent>
      <p:sp>
        <p:nvSpPr>
          <p:cNvPr id="56" name="Date Placeholder 55"/>
          <p:cNvSpPr>
            <a:spLocks noGrp="1"/>
          </p:cNvSpPr>
          <p:nvPr>
            <p:ph type="dt" sz="half" idx="10"/>
          </p:nvPr>
        </p:nvSpPr>
        <p:spPr/>
        <p:txBody>
          <a:bodyPr/>
          <a:lstStyle/>
          <a:p>
            <a:fld id="{60D8AA29-6D46-2442-ACF3-7A0B8C4F3987}"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258355108"/>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advTm="3681"/>
    </mc:Choice>
    <mc:Fallback>
      <mp:transition xmlns:mp="http://schemas.microsoft.com/office/mac/powerpoint/2008/main" spd="slow" advTm="3681"/>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Iteration 1 - derivation graph</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grpSp>
        <p:nvGrpSpPr>
          <p:cNvPr id="143" name="Group 142"/>
          <p:cNvGrpSpPr/>
          <p:nvPr/>
        </p:nvGrpSpPr>
        <p:grpSpPr>
          <a:xfrm>
            <a:off x="983982" y="1658596"/>
            <a:ext cx="7196131" cy="3981193"/>
            <a:chOff x="983982" y="1658596"/>
            <a:chExt cx="7196131" cy="3981193"/>
          </a:xfrm>
        </p:grpSpPr>
        <p:sp>
          <p:nvSpPr>
            <p:cNvPr id="144" name="TextBox 143"/>
            <p:cNvSpPr txBox="1"/>
            <p:nvPr/>
          </p:nvSpPr>
          <p:spPr>
            <a:xfrm>
              <a:off x="7307758" y="3517750"/>
              <a:ext cx="872355" cy="400110"/>
            </a:xfrm>
            <a:prstGeom prst="rect">
              <a:avLst/>
            </a:prstGeom>
            <a:noFill/>
          </p:spPr>
          <p:txBody>
            <a:bodyPr wrap="none" rtlCol="0">
              <a:spAutoFit/>
            </a:bodyPr>
            <a:lstStyle/>
            <a:p>
              <a:r>
                <a:rPr lang="en-US" sz="2000" dirty="0" smtClean="0">
                  <a:solidFill>
                    <a:srgbClr val="00B050"/>
                  </a:solidFill>
                </a:rPr>
                <a:t>abs(d</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cxnSp>
          <p:nvCxnSpPr>
            <p:cNvPr id="145" name="Straight Arrow Connector 144"/>
            <p:cNvCxnSpPr/>
            <p:nvPr/>
          </p:nvCxnSpPr>
          <p:spPr>
            <a:xfrm>
              <a:off x="3105863" y="1658596"/>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46" name="TextBox 145"/>
            <p:cNvSpPr txBox="1"/>
            <p:nvPr/>
          </p:nvSpPr>
          <p:spPr>
            <a:xfrm>
              <a:off x="4016414" y="2766945"/>
              <a:ext cx="1074333" cy="400110"/>
            </a:xfrm>
            <a:prstGeom prst="rect">
              <a:avLst/>
            </a:prstGeom>
            <a:noFill/>
          </p:spPr>
          <p:txBody>
            <a:bodyPr wrap="none" rtlCol="0">
              <a:spAutoFit/>
            </a:bodyPr>
            <a:lstStyle/>
            <a:p>
              <a:r>
                <a:rPr lang="en-US" sz="2000" dirty="0" smtClean="0"/>
                <a:t>path(0,6)</a:t>
              </a:r>
              <a:endParaRPr lang="en-US" sz="2000" dirty="0"/>
            </a:p>
          </p:txBody>
        </p:sp>
        <p:sp>
          <p:nvSpPr>
            <p:cNvPr id="147" name="TextBox 146"/>
            <p:cNvSpPr txBox="1"/>
            <p:nvPr/>
          </p:nvSpPr>
          <p:spPr>
            <a:xfrm>
              <a:off x="2686776" y="2766867"/>
              <a:ext cx="1334724" cy="400110"/>
            </a:xfrm>
            <a:prstGeom prst="rect">
              <a:avLst/>
            </a:prstGeom>
            <a:noFill/>
          </p:spPr>
          <p:txBody>
            <a:bodyPr wrap="none" rtlCol="0">
              <a:spAutoFit/>
            </a:bodyPr>
            <a:lstStyle/>
            <a:p>
              <a:pPr algn="ctr"/>
              <a:r>
                <a:rPr lang="en-US" sz="2000" dirty="0" smtClean="0">
                  <a:solidFill>
                    <a:schemeClr val="bg1">
                      <a:lumMod val="85000"/>
                    </a:schemeClr>
                  </a:solidFill>
                </a:rPr>
                <a:t>edge(6,1,a</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148" name="TextBox 147"/>
            <p:cNvSpPr txBox="1"/>
            <p:nvPr/>
          </p:nvSpPr>
          <p:spPr>
            <a:xfrm>
              <a:off x="5094814" y="2766857"/>
              <a:ext cx="1361975" cy="400110"/>
            </a:xfrm>
            <a:prstGeom prst="rect">
              <a:avLst/>
            </a:prstGeom>
            <a:noFill/>
          </p:spPr>
          <p:txBody>
            <a:bodyPr wrap="none" rtlCol="0">
              <a:spAutoFit/>
            </a:bodyPr>
            <a:lstStyle/>
            <a:p>
              <a:pPr algn="ctr"/>
              <a:r>
                <a:rPr lang="en-US" sz="2000" dirty="0" smtClean="0"/>
                <a:t>edge(6,4,b</a:t>
              </a:r>
              <a:r>
                <a:rPr lang="en-US" sz="2000" baseline="-25000" dirty="0" smtClean="0"/>
                <a:t>0</a:t>
              </a:r>
              <a:r>
                <a:rPr lang="en-US" sz="2000" dirty="0" smtClean="0"/>
                <a:t>)</a:t>
              </a:r>
              <a:endParaRPr lang="en-US" sz="2000" dirty="0"/>
            </a:p>
          </p:txBody>
        </p:sp>
        <p:sp>
          <p:nvSpPr>
            <p:cNvPr id="149" name="TextBox 148"/>
            <p:cNvSpPr txBox="1"/>
            <p:nvPr/>
          </p:nvSpPr>
          <p:spPr>
            <a:xfrm>
              <a:off x="3154747" y="3519138"/>
              <a:ext cx="1074333" cy="400110"/>
            </a:xfrm>
            <a:prstGeom prst="rect">
              <a:avLst/>
            </a:prstGeom>
            <a:noFill/>
          </p:spPr>
          <p:txBody>
            <a:bodyPr wrap="none" rtlCol="0">
              <a:spAutoFit/>
            </a:bodyPr>
            <a:lstStyle/>
            <a:p>
              <a:r>
                <a:rPr lang="en-US" sz="2000" dirty="0" smtClean="0">
                  <a:solidFill>
                    <a:schemeClr val="bg1">
                      <a:lumMod val="85000"/>
                    </a:schemeClr>
                  </a:solidFill>
                </a:rPr>
                <a:t>path(0,1)</a:t>
              </a:r>
              <a:endParaRPr lang="en-US" sz="2000" dirty="0">
                <a:solidFill>
                  <a:schemeClr val="bg1">
                    <a:lumMod val="85000"/>
                  </a:schemeClr>
                </a:solidFill>
              </a:endParaRPr>
            </a:p>
          </p:txBody>
        </p:sp>
        <p:sp>
          <p:nvSpPr>
            <p:cNvPr id="150" name="TextBox 149"/>
            <p:cNvSpPr txBox="1"/>
            <p:nvPr/>
          </p:nvSpPr>
          <p:spPr>
            <a:xfrm>
              <a:off x="4844823" y="3519137"/>
              <a:ext cx="1074333" cy="400110"/>
            </a:xfrm>
            <a:prstGeom prst="rect">
              <a:avLst/>
            </a:prstGeom>
            <a:noFill/>
          </p:spPr>
          <p:txBody>
            <a:bodyPr wrap="none" rtlCol="0">
              <a:spAutoFit/>
            </a:bodyPr>
            <a:lstStyle/>
            <a:p>
              <a:r>
                <a:rPr lang="en-US" sz="2000" dirty="0" smtClean="0"/>
                <a:t>path(0,4)</a:t>
              </a:r>
              <a:endParaRPr lang="en-US" sz="2000" dirty="0"/>
            </a:p>
          </p:txBody>
        </p:sp>
        <p:sp>
          <p:nvSpPr>
            <p:cNvPr id="151" name="TextBox 150"/>
            <p:cNvSpPr txBox="1"/>
            <p:nvPr/>
          </p:nvSpPr>
          <p:spPr>
            <a:xfrm>
              <a:off x="983982" y="3519136"/>
              <a:ext cx="851515" cy="400110"/>
            </a:xfrm>
            <a:prstGeom prst="rect">
              <a:avLst/>
            </a:prstGeom>
            <a:noFill/>
          </p:spPr>
          <p:txBody>
            <a:bodyPr wrap="none" rtlCol="0">
              <a:spAutoFit/>
            </a:bodyPr>
            <a:lstStyle/>
            <a:p>
              <a:r>
                <a:rPr lang="en-US" sz="2000" dirty="0" smtClean="0">
                  <a:solidFill>
                    <a:schemeClr val="bg1">
                      <a:lumMod val="85000"/>
                    </a:schemeClr>
                  </a:solidFill>
                </a:rPr>
                <a:t>abs(c</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04" name="TextBox 203"/>
            <p:cNvSpPr txBox="1"/>
            <p:nvPr/>
          </p:nvSpPr>
          <p:spPr>
            <a:xfrm>
              <a:off x="1829159" y="3519135"/>
              <a:ext cx="1337930" cy="400110"/>
            </a:xfrm>
            <a:prstGeom prst="rect">
              <a:avLst/>
            </a:prstGeom>
            <a:noFill/>
          </p:spPr>
          <p:txBody>
            <a:bodyPr wrap="none" rtlCol="0">
              <a:spAutoFit/>
            </a:bodyPr>
            <a:lstStyle/>
            <a:p>
              <a:pPr algn="ctr"/>
              <a:r>
                <a:rPr lang="en-US" sz="2000" dirty="0" smtClean="0">
                  <a:solidFill>
                    <a:schemeClr val="bg1">
                      <a:lumMod val="85000"/>
                    </a:schemeClr>
                  </a:solidFill>
                </a:rPr>
                <a:t>edge(1,7,c</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05" name="TextBox 204"/>
            <p:cNvSpPr txBox="1"/>
            <p:nvPr/>
          </p:nvSpPr>
          <p:spPr>
            <a:xfrm>
              <a:off x="5925593" y="3518194"/>
              <a:ext cx="1358769" cy="400110"/>
            </a:xfrm>
            <a:prstGeom prst="rect">
              <a:avLst/>
            </a:prstGeom>
            <a:noFill/>
          </p:spPr>
          <p:txBody>
            <a:bodyPr wrap="none" rtlCol="0">
              <a:spAutoFit/>
            </a:bodyPr>
            <a:lstStyle/>
            <a:p>
              <a:pPr algn="ctr"/>
              <a:r>
                <a:rPr lang="en-US" sz="2000" dirty="0" smtClean="0"/>
                <a:t>edge(4,7,d</a:t>
              </a:r>
              <a:r>
                <a:rPr lang="en-US" sz="2000" baseline="-25000" dirty="0" smtClean="0"/>
                <a:t>0</a:t>
              </a:r>
              <a:r>
                <a:rPr lang="en-US" sz="2000" dirty="0" smtClean="0"/>
                <a:t>)</a:t>
              </a:r>
              <a:endParaRPr lang="en-US" sz="2000" dirty="0"/>
            </a:p>
          </p:txBody>
        </p:sp>
        <p:sp>
          <p:nvSpPr>
            <p:cNvPr id="206" name="TextBox 205"/>
            <p:cNvSpPr txBox="1"/>
            <p:nvPr/>
          </p:nvSpPr>
          <p:spPr>
            <a:xfrm>
              <a:off x="4009227" y="4555333"/>
              <a:ext cx="1074333" cy="400110"/>
            </a:xfrm>
            <a:prstGeom prst="rect">
              <a:avLst/>
            </a:prstGeom>
            <a:noFill/>
          </p:spPr>
          <p:txBody>
            <a:bodyPr wrap="none" rtlCol="0">
              <a:spAutoFit/>
            </a:bodyPr>
            <a:lstStyle/>
            <a:p>
              <a:r>
                <a:rPr lang="en-US" sz="2000" dirty="0" smtClean="0"/>
                <a:t>path(0,7)</a:t>
              </a:r>
              <a:endParaRPr lang="en-US" sz="2000" dirty="0"/>
            </a:p>
          </p:txBody>
        </p:sp>
        <p:sp>
          <p:nvSpPr>
            <p:cNvPr id="207" name="TextBox 206"/>
            <p:cNvSpPr txBox="1"/>
            <p:nvPr/>
          </p:nvSpPr>
          <p:spPr>
            <a:xfrm>
              <a:off x="2438157" y="4547264"/>
              <a:ext cx="1337930" cy="400110"/>
            </a:xfrm>
            <a:prstGeom prst="rect">
              <a:avLst/>
            </a:prstGeom>
            <a:noFill/>
          </p:spPr>
          <p:txBody>
            <a:bodyPr wrap="none" rtlCol="0">
              <a:spAutoFit/>
            </a:bodyPr>
            <a:lstStyle/>
            <a:p>
              <a:pPr algn="ctr"/>
              <a:r>
                <a:rPr lang="en-US" sz="2000" dirty="0" smtClean="0">
                  <a:solidFill>
                    <a:schemeClr val="bg1">
                      <a:lumMod val="85000"/>
                    </a:schemeClr>
                  </a:solidFill>
                </a:rPr>
                <a:t>edge(7,2,c</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08" name="TextBox 207"/>
            <p:cNvSpPr txBox="1"/>
            <p:nvPr/>
          </p:nvSpPr>
          <p:spPr>
            <a:xfrm>
              <a:off x="5272537" y="4547264"/>
              <a:ext cx="1358770" cy="400110"/>
            </a:xfrm>
            <a:prstGeom prst="rect">
              <a:avLst/>
            </a:prstGeom>
            <a:noFill/>
          </p:spPr>
          <p:txBody>
            <a:bodyPr wrap="none" rtlCol="0">
              <a:spAutoFit/>
            </a:bodyPr>
            <a:lstStyle/>
            <a:p>
              <a:pPr algn="ctr"/>
              <a:r>
                <a:rPr lang="en-US" sz="2000" dirty="0" smtClean="0"/>
                <a:t>edge(7,5,d</a:t>
              </a:r>
              <a:r>
                <a:rPr lang="en-US" sz="2000" baseline="-25000" dirty="0" smtClean="0"/>
                <a:t>0</a:t>
              </a:r>
              <a:r>
                <a:rPr lang="en-US" sz="2000" dirty="0" smtClean="0"/>
                <a:t>)</a:t>
              </a:r>
              <a:endParaRPr lang="en-US" sz="2000" dirty="0"/>
            </a:p>
          </p:txBody>
        </p:sp>
        <p:sp>
          <p:nvSpPr>
            <p:cNvPr id="209" name="TextBox 208"/>
            <p:cNvSpPr txBox="1"/>
            <p:nvPr/>
          </p:nvSpPr>
          <p:spPr>
            <a:xfrm>
              <a:off x="3070465" y="5332012"/>
              <a:ext cx="1074333" cy="307777"/>
            </a:xfrm>
            <a:prstGeom prst="rect">
              <a:avLst/>
            </a:prstGeom>
            <a:noFill/>
            <a:ln w="19050">
              <a:solidFill>
                <a:schemeClr val="bg1">
                  <a:lumMod val="85000"/>
                </a:schemeClr>
              </a:solidFill>
              <a:prstDash val="solid"/>
            </a:ln>
          </p:spPr>
          <p:txBody>
            <a:bodyPr wrap="none" tIns="0" bIns="0" rtlCol="0" anchor="t" anchorCtr="0">
              <a:spAutoFit/>
            </a:bodyPr>
            <a:lstStyle/>
            <a:p>
              <a:pPr algn="ctr"/>
              <a:r>
                <a:rPr lang="en-US" sz="2000" dirty="0" smtClean="0">
                  <a:solidFill>
                    <a:schemeClr val="bg1">
                      <a:lumMod val="85000"/>
                    </a:schemeClr>
                  </a:solidFill>
                </a:rPr>
                <a:t>path(0,2)</a:t>
              </a:r>
              <a:endParaRPr lang="en-US" sz="2000" dirty="0">
                <a:solidFill>
                  <a:schemeClr val="bg1">
                    <a:lumMod val="85000"/>
                  </a:schemeClr>
                </a:solidFill>
              </a:endParaRPr>
            </a:p>
          </p:txBody>
        </p:sp>
        <p:sp>
          <p:nvSpPr>
            <p:cNvPr id="210" name="TextBox 209"/>
            <p:cNvSpPr txBox="1"/>
            <p:nvPr/>
          </p:nvSpPr>
          <p:spPr>
            <a:xfrm>
              <a:off x="4899265" y="5332012"/>
              <a:ext cx="1074333" cy="307777"/>
            </a:xfrm>
            <a:prstGeom prst="rect">
              <a:avLst/>
            </a:prstGeom>
            <a:noFill/>
            <a:ln w="19050">
              <a:solidFill>
                <a:srgbClr val="0070C0"/>
              </a:solidFill>
            </a:ln>
          </p:spPr>
          <p:txBody>
            <a:bodyPr wrap="none" tIns="0" bIns="0" rtlCol="0" anchor="t" anchorCtr="0">
              <a:spAutoFit/>
            </a:bodyPr>
            <a:lstStyle/>
            <a:p>
              <a:pPr algn="ctr"/>
              <a:r>
                <a:rPr lang="en-US" sz="2000" dirty="0" smtClean="0"/>
                <a:t>path(0,5)</a:t>
              </a:r>
              <a:endParaRPr lang="en-US" sz="2000" dirty="0"/>
            </a:p>
          </p:txBody>
        </p:sp>
        <p:cxnSp>
          <p:nvCxnSpPr>
            <p:cNvPr id="211" name="Straight Connector 210"/>
            <p:cNvCxnSpPr/>
            <p:nvPr/>
          </p:nvCxnSpPr>
          <p:spPr>
            <a:xfrm>
              <a:off x="3135525" y="3138910"/>
              <a:ext cx="425495" cy="221329"/>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12" name="Straight Connector 211"/>
            <p:cNvCxnSpPr/>
            <p:nvPr/>
          </p:nvCxnSpPr>
          <p:spPr>
            <a:xfrm flipH="1">
              <a:off x="3569294" y="3175511"/>
              <a:ext cx="849118" cy="175045"/>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13" name="Straight Arrow Connector 212"/>
            <p:cNvCxnSpPr/>
            <p:nvPr/>
          </p:nvCxnSpPr>
          <p:spPr>
            <a:xfrm>
              <a:off x="3552182" y="3366419"/>
              <a:ext cx="0" cy="228600"/>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cxnSp>
          <p:nvCxnSpPr>
            <p:cNvPr id="214" name="Straight Connector 213"/>
            <p:cNvCxnSpPr/>
            <p:nvPr/>
          </p:nvCxnSpPr>
          <p:spPr>
            <a:xfrm>
              <a:off x="4779752" y="3174814"/>
              <a:ext cx="586399" cy="201751"/>
            </a:xfrm>
            <a:prstGeom prst="line">
              <a:avLst/>
            </a:prstGeom>
            <a:ln w="19050"/>
          </p:spPr>
          <p:style>
            <a:lnRef idx="1">
              <a:schemeClr val="dk1"/>
            </a:lnRef>
            <a:fillRef idx="0">
              <a:schemeClr val="dk1"/>
            </a:fillRef>
            <a:effectRef idx="0">
              <a:schemeClr val="dk1"/>
            </a:effectRef>
            <a:fontRef idx="minor">
              <a:schemeClr val="tx1"/>
            </a:fontRef>
          </p:style>
        </p:cxnSp>
        <p:cxnSp>
          <p:nvCxnSpPr>
            <p:cNvPr id="215" name="Straight Connector 214"/>
            <p:cNvCxnSpPr/>
            <p:nvPr/>
          </p:nvCxnSpPr>
          <p:spPr>
            <a:xfrm flipH="1">
              <a:off x="5364345" y="3156768"/>
              <a:ext cx="457200" cy="228600"/>
            </a:xfrm>
            <a:prstGeom prst="line">
              <a:avLst/>
            </a:prstGeom>
            <a:ln w="19050"/>
          </p:spPr>
          <p:style>
            <a:lnRef idx="1">
              <a:schemeClr val="dk1"/>
            </a:lnRef>
            <a:fillRef idx="0">
              <a:schemeClr val="dk1"/>
            </a:fillRef>
            <a:effectRef idx="0">
              <a:schemeClr val="dk1"/>
            </a:effectRef>
            <a:fontRef idx="minor">
              <a:schemeClr val="tx1"/>
            </a:fontRef>
          </p:style>
        </p:cxnSp>
        <p:cxnSp>
          <p:nvCxnSpPr>
            <p:cNvPr id="216" name="Straight Arrow Connector 215"/>
            <p:cNvCxnSpPr/>
            <p:nvPr/>
          </p:nvCxnSpPr>
          <p:spPr>
            <a:xfrm>
              <a:off x="5377053" y="3365037"/>
              <a:ext cx="0" cy="25146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17" name="Straight Connector 216"/>
            <p:cNvCxnSpPr/>
            <p:nvPr/>
          </p:nvCxnSpPr>
          <p:spPr>
            <a:xfrm>
              <a:off x="1392622" y="3982188"/>
              <a:ext cx="1219200" cy="29210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18" name="Straight Connector 217"/>
            <p:cNvCxnSpPr/>
            <p:nvPr/>
          </p:nvCxnSpPr>
          <p:spPr>
            <a:xfrm>
              <a:off x="2405040" y="3969485"/>
              <a:ext cx="206782" cy="304762"/>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19" name="Straight Connector 218"/>
            <p:cNvCxnSpPr/>
            <p:nvPr/>
          </p:nvCxnSpPr>
          <p:spPr>
            <a:xfrm flipH="1">
              <a:off x="2611822" y="3969488"/>
              <a:ext cx="990601" cy="306052"/>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0" name="Straight Arrow Connector 219"/>
            <p:cNvCxnSpPr/>
            <p:nvPr/>
          </p:nvCxnSpPr>
          <p:spPr>
            <a:xfrm>
              <a:off x="2603294" y="4285621"/>
              <a:ext cx="1837328" cy="337843"/>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5459633" y="3961424"/>
              <a:ext cx="749627" cy="222006"/>
            </a:xfrm>
            <a:prstGeom prst="line">
              <a:avLst/>
            </a:prstGeom>
            <a:ln w="19050"/>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flipH="1">
              <a:off x="6217661" y="3918284"/>
              <a:ext cx="508961" cy="265148"/>
            </a:xfrm>
            <a:prstGeom prst="line">
              <a:avLst/>
            </a:prstGeom>
            <a:ln w="19050"/>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flipH="1">
              <a:off x="6180522" y="3932518"/>
              <a:ext cx="1433733" cy="260934"/>
            </a:xfrm>
            <a:prstGeom prst="line">
              <a:avLst/>
            </a:prstGeom>
            <a:ln w="19050"/>
          </p:spPr>
          <p:style>
            <a:lnRef idx="1">
              <a:schemeClr val="dk1"/>
            </a:lnRef>
            <a:fillRef idx="0">
              <a:schemeClr val="dk1"/>
            </a:fillRef>
            <a:effectRef idx="0">
              <a:schemeClr val="dk1"/>
            </a:effectRef>
            <a:fontRef idx="minor">
              <a:schemeClr val="tx1"/>
            </a:fontRef>
          </p:style>
        </p:cxnSp>
        <p:cxnSp>
          <p:nvCxnSpPr>
            <p:cNvPr id="224" name="Straight Arrow Connector 223"/>
            <p:cNvCxnSpPr/>
            <p:nvPr/>
          </p:nvCxnSpPr>
          <p:spPr>
            <a:xfrm flipH="1">
              <a:off x="4647404" y="4189840"/>
              <a:ext cx="1570257" cy="43362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3119822" y="4934674"/>
              <a:ext cx="495300" cy="13329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flipH="1">
              <a:off x="3602422" y="4951358"/>
              <a:ext cx="781945" cy="129306"/>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7" name="Straight Arrow Connector 226"/>
            <p:cNvCxnSpPr/>
            <p:nvPr/>
          </p:nvCxnSpPr>
          <p:spPr>
            <a:xfrm>
              <a:off x="3612597" y="5070886"/>
              <a:ext cx="0" cy="228600"/>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cxnSp>
          <p:nvCxnSpPr>
            <p:cNvPr id="228" name="Straight Connector 227"/>
            <p:cNvCxnSpPr>
              <a:stCxn id="206" idx="2"/>
            </p:cNvCxnSpPr>
            <p:nvPr/>
          </p:nvCxnSpPr>
          <p:spPr>
            <a:xfrm>
              <a:off x="4546394" y="4955443"/>
              <a:ext cx="884828" cy="125221"/>
            </a:xfrm>
            <a:prstGeom prst="line">
              <a:avLst/>
            </a:prstGeom>
            <a:ln w="19050"/>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flipH="1">
              <a:off x="5431222" y="4934674"/>
              <a:ext cx="558800" cy="145990"/>
            </a:xfrm>
            <a:prstGeom prst="line">
              <a:avLst/>
            </a:prstGeom>
            <a:ln w="19050"/>
          </p:spPr>
          <p:style>
            <a:lnRef idx="1">
              <a:schemeClr val="dk1"/>
            </a:lnRef>
            <a:fillRef idx="0">
              <a:schemeClr val="dk1"/>
            </a:fillRef>
            <a:effectRef idx="0">
              <a:schemeClr val="dk1"/>
            </a:effectRef>
            <a:fontRef idx="minor">
              <a:schemeClr val="tx1"/>
            </a:fontRef>
          </p:style>
        </p:cxnSp>
        <p:cxnSp>
          <p:nvCxnSpPr>
            <p:cNvPr id="230" name="Straight Arrow Connector 229"/>
            <p:cNvCxnSpPr/>
            <p:nvPr/>
          </p:nvCxnSpPr>
          <p:spPr>
            <a:xfrm>
              <a:off x="5431222" y="5080664"/>
              <a:ext cx="521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31" name="TextBox 230"/>
            <p:cNvSpPr txBox="1"/>
            <p:nvPr/>
          </p:nvSpPr>
          <p:spPr>
            <a:xfrm>
              <a:off x="5509104" y="1803625"/>
              <a:ext cx="848309" cy="400110"/>
            </a:xfrm>
            <a:prstGeom prst="rect">
              <a:avLst/>
            </a:prstGeom>
            <a:noFill/>
          </p:spPr>
          <p:txBody>
            <a:bodyPr wrap="none" rtlCol="0">
              <a:spAutoFit/>
            </a:bodyPr>
            <a:lstStyle/>
            <a:p>
              <a:r>
                <a:rPr lang="en-US" sz="2000" dirty="0" smtClean="0">
                  <a:solidFill>
                    <a:srgbClr val="00B050"/>
                  </a:solidFill>
                </a:rPr>
                <a:t>abs(a</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32" name="TextBox 231"/>
            <p:cNvSpPr txBox="1"/>
            <p:nvPr/>
          </p:nvSpPr>
          <p:spPr>
            <a:xfrm>
              <a:off x="3857380" y="1815388"/>
              <a:ext cx="1334724" cy="400110"/>
            </a:xfrm>
            <a:prstGeom prst="rect">
              <a:avLst/>
            </a:prstGeom>
            <a:noFill/>
          </p:spPr>
          <p:txBody>
            <a:bodyPr wrap="none" rtlCol="0">
              <a:spAutoFit/>
            </a:bodyPr>
            <a:lstStyle/>
            <a:p>
              <a:pPr algn="ctr"/>
              <a:r>
                <a:rPr lang="en-US" sz="2000" dirty="0" smtClean="0"/>
                <a:t>edge(0,6,a</a:t>
              </a:r>
              <a:r>
                <a:rPr lang="en-US" sz="2000" baseline="-25000" dirty="0" smtClean="0"/>
                <a:t>0</a:t>
              </a:r>
              <a:r>
                <a:rPr lang="en-US" sz="2000" dirty="0" smtClean="0"/>
                <a:t>)</a:t>
              </a:r>
              <a:endParaRPr lang="en-US" sz="2000" dirty="0"/>
            </a:p>
          </p:txBody>
        </p:sp>
        <p:cxnSp>
          <p:nvCxnSpPr>
            <p:cNvPr id="233" name="Straight Connector 232"/>
            <p:cNvCxnSpPr/>
            <p:nvPr/>
          </p:nvCxnSpPr>
          <p:spPr>
            <a:xfrm>
              <a:off x="3070465" y="2215498"/>
              <a:ext cx="1491396" cy="326424"/>
            </a:xfrm>
            <a:prstGeom prst="line">
              <a:avLst/>
            </a:prstGeom>
            <a:ln w="19050"/>
          </p:spPr>
          <p:style>
            <a:lnRef idx="1">
              <a:schemeClr val="dk1"/>
            </a:lnRef>
            <a:fillRef idx="0">
              <a:schemeClr val="dk1"/>
            </a:fillRef>
            <a:effectRef idx="0">
              <a:schemeClr val="dk1"/>
            </a:effectRef>
            <a:fontRef idx="minor">
              <a:schemeClr val="tx1"/>
            </a:fontRef>
          </p:style>
        </p:cxnSp>
        <p:cxnSp>
          <p:nvCxnSpPr>
            <p:cNvPr id="234" name="Straight Connector 233"/>
            <p:cNvCxnSpPr/>
            <p:nvPr/>
          </p:nvCxnSpPr>
          <p:spPr>
            <a:xfrm>
              <a:off x="4561861" y="2215498"/>
              <a:ext cx="1" cy="339123"/>
            </a:xfrm>
            <a:prstGeom prst="line">
              <a:avLst/>
            </a:prstGeom>
            <a:ln w="19050"/>
          </p:spPr>
          <p:style>
            <a:lnRef idx="1">
              <a:schemeClr val="dk1"/>
            </a:lnRef>
            <a:fillRef idx="0">
              <a:schemeClr val="dk1"/>
            </a:fillRef>
            <a:effectRef idx="0">
              <a:schemeClr val="dk1"/>
            </a:effectRef>
            <a:fontRef idx="minor">
              <a:schemeClr val="tx1"/>
            </a:fontRef>
          </p:style>
        </p:cxnSp>
        <p:cxnSp>
          <p:nvCxnSpPr>
            <p:cNvPr id="235" name="Straight Connector 234"/>
            <p:cNvCxnSpPr>
              <a:stCxn id="231" idx="2"/>
            </p:cNvCxnSpPr>
            <p:nvPr/>
          </p:nvCxnSpPr>
          <p:spPr>
            <a:xfrm flipH="1">
              <a:off x="4561863" y="2203735"/>
              <a:ext cx="1371396" cy="344721"/>
            </a:xfrm>
            <a:prstGeom prst="line">
              <a:avLst/>
            </a:prstGeom>
            <a:ln w="19050"/>
          </p:spPr>
          <p:style>
            <a:lnRef idx="1">
              <a:schemeClr val="dk1"/>
            </a:lnRef>
            <a:fillRef idx="0">
              <a:schemeClr val="dk1"/>
            </a:fillRef>
            <a:effectRef idx="0">
              <a:schemeClr val="dk1"/>
            </a:effectRef>
            <a:fontRef idx="minor">
              <a:schemeClr val="tx1"/>
            </a:fontRef>
          </p:style>
        </p:cxnSp>
        <p:cxnSp>
          <p:nvCxnSpPr>
            <p:cNvPr id="236" name="Straight Arrow Connector 235"/>
            <p:cNvCxnSpPr/>
            <p:nvPr/>
          </p:nvCxnSpPr>
          <p:spPr>
            <a:xfrm flipH="1">
              <a:off x="4561861" y="2529221"/>
              <a:ext cx="1"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37" name="TextBox 236"/>
            <p:cNvSpPr txBox="1"/>
            <p:nvPr/>
          </p:nvSpPr>
          <p:spPr>
            <a:xfrm>
              <a:off x="2603294" y="1809247"/>
              <a:ext cx="1074333" cy="400110"/>
            </a:xfrm>
            <a:prstGeom prst="rect">
              <a:avLst/>
            </a:prstGeom>
            <a:noFill/>
          </p:spPr>
          <p:txBody>
            <a:bodyPr wrap="none" rtlCol="0">
              <a:spAutoFit/>
            </a:bodyPr>
            <a:lstStyle/>
            <a:p>
              <a:r>
                <a:rPr lang="en-US" sz="2000" dirty="0" smtClean="0"/>
                <a:t>path(0,0)</a:t>
              </a:r>
              <a:endParaRPr lang="en-US" sz="2000" dirty="0"/>
            </a:p>
          </p:txBody>
        </p:sp>
        <p:cxnSp>
          <p:nvCxnSpPr>
            <p:cNvPr id="238" name="Straight Connector 237"/>
            <p:cNvCxnSpPr>
              <a:stCxn id="239" idx="2"/>
            </p:cNvCxnSpPr>
            <p:nvPr/>
          </p:nvCxnSpPr>
          <p:spPr>
            <a:xfrm>
              <a:off x="2254705" y="3166977"/>
              <a:ext cx="1347717" cy="19939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39" name="TextBox 238"/>
            <p:cNvSpPr txBox="1"/>
            <p:nvPr/>
          </p:nvSpPr>
          <p:spPr>
            <a:xfrm>
              <a:off x="1830550" y="2766867"/>
              <a:ext cx="848309" cy="400110"/>
            </a:xfrm>
            <a:prstGeom prst="rect">
              <a:avLst/>
            </a:prstGeom>
            <a:noFill/>
          </p:spPr>
          <p:txBody>
            <a:bodyPr wrap="none" rtlCol="0">
              <a:spAutoFit/>
            </a:bodyPr>
            <a:lstStyle/>
            <a:p>
              <a:r>
                <a:rPr lang="en-US" sz="2000" dirty="0" smtClean="0">
                  <a:solidFill>
                    <a:schemeClr val="bg1">
                      <a:lumMod val="85000"/>
                    </a:schemeClr>
                  </a:solidFill>
                </a:rPr>
                <a:t>abs(a</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cxnSp>
          <p:nvCxnSpPr>
            <p:cNvPr id="240" name="Straight Connector 239"/>
            <p:cNvCxnSpPr/>
            <p:nvPr/>
          </p:nvCxnSpPr>
          <p:spPr>
            <a:xfrm flipH="1">
              <a:off x="5364345" y="3125690"/>
              <a:ext cx="1470022" cy="264516"/>
            </a:xfrm>
            <a:prstGeom prst="line">
              <a:avLst/>
            </a:prstGeom>
            <a:ln w="19050"/>
          </p:spPr>
          <p:style>
            <a:lnRef idx="1">
              <a:schemeClr val="dk1"/>
            </a:lnRef>
            <a:fillRef idx="0">
              <a:schemeClr val="dk1"/>
            </a:fillRef>
            <a:effectRef idx="0">
              <a:schemeClr val="dk1"/>
            </a:effectRef>
            <a:fontRef idx="minor">
              <a:schemeClr val="tx1"/>
            </a:fontRef>
          </p:style>
        </p:cxnSp>
        <p:sp>
          <p:nvSpPr>
            <p:cNvPr id="241" name="TextBox 240"/>
            <p:cNvSpPr txBox="1"/>
            <p:nvPr/>
          </p:nvSpPr>
          <p:spPr>
            <a:xfrm>
              <a:off x="6535710" y="2754082"/>
              <a:ext cx="875561" cy="400110"/>
            </a:xfrm>
            <a:prstGeom prst="rect">
              <a:avLst/>
            </a:prstGeom>
            <a:noFill/>
          </p:spPr>
          <p:txBody>
            <a:bodyPr wrap="none" rtlCol="0">
              <a:spAutoFit/>
            </a:bodyPr>
            <a:lstStyle/>
            <a:p>
              <a:r>
                <a:rPr lang="en-US" sz="2000" dirty="0" smtClean="0">
                  <a:solidFill>
                    <a:srgbClr val="00B050"/>
                  </a:solidFill>
                </a:rPr>
                <a:t>abs(b</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42" name="TextBox 241"/>
            <p:cNvSpPr txBox="1"/>
            <p:nvPr/>
          </p:nvSpPr>
          <p:spPr>
            <a:xfrm>
              <a:off x="1468822" y="4547264"/>
              <a:ext cx="851515" cy="400110"/>
            </a:xfrm>
            <a:prstGeom prst="rect">
              <a:avLst/>
            </a:prstGeom>
            <a:noFill/>
          </p:spPr>
          <p:txBody>
            <a:bodyPr wrap="none" rtlCol="0">
              <a:spAutoFit/>
            </a:bodyPr>
            <a:lstStyle/>
            <a:p>
              <a:r>
                <a:rPr lang="en-US" sz="2000" dirty="0" smtClean="0">
                  <a:solidFill>
                    <a:schemeClr val="bg1">
                      <a:lumMod val="85000"/>
                    </a:schemeClr>
                  </a:solidFill>
                </a:rPr>
                <a:t>abs(c</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cxnSp>
          <p:nvCxnSpPr>
            <p:cNvPr id="243" name="Straight Connector 242"/>
            <p:cNvCxnSpPr>
              <a:stCxn id="242" idx="2"/>
            </p:cNvCxnSpPr>
            <p:nvPr/>
          </p:nvCxnSpPr>
          <p:spPr>
            <a:xfrm>
              <a:off x="1894580" y="4947374"/>
              <a:ext cx="1707842" cy="13329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44" name="Straight Connector 243"/>
            <p:cNvCxnSpPr/>
            <p:nvPr/>
          </p:nvCxnSpPr>
          <p:spPr>
            <a:xfrm flipH="1">
              <a:off x="5418522" y="4928264"/>
              <a:ext cx="1765300" cy="165100"/>
            </a:xfrm>
            <a:prstGeom prst="line">
              <a:avLst/>
            </a:prstGeom>
            <a:ln w="19050"/>
          </p:spPr>
          <p:style>
            <a:lnRef idx="1">
              <a:schemeClr val="dk1"/>
            </a:lnRef>
            <a:fillRef idx="0">
              <a:schemeClr val="dk1"/>
            </a:fillRef>
            <a:effectRef idx="0">
              <a:schemeClr val="dk1"/>
            </a:effectRef>
            <a:fontRef idx="minor">
              <a:schemeClr val="tx1"/>
            </a:fontRef>
          </p:style>
        </p:cxnSp>
        <p:sp>
          <p:nvSpPr>
            <p:cNvPr id="245" name="TextBox 244"/>
            <p:cNvSpPr txBox="1"/>
            <p:nvPr/>
          </p:nvSpPr>
          <p:spPr>
            <a:xfrm>
              <a:off x="6726622" y="4547264"/>
              <a:ext cx="872355" cy="400110"/>
            </a:xfrm>
            <a:prstGeom prst="rect">
              <a:avLst/>
            </a:prstGeom>
            <a:noFill/>
          </p:spPr>
          <p:txBody>
            <a:bodyPr wrap="none" rtlCol="0">
              <a:spAutoFit/>
            </a:bodyPr>
            <a:lstStyle/>
            <a:p>
              <a:r>
                <a:rPr lang="en-US" sz="2000" dirty="0" smtClean="0">
                  <a:solidFill>
                    <a:srgbClr val="00B050"/>
                  </a:solidFill>
                </a:rPr>
                <a:t>abs(d</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grpSp>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57" name="TextBox 56"/>
              <p:cNvSpPr txBox="1"/>
              <p:nvPr/>
            </p:nvSpPr>
            <p:spPr>
              <a:xfrm>
                <a:off x="4795019" y="5731727"/>
                <a:ext cx="1274007" cy="400110"/>
              </a:xfrm>
              <a:prstGeom prst="rect">
                <a:avLst/>
              </a:prstGeom>
              <a:noFill/>
            </p:spPr>
            <p:txBody>
              <a:bodyPr wrap="square" rtlCol="0">
                <a:spAutoFit/>
              </a:bodyPr>
              <a:lstStyle/>
              <a:p>
                <a:pPr algn="ctr"/>
                <a:r>
                  <a:rPr lang="en-US" sz="2000" dirty="0">
                    <a:solidFill>
                      <a:srgbClr val="00B050"/>
                    </a:solidFill>
                  </a:rPr>
                  <a:t>a</a:t>
                </a:r>
                <a:r>
                  <a:rPr lang="en-US" sz="2000" baseline="-25000" dirty="0">
                    <a:solidFill>
                      <a:srgbClr val="00B050"/>
                    </a:solidFill>
                  </a:rPr>
                  <a:t>0</a:t>
                </a:r>
                <a:r>
                  <a:rPr lang="en-US" sz="2000" dirty="0">
                    <a:solidFill>
                      <a:srgbClr val="00B050"/>
                    </a:solidFill>
                  </a:rPr>
                  <a:t>b</a:t>
                </a:r>
                <a:r>
                  <a:rPr lang="en-US" sz="2000" baseline="-25000" dirty="0">
                    <a:solidFill>
                      <a:srgbClr val="00B050"/>
                    </a:solidFill>
                  </a:rPr>
                  <a:t>0</a:t>
                </a:r>
                <a14:m>
                  <m:oMath xmlns:m="http://schemas.openxmlformats.org/officeDocument/2006/math" xmlns="" xmlns:mv="urn:schemas-microsoft-com:mac:vml">
                    <m:r>
                      <a:rPr lang="en-US" sz="2000" i="1">
                        <a:latin typeface="Cambria Math" panose="02040503050406030204" pitchFamily="18" charset="0"/>
                      </a:rPr>
                      <m:t>∗</m:t>
                    </m:r>
                  </m:oMath>
                </a14:m>
                <a:r>
                  <a:rPr lang="en-US" sz="2000" dirty="0">
                    <a:solidFill>
                      <a:srgbClr val="00B050"/>
                    </a:solidFill>
                  </a:rPr>
                  <a:t>d</a:t>
                </a:r>
                <a:r>
                  <a:rPr lang="en-US" sz="2000" baseline="-25000" dirty="0">
                    <a:solidFill>
                      <a:srgbClr val="00B050"/>
                    </a:solidFill>
                  </a:rPr>
                  <a:t>0</a:t>
                </a:r>
                <a:endParaRPr lang="en-US" sz="2000" dirty="0"/>
              </a:p>
            </p:txBody>
          </p:sp>
        </mc:Choice>
        <mc:Fallback>
          <p:sp>
            <p:nvSpPr>
              <p:cNvPr id="57" name="TextBox 56"/>
              <p:cNvSpPr txBox="1">
                <a:spLocks noRot="1" noChangeAspect="1" noMove="1" noResize="1" noEditPoints="1" noAdjustHandles="1" noChangeArrowheads="1" noChangeShapeType="1" noTextEdit="1"/>
              </p:cNvSpPr>
              <p:nvPr/>
            </p:nvSpPr>
            <p:spPr>
              <a:xfrm>
                <a:off x="4795019" y="5731727"/>
                <a:ext cx="1274007" cy="400110"/>
              </a:xfrm>
              <a:prstGeom prst="rect">
                <a:avLst/>
              </a:prstGeom>
              <a:blipFill rotWithShape="0">
                <a:blip r:embed="rId3"/>
                <a:stretch>
                  <a:fillRect t="-6061" b="-27273"/>
                </a:stretch>
              </a:blipFill>
            </p:spPr>
            <p:txBody>
              <a:bodyPr/>
              <a:lstStyle/>
              <a:p>
                <a:r>
                  <a:rPr lang="en-US">
                    <a:noFill/>
                  </a:rPr>
                  <a:t> </a:t>
                </a:r>
              </a:p>
            </p:txBody>
          </p:sp>
        </mc:Fallback>
      </mc:AlternateContent>
      <p:sp>
        <p:nvSpPr>
          <p:cNvPr id="56" name="Date Placeholder 55"/>
          <p:cNvSpPr>
            <a:spLocks noGrp="1"/>
          </p:cNvSpPr>
          <p:nvPr>
            <p:ph type="dt" sz="half" idx="10"/>
          </p:nvPr>
        </p:nvSpPr>
        <p:spPr/>
        <p:txBody>
          <a:bodyPr/>
          <a:lstStyle/>
          <a:p>
            <a:fld id="{65A6DC73-5DC7-CE44-9DFA-01659F63362E}"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24678438"/>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advTm="5730"/>
    </mc:Choice>
    <mc:Fallback>
      <mp:transition xmlns:mp="http://schemas.microsoft.com/office/mac/powerpoint/2008/main" spd="slow" advTm="573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Iteration 1 - derivation graph</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sp>
        <p:nvSpPr>
          <p:cNvPr id="98" name="Oval 97"/>
          <p:cNvSpPr/>
          <p:nvPr/>
        </p:nvSpPr>
        <p:spPr>
          <a:xfrm>
            <a:off x="1283461" y="1466298"/>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0</a:t>
            </a:r>
            <a:endParaRPr lang="en-US" dirty="0"/>
          </a:p>
        </p:txBody>
      </p:sp>
      <p:sp>
        <p:nvSpPr>
          <p:cNvPr id="99" name="Oval 98"/>
          <p:cNvSpPr/>
          <p:nvPr/>
        </p:nvSpPr>
        <p:spPr>
          <a:xfrm>
            <a:off x="1283461" y="2607803"/>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1</a:t>
            </a:r>
            <a:endParaRPr lang="en-US" dirty="0"/>
          </a:p>
        </p:txBody>
      </p:sp>
      <p:sp>
        <p:nvSpPr>
          <p:cNvPr id="100" name="Oval 99"/>
          <p:cNvSpPr/>
          <p:nvPr/>
        </p:nvSpPr>
        <p:spPr>
          <a:xfrm>
            <a:off x="1283461" y="378653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2</a:t>
            </a:r>
            <a:endParaRPr lang="en-US" dirty="0"/>
          </a:p>
        </p:txBody>
      </p:sp>
      <p:sp>
        <p:nvSpPr>
          <p:cNvPr id="101" name="Oval 100"/>
          <p:cNvSpPr/>
          <p:nvPr/>
        </p:nvSpPr>
        <p:spPr>
          <a:xfrm>
            <a:off x="2905366" y="1466298"/>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3</a:t>
            </a:r>
            <a:endParaRPr lang="en-US" dirty="0"/>
          </a:p>
        </p:txBody>
      </p:sp>
      <p:sp>
        <p:nvSpPr>
          <p:cNvPr id="102" name="Oval 101"/>
          <p:cNvSpPr/>
          <p:nvPr/>
        </p:nvSpPr>
        <p:spPr>
          <a:xfrm>
            <a:off x="2905366" y="2607803"/>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4</a:t>
            </a:r>
            <a:endParaRPr lang="en-US" dirty="0"/>
          </a:p>
        </p:txBody>
      </p:sp>
      <p:sp>
        <p:nvSpPr>
          <p:cNvPr id="103" name="Oval 102"/>
          <p:cNvSpPr/>
          <p:nvPr/>
        </p:nvSpPr>
        <p:spPr>
          <a:xfrm>
            <a:off x="2905366" y="378653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5</a:t>
            </a:r>
            <a:endParaRPr lang="en-US" dirty="0"/>
          </a:p>
        </p:txBody>
      </p:sp>
      <p:sp>
        <p:nvSpPr>
          <p:cNvPr id="105" name="Oval 104"/>
          <p:cNvSpPr/>
          <p:nvPr/>
        </p:nvSpPr>
        <p:spPr>
          <a:xfrm>
            <a:off x="2092893" y="320337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7</a:t>
            </a:r>
            <a:endParaRPr lang="en-US" dirty="0"/>
          </a:p>
        </p:txBody>
      </p:sp>
      <p:sp>
        <p:nvSpPr>
          <p:cNvPr id="106" name="Oval 105"/>
          <p:cNvSpPr/>
          <p:nvPr/>
        </p:nvSpPr>
        <p:spPr>
          <a:xfrm>
            <a:off x="2092893" y="2012235"/>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6</a:t>
            </a:r>
            <a:endParaRPr lang="en-US" dirty="0"/>
          </a:p>
        </p:txBody>
      </p:sp>
      <p:cxnSp>
        <p:nvCxnSpPr>
          <p:cNvPr id="117" name="Straight Arrow Connector 116"/>
          <p:cNvCxnSpPr>
            <a:stCxn id="101" idx="3"/>
            <a:endCxn id="106" idx="7"/>
          </p:cNvCxnSpPr>
          <p:nvPr/>
        </p:nvCxnSpPr>
        <p:spPr>
          <a:xfrm flipH="1">
            <a:off x="2407525" y="1784016"/>
            <a:ext cx="551823" cy="28273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06" idx="5"/>
            <a:endCxn id="102" idx="1"/>
          </p:cNvCxnSpPr>
          <p:nvPr/>
        </p:nvCxnSpPr>
        <p:spPr>
          <a:xfrm>
            <a:off x="2407525" y="2329954"/>
            <a:ext cx="551823"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102" idx="3"/>
            <a:endCxn id="105" idx="7"/>
          </p:cNvCxnSpPr>
          <p:nvPr/>
        </p:nvCxnSpPr>
        <p:spPr>
          <a:xfrm flipH="1">
            <a:off x="2407525" y="2925522"/>
            <a:ext cx="551823"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105" idx="5"/>
            <a:endCxn id="103" idx="1"/>
          </p:cNvCxnSpPr>
          <p:nvPr/>
        </p:nvCxnSpPr>
        <p:spPr>
          <a:xfrm>
            <a:off x="2407525" y="3521090"/>
            <a:ext cx="551823" cy="319954"/>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1" name="Straight Arrow Connector 110"/>
          <p:cNvCxnSpPr>
            <a:stCxn id="99" idx="5"/>
            <a:endCxn id="105" idx="1"/>
          </p:cNvCxnSpPr>
          <p:nvPr/>
        </p:nvCxnSpPr>
        <p:spPr>
          <a:xfrm>
            <a:off x="1598093" y="2925522"/>
            <a:ext cx="548783" cy="33236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a:stCxn id="105" idx="3"/>
            <a:endCxn id="100" idx="7"/>
          </p:cNvCxnSpPr>
          <p:nvPr/>
        </p:nvCxnSpPr>
        <p:spPr>
          <a:xfrm flipH="1">
            <a:off x="1598093" y="3521090"/>
            <a:ext cx="548783" cy="319954"/>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a:stCxn id="98" idx="5"/>
            <a:endCxn id="106" idx="1"/>
          </p:cNvCxnSpPr>
          <p:nvPr/>
        </p:nvCxnSpPr>
        <p:spPr>
          <a:xfrm>
            <a:off x="1598093" y="1784016"/>
            <a:ext cx="548783" cy="28273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8" name="Straight Arrow Connector 117"/>
          <p:cNvCxnSpPr>
            <a:stCxn id="106" idx="3"/>
            <a:endCxn id="99" idx="7"/>
          </p:cNvCxnSpPr>
          <p:nvPr/>
        </p:nvCxnSpPr>
        <p:spPr>
          <a:xfrm flipH="1">
            <a:off x="1598093" y="2329954"/>
            <a:ext cx="548783" cy="33236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grpSp>
        <p:nvGrpSpPr>
          <p:cNvPr id="12" name="Group 11"/>
          <p:cNvGrpSpPr/>
          <p:nvPr/>
        </p:nvGrpSpPr>
        <p:grpSpPr>
          <a:xfrm>
            <a:off x="472507" y="1784016"/>
            <a:ext cx="3686150" cy="2057028"/>
            <a:chOff x="472507" y="1784016"/>
            <a:chExt cx="3686150" cy="2057028"/>
          </a:xfrm>
        </p:grpSpPr>
        <p:sp>
          <p:nvSpPr>
            <p:cNvPr id="104" name="Oval 103"/>
            <p:cNvSpPr/>
            <p:nvPr/>
          </p:nvSpPr>
          <p:spPr>
            <a:xfrm>
              <a:off x="472507" y="2012235"/>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solidFill>
                    <a:schemeClr val="bg1">
                      <a:lumMod val="85000"/>
                    </a:schemeClr>
                  </a:solidFill>
                </a:rPr>
                <a:t>6’</a:t>
              </a:r>
              <a:endParaRPr lang="en-US" dirty="0">
                <a:solidFill>
                  <a:schemeClr val="bg1">
                    <a:lumMod val="85000"/>
                  </a:schemeClr>
                </a:solidFill>
              </a:endParaRPr>
            </a:p>
          </p:txBody>
        </p:sp>
        <p:sp>
          <p:nvSpPr>
            <p:cNvPr id="108" name="Oval 107"/>
            <p:cNvSpPr/>
            <p:nvPr/>
          </p:nvSpPr>
          <p:spPr>
            <a:xfrm>
              <a:off x="472507" y="3203372"/>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solidFill>
                    <a:schemeClr val="bg1">
                      <a:lumMod val="85000"/>
                    </a:schemeClr>
                  </a:solidFill>
                </a:rPr>
                <a:t>7’</a:t>
              </a:r>
              <a:endParaRPr lang="en-US" dirty="0">
                <a:solidFill>
                  <a:schemeClr val="bg1">
                    <a:lumMod val="85000"/>
                  </a:schemeClr>
                </a:solidFill>
              </a:endParaRPr>
            </a:p>
          </p:txBody>
        </p:sp>
        <p:cxnSp>
          <p:nvCxnSpPr>
            <p:cNvPr id="110" name="Straight Arrow Connector 109"/>
            <p:cNvCxnSpPr>
              <a:stCxn id="104" idx="5"/>
              <a:endCxn id="99" idx="1"/>
            </p:cNvCxnSpPr>
            <p:nvPr/>
          </p:nvCxnSpPr>
          <p:spPr>
            <a:xfrm>
              <a:off x="787139" y="2329954"/>
              <a:ext cx="550304"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2" name="Straight Arrow Connector 111"/>
            <p:cNvCxnSpPr>
              <a:stCxn id="99" idx="3"/>
              <a:endCxn id="108" idx="7"/>
            </p:cNvCxnSpPr>
            <p:nvPr/>
          </p:nvCxnSpPr>
          <p:spPr>
            <a:xfrm flipH="1">
              <a:off x="787139" y="2925522"/>
              <a:ext cx="550304"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108" idx="5"/>
              <a:endCxn id="100" idx="1"/>
            </p:cNvCxnSpPr>
            <p:nvPr/>
          </p:nvCxnSpPr>
          <p:spPr>
            <a:xfrm>
              <a:off x="787139" y="3521090"/>
              <a:ext cx="550304" cy="319954"/>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a:stCxn id="98" idx="3"/>
              <a:endCxn id="104" idx="7"/>
            </p:cNvCxnSpPr>
            <p:nvPr/>
          </p:nvCxnSpPr>
          <p:spPr>
            <a:xfrm flipH="1">
              <a:off x="787139" y="1784016"/>
              <a:ext cx="550304" cy="28273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sp>
          <p:nvSpPr>
            <p:cNvPr id="107" name="Oval 106"/>
            <p:cNvSpPr/>
            <p:nvPr/>
          </p:nvSpPr>
          <p:spPr>
            <a:xfrm>
              <a:off x="3790043" y="2012235"/>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r"/>
              <a:r>
                <a:rPr lang="en-US" dirty="0" smtClean="0">
                  <a:solidFill>
                    <a:schemeClr val="bg1">
                      <a:lumMod val="85000"/>
                    </a:schemeClr>
                  </a:solidFill>
                </a:rPr>
                <a:t>6’’</a:t>
              </a:r>
              <a:endParaRPr lang="en-US" dirty="0">
                <a:solidFill>
                  <a:schemeClr val="bg1">
                    <a:lumMod val="85000"/>
                  </a:schemeClr>
                </a:solidFill>
              </a:endParaRPr>
            </a:p>
          </p:txBody>
        </p:sp>
        <p:sp>
          <p:nvSpPr>
            <p:cNvPr id="109" name="Oval 108"/>
            <p:cNvSpPr/>
            <p:nvPr/>
          </p:nvSpPr>
          <p:spPr>
            <a:xfrm>
              <a:off x="3790043" y="3203372"/>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r"/>
              <a:r>
                <a:rPr lang="en-US" dirty="0" smtClean="0">
                  <a:solidFill>
                    <a:schemeClr val="bg1">
                      <a:lumMod val="85000"/>
                    </a:schemeClr>
                  </a:solidFill>
                </a:rPr>
                <a:t>7’’</a:t>
              </a:r>
              <a:endParaRPr lang="en-US" dirty="0">
                <a:solidFill>
                  <a:schemeClr val="bg1">
                    <a:lumMod val="85000"/>
                  </a:schemeClr>
                </a:solidFill>
              </a:endParaRPr>
            </a:p>
          </p:txBody>
        </p:sp>
        <p:cxnSp>
          <p:nvCxnSpPr>
            <p:cNvPr id="122" name="Straight Arrow Connector 121"/>
            <p:cNvCxnSpPr>
              <a:stCxn id="101" idx="5"/>
              <a:endCxn id="107" idx="1"/>
            </p:cNvCxnSpPr>
            <p:nvPr/>
          </p:nvCxnSpPr>
          <p:spPr>
            <a:xfrm>
              <a:off x="3219998" y="1784016"/>
              <a:ext cx="624027" cy="28273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107" idx="3"/>
              <a:endCxn id="102" idx="7"/>
            </p:cNvCxnSpPr>
            <p:nvPr/>
          </p:nvCxnSpPr>
          <p:spPr>
            <a:xfrm flipH="1">
              <a:off x="3219998" y="2329954"/>
              <a:ext cx="624027"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102" idx="5"/>
              <a:endCxn id="109" idx="1"/>
            </p:cNvCxnSpPr>
            <p:nvPr/>
          </p:nvCxnSpPr>
          <p:spPr>
            <a:xfrm>
              <a:off x="3219998" y="2925522"/>
              <a:ext cx="624027"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5" name="Straight Arrow Connector 124"/>
            <p:cNvCxnSpPr>
              <a:stCxn id="109" idx="3"/>
              <a:endCxn id="103" idx="7"/>
            </p:cNvCxnSpPr>
            <p:nvPr/>
          </p:nvCxnSpPr>
          <p:spPr>
            <a:xfrm flipH="1">
              <a:off x="3219998" y="3521090"/>
              <a:ext cx="624027" cy="319954"/>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grpSp>
      <p:sp>
        <p:nvSpPr>
          <p:cNvPr id="128" name="TextBox 127"/>
          <p:cNvSpPr txBox="1"/>
          <p:nvPr/>
        </p:nvSpPr>
        <p:spPr>
          <a:xfrm>
            <a:off x="2389305" y="1549516"/>
            <a:ext cx="424116" cy="375865"/>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31" name="TextBox 130"/>
          <p:cNvSpPr txBox="1"/>
          <p:nvPr/>
        </p:nvSpPr>
        <p:spPr>
          <a:xfrm>
            <a:off x="2389305" y="2756695"/>
            <a:ext cx="424116" cy="375865"/>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36" name="TextBox 135"/>
          <p:cNvSpPr txBox="1"/>
          <p:nvPr/>
        </p:nvSpPr>
        <p:spPr>
          <a:xfrm>
            <a:off x="2389305" y="2366423"/>
            <a:ext cx="424116" cy="375865"/>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39" name="TextBox 138"/>
          <p:cNvSpPr txBox="1"/>
          <p:nvPr/>
        </p:nvSpPr>
        <p:spPr>
          <a:xfrm>
            <a:off x="2389305" y="3581995"/>
            <a:ext cx="424116" cy="375865"/>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27" name="TextBox 126"/>
          <p:cNvSpPr txBox="1"/>
          <p:nvPr/>
        </p:nvSpPr>
        <p:spPr>
          <a:xfrm>
            <a:off x="1799521" y="1549516"/>
            <a:ext cx="442338" cy="375865"/>
          </a:xfrm>
          <a:prstGeom prst="rect">
            <a:avLst/>
          </a:prstGeom>
          <a:noFill/>
        </p:spPr>
        <p:txBody>
          <a:bodyPr wrap="square" rtlCol="0">
            <a:spAutoFit/>
          </a:bodyPr>
          <a:lstStyle/>
          <a:p>
            <a:r>
              <a:rPr lang="en-US" dirty="0" smtClean="0"/>
              <a:t>a</a:t>
            </a:r>
            <a:r>
              <a:rPr lang="en-US" baseline="-25000" dirty="0" smtClean="0"/>
              <a:t>0</a:t>
            </a:r>
            <a:endParaRPr lang="en-US" dirty="0"/>
          </a:p>
        </p:txBody>
      </p:sp>
      <p:sp>
        <p:nvSpPr>
          <p:cNvPr id="130" name="TextBox 129"/>
          <p:cNvSpPr txBox="1"/>
          <p:nvPr/>
        </p:nvSpPr>
        <p:spPr>
          <a:xfrm>
            <a:off x="1836015" y="2775497"/>
            <a:ext cx="442338" cy="375865"/>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135" name="TextBox 134"/>
          <p:cNvSpPr txBox="1"/>
          <p:nvPr/>
        </p:nvSpPr>
        <p:spPr>
          <a:xfrm>
            <a:off x="1854629" y="3575602"/>
            <a:ext cx="442338" cy="375865"/>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140" name="TextBox 139"/>
          <p:cNvSpPr txBox="1"/>
          <p:nvPr/>
        </p:nvSpPr>
        <p:spPr>
          <a:xfrm>
            <a:off x="1836015" y="2365664"/>
            <a:ext cx="442338" cy="375865"/>
          </a:xfrm>
          <a:prstGeom prst="rect">
            <a:avLst/>
          </a:prstGeom>
          <a:noFill/>
        </p:spPr>
        <p:txBody>
          <a:bodyPr wrap="square" rtlCol="0">
            <a:spAutoFit/>
          </a:bodyPr>
          <a:lstStyle/>
          <a:p>
            <a:r>
              <a:rPr lang="en-US" dirty="0" smtClean="0"/>
              <a:t>a</a:t>
            </a:r>
            <a:r>
              <a:rPr lang="en-US" baseline="-25000" dirty="0" smtClean="0"/>
              <a:t>0</a:t>
            </a:r>
            <a:endParaRPr lang="en-US" dirty="0"/>
          </a:p>
        </p:txBody>
      </p:sp>
      <p:grpSp>
        <p:nvGrpSpPr>
          <p:cNvPr id="9" name="Group 8"/>
          <p:cNvGrpSpPr/>
          <p:nvPr/>
        </p:nvGrpSpPr>
        <p:grpSpPr>
          <a:xfrm>
            <a:off x="767399" y="1549516"/>
            <a:ext cx="3170089" cy="2409586"/>
            <a:chOff x="767399" y="1549516"/>
            <a:chExt cx="3170089" cy="2409586"/>
          </a:xfrm>
        </p:grpSpPr>
        <p:sp>
          <p:nvSpPr>
            <p:cNvPr id="126" name="TextBox 125"/>
            <p:cNvSpPr txBox="1"/>
            <p:nvPr/>
          </p:nvSpPr>
          <p:spPr>
            <a:xfrm>
              <a:off x="822140" y="1561924"/>
              <a:ext cx="552923" cy="375865"/>
            </a:xfrm>
            <a:prstGeom prst="rect">
              <a:avLst/>
            </a:prstGeom>
            <a:noFill/>
          </p:spPr>
          <p:txBody>
            <a:bodyPr wrap="square" rtlCol="0">
              <a:spAutoFit/>
            </a:bodyPr>
            <a:lstStyle/>
            <a:p>
              <a:r>
                <a:rPr lang="en-US" dirty="0" smtClean="0">
                  <a:solidFill>
                    <a:schemeClr val="bg1">
                      <a:lumMod val="85000"/>
                    </a:schemeClr>
                  </a:solidFill>
                </a:rPr>
                <a:t>a</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29" name="TextBox 128"/>
            <p:cNvSpPr txBox="1"/>
            <p:nvPr/>
          </p:nvSpPr>
          <p:spPr>
            <a:xfrm>
              <a:off x="767399" y="2756695"/>
              <a:ext cx="479199" cy="375865"/>
            </a:xfrm>
            <a:prstGeom prst="rect">
              <a:avLst/>
            </a:prstGeom>
            <a:noFill/>
          </p:spPr>
          <p:txBody>
            <a:bodyPr wrap="square" rtlCol="0">
              <a:spAutoFit/>
            </a:bodyPr>
            <a:lstStyle/>
            <a:p>
              <a:r>
                <a:rPr lang="en-US" dirty="0" smtClean="0">
                  <a:solidFill>
                    <a:schemeClr val="bg1">
                      <a:lumMod val="85000"/>
                    </a:schemeClr>
                  </a:solidFill>
                </a:rPr>
                <a:t>c</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3" name="TextBox 132"/>
            <p:cNvSpPr txBox="1"/>
            <p:nvPr/>
          </p:nvSpPr>
          <p:spPr>
            <a:xfrm>
              <a:off x="809853" y="2397631"/>
              <a:ext cx="552923" cy="375865"/>
            </a:xfrm>
            <a:prstGeom prst="rect">
              <a:avLst/>
            </a:prstGeom>
            <a:noFill/>
          </p:spPr>
          <p:txBody>
            <a:bodyPr wrap="square" rtlCol="0">
              <a:spAutoFit/>
            </a:bodyPr>
            <a:lstStyle/>
            <a:p>
              <a:r>
                <a:rPr lang="en-US" dirty="0" smtClean="0">
                  <a:solidFill>
                    <a:schemeClr val="bg1">
                      <a:lumMod val="85000"/>
                    </a:schemeClr>
                  </a:solidFill>
                </a:rPr>
                <a:t>a</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4" name="TextBox 133"/>
            <p:cNvSpPr txBox="1"/>
            <p:nvPr/>
          </p:nvSpPr>
          <p:spPr>
            <a:xfrm>
              <a:off x="791974" y="3583237"/>
              <a:ext cx="417763" cy="375865"/>
            </a:xfrm>
            <a:prstGeom prst="rect">
              <a:avLst/>
            </a:prstGeom>
            <a:noFill/>
          </p:spPr>
          <p:txBody>
            <a:bodyPr wrap="square" rtlCol="0">
              <a:spAutoFit/>
            </a:bodyPr>
            <a:lstStyle/>
            <a:p>
              <a:r>
                <a:rPr lang="en-US" dirty="0" smtClean="0">
                  <a:solidFill>
                    <a:schemeClr val="bg1">
                      <a:lumMod val="85000"/>
                    </a:schemeClr>
                  </a:solidFill>
                </a:rPr>
                <a:t>c</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2" name="TextBox 131"/>
            <p:cNvSpPr txBox="1"/>
            <p:nvPr/>
          </p:nvSpPr>
          <p:spPr>
            <a:xfrm>
              <a:off x="3477271" y="2789904"/>
              <a:ext cx="442338" cy="375865"/>
            </a:xfrm>
            <a:prstGeom prst="rect">
              <a:avLst/>
            </a:prstGeom>
            <a:noFill/>
          </p:spPr>
          <p:txBody>
            <a:bodyPr wrap="square" rtlCol="0">
              <a:spAutoFit/>
            </a:bodyPr>
            <a:lstStyle/>
            <a:p>
              <a:r>
                <a:rPr lang="en-US" dirty="0" smtClean="0">
                  <a:solidFill>
                    <a:schemeClr val="bg1">
                      <a:lumMod val="85000"/>
                    </a:schemeClr>
                  </a:solidFill>
                </a:rPr>
                <a:t>d</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7" name="TextBox 136"/>
            <p:cNvSpPr txBox="1"/>
            <p:nvPr/>
          </p:nvSpPr>
          <p:spPr>
            <a:xfrm>
              <a:off x="3476535" y="2390480"/>
              <a:ext cx="442338" cy="375865"/>
            </a:xfrm>
            <a:prstGeom prst="rect">
              <a:avLst/>
            </a:prstGeom>
            <a:noFill/>
          </p:spPr>
          <p:txBody>
            <a:bodyPr wrap="square" rtlCol="0">
              <a:spAutoFit/>
            </a:bodyPr>
            <a:lstStyle/>
            <a:p>
              <a:r>
                <a:rPr lang="en-US" dirty="0" smtClean="0">
                  <a:solidFill>
                    <a:schemeClr val="bg1">
                      <a:lumMod val="85000"/>
                    </a:schemeClr>
                  </a:solidFill>
                </a:rPr>
                <a:t>b</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8" name="TextBox 137"/>
            <p:cNvSpPr txBox="1"/>
            <p:nvPr/>
          </p:nvSpPr>
          <p:spPr>
            <a:xfrm>
              <a:off x="3495150" y="3575602"/>
              <a:ext cx="442338" cy="375865"/>
            </a:xfrm>
            <a:prstGeom prst="rect">
              <a:avLst/>
            </a:prstGeom>
            <a:noFill/>
          </p:spPr>
          <p:txBody>
            <a:bodyPr wrap="square" rtlCol="0">
              <a:spAutoFit/>
            </a:bodyPr>
            <a:lstStyle/>
            <a:p>
              <a:r>
                <a:rPr lang="en-US" dirty="0" smtClean="0">
                  <a:solidFill>
                    <a:schemeClr val="bg1">
                      <a:lumMod val="85000"/>
                    </a:schemeClr>
                  </a:solidFill>
                </a:rPr>
                <a:t>d</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41" name="TextBox 140"/>
            <p:cNvSpPr txBox="1"/>
            <p:nvPr/>
          </p:nvSpPr>
          <p:spPr>
            <a:xfrm>
              <a:off x="3495150" y="1549516"/>
              <a:ext cx="442338" cy="375865"/>
            </a:xfrm>
            <a:prstGeom prst="rect">
              <a:avLst/>
            </a:prstGeom>
            <a:noFill/>
          </p:spPr>
          <p:txBody>
            <a:bodyPr wrap="square" rtlCol="0">
              <a:spAutoFit/>
            </a:bodyPr>
            <a:lstStyle/>
            <a:p>
              <a:r>
                <a:rPr lang="en-US" dirty="0" smtClean="0">
                  <a:solidFill>
                    <a:schemeClr val="bg1">
                      <a:lumMod val="85000"/>
                    </a:schemeClr>
                  </a:solidFill>
                </a:rPr>
                <a:t>b</a:t>
              </a:r>
              <a:r>
                <a:rPr lang="en-US" baseline="-25000" dirty="0" smtClean="0">
                  <a:solidFill>
                    <a:schemeClr val="bg1">
                      <a:lumMod val="85000"/>
                    </a:schemeClr>
                  </a:solidFill>
                </a:rPr>
                <a:t>1</a:t>
              </a:r>
              <a:endParaRPr lang="en-US" dirty="0">
                <a:solidFill>
                  <a:schemeClr val="bg1">
                    <a:lumMod val="85000"/>
                  </a:schemeClr>
                </a:solidFill>
              </a:endParaRPr>
            </a:p>
          </p:txBody>
        </p:sp>
      </p:grpSp>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65" name="Rectangle 64"/>
              <p:cNvSpPr/>
              <p:nvPr/>
            </p:nvSpPr>
            <p:spPr>
              <a:xfrm>
                <a:off x="4782792" y="5093231"/>
                <a:ext cx="3501097" cy="669798"/>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rgbClr val="00B050"/>
                    </a:solidFill>
                  </a:rPr>
                  <a:t>abs(a</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abs(a</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 </a:t>
                </a:r>
                <a:r>
                  <a:rPr lang="en-US" sz="2000" dirty="0">
                    <a:solidFill>
                      <a:srgbClr val="00B050"/>
                    </a:solidFill>
                  </a:rPr>
                  <a:t>abs(b</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abs(b</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a:p>
                <a:pPr algn="ctr"/>
                <a:r>
                  <a:rPr lang="en-US" sz="2000" dirty="0">
                    <a:solidFill>
                      <a:srgbClr val="00B050"/>
                    </a:solidFill>
                  </a:rPr>
                  <a:t>abs(c</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abs(c</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 </a:t>
                </a:r>
                <a:r>
                  <a:rPr lang="en-US" sz="2000" dirty="0">
                    <a:solidFill>
                      <a:srgbClr val="00B050"/>
                    </a:solidFill>
                  </a:rPr>
                  <a:t>abs(d</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abs(d</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p:txBody>
          </p:sp>
        </mc:Choice>
        <mc:Fallback>
          <p:sp>
            <p:nvSpPr>
              <p:cNvPr id="65" name="Rectangle 64"/>
              <p:cNvSpPr>
                <a:spLocks noRot="1" noChangeAspect="1" noMove="1" noResize="1" noEditPoints="1" noAdjustHandles="1" noChangeArrowheads="1" noChangeShapeType="1" noTextEdit="1"/>
              </p:cNvSpPr>
              <p:nvPr/>
            </p:nvSpPr>
            <p:spPr>
              <a:xfrm>
                <a:off x="4782792" y="5093231"/>
                <a:ext cx="3501097" cy="669798"/>
              </a:xfrm>
              <a:prstGeom prst="rect">
                <a:avLst/>
              </a:prstGeom>
              <a:blipFill rotWithShape="0">
                <a:blip r:embed="rId3"/>
                <a:stretch>
                  <a:fillRect l="-1386" t="-6250" r="-867" b="-17857"/>
                </a:stretch>
              </a:blipFill>
              <a:ln>
                <a:solidFill>
                  <a:srgbClr val="0070C0"/>
                </a:solidFill>
              </a:ln>
            </p:spPr>
            <p:txBody>
              <a:bodyPr/>
              <a:lstStyle/>
              <a:p>
                <a:r>
                  <a:rPr lang="en-US">
                    <a:noFill/>
                  </a:rPr>
                  <a:t> </a:t>
                </a:r>
              </a:p>
            </p:txBody>
          </p:sp>
        </mc:Fallback>
      </mc:AlternateContent>
      <p:pic>
        <p:nvPicPr>
          <p:cNvPr id="10" name="Picture 9"/>
          <p:cNvPicPr>
            <a:picLocks noChangeAspect="1"/>
          </p:cNvPicPr>
          <p:nvPr/>
        </p:nvPicPr>
        <p:blipFill>
          <a:blip r:embed="rId4"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4232381" y="1664678"/>
            <a:ext cx="4478219" cy="2530194"/>
          </a:xfrm>
          <a:prstGeom prst="rect">
            <a:avLst/>
          </a:prstGeom>
        </p:spPr>
      </p:pic>
      <p:sp>
        <p:nvSpPr>
          <p:cNvPr id="11" name="Rectangle 10"/>
          <p:cNvSpPr/>
          <p:nvPr/>
        </p:nvSpPr>
        <p:spPr>
          <a:xfrm>
            <a:off x="4270274" y="1549516"/>
            <a:ext cx="4526131" cy="28014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5" name="Table 154"/>
          <p:cNvGraphicFramePr>
            <a:graphicFrameLocks noGrp="1"/>
          </p:cNvGraphicFramePr>
          <p:nvPr>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77664314"/>
              </p:ext>
            </p:extLst>
          </p:nvPr>
        </p:nvGraphicFramePr>
        <p:xfrm>
          <a:off x="387565" y="4537759"/>
          <a:ext cx="4140367" cy="1163320"/>
        </p:xfrm>
        <a:graphic>
          <a:graphicData uri="http://schemas.openxmlformats.org/drawingml/2006/table">
            <a:tbl>
              <a:tblPr firstRow="1" bandRow="1">
                <a:tableStyleId>{5C22544A-7EE6-4342-B048-85BDC9FD1C3A}</a:tableStyleId>
              </a:tblPr>
              <a:tblGrid>
                <a:gridCol w="1546446"/>
                <a:gridCol w="2593921"/>
              </a:tblGrid>
              <a:tr h="370840">
                <a:tc>
                  <a:txBody>
                    <a:bodyPr/>
                    <a:lstStyle/>
                    <a:p>
                      <a:pPr algn="ctr"/>
                      <a:r>
                        <a:rPr lang="en-US" dirty="0" smtClean="0"/>
                        <a:t>Query</a:t>
                      </a:r>
                      <a:endParaRPr lang="en-US" dirty="0"/>
                    </a:p>
                  </a:txBody>
                  <a:tcPr/>
                </a:tc>
                <a:tc>
                  <a:txBody>
                    <a:bodyPr/>
                    <a:lstStyle/>
                    <a:p>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b</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rgbClr val="00B050"/>
                          </a:solidFill>
                        </a:rPr>
                        <a:t> </a:t>
                      </a:r>
                      <a:r>
                        <a:rPr lang="en-US" sz="2000" b="1" baseline="0" dirty="0" smtClean="0">
                          <a:solidFill>
                            <a:schemeClr val="tx1"/>
                          </a:solidFill>
                        </a:rPr>
                        <a:t>(4/16)</a:t>
                      </a:r>
                      <a:endParaRPr lang="en-US" sz="2000" b="1" dirty="0" smtClean="0">
                        <a:solidFill>
                          <a:schemeClr val="tx1"/>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         a</a:t>
                      </a:r>
                      <a:r>
                        <a:rPr lang="en-US" sz="2000" baseline="-25000" dirty="0" smtClean="0">
                          <a:solidFill>
                            <a:srgbClr val="00B050"/>
                          </a:solidFill>
                        </a:rPr>
                        <a:t>0</a:t>
                      </a:r>
                      <a:r>
                        <a:rPr lang="en-US" sz="2000" baseline="0" dirty="0" smtClean="0">
                          <a:solidFill>
                            <a:srgbClr val="00B050"/>
                          </a:solidFill>
                        </a:rPr>
                        <a:t>c</a:t>
                      </a:r>
                      <a:r>
                        <a:rPr lang="en-US" sz="2000" baseline="-25000" dirty="0" smtClean="0">
                          <a:solidFill>
                            <a:srgbClr val="00B050"/>
                          </a:solidFill>
                        </a:rPr>
                        <a:t>0</a:t>
                      </a:r>
                      <a:r>
                        <a:rPr lang="en-US" sz="2000" dirty="0" smtClean="0">
                          <a:solidFill>
                            <a:schemeClr val="tx1"/>
                          </a:solidFill>
                        </a:rPr>
                        <a:t>        </a:t>
                      </a:r>
                      <a:r>
                        <a:rPr lang="en-US" sz="2000" b="1" dirty="0" smtClean="0">
                          <a:solidFill>
                            <a:schemeClr val="tx1"/>
                          </a:solidFill>
                        </a:rPr>
                        <a:t>(4/16)</a:t>
                      </a:r>
                      <a:endParaRPr lang="en-US" sz="2000" dirty="0" smtClean="0">
                        <a:solidFill>
                          <a:schemeClr val="tx1"/>
                        </a:solidFill>
                      </a:endParaRPr>
                    </a:p>
                  </a:txBody>
                  <a:tcPr/>
                </a:tc>
              </a:tr>
            </a:tbl>
          </a:graphicData>
        </a:graphic>
      </p:graphicFrame>
      <p:sp>
        <p:nvSpPr>
          <p:cNvPr id="54" name="Date Placeholder 53"/>
          <p:cNvSpPr>
            <a:spLocks noGrp="1"/>
          </p:cNvSpPr>
          <p:nvPr>
            <p:ph type="dt" sz="half" idx="10"/>
          </p:nvPr>
        </p:nvSpPr>
        <p:spPr/>
        <p:txBody>
          <a:bodyPr/>
          <a:lstStyle/>
          <a:p>
            <a:fld id="{F5E351A8-1B34-4549-A50B-E081318C0189}"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340345778"/>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advTm="12118"/>
    </mc:Choice>
    <mc:Fallback>
      <mp:transition xmlns:mp="http://schemas.microsoft.com/office/mac/powerpoint/2008/main" spd="slow" advTm="12118"/>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 Integer overflow vulnerability (1/3)</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sp>
        <p:nvSpPr>
          <p:cNvPr id="7" name="Content Placeholder 6"/>
          <p:cNvSpPr>
            <a:spLocks noGrp="1"/>
          </p:cNvSpPr>
          <p:nvPr>
            <p:ph sz="quarter" idx="1"/>
          </p:nvPr>
        </p:nvSpPr>
        <p:spPr/>
        <p:txBody>
          <a:bodyPr/>
          <a:lstStyle/>
          <a:p>
            <a:r>
              <a:rPr lang="en-US" dirty="0"/>
              <a:t>CVE-2009-1570 (GIMP)</a:t>
            </a:r>
          </a:p>
        </p:txBody>
      </p:sp>
      <p:sp>
        <p:nvSpPr>
          <p:cNvPr id="8" name="TextBox 7"/>
          <p:cNvSpPr txBox="1"/>
          <p:nvPr/>
        </p:nvSpPr>
        <p:spPr>
          <a:xfrm>
            <a:off x="454158" y="2128370"/>
            <a:ext cx="8372363" cy="3717581"/>
          </a:xfrm>
          <a:prstGeom prst="rect">
            <a:avLst/>
          </a:prstGeom>
          <a:noFill/>
        </p:spPr>
        <p:txBody>
          <a:bodyPr wrap="square" rtlCol="0">
            <a:noAutofit/>
          </a:bodyPr>
          <a:lstStyle/>
          <a:p>
            <a:pPr algn="l"/>
            <a:r>
              <a:rPr lang="en-US" sz="1400" dirty="0">
                <a:latin typeface="Lucida Console" pitchFamily="49" charset="0"/>
                <a:cs typeface="Courier"/>
              </a:rPr>
              <a:t> if (</a:t>
            </a:r>
            <a:r>
              <a:rPr lang="en-US" sz="1400" dirty="0" err="1">
                <a:solidFill>
                  <a:srgbClr val="FF0000"/>
                </a:solidFill>
                <a:latin typeface="Lucida Console" pitchFamily="49" charset="0"/>
                <a:cs typeface="Courier"/>
              </a:rPr>
              <a:t>Bitmap_Head.biWidth</a:t>
            </a:r>
            <a:r>
              <a:rPr lang="en-US" sz="1400" dirty="0">
                <a:latin typeface="Lucida Console" pitchFamily="49" charset="0"/>
                <a:cs typeface="Courier"/>
              </a:rPr>
              <a:t> &lt; 0)</a:t>
            </a:r>
          </a:p>
          <a:p>
            <a:pPr algn="l"/>
            <a:r>
              <a:rPr lang="en-US" sz="1400" dirty="0">
                <a:latin typeface="Lucida Console" pitchFamily="49" charset="0"/>
                <a:cs typeface="Courier"/>
              </a:rPr>
              <a:t> </a:t>
            </a:r>
            <a:r>
              <a:rPr lang="en-US" sz="1400" dirty="0" smtClean="0">
                <a:latin typeface="Lucida Console" pitchFamily="49" charset="0"/>
                <a:cs typeface="Courier"/>
              </a:rPr>
              <a:t>{</a:t>
            </a:r>
            <a:endParaRPr lang="en-US" sz="1400" dirty="0">
              <a:latin typeface="Lucida Console" pitchFamily="49" charset="0"/>
              <a:cs typeface="Courier"/>
            </a:endParaRPr>
          </a:p>
          <a:p>
            <a:pPr algn="l"/>
            <a:r>
              <a:rPr lang="en-US" sz="1400" dirty="0">
                <a:latin typeface="Lucida Console" pitchFamily="49" charset="0"/>
                <a:cs typeface="Courier"/>
              </a:rPr>
              <a:t>      </a:t>
            </a:r>
            <a:r>
              <a:rPr lang="en-US" sz="1400" dirty="0" err="1">
                <a:latin typeface="Lucida Console" pitchFamily="49" charset="0"/>
                <a:cs typeface="Courier"/>
              </a:rPr>
              <a:t>g_set_error</a:t>
            </a:r>
            <a:r>
              <a:rPr lang="en-US" sz="1400" dirty="0">
                <a:latin typeface="Lucida Console" pitchFamily="49" charset="0"/>
                <a:cs typeface="Courier"/>
              </a:rPr>
              <a:t> (error, G_FILE_ERROR</a:t>
            </a:r>
            <a:r>
              <a:rPr lang="en-US" sz="1400" dirty="0" smtClean="0">
                <a:latin typeface="Lucida Console" pitchFamily="49" charset="0"/>
                <a:cs typeface="Courier"/>
              </a:rPr>
              <a:t>,G_FILE_ERROR_FAILED</a:t>
            </a:r>
            <a:r>
              <a:rPr lang="en-US" sz="1400" dirty="0">
                <a:latin typeface="Lucida Console" pitchFamily="49" charset="0"/>
                <a:cs typeface="Courier"/>
              </a:rPr>
              <a:t>,</a:t>
            </a:r>
          </a:p>
          <a:p>
            <a:pPr algn="l"/>
            <a:r>
              <a:rPr lang="en-US" sz="1400" dirty="0">
                <a:latin typeface="Lucida Console" pitchFamily="49" charset="0"/>
                <a:cs typeface="Courier"/>
              </a:rPr>
              <a:t>                   _("'%s' is not a valid BMP file"),</a:t>
            </a:r>
          </a:p>
          <a:p>
            <a:pPr algn="l"/>
            <a:r>
              <a:rPr lang="en-US" sz="1400" dirty="0">
                <a:latin typeface="Lucida Console" pitchFamily="49" charset="0"/>
                <a:cs typeface="Courier"/>
              </a:rPr>
              <a:t>                   gimp_filename_to_utf8 (filename));</a:t>
            </a:r>
          </a:p>
          <a:p>
            <a:pPr algn="l"/>
            <a:r>
              <a:rPr lang="en-US" sz="1400" dirty="0">
                <a:latin typeface="Lucida Console" pitchFamily="49" charset="0"/>
                <a:cs typeface="Courier"/>
              </a:rPr>
              <a:t>      return -1;</a:t>
            </a:r>
          </a:p>
          <a:p>
            <a:pPr algn="l"/>
            <a:r>
              <a:rPr lang="en-US" sz="1400" dirty="0">
                <a:latin typeface="Lucida Console" pitchFamily="49" charset="0"/>
                <a:cs typeface="Courier"/>
              </a:rPr>
              <a:t> </a:t>
            </a:r>
            <a:r>
              <a:rPr lang="en-US" sz="1400" dirty="0" smtClean="0">
                <a:latin typeface="Lucida Console" pitchFamily="49" charset="0"/>
                <a:cs typeface="Courier"/>
              </a:rPr>
              <a:t>}</a:t>
            </a:r>
            <a:endParaRPr lang="en-US" sz="1400" dirty="0">
              <a:latin typeface="Lucida Console" pitchFamily="49" charset="0"/>
              <a:cs typeface="Courier"/>
            </a:endParaRPr>
          </a:p>
          <a:p>
            <a:pPr algn="l"/>
            <a:endParaRPr lang="en-US" sz="1400" dirty="0">
              <a:latin typeface="Lucida Console" pitchFamily="49" charset="0"/>
              <a:cs typeface="Courier"/>
            </a:endParaRPr>
          </a:p>
          <a:p>
            <a:pPr algn="l"/>
            <a:r>
              <a:rPr lang="en-US" sz="1400" dirty="0" smtClean="0">
                <a:latin typeface="Lucida Console" pitchFamily="49" charset="0"/>
                <a:cs typeface="Courier"/>
              </a:rPr>
              <a:t> ...</a:t>
            </a:r>
          </a:p>
          <a:p>
            <a:pPr algn="l"/>
            <a:endParaRPr lang="en-US" sz="1400" dirty="0" smtClean="0">
              <a:latin typeface="Lucida Console" pitchFamily="49" charset="0"/>
              <a:cs typeface="Courier"/>
            </a:endParaRPr>
          </a:p>
          <a:p>
            <a:pPr algn="l"/>
            <a:r>
              <a:rPr lang="en-US" sz="1400" dirty="0">
                <a:latin typeface="Lucida Console" pitchFamily="49" charset="0"/>
                <a:cs typeface="Courier"/>
              </a:rPr>
              <a:t> </a:t>
            </a:r>
            <a:r>
              <a:rPr lang="en-US" sz="1400" dirty="0" err="1" smtClean="0">
                <a:latin typeface="Lucida Console" pitchFamily="49" charset="0"/>
                <a:cs typeface="Courier"/>
              </a:rPr>
              <a:t>rowbytes</a:t>
            </a:r>
            <a:r>
              <a:rPr lang="en-US" sz="1400" dirty="0" smtClean="0">
                <a:latin typeface="Lucida Console" pitchFamily="49" charset="0"/>
                <a:cs typeface="Courier"/>
              </a:rPr>
              <a:t> = </a:t>
            </a:r>
            <a:r>
              <a:rPr lang="en-US" sz="1400" dirty="0">
                <a:latin typeface="Lucida Console" pitchFamily="49" charset="0"/>
                <a:cs typeface="Courier"/>
              </a:rPr>
              <a:t>((</a:t>
            </a:r>
            <a:r>
              <a:rPr lang="en-US" sz="1400" dirty="0" err="1">
                <a:solidFill>
                  <a:srgbClr val="FF0000"/>
                </a:solidFill>
                <a:latin typeface="Lucida Console" pitchFamily="49" charset="0"/>
                <a:cs typeface="Courier"/>
              </a:rPr>
              <a:t>Bitmap_Head.biWidth</a:t>
            </a:r>
            <a:r>
              <a:rPr lang="en-US" sz="1400" dirty="0">
                <a:latin typeface="Lucida Console" pitchFamily="49" charset="0"/>
                <a:cs typeface="Courier"/>
              </a:rPr>
              <a:t> * </a:t>
            </a:r>
            <a:r>
              <a:rPr lang="en-US" sz="1400" dirty="0" err="1">
                <a:latin typeface="Lucida Console" pitchFamily="49" charset="0"/>
                <a:cs typeface="Courier"/>
              </a:rPr>
              <a:t>Bitmap_Head.biBitCnt</a:t>
            </a:r>
            <a:r>
              <a:rPr lang="en-US" sz="1400" dirty="0">
                <a:latin typeface="Lucida Console" pitchFamily="49" charset="0"/>
                <a:cs typeface="Courier"/>
              </a:rPr>
              <a:t> - 1) / 32) * 4 + 4</a:t>
            </a:r>
            <a:r>
              <a:rPr lang="en-US" sz="1400" dirty="0" smtClean="0">
                <a:latin typeface="Lucida Console" pitchFamily="49" charset="0"/>
                <a:cs typeface="Courier"/>
              </a:rPr>
              <a:t>;</a:t>
            </a:r>
          </a:p>
          <a:p>
            <a:pPr algn="l"/>
            <a:endParaRPr lang="en-US" sz="1400" dirty="0">
              <a:latin typeface="Lucida Console" pitchFamily="49" charset="0"/>
              <a:cs typeface="Courier"/>
            </a:endParaRPr>
          </a:p>
          <a:p>
            <a:r>
              <a:rPr lang="en-US" sz="1400" dirty="0" smtClean="0">
                <a:latin typeface="Lucida Console" pitchFamily="49" charset="0"/>
                <a:cs typeface="Courier"/>
              </a:rPr>
              <a:t> ...</a:t>
            </a:r>
          </a:p>
          <a:p>
            <a:endParaRPr lang="en-US" sz="1400" dirty="0" smtClean="0">
              <a:latin typeface="Lucida Console" pitchFamily="49" charset="0"/>
              <a:cs typeface="Courier"/>
            </a:endParaRPr>
          </a:p>
          <a:p>
            <a:r>
              <a:rPr lang="en-US" sz="1400" dirty="0" smtClean="0">
                <a:latin typeface="Lucida Console" pitchFamily="49" charset="0"/>
                <a:cs typeface="Courier"/>
              </a:rPr>
              <a:t> buffer = </a:t>
            </a:r>
            <a:r>
              <a:rPr lang="en-US" sz="1400" dirty="0" err="1">
                <a:latin typeface="Lucida Console" pitchFamily="49" charset="0"/>
                <a:cs typeface="Courier"/>
              </a:rPr>
              <a:t>g_malloc</a:t>
            </a:r>
            <a:r>
              <a:rPr lang="en-US" sz="1400" dirty="0">
                <a:latin typeface="Lucida Console" pitchFamily="49" charset="0"/>
                <a:cs typeface="Courier"/>
              </a:rPr>
              <a:t> (</a:t>
            </a:r>
            <a:r>
              <a:rPr lang="en-US" sz="1400" dirty="0" err="1">
                <a:latin typeface="Lucida Console" pitchFamily="49" charset="0"/>
                <a:cs typeface="Courier"/>
              </a:rPr>
              <a:t>rowbytes</a:t>
            </a:r>
            <a:r>
              <a:rPr lang="en-US" sz="1400" dirty="0">
                <a:latin typeface="Lucida Console" pitchFamily="49" charset="0"/>
                <a:cs typeface="Courier"/>
              </a:rPr>
              <a:t>);</a:t>
            </a:r>
            <a:endParaRPr lang="en-US" sz="1400" dirty="0" smtClean="0">
              <a:latin typeface="Lucida Console" pitchFamily="49" charset="0"/>
              <a:cs typeface="Courier"/>
            </a:endParaRPr>
          </a:p>
        </p:txBody>
      </p:sp>
      <p:sp>
        <p:nvSpPr>
          <p:cNvPr id="9" name="Date Placeholder 8"/>
          <p:cNvSpPr>
            <a:spLocks noGrp="1"/>
          </p:cNvSpPr>
          <p:nvPr>
            <p:ph type="dt" sz="half" idx="10"/>
          </p:nvPr>
        </p:nvSpPr>
        <p:spPr/>
        <p:txBody>
          <a:bodyPr/>
          <a:lstStyle/>
          <a:p>
            <a:fld id="{811774FF-0995-2A45-8C09-257CADAE07F9}"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9755700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Encoded as </a:t>
            </a:r>
            <a:r>
              <a:rPr lang="en-US" dirty="0" err="1" smtClean="0"/>
              <a:t>MaxSAT</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65" name="Rectangle 64"/>
              <p:cNvSpPr/>
              <p:nvPr/>
            </p:nvSpPr>
            <p:spPr>
              <a:xfrm>
                <a:off x="433216" y="4330816"/>
                <a:ext cx="3731858" cy="669798"/>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rgbClr val="00B050"/>
                    </a:solidFill>
                  </a:rPr>
                  <a:t>abs(a</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abs(a</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 </a:t>
                </a:r>
                <a:r>
                  <a:rPr lang="en-US" sz="2000" dirty="0">
                    <a:solidFill>
                      <a:srgbClr val="00B050"/>
                    </a:solidFill>
                  </a:rPr>
                  <a:t>abs(b</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abs(b</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a:p>
                <a:pPr algn="ctr"/>
                <a:r>
                  <a:rPr lang="en-US" sz="2000" dirty="0">
                    <a:solidFill>
                      <a:srgbClr val="00B050"/>
                    </a:solidFill>
                  </a:rPr>
                  <a:t>abs(c</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abs(c</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 </a:t>
                </a:r>
                <a:r>
                  <a:rPr lang="en-US" sz="2000" dirty="0">
                    <a:solidFill>
                      <a:srgbClr val="00B050"/>
                    </a:solidFill>
                  </a:rPr>
                  <a:t>abs(d</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abs(d</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p:txBody>
          </p:sp>
        </mc:Choice>
        <mc:Fallback>
          <p:sp>
            <p:nvSpPr>
              <p:cNvPr id="65" name="Rectangle 64"/>
              <p:cNvSpPr>
                <a:spLocks noRot="1" noChangeAspect="1" noMove="1" noResize="1" noEditPoints="1" noAdjustHandles="1" noChangeArrowheads="1" noChangeShapeType="1" noTextEdit="1"/>
              </p:cNvSpPr>
              <p:nvPr/>
            </p:nvSpPr>
            <p:spPr>
              <a:xfrm>
                <a:off x="433216" y="4330816"/>
                <a:ext cx="3731858" cy="669798"/>
              </a:xfrm>
              <a:prstGeom prst="rect">
                <a:avLst/>
              </a:prstGeom>
              <a:blipFill rotWithShape="0">
                <a:blip r:embed="rId4"/>
                <a:stretch>
                  <a:fillRect t="-5310" b="-17699"/>
                </a:stretch>
              </a:blipFill>
              <a:ln>
                <a:solidFill>
                  <a:srgbClr val="0070C0"/>
                </a:solidFill>
              </a:ln>
            </p:spPr>
            <p:txBody>
              <a:bodyPr/>
              <a:lstStyle/>
              <a:p>
                <a:r>
                  <a:rPr lang="en-US">
                    <a:noFill/>
                  </a:rPr>
                  <a:t> </a:t>
                </a:r>
              </a:p>
            </p:txBody>
          </p:sp>
        </mc:Fallback>
      </mc:AlternateContent>
      <p:grpSp>
        <p:nvGrpSpPr>
          <p:cNvPr id="2" name="Group 1"/>
          <p:cNvGrpSpPr/>
          <p:nvPr/>
        </p:nvGrpSpPr>
        <p:grpSpPr>
          <a:xfrm>
            <a:off x="401972" y="1459080"/>
            <a:ext cx="3763101" cy="2590406"/>
            <a:chOff x="4232381" y="1549516"/>
            <a:chExt cx="4564024" cy="2801420"/>
          </a:xfrm>
        </p:grpSpPr>
        <p:pic>
          <p:nvPicPr>
            <p:cNvPr id="10" name="Picture 9"/>
            <p:cNvPicPr>
              <a:picLocks noChangeAspect="1"/>
            </p:cNvPicPr>
            <p:nvPr/>
          </p:nvPicPr>
          <p:blipFill>
            <a:blip r:embed="rId5"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4232381" y="1664678"/>
              <a:ext cx="4478219" cy="2530194"/>
            </a:xfrm>
            <a:prstGeom prst="rect">
              <a:avLst/>
            </a:prstGeom>
          </p:spPr>
        </p:pic>
        <p:sp>
          <p:nvSpPr>
            <p:cNvPr id="11" name="Rectangle 10"/>
            <p:cNvSpPr/>
            <p:nvPr/>
          </p:nvSpPr>
          <p:spPr>
            <a:xfrm>
              <a:off x="4270274" y="1549516"/>
              <a:ext cx="4526131" cy="28014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4326467" y="1465445"/>
            <a:ext cx="4660966" cy="2062103"/>
            <a:chOff x="4326467" y="1465445"/>
            <a:chExt cx="4660966" cy="2062103"/>
          </a:xfrm>
        </p:grpSpPr>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57" name="TextBox 56"/>
                <p:cNvSpPr txBox="1"/>
                <p:nvPr/>
              </p:nvSpPr>
              <p:spPr>
                <a:xfrm>
                  <a:off x="4672483" y="1465445"/>
                  <a:ext cx="4314950" cy="2062103"/>
                </a:xfrm>
                <a:prstGeom prst="rect">
                  <a:avLst/>
                </a:prstGeom>
                <a:noFill/>
                <a:ln>
                  <a:solidFill>
                    <a:schemeClr val="tx1"/>
                  </a:solidFill>
                </a:ln>
              </p:spPr>
              <p:txBody>
                <a:bodyPr wrap="square" rIns="91440" rtlCol="0">
                  <a:spAutoFit/>
                </a:bodyPr>
                <a:lstStyle/>
                <a:p>
                  <a:r>
                    <a:rPr lang="en-US" sz="2000" b="1" dirty="0" smtClean="0">
                      <a:solidFill>
                        <a:srgbClr val="00B050"/>
                      </a:solidFill>
                    </a:rPr>
                    <a:t>Hard constraints:</a:t>
                  </a:r>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𝑝𝑎𝑡h</m:t>
                        </m:r>
                        <m:r>
                          <a:rPr lang="en-US" i="1" dirty="0">
                            <a:latin typeface="Cambria Math" panose="02040503050406030204" pitchFamily="18" charset="0"/>
                          </a:rPr>
                          <m:t>(0, 0</m:t>
                        </m:r>
                        <m:r>
                          <m:rPr>
                            <m:nor/>
                          </m:rPr>
                          <a:rPr lang="en-US" dirty="0">
                            <a:latin typeface="Cambria Math" panose="02040503050406030204" pitchFamily="18" charset="0"/>
                          </a:rPr>
                          <m:t>)</m:t>
                        </m:r>
                        <m:r>
                          <a:rPr lang="en-US" b="0" i="1" dirty="0" smtClean="0">
                            <a:latin typeface="Cambria Math" panose="02040503050406030204" pitchFamily="18" charset="0"/>
                          </a:rPr>
                          <m:t>∧</m:t>
                        </m:r>
                      </m:oMath>
                    </m:oMathPara>
                  </a14:m>
                  <a:endParaRPr lang="en-US" b="0" dirty="0" smtClean="0"/>
                </a:p>
                <a:p>
                  <a:pPr algn="r"/>
                  <a14:m>
                    <m:oMathPara xmlns:m="http://schemas.openxmlformats.org/officeDocument/2006/math" xmlns="" xmlns:mv="urn:schemas-microsoft-com:mac:vml">
                      <m:oMathParaPr>
                        <m:jc m:val="right"/>
                      </m:oMathParaPr>
                      <m:oMath xmlns:m="http://schemas.openxmlformats.org/officeDocument/2006/math">
                        <m:r>
                          <a:rPr lang="en-US" b="0" i="1" dirty="0" smtClean="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𝑝𝑎𝑡h</m:t>
                        </m:r>
                        <m:r>
                          <a:rPr lang="en-US" b="0" i="1" dirty="0" smtClean="0">
                            <a:latin typeface="Cambria Math" panose="02040503050406030204" pitchFamily="18" charset="0"/>
                          </a:rPr>
                          <m:t>(0, </m:t>
                        </m:r>
                        <m:r>
                          <m:rPr>
                            <m:nor/>
                          </m:rPr>
                          <a:rPr lang="en-US" b="0" i="0" dirty="0" smtClean="0">
                            <a:latin typeface="Cambria Math" panose="02040503050406030204" pitchFamily="18" charset="0"/>
                          </a:rPr>
                          <m:t>0)</m:t>
                        </m:r>
                        <m:r>
                          <a:rPr lang="en-US" i="1" dirty="0">
                            <a:latin typeface="Cambria Math" panose="02040503050406030204" pitchFamily="18" charset="0"/>
                          </a:rPr>
                          <m:t>∨¬</m:t>
                        </m:r>
                        <m:r>
                          <a:rPr lang="en-US" b="0" i="1" dirty="0" smtClean="0">
                            <a:latin typeface="Cambria Math" panose="02040503050406030204" pitchFamily="18" charset="0"/>
                          </a:rPr>
                          <m:t>𝑎𝑏𝑠</m:t>
                        </m:r>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r>
                          <m:rPr>
                            <m:nor/>
                          </m:rPr>
                          <a:rPr lang="en-US" b="0" i="0" dirty="0" smtClean="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dirty="0">
                            <a:latin typeface="Cambria Math" panose="02040503050406030204" pitchFamily="18" charset="0"/>
                          </a:rPr>
                          <m:t>6)</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0</m:t>
                            </m:r>
                          </m:sub>
                        </m:sSub>
                        <m:r>
                          <a:rPr lang="en-US" i="1" dirty="0">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7</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𝑐</m:t>
                            </m:r>
                          </m:e>
                          <m:sub>
                            <m:r>
                              <a:rPr lang="en-US" i="1" dirty="0">
                                <a:latin typeface="Cambria Math" panose="02040503050406030204" pitchFamily="18" charset="0"/>
                              </a:rPr>
                              <m:t>0</m:t>
                            </m:r>
                          </m:sub>
                        </m:sSub>
                        <m:r>
                          <a:rPr lang="en-US" i="1" dirty="0">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4</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0</m:t>
                            </m:r>
                          </m:sub>
                        </m:sSub>
                        <m:r>
                          <a:rPr lang="en-US" i="1" dirty="0">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r>
                    <a:rPr lang="en-US" dirty="0" smtClean="0"/>
                    <a:t>…</a:t>
                  </a:r>
                  <a:endParaRPr lang="en-US" dirty="0"/>
                </a:p>
              </p:txBody>
            </p:sp>
          </mc:Choice>
          <mc:Fallback>
            <p:sp>
              <p:nvSpPr>
                <p:cNvPr id="57" name="TextBox 56"/>
                <p:cNvSpPr txBox="1">
                  <a:spLocks noRot="1" noChangeAspect="1" noMove="1" noResize="1" noEditPoints="1" noAdjustHandles="1" noChangeArrowheads="1" noChangeShapeType="1" noTextEdit="1"/>
                </p:cNvSpPr>
                <p:nvPr/>
              </p:nvSpPr>
              <p:spPr>
                <a:xfrm>
                  <a:off x="4672483" y="1465445"/>
                  <a:ext cx="4314950" cy="2062103"/>
                </a:xfrm>
                <a:prstGeom prst="rect">
                  <a:avLst/>
                </a:prstGeom>
                <a:blipFill rotWithShape="0">
                  <a:blip r:embed="rId6"/>
                  <a:stretch>
                    <a:fillRect l="-1268" t="-1173" r="-1127" b="-3226"/>
                  </a:stretch>
                </a:blipFill>
                <a:ln>
                  <a:solidFill>
                    <a:schemeClr val="tx1"/>
                  </a:solidFill>
                </a:ln>
              </p:spPr>
              <p:txBody>
                <a:bodyPr/>
                <a:lstStyle/>
                <a:p>
                  <a:r>
                    <a:rPr lang="en-US">
                      <a:noFill/>
                    </a:rPr>
                    <a:t> </a:t>
                  </a:r>
                </a:p>
              </p:txBody>
            </p:sp>
          </mc:Fallback>
        </mc:AlternateContent>
        <p:sp>
          <p:nvSpPr>
            <p:cNvPr id="7" name="Right Arrow 6"/>
            <p:cNvSpPr/>
            <p:nvPr/>
          </p:nvSpPr>
          <p:spPr>
            <a:xfrm>
              <a:off x="4326467" y="2496496"/>
              <a:ext cx="245533" cy="3371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58" name="TextBox 57"/>
              <p:cNvSpPr txBox="1"/>
              <p:nvPr/>
            </p:nvSpPr>
            <p:spPr>
              <a:xfrm>
                <a:off x="4672483" y="3637230"/>
                <a:ext cx="4314950" cy="2062103"/>
              </a:xfrm>
              <a:prstGeom prst="rect">
                <a:avLst/>
              </a:prstGeom>
              <a:noFill/>
              <a:ln>
                <a:solidFill>
                  <a:schemeClr val="tx1"/>
                </a:solidFill>
              </a:ln>
            </p:spPr>
            <p:txBody>
              <a:bodyPr wrap="square" rIns="91440" rtlCol="0">
                <a:spAutoFit/>
              </a:bodyPr>
              <a:lstStyle/>
              <a:p>
                <a:r>
                  <a:rPr lang="en-US" sz="2000" b="1" dirty="0" smtClean="0">
                    <a:solidFill>
                      <a:srgbClr val="00B0F0"/>
                    </a:solidFill>
                  </a:rPr>
                  <a:t>Soft constraints:</a:t>
                </a:r>
              </a:p>
              <a:p>
                <a:pPr algn="r"/>
                <a14:m>
                  <m:oMathPara xmlns:m="http://schemas.openxmlformats.org/officeDocument/2006/math" xmlns="" xmlns:mv="urn:schemas-microsoft-com:mac:vml">
                    <m:oMathParaPr>
                      <m:jc m:val="right"/>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𝑎𝑏𝑠</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0</m:t>
                              </m:r>
                            </m:sub>
                          </m:sSub>
                        </m:e>
                      </m:d>
                      <m:r>
                        <a:rPr lang="en-US" b="0" i="1" dirty="0" smtClean="0">
                          <a:latin typeface="Cambria Math" panose="02040503050406030204" pitchFamily="18" charset="0"/>
                        </a:rPr>
                        <m:t> </m:t>
                      </m:r>
                      <m:r>
                        <a:rPr lang="en-US" b="1" i="0" dirty="0" smtClean="0">
                          <a:latin typeface="Cambria Math" panose="02040503050406030204" pitchFamily="18" charset="0"/>
                        </a:rPr>
                        <m:t>𝐰𝐞𝐢𝐠𝐡𝐭</m:t>
                      </m:r>
                      <m:r>
                        <a:rPr lang="en-US" b="1" i="0" dirty="0" smtClean="0">
                          <a:latin typeface="Cambria Math" panose="02040503050406030204" pitchFamily="18" charset="0"/>
                        </a:rPr>
                        <m:t> </m:t>
                      </m:r>
                      <m:r>
                        <a:rPr lang="en-US" b="1" i="0" dirty="0" smtClean="0">
                          <a:latin typeface="Cambria Math" panose="02040503050406030204" pitchFamily="18" charset="0"/>
                        </a:rPr>
                        <m:t>𝟏</m:t>
                      </m:r>
                      <m:r>
                        <a:rPr lang="en-US" b="0" i="1" dirty="0" smtClean="0">
                          <a:latin typeface="Cambria Math" panose="02040503050406030204" pitchFamily="18" charset="0"/>
                        </a:rPr>
                        <m:t>)∧</m:t>
                      </m:r>
                    </m:oMath>
                  </m:oMathPara>
                </a14:m>
                <a:endParaRPr lang="en-US" b="0" dirty="0" smtClean="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𝑑</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𝑝𝑎𝑡h</m:t>
                      </m:r>
                      <m:d>
                        <m:dPr>
                          <m:ctrlPr>
                            <a:rPr lang="en-US" i="1" dirty="0">
                              <a:latin typeface="Cambria Math" panose="02040503050406030204" pitchFamily="18" charset="0"/>
                            </a:rPr>
                          </m:ctrlPr>
                        </m:dPr>
                        <m:e>
                          <m:r>
                            <a:rPr lang="en-US" b="0" i="1" dirty="0" smtClean="0">
                              <a:latin typeface="Cambria Math" panose="02040503050406030204" pitchFamily="18" charset="0"/>
                            </a:rPr>
                            <m:t>0, 2</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i="0" dirty="0" smtClean="0">
                          <a:latin typeface="Cambria Math" panose="02040503050406030204" pitchFamily="18" charset="0"/>
                        </a:rPr>
                        <m:t>𝟓</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d>
                        <m:dPr>
                          <m:ctrlPr>
                            <a:rPr lang="en-US" i="1" dirty="0">
                              <a:latin typeface="Cambria Math" panose="02040503050406030204" pitchFamily="18" charset="0"/>
                            </a:rPr>
                          </m:ctrlPr>
                        </m:dPr>
                        <m:e>
                          <m:r>
                            <a:rPr lang="en-US" i="1" dirty="0">
                              <a:latin typeface="Cambria Math" panose="02040503050406030204" pitchFamily="18" charset="0"/>
                            </a:rPr>
                            <m:t>0, </m:t>
                          </m:r>
                          <m:r>
                            <a:rPr lang="en-US" b="0" i="1" dirty="0" smtClean="0">
                              <a:latin typeface="Cambria Math" panose="02040503050406030204" pitchFamily="18" charset="0"/>
                            </a:rPr>
                            <m:t>5</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𝟓</m:t>
                      </m:r>
                      <m:r>
                        <a:rPr lang="en-US" i="1" dirty="0">
                          <a:latin typeface="Cambria Math" panose="02040503050406030204" pitchFamily="18" charset="0"/>
                        </a:rPr>
                        <m:t>)</m:t>
                      </m:r>
                      <m:r>
                        <a:rPr lang="en-US" i="1" dirty="0" smtClean="0">
                          <a:solidFill>
                            <a:schemeClr val="bg1"/>
                          </a:solidFill>
                          <a:latin typeface="Cambria Math" panose="02040503050406030204" pitchFamily="18" charset="0"/>
                        </a:rPr>
                        <m:t>∧</m:t>
                      </m:r>
                    </m:oMath>
                  </m:oMathPara>
                </a14:m>
                <a:endParaRPr lang="en-US" dirty="0"/>
              </a:p>
            </p:txBody>
          </p:sp>
        </mc:Choice>
        <mc:Fallback>
          <p:sp>
            <p:nvSpPr>
              <p:cNvPr id="58" name="TextBox 57"/>
              <p:cNvSpPr txBox="1">
                <a:spLocks noRot="1" noChangeAspect="1" noMove="1" noResize="1" noEditPoints="1" noAdjustHandles="1" noChangeArrowheads="1" noChangeShapeType="1" noTextEdit="1"/>
              </p:cNvSpPr>
              <p:nvPr/>
            </p:nvSpPr>
            <p:spPr>
              <a:xfrm>
                <a:off x="4672483" y="3637230"/>
                <a:ext cx="4314950" cy="2062103"/>
              </a:xfrm>
              <a:prstGeom prst="rect">
                <a:avLst/>
              </a:prstGeom>
              <a:blipFill rotWithShape="0">
                <a:blip r:embed="rId7"/>
                <a:stretch>
                  <a:fillRect l="-1268" t="-1471" b="-1471"/>
                </a:stretch>
              </a:blipFill>
              <a:ln>
                <a:solidFill>
                  <a:schemeClr val="tx1"/>
                </a:solidFill>
              </a:ln>
            </p:spPr>
            <p:txBody>
              <a:bodyPr/>
              <a:lstStyle/>
              <a:p>
                <a:r>
                  <a:rPr lang="en-US">
                    <a:noFill/>
                  </a:rPr>
                  <a:t> </a:t>
                </a:r>
              </a:p>
            </p:txBody>
          </p:sp>
        </mc:Fallback>
      </mc:AlternateContent>
      <p:sp>
        <p:nvSpPr>
          <p:cNvPr id="60" name="Right Arrow 59"/>
          <p:cNvSpPr/>
          <p:nvPr/>
        </p:nvSpPr>
        <p:spPr>
          <a:xfrm>
            <a:off x="4326467" y="4497145"/>
            <a:ext cx="245533" cy="3371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ular Callout 8"/>
          <p:cNvSpPr/>
          <p:nvPr/>
        </p:nvSpPr>
        <p:spPr>
          <a:xfrm>
            <a:off x="1961025" y="1219615"/>
            <a:ext cx="2542839" cy="744709"/>
          </a:xfrm>
          <a:prstGeom prst="wedgeRectCallout">
            <a:avLst>
              <a:gd name="adj1" fmla="val 74867"/>
              <a:gd name="adj2" fmla="val 108214"/>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Avoid all the counterexamples</a:t>
            </a:r>
            <a:endParaRPr lang="en-US" sz="2400" b="1" dirty="0">
              <a:solidFill>
                <a:srgbClr val="7030A0"/>
              </a:solidFill>
            </a:endParaRPr>
          </a:p>
        </p:txBody>
      </p:sp>
      <p:sp>
        <p:nvSpPr>
          <p:cNvPr id="16" name="Rectangular Callout 15"/>
          <p:cNvSpPr/>
          <p:nvPr/>
        </p:nvSpPr>
        <p:spPr>
          <a:xfrm>
            <a:off x="1961024" y="3014492"/>
            <a:ext cx="2542839" cy="744709"/>
          </a:xfrm>
          <a:prstGeom prst="wedgeRectCallout">
            <a:avLst>
              <a:gd name="adj1" fmla="val 74867"/>
              <a:gd name="adj2" fmla="val 108214"/>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Minimize the abstraction cost</a:t>
            </a:r>
            <a:endParaRPr lang="en-US" sz="2400" b="1" dirty="0">
              <a:solidFill>
                <a:srgbClr val="7030A0"/>
              </a:solidFill>
            </a:endParaRPr>
          </a:p>
        </p:txBody>
      </p:sp>
      <p:sp>
        <p:nvSpPr>
          <p:cNvPr id="15" name="Date Placeholder 14"/>
          <p:cNvSpPr>
            <a:spLocks noGrp="1"/>
          </p:cNvSpPr>
          <p:nvPr>
            <p:ph type="dt" sz="half" idx="10"/>
          </p:nvPr>
        </p:nvSpPr>
        <p:spPr/>
        <p:txBody>
          <a:bodyPr/>
          <a:lstStyle/>
          <a:p>
            <a:fld id="{96989E6E-BA41-0C41-AB5C-96C5AFCCC5F6}" type="datetime1">
              <a:rPr lang="en-US" smtClean="0"/>
              <a:t>6/3/15</a:t>
            </a:fld>
            <a:endParaRPr lang="en-US" dirty="0"/>
          </a:p>
        </p:txBody>
      </p:sp>
    </p:spTree>
    <p:custDataLst>
      <p:tags r:id="rId1"/>
    </p:custDataLst>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30433932"/>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advTm="145741"/>
    </mc:Choice>
    <mc:Fallback>
      <mp:transition xmlns:mp="http://schemas.microsoft.com/office/mac/powerpoint/2008/main" spd="slow" advTm="14574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0" grpId="0" animBg="1"/>
      <p:bldP spid="9" grpId="0" animBg="1"/>
      <p:bldP spid="16" grpId="0" animBg="1"/>
    </p:bld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Encoded as </a:t>
            </a:r>
            <a:r>
              <a:rPr lang="en-US" dirty="0" err="1" smtClean="0"/>
              <a:t>MaxSAT</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57" name="TextBox 56"/>
              <p:cNvSpPr txBox="1"/>
              <p:nvPr/>
            </p:nvSpPr>
            <p:spPr>
              <a:xfrm>
                <a:off x="4672483" y="1465445"/>
                <a:ext cx="4314950" cy="2062103"/>
              </a:xfrm>
              <a:prstGeom prst="rect">
                <a:avLst/>
              </a:prstGeom>
              <a:noFill/>
              <a:ln>
                <a:solidFill>
                  <a:schemeClr val="tx1"/>
                </a:solidFill>
              </a:ln>
            </p:spPr>
            <p:txBody>
              <a:bodyPr wrap="square" rIns="91440" rtlCol="0">
                <a:spAutoFit/>
              </a:bodyPr>
              <a:lstStyle/>
              <a:p>
                <a:r>
                  <a:rPr lang="en-US" sz="2000" b="1" dirty="0" smtClean="0">
                    <a:solidFill>
                      <a:srgbClr val="00B050"/>
                    </a:solidFill>
                  </a:rPr>
                  <a:t>Hard constraints:</a:t>
                </a:r>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𝑝𝑎𝑡h</m:t>
                      </m:r>
                      <m:r>
                        <a:rPr lang="en-US" i="1" dirty="0">
                          <a:latin typeface="Cambria Math" panose="02040503050406030204" pitchFamily="18" charset="0"/>
                        </a:rPr>
                        <m:t>(0, 0</m:t>
                      </m:r>
                      <m:r>
                        <m:rPr>
                          <m:nor/>
                        </m:rPr>
                        <a:rPr lang="en-US" dirty="0">
                          <a:latin typeface="Cambria Math" panose="02040503050406030204" pitchFamily="18" charset="0"/>
                        </a:rPr>
                        <m:t>)</m:t>
                      </m:r>
                      <m:r>
                        <a:rPr lang="en-US" b="0" i="1" dirty="0" smtClean="0">
                          <a:latin typeface="Cambria Math" panose="02040503050406030204" pitchFamily="18" charset="0"/>
                        </a:rPr>
                        <m:t>∧</m:t>
                      </m:r>
                    </m:oMath>
                  </m:oMathPara>
                </a14:m>
                <a:endParaRPr lang="en-US" b="0" dirty="0" smtClean="0"/>
              </a:p>
              <a:p>
                <a:pPr algn="r"/>
                <a14:m>
                  <m:oMathPara xmlns:m="http://schemas.openxmlformats.org/officeDocument/2006/math" xmlns="" xmlns:mv="urn:schemas-microsoft-com:mac:vml">
                    <m:oMathParaPr>
                      <m:jc m:val="right"/>
                    </m:oMathParaPr>
                    <m:oMath xmlns:m="http://schemas.openxmlformats.org/officeDocument/2006/math">
                      <m:r>
                        <a:rPr lang="en-US" b="0" i="1" dirty="0" smtClean="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𝑝𝑎𝑡h</m:t>
                      </m:r>
                      <m:r>
                        <a:rPr lang="en-US" b="0" i="1" dirty="0" smtClean="0">
                          <a:latin typeface="Cambria Math" panose="02040503050406030204" pitchFamily="18" charset="0"/>
                        </a:rPr>
                        <m:t>(0, </m:t>
                      </m:r>
                      <m:r>
                        <m:rPr>
                          <m:nor/>
                        </m:rPr>
                        <a:rPr lang="en-US" b="0" i="0" dirty="0" smtClean="0">
                          <a:latin typeface="Cambria Math" panose="02040503050406030204" pitchFamily="18" charset="0"/>
                        </a:rPr>
                        <m:t>0)</m:t>
                      </m:r>
                      <m:r>
                        <a:rPr lang="en-US" i="1" dirty="0">
                          <a:latin typeface="Cambria Math" panose="02040503050406030204" pitchFamily="18" charset="0"/>
                        </a:rPr>
                        <m:t>∨¬</m:t>
                      </m:r>
                      <m:r>
                        <a:rPr lang="en-US" b="0" i="1" dirty="0" smtClean="0">
                          <a:latin typeface="Cambria Math" panose="02040503050406030204" pitchFamily="18" charset="0"/>
                        </a:rPr>
                        <m:t>𝑎𝑏𝑠</m:t>
                      </m:r>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0</m:t>
                          </m:r>
                        </m:sub>
                      </m:sSub>
                      <m:r>
                        <m:rPr>
                          <m:nor/>
                        </m:rPr>
                        <a:rPr lang="en-US" dirty="0">
                          <a:latin typeface="Cambria Math" panose="02040503050406030204" pitchFamily="18" charset="0"/>
                        </a:rPr>
                        <m:t>)</m:t>
                      </m:r>
                      <m:r>
                        <m:rPr>
                          <m:nor/>
                        </m:rPr>
                        <a:rPr lang="en-US" b="0" i="0" dirty="0" smtClean="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dirty="0">
                          <a:latin typeface="Cambria Math" panose="02040503050406030204" pitchFamily="18" charset="0"/>
                        </a:rPr>
                        <m:t>6)</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0</m:t>
                          </m:r>
                        </m:sub>
                      </m:sSub>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7</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𝑐</m:t>
                          </m:r>
                        </m:e>
                        <m:sub>
                          <m:r>
                            <a:rPr lang="en-US" i="1" dirty="0">
                              <a:latin typeface="Cambria Math" panose="02040503050406030204" pitchFamily="18" charset="0"/>
                            </a:rPr>
                            <m:t>0</m:t>
                          </m:r>
                        </m:sub>
                      </m:sSub>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4</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0</m:t>
                          </m:r>
                        </m:sub>
                      </m:sSub>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r>
                  <a:rPr lang="en-US" dirty="0" smtClean="0"/>
                  <a:t>…</a:t>
                </a:r>
                <a:endParaRPr lang="en-US" dirty="0"/>
              </a:p>
            </p:txBody>
          </p:sp>
        </mc:Choice>
        <mc:Fallback>
          <p:sp>
            <p:nvSpPr>
              <p:cNvPr id="57" name="TextBox 56"/>
              <p:cNvSpPr txBox="1">
                <a:spLocks noRot="1" noChangeAspect="1" noMove="1" noResize="1" noEditPoints="1" noAdjustHandles="1" noChangeArrowheads="1" noChangeShapeType="1" noTextEdit="1"/>
              </p:cNvSpPr>
              <p:nvPr/>
            </p:nvSpPr>
            <p:spPr>
              <a:xfrm>
                <a:off x="4672483" y="1465445"/>
                <a:ext cx="4314950" cy="2062103"/>
              </a:xfrm>
              <a:prstGeom prst="rect">
                <a:avLst/>
              </a:prstGeom>
              <a:blipFill rotWithShape="0">
                <a:blip r:embed="rId4"/>
                <a:stretch>
                  <a:fillRect l="-1268" t="-1173" r="-1127" b="-3226"/>
                </a:stretch>
              </a:blipFill>
              <a:ln>
                <a:solidFill>
                  <a:schemeClr val="tx1"/>
                </a:solidFill>
              </a:ln>
            </p:spPr>
            <p:txBody>
              <a:bodyPr/>
              <a:lstStyle/>
              <a:p>
                <a:r>
                  <a:rPr lang="en-US">
                    <a:noFill/>
                  </a:rPr>
                  <a:t> </a:t>
                </a:r>
              </a:p>
            </p:txBody>
          </p:sp>
        </mc:Fallback>
      </mc:AlternateContent>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58" name="TextBox 57"/>
              <p:cNvSpPr txBox="1"/>
              <p:nvPr/>
            </p:nvSpPr>
            <p:spPr>
              <a:xfrm>
                <a:off x="4672483" y="3637230"/>
                <a:ext cx="4314950" cy="2062103"/>
              </a:xfrm>
              <a:prstGeom prst="rect">
                <a:avLst/>
              </a:prstGeom>
              <a:noFill/>
              <a:ln>
                <a:solidFill>
                  <a:schemeClr val="tx1"/>
                </a:solidFill>
              </a:ln>
            </p:spPr>
            <p:txBody>
              <a:bodyPr wrap="square" rIns="91440" rtlCol="0">
                <a:spAutoFit/>
              </a:bodyPr>
              <a:lstStyle/>
              <a:p>
                <a:r>
                  <a:rPr lang="en-US" sz="2000" b="1" dirty="0" smtClean="0">
                    <a:solidFill>
                      <a:srgbClr val="00B0F0"/>
                    </a:solidFill>
                  </a:rPr>
                  <a:t>Soft constraints:</a:t>
                </a:r>
              </a:p>
              <a:p>
                <a:pPr algn="r"/>
                <a14:m>
                  <m:oMathPara xmlns:m="http://schemas.openxmlformats.org/officeDocument/2006/math" xmlns="" xmlns:mv="urn:schemas-microsoft-com:mac:vml">
                    <m:oMathParaPr>
                      <m:jc m:val="right"/>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𝑎𝑏𝑠</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0</m:t>
                              </m:r>
                            </m:sub>
                          </m:sSub>
                        </m:e>
                      </m:d>
                      <m:r>
                        <a:rPr lang="en-US" b="0" i="1" dirty="0" smtClean="0">
                          <a:latin typeface="Cambria Math" panose="02040503050406030204" pitchFamily="18" charset="0"/>
                        </a:rPr>
                        <m:t> </m:t>
                      </m:r>
                      <m:r>
                        <a:rPr lang="en-US" b="1" i="0" dirty="0" smtClean="0">
                          <a:latin typeface="Cambria Math" panose="02040503050406030204" pitchFamily="18" charset="0"/>
                        </a:rPr>
                        <m:t>𝐰𝐞𝐢𝐠𝐡𝐭</m:t>
                      </m:r>
                      <m:r>
                        <a:rPr lang="en-US" b="1" i="0" dirty="0" smtClean="0">
                          <a:latin typeface="Cambria Math" panose="02040503050406030204" pitchFamily="18" charset="0"/>
                        </a:rPr>
                        <m:t> </m:t>
                      </m:r>
                      <m:r>
                        <a:rPr lang="en-US" b="1" i="0" dirty="0" smtClean="0">
                          <a:latin typeface="Cambria Math" panose="02040503050406030204" pitchFamily="18" charset="0"/>
                        </a:rPr>
                        <m:t>𝟏</m:t>
                      </m:r>
                      <m:r>
                        <a:rPr lang="en-US" b="0" i="1" dirty="0" smtClean="0">
                          <a:latin typeface="Cambria Math" panose="02040503050406030204" pitchFamily="18" charset="0"/>
                        </a:rPr>
                        <m:t>)∧</m:t>
                      </m:r>
                    </m:oMath>
                  </m:oMathPara>
                </a14:m>
                <a:endParaRPr lang="en-US" b="0" dirty="0" smtClean="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𝑑</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𝑝𝑎𝑡h</m:t>
                      </m:r>
                      <m:d>
                        <m:dPr>
                          <m:ctrlPr>
                            <a:rPr lang="en-US" i="1" dirty="0">
                              <a:latin typeface="Cambria Math" panose="02040503050406030204" pitchFamily="18" charset="0"/>
                            </a:rPr>
                          </m:ctrlPr>
                        </m:dPr>
                        <m:e>
                          <m:r>
                            <a:rPr lang="en-US" b="0" i="1" dirty="0" smtClean="0">
                              <a:latin typeface="Cambria Math" panose="02040503050406030204" pitchFamily="18" charset="0"/>
                            </a:rPr>
                            <m:t>0, 2</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i="0" dirty="0" smtClean="0">
                          <a:latin typeface="Cambria Math" panose="02040503050406030204" pitchFamily="18" charset="0"/>
                        </a:rPr>
                        <m:t>𝟓</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d>
                        <m:dPr>
                          <m:ctrlPr>
                            <a:rPr lang="en-US" i="1" dirty="0">
                              <a:latin typeface="Cambria Math" panose="02040503050406030204" pitchFamily="18" charset="0"/>
                            </a:rPr>
                          </m:ctrlPr>
                        </m:dPr>
                        <m:e>
                          <m:r>
                            <a:rPr lang="en-US" i="1" dirty="0">
                              <a:latin typeface="Cambria Math" panose="02040503050406030204" pitchFamily="18" charset="0"/>
                            </a:rPr>
                            <m:t>0, </m:t>
                          </m:r>
                          <m:r>
                            <a:rPr lang="en-US" b="0" i="1" dirty="0" smtClean="0">
                              <a:latin typeface="Cambria Math" panose="02040503050406030204" pitchFamily="18" charset="0"/>
                            </a:rPr>
                            <m:t>5</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𝟓</m:t>
                      </m:r>
                      <m:r>
                        <a:rPr lang="en-US" i="1" dirty="0">
                          <a:latin typeface="Cambria Math" panose="02040503050406030204" pitchFamily="18" charset="0"/>
                        </a:rPr>
                        <m:t>)</m:t>
                      </m:r>
                      <m:r>
                        <a:rPr lang="en-US" i="1" dirty="0" smtClean="0">
                          <a:solidFill>
                            <a:schemeClr val="bg1"/>
                          </a:solidFill>
                          <a:latin typeface="Cambria Math" panose="02040503050406030204" pitchFamily="18" charset="0"/>
                        </a:rPr>
                        <m:t>∧</m:t>
                      </m:r>
                    </m:oMath>
                  </m:oMathPara>
                </a14:m>
                <a:endParaRPr lang="en-US" dirty="0"/>
              </a:p>
            </p:txBody>
          </p:sp>
        </mc:Choice>
        <mc:Fallback>
          <p:sp>
            <p:nvSpPr>
              <p:cNvPr id="58" name="TextBox 57"/>
              <p:cNvSpPr txBox="1">
                <a:spLocks noRot="1" noChangeAspect="1" noMove="1" noResize="1" noEditPoints="1" noAdjustHandles="1" noChangeArrowheads="1" noChangeShapeType="1" noTextEdit="1"/>
              </p:cNvSpPr>
              <p:nvPr/>
            </p:nvSpPr>
            <p:spPr>
              <a:xfrm>
                <a:off x="4672483" y="3637230"/>
                <a:ext cx="4314950" cy="2062103"/>
              </a:xfrm>
              <a:prstGeom prst="rect">
                <a:avLst/>
              </a:prstGeom>
              <a:blipFill rotWithShape="0">
                <a:blip r:embed="rId5"/>
                <a:stretch>
                  <a:fillRect l="-1268" t="-1471" b="-1471"/>
                </a:stretch>
              </a:blipFill>
              <a:ln>
                <a:solidFill>
                  <a:schemeClr val="tx1"/>
                </a:solidFill>
              </a:ln>
            </p:spPr>
            <p:txBody>
              <a:bodyPr/>
              <a:lstStyle/>
              <a:p>
                <a:r>
                  <a:rPr lang="en-US">
                    <a:noFill/>
                  </a:rPr>
                  <a:t> </a:t>
                </a:r>
              </a:p>
            </p:txBody>
          </p:sp>
        </mc:Fallback>
      </mc:AlternateContent>
      <p:graphicFrame>
        <p:nvGraphicFramePr>
          <p:cNvPr id="15" name="Table 14"/>
          <p:cNvGraphicFramePr>
            <a:graphicFrameLocks noGrp="1"/>
          </p:cNvGraphicFramePr>
          <p:nvPr>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788609497"/>
              </p:ext>
            </p:extLst>
          </p:nvPr>
        </p:nvGraphicFramePr>
        <p:xfrm>
          <a:off x="170439" y="4537759"/>
          <a:ext cx="4382588" cy="1163320"/>
        </p:xfrm>
        <a:graphic>
          <a:graphicData uri="http://schemas.openxmlformats.org/drawingml/2006/table">
            <a:tbl>
              <a:tblPr firstRow="1" bandRow="1">
                <a:tableStyleId>{5C22544A-7EE6-4342-B048-85BDC9FD1C3A}</a:tableStyleId>
              </a:tblPr>
              <a:tblGrid>
                <a:gridCol w="1636917"/>
                <a:gridCol w="2745671"/>
              </a:tblGrid>
              <a:tr h="370840">
                <a:tc>
                  <a:txBody>
                    <a:bodyPr/>
                    <a:lstStyle/>
                    <a:p>
                      <a:pPr algn="ctr"/>
                      <a:r>
                        <a:rPr lang="en-US" dirty="0" smtClean="0"/>
                        <a:t>Query</a:t>
                      </a:r>
                      <a:endParaRPr lang="en-US" dirty="0"/>
                    </a:p>
                  </a:txBody>
                  <a:tcPr/>
                </a:tc>
                <a:tc>
                  <a:txBody>
                    <a:bodyPr/>
                    <a:lstStyle/>
                    <a:p>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b</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rgbClr val="00B050"/>
                          </a:solidFill>
                        </a:rPr>
                        <a:t> </a:t>
                      </a:r>
                      <a:r>
                        <a:rPr lang="en-US" sz="2000" b="1" baseline="0" dirty="0" smtClean="0">
                          <a:solidFill>
                            <a:schemeClr val="tx1"/>
                          </a:solidFill>
                        </a:rPr>
                        <a:t>(4/16)</a:t>
                      </a:r>
                      <a:endParaRPr lang="en-US" sz="2000" b="1" dirty="0" smtClean="0">
                        <a:solidFill>
                          <a:schemeClr val="tx1"/>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           a</a:t>
                      </a:r>
                      <a:r>
                        <a:rPr lang="en-US" sz="2000" baseline="-25000" dirty="0" smtClean="0">
                          <a:solidFill>
                            <a:srgbClr val="00B050"/>
                          </a:solidFill>
                        </a:rPr>
                        <a:t>0</a:t>
                      </a:r>
                      <a:r>
                        <a:rPr lang="en-US" sz="2000" baseline="0" dirty="0" smtClean="0">
                          <a:solidFill>
                            <a:srgbClr val="00B050"/>
                          </a:solidFill>
                        </a:rPr>
                        <a:t>c</a:t>
                      </a:r>
                      <a:r>
                        <a:rPr lang="en-US" sz="2000" baseline="-25000" dirty="0" smtClean="0">
                          <a:solidFill>
                            <a:srgbClr val="00B050"/>
                          </a:solidFill>
                        </a:rPr>
                        <a:t>0</a:t>
                      </a:r>
                      <a:r>
                        <a:rPr lang="en-US" sz="2000" dirty="0" smtClean="0">
                          <a:solidFill>
                            <a:schemeClr val="tx1"/>
                          </a:solidFill>
                        </a:rPr>
                        <a:t>     </a:t>
                      </a:r>
                      <a:r>
                        <a:rPr lang="en-US" sz="2000" baseline="0" dirty="0" smtClean="0">
                          <a:solidFill>
                            <a:schemeClr val="tx1"/>
                          </a:solidFill>
                        </a:rPr>
                        <a:t> </a:t>
                      </a:r>
                      <a:r>
                        <a:rPr lang="en-US" sz="2000" dirty="0" smtClean="0">
                          <a:solidFill>
                            <a:schemeClr val="tx1"/>
                          </a:solidFill>
                        </a:rPr>
                        <a:t>   </a:t>
                      </a:r>
                      <a:r>
                        <a:rPr lang="en-US" sz="2000" b="1" dirty="0" smtClean="0">
                          <a:solidFill>
                            <a:schemeClr val="tx1"/>
                          </a:solidFill>
                        </a:rPr>
                        <a:t>(4/16)</a:t>
                      </a:r>
                    </a:p>
                  </a:txBody>
                  <a:tcPr/>
                </a:tc>
              </a:tr>
            </a:tbl>
          </a:graphicData>
        </a:graphic>
      </p:graphicFrame>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16" name="TextBox 15"/>
              <p:cNvSpPr txBox="1"/>
              <p:nvPr/>
            </p:nvSpPr>
            <p:spPr>
              <a:xfrm>
                <a:off x="170439" y="1465445"/>
                <a:ext cx="4382588" cy="2062103"/>
              </a:xfrm>
              <a:prstGeom prst="rect">
                <a:avLst/>
              </a:prstGeom>
              <a:noFill/>
              <a:ln>
                <a:solidFill>
                  <a:schemeClr val="tx1"/>
                </a:solidFill>
              </a:ln>
            </p:spPr>
            <p:txBody>
              <a:bodyPr wrap="square" rIns="91440" rtlCol="0">
                <a:spAutoFit/>
              </a:bodyPr>
              <a:lstStyle/>
              <a:p>
                <a:r>
                  <a:rPr lang="en-US" sz="2000" b="1" dirty="0" smtClean="0"/>
                  <a:t>Solution:</a:t>
                </a:r>
              </a:p>
              <a:p>
                <a14:m>
                  <m:oMath xmlns:m="http://schemas.openxmlformats.org/officeDocument/2006/math" xmlns="" xmlns:mv="urn:schemas-microsoft-com:mac:vml">
                    <m:r>
                      <a:rPr lang="en-US" b="0" i="1" smtClean="0">
                        <a:latin typeface="Cambria Math" panose="02040503050406030204" pitchFamily="18" charset="0"/>
                      </a:rPr>
                      <m:t>    </m:t>
                    </m:r>
                    <m:r>
                      <a:rPr lang="en-US" b="0" i="1" smtClean="0">
                        <a:latin typeface="Cambria Math" panose="02040503050406030204" pitchFamily="18" charset="0"/>
                      </a:rPr>
                      <m:t>𝑝𝑎𝑡h</m:t>
                    </m:r>
                    <m:d>
                      <m:dPr>
                        <m:ctrlPr>
                          <a:rPr lang="en-US" b="0" i="1" smtClean="0">
                            <a:latin typeface="Cambria Math" panose="02040503050406030204" pitchFamily="18" charset="0"/>
                          </a:rPr>
                        </m:ctrlPr>
                      </m:dPr>
                      <m:e>
                        <m:r>
                          <a:rPr lang="en-US" b="0" i="1" smtClean="0">
                            <a:latin typeface="Cambria Math" panose="02040503050406030204" pitchFamily="18" charset="0"/>
                          </a:rPr>
                          <m:t>0, 0</m:t>
                        </m:r>
                      </m:e>
                    </m:d>
                    <m:r>
                      <a:rPr lang="en-US" b="0" i="1" smtClean="0">
                        <a:latin typeface="Cambria Math" panose="02040503050406030204" pitchFamily="18" charset="0"/>
                      </a:rPr>
                      <m:t>=</m:t>
                    </m:r>
                    <m:r>
                      <m:rPr>
                        <m:sty m:val="p"/>
                      </m:rPr>
                      <a:rPr lang="en-US" b="0" i="0" smtClean="0">
                        <a:latin typeface="Cambria Math" panose="02040503050406030204" pitchFamily="18" charset="0"/>
                      </a:rPr>
                      <m:t>true</m:t>
                    </m:r>
                    <m:r>
                      <a:rPr lang="en-US" b="0" i="0" smtClean="0">
                        <a:latin typeface="Cambria Math" panose="02040503050406030204" pitchFamily="18" charset="0"/>
                      </a:rPr>
                      <m:t>,</m:t>
                    </m:r>
                  </m:oMath>
                </a14:m>
                <a:r>
                  <a:rPr lang="en-US" b="0" i="1" dirty="0" smtClean="0">
                    <a:latin typeface="Cambria Math" panose="02040503050406030204" pitchFamily="18" charset="0"/>
                  </a:rPr>
                  <a:t>    </a:t>
                </a:r>
                <a14:m>
                  <m:oMath xmlns:m="http://schemas.openxmlformats.org/officeDocument/2006/math" xmlns="" xmlns:mv="urn:schemas-microsoft-com:mac:vml">
                    <m:r>
                      <a:rPr lang="en-US" i="1">
                        <a:latin typeface="Cambria Math" panose="02040503050406030204" pitchFamily="18" charset="0"/>
                      </a:rPr>
                      <m:t>𝑝𝑎𝑡h</m:t>
                    </m:r>
                    <m:d>
                      <m:dPr>
                        <m:ctrlPr>
                          <a:rPr lang="en-US" i="1">
                            <a:latin typeface="Cambria Math" panose="02040503050406030204" pitchFamily="18" charset="0"/>
                          </a:rPr>
                        </m:ctrlPr>
                      </m:dPr>
                      <m:e>
                        <m:r>
                          <a:rPr lang="en-US" i="1">
                            <a:latin typeface="Cambria Math" panose="02040503050406030204" pitchFamily="18" charset="0"/>
                          </a:rPr>
                          <m:t>0, 6</m:t>
                        </m:r>
                      </m:e>
                    </m:d>
                    <m:r>
                      <a:rPr lang="en-US" i="1">
                        <a:latin typeface="Cambria Math" panose="02040503050406030204" pitchFamily="18" charset="0"/>
                      </a:rPr>
                      <m:t>=</m:t>
                    </m:r>
                    <m:r>
                      <m:rPr>
                        <m:sty m:val="p"/>
                      </m:rPr>
                      <a:rPr lang="en-US">
                        <a:latin typeface="Cambria Math" panose="02040503050406030204" pitchFamily="18" charset="0"/>
                      </a:rPr>
                      <m:t>false</m:t>
                    </m:r>
                    <m:r>
                      <a:rPr lang="en-US" b="0" i="0" smtClean="0">
                        <a:latin typeface="Cambria Math" panose="02040503050406030204" pitchFamily="18" charset="0"/>
                      </a:rPr>
                      <m:t>,</m:t>
                    </m:r>
                  </m:oMath>
                </a14:m>
                <a:endParaRPr lang="en-US" b="0" i="1" dirty="0" smtClean="0">
                  <a:latin typeface="Cambria Math" panose="02040503050406030204" pitchFamily="18" charset="0"/>
                </a:endParaRPr>
              </a:p>
              <a:p>
                <a14:m>
                  <m:oMath xmlns:m="http://schemas.openxmlformats.org/officeDocument/2006/math" xmlns="" xmlns:mv="urn:schemas-microsoft-com:mac:vml">
                    <m:r>
                      <a:rPr lang="en-US" i="1">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𝑝𝑎𝑡h</m:t>
                    </m:r>
                    <m:d>
                      <m:dPr>
                        <m:ctrlPr>
                          <a:rPr lang="en-US" i="1">
                            <a:latin typeface="Cambria Math" panose="02040503050406030204" pitchFamily="18" charset="0"/>
                          </a:rPr>
                        </m:ctrlPr>
                      </m:dPr>
                      <m:e>
                        <m:r>
                          <a:rPr lang="en-US" i="1">
                            <a:latin typeface="Cambria Math" panose="02040503050406030204" pitchFamily="18" charset="0"/>
                          </a:rPr>
                          <m:t>0, </m:t>
                        </m:r>
                        <m:r>
                          <a:rPr lang="en-US" b="0" i="1" smtClean="0">
                            <a:latin typeface="Cambria Math" panose="02040503050406030204" pitchFamily="18" charset="0"/>
                          </a:rPr>
                          <m:t>1</m:t>
                        </m:r>
                      </m:e>
                    </m:d>
                    <m:r>
                      <a:rPr lang="en-US" i="1">
                        <a:latin typeface="Cambria Math" panose="02040503050406030204" pitchFamily="18" charset="0"/>
                      </a:rPr>
                      <m:t>=</m:t>
                    </m:r>
                    <m:r>
                      <m:rPr>
                        <m:sty m:val="p"/>
                      </m:rPr>
                      <a:rPr lang="en-US" b="0" i="0" smtClean="0">
                        <a:latin typeface="Cambria Math" panose="02040503050406030204" pitchFamily="18" charset="0"/>
                      </a:rPr>
                      <m:t>false</m:t>
                    </m:r>
                    <m:r>
                      <a:rPr lang="en-US">
                        <a:latin typeface="Cambria Math" panose="02040503050406030204" pitchFamily="18" charset="0"/>
                      </a:rPr>
                      <m:t>,</m:t>
                    </m:r>
                  </m:oMath>
                </a14:m>
                <a:r>
                  <a:rPr lang="en-US" i="1" dirty="0">
                    <a:latin typeface="Cambria Math" panose="02040503050406030204" pitchFamily="18" charset="0"/>
                  </a:rPr>
                  <a:t>   </a:t>
                </a:r>
                <a14:m>
                  <m:oMath xmlns:m="http://schemas.openxmlformats.org/officeDocument/2006/math" xmlns="" xmlns:mv="urn:schemas-microsoft-com:mac:vml">
                    <m:r>
                      <a:rPr lang="en-US" i="1">
                        <a:latin typeface="Cambria Math" panose="02040503050406030204" pitchFamily="18" charset="0"/>
                      </a:rPr>
                      <m:t>𝑝𝑎𝑡h</m:t>
                    </m:r>
                    <m:d>
                      <m:dPr>
                        <m:ctrlPr>
                          <a:rPr lang="en-US" i="1">
                            <a:latin typeface="Cambria Math" panose="02040503050406030204" pitchFamily="18" charset="0"/>
                          </a:rPr>
                        </m:ctrlPr>
                      </m:dPr>
                      <m:e>
                        <m:r>
                          <a:rPr lang="en-US" i="1">
                            <a:latin typeface="Cambria Math" panose="02040503050406030204" pitchFamily="18" charset="0"/>
                          </a:rPr>
                          <m:t>0, </m:t>
                        </m:r>
                        <m:r>
                          <a:rPr lang="en-US" b="0" i="1" smtClean="0">
                            <a:latin typeface="Cambria Math" panose="02040503050406030204" pitchFamily="18" charset="0"/>
                          </a:rPr>
                          <m:t>4</m:t>
                        </m:r>
                      </m:e>
                    </m:d>
                    <m:r>
                      <a:rPr lang="en-US" i="1">
                        <a:latin typeface="Cambria Math" panose="02040503050406030204" pitchFamily="18" charset="0"/>
                      </a:rPr>
                      <m:t>=</m:t>
                    </m:r>
                    <m:r>
                      <m:rPr>
                        <m:sty m:val="p"/>
                      </m:rPr>
                      <a:rPr lang="en-US">
                        <a:latin typeface="Cambria Math" panose="02040503050406030204" pitchFamily="18" charset="0"/>
                      </a:rPr>
                      <m:t>false</m:t>
                    </m:r>
                    <m:r>
                      <a:rPr lang="en-US">
                        <a:latin typeface="Cambria Math" panose="02040503050406030204" pitchFamily="18" charset="0"/>
                      </a:rPr>
                      <m:t>,</m:t>
                    </m:r>
                  </m:oMath>
                </a14:m>
                <a:endParaRPr lang="en-US" b="0" i="1" dirty="0" smtClean="0">
                  <a:latin typeface="Cambria Math" panose="02040503050406030204" pitchFamily="18" charset="0"/>
                </a:endParaRPr>
              </a:p>
              <a:p>
                <a14:m>
                  <m:oMath xmlns:m="http://schemas.openxmlformats.org/officeDocument/2006/math" xmlns="" xmlns:mv="urn:schemas-microsoft-com:mac:vml">
                    <m:r>
                      <a:rPr lang="en-US" b="0" i="1" smtClean="0">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𝑝𝑎𝑡h</m:t>
                    </m:r>
                    <m:d>
                      <m:dPr>
                        <m:ctrlPr>
                          <a:rPr lang="en-US" i="1">
                            <a:latin typeface="Cambria Math" panose="02040503050406030204" pitchFamily="18" charset="0"/>
                          </a:rPr>
                        </m:ctrlPr>
                      </m:dPr>
                      <m:e>
                        <m:r>
                          <a:rPr lang="en-US" i="1">
                            <a:latin typeface="Cambria Math" panose="02040503050406030204" pitchFamily="18" charset="0"/>
                          </a:rPr>
                          <m:t>0, </m:t>
                        </m:r>
                        <m:r>
                          <a:rPr lang="en-US" b="0" i="1" smtClean="0">
                            <a:latin typeface="Cambria Math" panose="02040503050406030204" pitchFamily="18" charset="0"/>
                          </a:rPr>
                          <m:t>7</m:t>
                        </m:r>
                      </m:e>
                    </m:d>
                    <m:r>
                      <a:rPr lang="en-US" i="1">
                        <a:latin typeface="Cambria Math" panose="02040503050406030204" pitchFamily="18" charset="0"/>
                      </a:rPr>
                      <m:t>=</m:t>
                    </m:r>
                    <m:r>
                      <m:rPr>
                        <m:sty m:val="p"/>
                      </m:rPr>
                      <a:rPr lang="en-US" b="0" i="0" smtClean="0">
                        <a:latin typeface="Cambria Math" panose="02040503050406030204" pitchFamily="18" charset="0"/>
                      </a:rPr>
                      <m:t>false</m:t>
                    </m:r>
                    <m:r>
                      <a:rPr lang="en-US">
                        <a:latin typeface="Cambria Math" panose="02040503050406030204" pitchFamily="18" charset="0"/>
                      </a:rPr>
                      <m:t>,</m:t>
                    </m:r>
                  </m:oMath>
                </a14:m>
                <a:r>
                  <a:rPr lang="en-US" i="1" dirty="0">
                    <a:latin typeface="Cambria Math" panose="02040503050406030204" pitchFamily="18" charset="0"/>
                  </a:rPr>
                  <a:t>   </a:t>
                </a:r>
                <a14:m>
                  <m:oMath xmlns:m="http://schemas.openxmlformats.org/officeDocument/2006/math" xmlns="" xmlns:mv="urn:schemas-microsoft-com:mac:vml">
                    <m:r>
                      <a:rPr lang="en-US" i="1">
                        <a:latin typeface="Cambria Math" panose="02040503050406030204" pitchFamily="18" charset="0"/>
                      </a:rPr>
                      <m:t>𝑝𝑎𝑡h</m:t>
                    </m:r>
                    <m:d>
                      <m:dPr>
                        <m:ctrlPr>
                          <a:rPr lang="en-US" i="1">
                            <a:latin typeface="Cambria Math" panose="02040503050406030204" pitchFamily="18" charset="0"/>
                          </a:rPr>
                        </m:ctrlPr>
                      </m:dPr>
                      <m:e>
                        <m:r>
                          <a:rPr lang="en-US" i="1">
                            <a:latin typeface="Cambria Math" panose="02040503050406030204" pitchFamily="18" charset="0"/>
                          </a:rPr>
                          <m:t>0, </m:t>
                        </m:r>
                        <m:r>
                          <a:rPr lang="en-US" b="0" i="1" smtClean="0">
                            <a:latin typeface="Cambria Math" panose="02040503050406030204" pitchFamily="18" charset="0"/>
                          </a:rPr>
                          <m:t>2</m:t>
                        </m:r>
                      </m:e>
                    </m:d>
                    <m:r>
                      <a:rPr lang="en-US" i="1">
                        <a:latin typeface="Cambria Math" panose="02040503050406030204" pitchFamily="18" charset="0"/>
                      </a:rPr>
                      <m:t>=</m:t>
                    </m:r>
                    <m:r>
                      <m:rPr>
                        <m:sty m:val="p"/>
                      </m:rPr>
                      <a:rPr lang="en-US">
                        <a:latin typeface="Cambria Math" panose="02040503050406030204" pitchFamily="18" charset="0"/>
                      </a:rPr>
                      <m:t>false</m:t>
                    </m:r>
                    <m:r>
                      <a:rPr lang="en-US">
                        <a:latin typeface="Cambria Math" panose="02040503050406030204" pitchFamily="18" charset="0"/>
                      </a:rPr>
                      <m:t>,</m:t>
                    </m:r>
                  </m:oMath>
                </a14:m>
                <a:endParaRPr lang="en-US" i="1" dirty="0">
                  <a:latin typeface="Cambria Math" panose="02040503050406030204" pitchFamily="18" charset="0"/>
                </a:endParaRPr>
              </a:p>
              <a:p>
                <a:r>
                  <a:rPr lang="en-US" dirty="0" smtClean="0"/>
                  <a:t>    </a:t>
                </a:r>
                <a14:m>
                  <m:oMath xmlns:m="http://schemas.openxmlformats.org/officeDocument/2006/math" xmlns="" xmlns:mv="urn:schemas-microsoft-com:mac:vml">
                    <m:r>
                      <a:rPr lang="en-US" i="1">
                        <a:latin typeface="Cambria Math" panose="02040503050406030204" pitchFamily="18" charset="0"/>
                      </a:rPr>
                      <m:t>𝑝𝑎𝑡h</m:t>
                    </m:r>
                    <m:d>
                      <m:dPr>
                        <m:ctrlPr>
                          <a:rPr lang="en-US" i="1">
                            <a:latin typeface="Cambria Math" panose="02040503050406030204" pitchFamily="18" charset="0"/>
                          </a:rPr>
                        </m:ctrlPr>
                      </m:dPr>
                      <m:e>
                        <m:r>
                          <a:rPr lang="en-US" i="1">
                            <a:latin typeface="Cambria Math" panose="02040503050406030204" pitchFamily="18" charset="0"/>
                          </a:rPr>
                          <m:t>0, </m:t>
                        </m:r>
                        <m:r>
                          <a:rPr lang="en-US" b="0" i="1" smtClean="0">
                            <a:latin typeface="Cambria Math" panose="02040503050406030204" pitchFamily="18" charset="0"/>
                          </a:rPr>
                          <m:t>5</m:t>
                        </m:r>
                      </m:e>
                    </m:d>
                    <m:r>
                      <a:rPr lang="en-US" i="1">
                        <a:latin typeface="Cambria Math" panose="02040503050406030204" pitchFamily="18" charset="0"/>
                      </a:rPr>
                      <m:t>=</m:t>
                    </m:r>
                    <m:r>
                      <m:rPr>
                        <m:sty m:val="p"/>
                      </m:rPr>
                      <a:rPr lang="en-US" b="0" i="0" smtClean="0">
                        <a:latin typeface="Cambria Math" panose="02040503050406030204" pitchFamily="18" charset="0"/>
                      </a:rPr>
                      <m:t>false</m:t>
                    </m:r>
                    <m:r>
                      <a:rPr lang="en-US" b="0" i="1" smtClean="0">
                        <a:latin typeface="Cambria Math" panose="02040503050406030204" pitchFamily="18" charset="0"/>
                      </a:rPr>
                      <m:t>,</m:t>
                    </m:r>
                    <m:r>
                      <a:rPr lang="en-US" i="1" smtClean="0">
                        <a:solidFill>
                          <a:schemeClr val="bg1"/>
                        </a:solidFill>
                        <a:latin typeface="Cambria Math" panose="02040503050406030204" pitchFamily="18" charset="0"/>
                      </a:rPr>
                      <m:t> </m:t>
                    </m:r>
                    <m:r>
                      <a:rPr lang="en-US"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𝑎𝑡h</m:t>
                    </m:r>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0, 6</m:t>
                        </m:r>
                      </m:e>
                    </m:d>
                    <m:r>
                      <a:rPr lang="en-US" i="1">
                        <a:solidFill>
                          <a:schemeClr val="bg1"/>
                        </a:solidFill>
                        <a:latin typeface="Cambria Math" panose="02040503050406030204" pitchFamily="18" charset="0"/>
                      </a:rPr>
                      <m:t>=0,</m:t>
                    </m:r>
                  </m:oMath>
                </a14:m>
                <a:endParaRPr lang="en-US" dirty="0" smtClean="0">
                  <a:solidFill>
                    <a:schemeClr val="bg1"/>
                  </a:solidFill>
                </a:endParaRPr>
              </a:p>
              <a:p>
                <a14:m>
                  <m:oMathPara xmlns:m="http://schemas.openxmlformats.org/officeDocument/2006/math" xmlns="" xmlns:mv="urn:schemas-microsoft-com:mac:vml">
                    <m:oMathParaPr>
                      <m:jc m:val="centerGroup"/>
                    </m:oMathParaPr>
                    <m:oMath xmlns:m="http://schemas.openxmlformats.org/officeDocument/2006/math">
                      <m:r>
                        <a:rPr lang="en-US" b="0" i="1" smtClean="0">
                          <a:latin typeface="Cambria Math" panose="02040503050406030204" pitchFamily="18" charset="0"/>
                        </a:rPr>
                        <m:t>𝑎𝑏𝑠</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e>
                      </m:d>
                      <m:r>
                        <a:rPr lang="en-US" i="1">
                          <a:latin typeface="Cambria Math" panose="02040503050406030204" pitchFamily="18" charset="0"/>
                        </a:rPr>
                        <m:t>=</m:t>
                      </m:r>
                      <m:r>
                        <m:rPr>
                          <m:sty m:val="p"/>
                        </m:rPr>
                        <a:rPr lang="en-US" b="0" i="0" smtClean="0">
                          <a:latin typeface="Cambria Math" panose="02040503050406030204" pitchFamily="18" charset="0"/>
                        </a:rPr>
                        <m:t>false</m:t>
                      </m:r>
                      <m:r>
                        <a:rPr lang="en-US">
                          <a:latin typeface="Cambria Math" panose="02040503050406030204" pitchFamily="18" charset="0"/>
                        </a:rPr>
                        <m:t>,</m:t>
                      </m:r>
                      <m:r>
                        <a:rPr lang="en-US" i="1">
                          <a:latin typeface="Cambria Math" panose="02040503050406030204" pitchFamily="18" charset="0"/>
                        </a:rPr>
                        <m:t>𝑎𝑏𝑠</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r>
                        <m:rPr>
                          <m:sty m:val="p"/>
                        </m:rPr>
                        <a:rPr lang="en-US" b="0" i="0" smtClean="0">
                          <a:latin typeface="Cambria Math" panose="02040503050406030204" pitchFamily="18" charset="0"/>
                        </a:rPr>
                        <m:t>true</m:t>
                      </m:r>
                      <m:r>
                        <a:rPr lang="en-US" b="0" i="0" smtClean="0">
                          <a:latin typeface="Cambria Math" panose="02040503050406030204" pitchFamily="18" charset="0"/>
                        </a:rPr>
                        <m:t>,</m:t>
                      </m:r>
                    </m:oMath>
                  </m:oMathPara>
                </a14:m>
                <a:endParaRPr lang="en-US" b="0" dirty="0" smtClean="0"/>
              </a:p>
              <a:p>
                <a14:m>
                  <m:oMathPara xmlns:m="http://schemas.openxmlformats.org/officeDocument/2006/math" xmlns="" xmlns:mv="urn:schemas-microsoft-com:mac:vml">
                    <m:oMathParaPr>
                      <m:jc m:val="centerGroup"/>
                    </m:oMathParaPr>
                    <m:oMath xmlns:m="http://schemas.openxmlformats.org/officeDocument/2006/math">
                      <m:r>
                        <a:rPr lang="en-US" i="1">
                          <a:latin typeface="Cambria Math" panose="02040503050406030204" pitchFamily="18" charset="0"/>
                        </a:rPr>
                        <m:t>𝑎𝑏𝑠</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0</m:t>
                              </m:r>
                            </m:sub>
                          </m:sSub>
                        </m:e>
                      </m:d>
                      <m:r>
                        <a:rPr lang="en-US" i="1">
                          <a:latin typeface="Cambria Math" panose="02040503050406030204" pitchFamily="18" charset="0"/>
                        </a:rPr>
                        <m:t>=</m:t>
                      </m:r>
                      <m:r>
                        <m:rPr>
                          <m:sty m:val="p"/>
                        </m:rPr>
                        <a:rPr lang="en-US" b="0" i="0" smtClean="0">
                          <a:latin typeface="Cambria Math" panose="02040503050406030204" pitchFamily="18" charset="0"/>
                        </a:rPr>
                        <m:t>true</m:t>
                      </m:r>
                      <m:r>
                        <a:rPr lang="en-US" i="1">
                          <a:latin typeface="Cambria Math" panose="02040503050406030204" pitchFamily="18" charset="0"/>
                        </a:rPr>
                        <m:t>,</m:t>
                      </m:r>
                      <m:r>
                        <a:rPr lang="en-US" i="1">
                          <a:latin typeface="Cambria Math" panose="02040503050406030204" pitchFamily="18" charset="0"/>
                        </a:rPr>
                        <m:t>𝑎𝑏𝑠</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0</m:t>
                              </m:r>
                            </m:sub>
                          </m:sSub>
                        </m:e>
                      </m:d>
                      <m:r>
                        <a:rPr lang="en-US" i="1">
                          <a:latin typeface="Cambria Math" panose="02040503050406030204" pitchFamily="18" charset="0"/>
                        </a:rPr>
                        <m:t>=</m:t>
                      </m:r>
                      <m:r>
                        <m:rPr>
                          <m:sty m:val="p"/>
                        </m:rPr>
                        <a:rPr lang="en-US" b="0" i="0" smtClean="0">
                          <a:latin typeface="Cambria Math" panose="02040503050406030204" pitchFamily="18" charset="0"/>
                        </a:rPr>
                        <m:t>true</m:t>
                      </m:r>
                      <m:r>
                        <a:rPr lang="en-US" b="0" i="0" smtClean="0">
                          <a:latin typeface="Cambria Math" panose="02040503050406030204" pitchFamily="18" charset="0"/>
                        </a:rPr>
                        <m:t>.</m:t>
                      </m:r>
                    </m:oMath>
                  </m:oMathPara>
                </a14:m>
                <a:endParaRPr lang="en-US" dirty="0" smtClean="0"/>
              </a:p>
            </p:txBody>
          </p:sp>
        </mc:Choice>
        <mc:Fallback>
          <p:sp>
            <p:nvSpPr>
              <p:cNvPr id="16" name="TextBox 15"/>
              <p:cNvSpPr txBox="1">
                <a:spLocks noRot="1" noChangeAspect="1" noMove="1" noResize="1" noEditPoints="1" noAdjustHandles="1" noChangeArrowheads="1" noChangeShapeType="1" noTextEdit="1"/>
              </p:cNvSpPr>
              <p:nvPr/>
            </p:nvSpPr>
            <p:spPr>
              <a:xfrm>
                <a:off x="170439" y="1465445"/>
                <a:ext cx="4382588" cy="2062103"/>
              </a:xfrm>
              <a:prstGeom prst="rect">
                <a:avLst/>
              </a:prstGeom>
              <a:blipFill rotWithShape="0">
                <a:blip r:embed="rId6"/>
                <a:stretch>
                  <a:fillRect l="-1387" t="-1173"/>
                </a:stretch>
              </a:blipFill>
              <a:ln>
                <a:solidFill>
                  <a:schemeClr val="tx1"/>
                </a:solidFill>
              </a:ln>
            </p:spPr>
            <p:txBody>
              <a:bodyPr/>
              <a:lstStyle/>
              <a:p>
                <a:r>
                  <a:rPr lang="en-US">
                    <a:noFill/>
                  </a:rPr>
                  <a:t> </a:t>
                </a:r>
              </a:p>
            </p:txBody>
          </p:sp>
        </mc:Fallback>
      </mc:AlternateContent>
      <p:sp>
        <p:nvSpPr>
          <p:cNvPr id="9" name="Rectangle 8"/>
          <p:cNvSpPr/>
          <p:nvPr/>
        </p:nvSpPr>
        <p:spPr>
          <a:xfrm>
            <a:off x="644598" y="2919046"/>
            <a:ext cx="3624449" cy="55266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2069960" y="3506201"/>
            <a:ext cx="582805" cy="2425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13" name="TextBox 12"/>
              <p:cNvSpPr txBox="1"/>
              <p:nvPr/>
            </p:nvSpPr>
            <p:spPr>
              <a:xfrm>
                <a:off x="1681910" y="3819574"/>
                <a:ext cx="1358905" cy="461665"/>
              </a:xfrm>
              <a:prstGeom prst="rect">
                <a:avLst/>
              </a:prstGeom>
              <a:noFill/>
              <a:ln w="19050">
                <a:solidFill>
                  <a:schemeClr val="tx1"/>
                </a:solidFill>
              </a:ln>
            </p:spPr>
            <p:txBody>
              <a:bodyPr wrap="square" rtlCol="0">
                <a:spAutoFit/>
              </a:bodyPr>
              <a:lstStyle/>
              <a:p>
                <a:pPr algn="ctr"/>
                <a:r>
                  <a:rPr lang="en-US" sz="2400" dirty="0" smtClean="0">
                    <a:solidFill>
                      <a:srgbClr val="FF0000"/>
                    </a:solidFill>
                  </a:rPr>
                  <a:t>a</a:t>
                </a:r>
                <a:r>
                  <a:rPr lang="en-US" sz="2400" baseline="-25000" dirty="0" smtClean="0">
                    <a:solidFill>
                      <a:srgbClr val="FF0000"/>
                    </a:solidFill>
                  </a:rPr>
                  <a:t>1</a:t>
                </a:r>
                <a14:m>
                  <m:oMath xmlns:m="http://schemas.openxmlformats.org/officeDocument/2006/math" xmlns="" xmlns:mv="urn:schemas-microsoft-com:mac:vml">
                    <m:r>
                      <m:rPr>
                        <m:nor/>
                      </m:rPr>
                      <a:rPr lang="en-US" sz="2400" dirty="0" smtClean="0">
                        <a:solidFill>
                          <a:srgbClr val="00B050"/>
                        </a:solidFill>
                      </a:rPr>
                      <m:t>b</m:t>
                    </m:r>
                    <m:r>
                      <m:rPr>
                        <m:nor/>
                      </m:rPr>
                      <a:rPr lang="en-US" sz="2400" baseline="-25000" dirty="0">
                        <a:solidFill>
                          <a:srgbClr val="00B050"/>
                        </a:solidFill>
                      </a:rPr>
                      <m:t>0</m:t>
                    </m:r>
                  </m:oMath>
                </a14:m>
                <a:r>
                  <a:rPr lang="en-US" sz="2400" dirty="0">
                    <a:solidFill>
                      <a:srgbClr val="00B050"/>
                    </a:solidFill>
                  </a:rPr>
                  <a:t>c</a:t>
                </a:r>
                <a:r>
                  <a:rPr lang="en-US" sz="2400" baseline="-25000" dirty="0">
                    <a:solidFill>
                      <a:srgbClr val="00B050"/>
                    </a:solidFill>
                  </a:rPr>
                  <a:t>0</a:t>
                </a:r>
                <a:r>
                  <a:rPr lang="en-US" sz="2400" dirty="0">
                    <a:solidFill>
                      <a:srgbClr val="00B050"/>
                    </a:solidFill>
                  </a:rPr>
                  <a:t>d</a:t>
                </a:r>
                <a:r>
                  <a:rPr lang="en-US" sz="2400" baseline="-25000" dirty="0">
                    <a:solidFill>
                      <a:srgbClr val="00B050"/>
                    </a:solidFill>
                  </a:rPr>
                  <a:t>0</a:t>
                </a:r>
                <a:endParaRPr lang="en-US" sz="2400" dirty="0"/>
              </a:p>
            </p:txBody>
          </p:sp>
        </mc:Choice>
        <mc:Fallback>
          <p:sp>
            <p:nvSpPr>
              <p:cNvPr id="13" name="TextBox 12"/>
              <p:cNvSpPr txBox="1">
                <a:spLocks noRot="1" noChangeAspect="1" noMove="1" noResize="1" noEditPoints="1" noAdjustHandles="1" noChangeArrowheads="1" noChangeShapeType="1" noTextEdit="1"/>
              </p:cNvSpPr>
              <p:nvPr/>
            </p:nvSpPr>
            <p:spPr>
              <a:xfrm>
                <a:off x="1681910" y="3819574"/>
                <a:ext cx="1358905" cy="461665"/>
              </a:xfrm>
              <a:prstGeom prst="rect">
                <a:avLst/>
              </a:prstGeom>
              <a:blipFill rotWithShape="0">
                <a:blip r:embed="rId7"/>
                <a:stretch>
                  <a:fillRect t="-8974" b="-26923"/>
                </a:stretch>
              </a:blipFill>
              <a:ln w="19050">
                <a:solidFill>
                  <a:schemeClr val="tx1"/>
                </a:solidFill>
              </a:ln>
            </p:spPr>
            <p:txBody>
              <a:bodyPr/>
              <a:lstStyle/>
              <a:p>
                <a:r>
                  <a:rPr lang="en-US">
                    <a:noFill/>
                  </a:rPr>
                  <a:t> </a:t>
                </a:r>
              </a:p>
            </p:txBody>
          </p:sp>
        </mc:Fallback>
      </mc:AlternateContent>
      <p:sp>
        <p:nvSpPr>
          <p:cNvPr id="11" name="Date Placeholder 10"/>
          <p:cNvSpPr>
            <a:spLocks noGrp="1"/>
          </p:cNvSpPr>
          <p:nvPr>
            <p:ph type="dt" sz="half" idx="10"/>
          </p:nvPr>
        </p:nvSpPr>
        <p:spPr/>
        <p:txBody>
          <a:bodyPr/>
          <a:lstStyle/>
          <a:p>
            <a:fld id="{34E08732-DFD7-BC47-A096-A4AA603D64D8}" type="datetime1">
              <a:rPr lang="en-US" smtClean="0"/>
              <a:t>6/3/15</a:t>
            </a:fld>
            <a:endParaRPr lang="en-US" dirty="0"/>
          </a:p>
        </p:txBody>
      </p:sp>
    </p:spTree>
    <p:custDataLst>
      <p:tags r:id="rId1"/>
    </p:custDataLst>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10017470"/>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advTm="25589"/>
    </mc:Choice>
    <mc:Fallback>
      <mp:transition xmlns:mp="http://schemas.microsoft.com/office/mac/powerpoint/2008/main" spd="slow" advTm="255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Iteration 2 and beyond</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graphicFrame>
        <p:nvGraphicFramePr>
          <p:cNvPr id="34" name="Diagram 33"/>
          <p:cNvGraphicFramePr/>
          <p:nvPr>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21247195"/>
              </p:ext>
            </p:extLst>
          </p:nvPr>
        </p:nvGraphicFramePr>
        <p:xfrm>
          <a:off x="1826534" y="1901972"/>
          <a:ext cx="4067907" cy="2274376"/>
        </p:xfrm>
        <a:graphic>
          <a:graphicData uri="http://schemas.openxmlformats.org/drawingml/2006/diagram">
            <a:relIds xmlns:dgm="http://schemas.openxmlformats.org/drawingml/2006/diagram" xmlns:r="http://schemas.openxmlformats.org/officeDocument/2006/relationships" r:dm="rId4" r:lo="rId5" r:qs="rId6" r:cs="rId7"/>
          </a:graphicData>
        </a:graphic>
      </p:graphicFrame>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35" name="TextBox 34"/>
              <p:cNvSpPr txBox="1"/>
              <p:nvPr/>
            </p:nvSpPr>
            <p:spPr>
              <a:xfrm>
                <a:off x="3270751" y="4053254"/>
                <a:ext cx="1149958" cy="400110"/>
              </a:xfrm>
              <a:prstGeom prst="rect">
                <a:avLst/>
              </a:prstGeom>
              <a:noFill/>
            </p:spPr>
            <p:txBody>
              <a:bodyPr wrap="square" rtlCol="0">
                <a:spAutoFit/>
              </a:bodyPr>
              <a:lstStyle/>
              <a:p>
                <a:pPr algn="ctr"/>
                <a:r>
                  <a:rPr lang="en-US" sz="2000" dirty="0">
                    <a:solidFill>
                      <a:srgbClr val="FF0000"/>
                    </a:solidFill>
                  </a:rPr>
                  <a:t>a</a:t>
                </a:r>
                <a:r>
                  <a:rPr lang="en-US" sz="2000" baseline="-25000" dirty="0">
                    <a:solidFill>
                      <a:srgbClr val="FF0000"/>
                    </a:solidFill>
                  </a:rPr>
                  <a:t>1</a:t>
                </a:r>
                <a14:m>
                  <m:oMath xmlns:m="http://schemas.openxmlformats.org/officeDocument/2006/math" xmlns="" xmlns:mv="urn:schemas-microsoft-com:mac:vml">
                    <m:r>
                      <m:rPr>
                        <m:nor/>
                      </m:rPr>
                      <a:rPr lang="en-US" sz="2000" dirty="0">
                        <a:solidFill>
                          <a:srgbClr val="00B050"/>
                        </a:solidFill>
                      </a:rPr>
                      <m:t>b</m:t>
                    </m:r>
                    <m:r>
                      <m:rPr>
                        <m:nor/>
                      </m:rPr>
                      <a:rPr lang="en-US" sz="2000" baseline="-25000" dirty="0">
                        <a:solidFill>
                          <a:srgbClr val="00B050"/>
                        </a:solidFill>
                      </a:rPr>
                      <m:t>0</m:t>
                    </m:r>
                  </m:oMath>
                </a14:m>
                <a:r>
                  <a:rPr lang="en-US" sz="2000" dirty="0">
                    <a:solidFill>
                      <a:srgbClr val="00B050"/>
                    </a:solidFill>
                  </a:rPr>
                  <a:t>c</a:t>
                </a:r>
                <a:r>
                  <a:rPr lang="en-US" sz="2000" baseline="-25000" dirty="0">
                    <a:solidFill>
                      <a:srgbClr val="00B050"/>
                    </a:solidFill>
                  </a:rPr>
                  <a:t>0</a:t>
                </a:r>
                <a:r>
                  <a:rPr lang="en-US" sz="2000" dirty="0">
                    <a:solidFill>
                      <a:srgbClr val="00B050"/>
                    </a:solidFill>
                  </a:rPr>
                  <a:t>d</a:t>
                </a:r>
                <a:r>
                  <a:rPr lang="en-US" sz="2000" baseline="-25000" dirty="0">
                    <a:solidFill>
                      <a:srgbClr val="00B050"/>
                    </a:solidFill>
                  </a:rPr>
                  <a:t>0</a:t>
                </a:r>
                <a:endParaRPr lang="en-US" sz="2000" dirty="0"/>
              </a:p>
            </p:txBody>
          </p:sp>
        </mc:Choice>
        <mc:Fallback>
          <p:sp>
            <p:nvSpPr>
              <p:cNvPr id="35" name="TextBox 34"/>
              <p:cNvSpPr txBox="1">
                <a:spLocks noRot="1" noChangeAspect="1" noMove="1" noResize="1" noEditPoints="1" noAdjustHandles="1" noChangeArrowheads="1" noChangeShapeType="1" noTextEdit="1"/>
              </p:cNvSpPr>
              <p:nvPr/>
            </p:nvSpPr>
            <p:spPr>
              <a:xfrm>
                <a:off x="3270751" y="4053254"/>
                <a:ext cx="1149958" cy="400110"/>
              </a:xfrm>
              <a:prstGeom prst="rect">
                <a:avLst/>
              </a:prstGeom>
              <a:blipFill rotWithShape="0">
                <a:blip r:embed="rId9"/>
                <a:stretch>
                  <a:fillRect t="-7576" b="-27273"/>
                </a:stretch>
              </a:blipFill>
            </p:spPr>
            <p:txBody>
              <a:bodyPr/>
              <a:lstStyle/>
              <a:p>
                <a:r>
                  <a:rPr lang="en-US">
                    <a:noFill/>
                  </a:rPr>
                  <a:t> </a:t>
                </a:r>
              </a:p>
            </p:txBody>
          </p:sp>
        </mc:Fallback>
      </mc:AlternateContent>
      <p:sp>
        <p:nvSpPr>
          <p:cNvPr id="13" name="TextBox 12"/>
          <p:cNvSpPr txBox="1"/>
          <p:nvPr/>
        </p:nvSpPr>
        <p:spPr>
          <a:xfrm>
            <a:off x="1393665" y="1444832"/>
            <a:ext cx="1361520" cy="400110"/>
          </a:xfrm>
          <a:prstGeom prst="rect">
            <a:avLst/>
          </a:prstGeom>
          <a:noFill/>
        </p:spPr>
        <p:txBody>
          <a:bodyPr wrap="square" rtlCol="0">
            <a:spAutoFit/>
          </a:bodyPr>
          <a:lstStyle/>
          <a:p>
            <a:r>
              <a:rPr lang="en-US" sz="2000" b="1" dirty="0" smtClean="0"/>
              <a:t>Iteration </a:t>
            </a:r>
            <a:r>
              <a:rPr lang="en-US" sz="2000" b="1" dirty="0"/>
              <a:t>1</a:t>
            </a:r>
          </a:p>
        </p:txBody>
      </p:sp>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14" name="TextBox 13"/>
              <p:cNvSpPr txBox="1"/>
              <p:nvPr/>
            </p:nvSpPr>
            <p:spPr>
              <a:xfrm>
                <a:off x="2975160" y="1612417"/>
                <a:ext cx="1658566" cy="400110"/>
              </a:xfrm>
              <a:prstGeom prst="rect">
                <a:avLst/>
              </a:prstGeom>
              <a:noFill/>
            </p:spPr>
            <p:txBody>
              <a:bodyPr wrap="square" rtlCol="0">
                <a:spAutoFit/>
              </a:bodyPr>
              <a:lstStyle/>
              <a:p>
                <a:r>
                  <a:rPr lang="en-US" sz="2000" dirty="0" smtClean="0"/>
                  <a:t>Derivation</a:t>
                </a:r>
                <a14:m>
                  <m:oMath xmlns:m="http://schemas.openxmlformats.org/officeDocument/2006/math" xmlns="" xmlns:mv="urn:schemas-microsoft-com:mac:vml">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 </m:t>
                        </m:r>
                        <m:r>
                          <a:rPr lang="en-US" sz="2000" b="1" i="1" smtClean="0">
                            <a:latin typeface="Cambria Math" panose="02040503050406030204" pitchFamily="18" charset="0"/>
                          </a:rPr>
                          <m:t>𝑫</m:t>
                        </m:r>
                      </m:e>
                      <m:sub>
                        <m:r>
                          <a:rPr lang="en-US" sz="2000" b="1" i="1" smtClean="0">
                            <a:latin typeface="Cambria Math" panose="02040503050406030204" pitchFamily="18" charset="0"/>
                          </a:rPr>
                          <m:t>𝟏</m:t>
                        </m:r>
                      </m:sub>
                    </m:sSub>
                  </m:oMath>
                </a14:m>
                <a:endParaRPr lang="en-US" sz="2000" b="1" dirty="0"/>
              </a:p>
            </p:txBody>
          </p:sp>
        </mc:Choice>
        <mc:Fallback>
          <p:sp>
            <p:nvSpPr>
              <p:cNvPr id="14" name="TextBox 13"/>
              <p:cNvSpPr txBox="1">
                <a:spLocks noRot="1" noChangeAspect="1" noMove="1" noResize="1" noEditPoints="1" noAdjustHandles="1" noChangeArrowheads="1" noChangeShapeType="1" noTextEdit="1"/>
              </p:cNvSpPr>
              <p:nvPr/>
            </p:nvSpPr>
            <p:spPr>
              <a:xfrm>
                <a:off x="2975160" y="1612417"/>
                <a:ext cx="1658566" cy="400110"/>
              </a:xfrm>
              <a:prstGeom prst="rect">
                <a:avLst/>
              </a:prstGeom>
              <a:blipFill rotWithShape="0">
                <a:blip r:embed="rId10"/>
                <a:stretch>
                  <a:fillRect l="-3676" t="-7692" b="-29231"/>
                </a:stretch>
              </a:blipFill>
            </p:spPr>
            <p:txBody>
              <a:bodyPr/>
              <a:lstStyle/>
              <a:p>
                <a:r>
                  <a:rPr lang="en-US">
                    <a:noFill/>
                  </a:rPr>
                  <a:t> </a:t>
                </a:r>
              </a:p>
            </p:txBody>
          </p:sp>
        </mc:Fallback>
      </mc:AlternateContent>
      <p:graphicFrame>
        <p:nvGraphicFramePr>
          <p:cNvPr id="15" name="Table 14"/>
          <p:cNvGraphicFramePr>
            <a:graphicFrameLocks noGrp="1"/>
          </p:cNvGraphicFramePr>
          <p:nvPr>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882597143"/>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b</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rgbClr val="D5D7E0"/>
                          </a:solidFill>
                        </a:rPr>
                        <a:t>, </a:t>
                      </a:r>
                      <a:r>
                        <a:rPr lang="en-US" sz="2000" b="1" dirty="0" smtClean="0">
                          <a:solidFill>
                            <a:srgbClr val="D5D7E0"/>
                          </a:solidFill>
                        </a:rPr>
                        <a:t>               </a:t>
                      </a:r>
                      <a:r>
                        <a:rPr lang="en-US" sz="1800" b="1" dirty="0" smtClean="0">
                          <a:solidFill>
                            <a:srgbClr val="D5D7E0"/>
                          </a:solidFill>
                        </a:rPr>
                        <a:t> </a:t>
                      </a:r>
                      <a:r>
                        <a:rPr lang="en-US" sz="2000" b="1" dirty="0" smtClean="0">
                          <a:solidFill>
                            <a:schemeClr val="tx1"/>
                          </a:solidFill>
                        </a:rPr>
                        <a:t>(4/16)</a:t>
                      </a:r>
                      <a:endParaRPr lang="en-US" sz="2000" dirty="0" smtClean="0">
                        <a:solidFill>
                          <a:schemeClr val="tx1"/>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c</a:t>
                      </a:r>
                      <a:r>
                        <a:rPr lang="en-US" sz="2000" baseline="-25000" dirty="0" smtClean="0">
                          <a:solidFill>
                            <a:srgbClr val="00B050"/>
                          </a:solidFill>
                        </a:rPr>
                        <a:t>0</a:t>
                      </a:r>
                      <a:r>
                        <a:rPr lang="en-US" sz="2000" dirty="0" smtClean="0">
                          <a:solidFill>
                            <a:srgbClr val="EBECF0"/>
                          </a:solidFill>
                        </a:rPr>
                        <a:t>, a</a:t>
                      </a:r>
                      <a:r>
                        <a:rPr lang="en-US" sz="2000" baseline="-25000" dirty="0" smtClean="0">
                          <a:solidFill>
                            <a:srgbClr val="EBECF0"/>
                          </a:solidFill>
                        </a:rPr>
                        <a:t>1</a:t>
                      </a:r>
                      <a:r>
                        <a:rPr lang="en-US" sz="2000" baseline="0" dirty="0" smtClean="0">
                          <a:solidFill>
                            <a:srgbClr val="EBECF0"/>
                          </a:solidFill>
                        </a:rPr>
                        <a:t>c</a:t>
                      </a:r>
                      <a:r>
                        <a:rPr lang="en-US" sz="2000" baseline="-25000" dirty="0" smtClean="0">
                          <a:solidFill>
                            <a:srgbClr val="EBECF0"/>
                          </a:solidFill>
                        </a:rPr>
                        <a:t>0</a:t>
                      </a:r>
                      <a:r>
                        <a:rPr lang="en-US" sz="2000" dirty="0" smtClean="0">
                          <a:solidFill>
                            <a:srgbClr val="EBECF0"/>
                          </a:solidFill>
                        </a:rPr>
                        <a:t>                         </a:t>
                      </a:r>
                      <a:r>
                        <a:rPr lang="en-US" sz="2000" b="1" dirty="0" smtClean="0">
                          <a:solidFill>
                            <a:schemeClr val="tx1"/>
                          </a:solidFill>
                        </a:rPr>
                        <a:t>(4/16)</a:t>
                      </a:r>
                    </a:p>
                  </a:txBody>
                  <a:tcPr marR="0"/>
                </a:tc>
              </a:tr>
            </a:tbl>
          </a:graphicData>
        </a:graphic>
      </p:graphicFrame>
      <p:grpSp>
        <p:nvGrpSpPr>
          <p:cNvPr id="10" name="Group 9"/>
          <p:cNvGrpSpPr/>
          <p:nvPr/>
        </p:nvGrpSpPr>
        <p:grpSpPr>
          <a:xfrm>
            <a:off x="5571844" y="2246237"/>
            <a:ext cx="2058385" cy="2207127"/>
            <a:chOff x="5571844" y="2246237"/>
            <a:chExt cx="2058385" cy="2207127"/>
          </a:xfrm>
        </p:grpSpPr>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40" name="TextBox 39"/>
                <p:cNvSpPr txBox="1"/>
                <p:nvPr/>
              </p:nvSpPr>
              <p:spPr>
                <a:xfrm>
                  <a:off x="5622116" y="2246237"/>
                  <a:ext cx="1935805" cy="400110"/>
                </a:xfrm>
                <a:prstGeom prst="rect">
                  <a:avLst/>
                </a:prstGeom>
                <a:noFill/>
              </p:spPr>
              <p:txBody>
                <a:bodyPr wrap="square" rtlCol="0">
                  <a:spAutoFit/>
                </a:bodyPr>
                <a:lstStyle/>
                <a:p>
                  <a14:m>
                    <m:oMathPara xmlns:m="http://schemas.openxmlformats.org/officeDocument/2006/math" xmlns="" xmlns:mv="urn:schemas-microsoft-com:mac:vml">
                      <m:oMathParaPr>
                        <m:jc m:val="centerGroup"/>
                      </m:oMathParaPr>
                      <m:oMath xmlns:m="http://schemas.openxmlformats.org/officeDocument/2006/math">
                        <m:r>
                          <m:rPr>
                            <m:nor/>
                          </m:rPr>
                          <a:rPr lang="en-US" sz="2000" b="1" dirty="0" smtClean="0"/>
                          <m:t>Constraint</m:t>
                        </m:r>
                        <m:r>
                          <m:rPr>
                            <m:nor/>
                          </m:rPr>
                          <a:rPr lang="en-US" sz="2000" b="1" i="0" dirty="0" smtClean="0"/>
                          <m:t>s</m:t>
                        </m:r>
                      </m:oMath>
                    </m:oMathPara>
                  </a14:m>
                  <a:endParaRPr lang="en-US" sz="2000" b="1" dirty="0"/>
                </a:p>
              </p:txBody>
            </p:sp>
          </mc:Choice>
          <mc:Fallback>
            <p:sp>
              <p:nvSpPr>
                <p:cNvPr id="40" name="TextBox 39"/>
                <p:cNvSpPr txBox="1">
                  <a:spLocks noRot="1" noChangeAspect="1" noMove="1" noResize="1" noEditPoints="1" noAdjustHandles="1" noChangeArrowheads="1" noChangeShapeType="1" noTextEdit="1"/>
                </p:cNvSpPr>
                <p:nvPr/>
              </p:nvSpPr>
              <p:spPr>
                <a:xfrm>
                  <a:off x="5622116" y="2246237"/>
                  <a:ext cx="1935805" cy="400110"/>
                </a:xfrm>
                <a:prstGeom prst="rect">
                  <a:avLst/>
                </a:prstGeom>
                <a:blipFill rotWithShape="0">
                  <a:blip r:embed="rId11"/>
                  <a:stretch>
                    <a:fillRect/>
                  </a:stretch>
                </a:blipFill>
              </p:spPr>
              <p:txBody>
                <a:bodyPr/>
                <a:lstStyle/>
                <a:p>
                  <a:r>
                    <a:rPr lang="en-US">
                      <a:noFill/>
                    </a:rPr>
                    <a:t> </a:t>
                  </a:r>
                </a:p>
              </p:txBody>
            </p:sp>
          </mc:Fallback>
        </mc:AlternateContent>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8" name="Flowchart: Multidocument 7"/>
                <p:cNvSpPr/>
                <p:nvPr/>
              </p:nvSpPr>
              <p:spPr>
                <a:xfrm>
                  <a:off x="5571844" y="2646347"/>
                  <a:ext cx="2058385" cy="1807017"/>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xmlns="" xmlns:mv="urn:schemas-microsoft-com:mac:vml">
                      <m:oMathParaPr>
                        <m:jc m:val="centerGroup"/>
                      </m:oMathParaPr>
                      <m:oMath xmlns:m="http://schemas.openxmlformats.org/officeDocument/2006/math">
                        <m:r>
                          <m:rPr>
                            <m:nor/>
                          </m:rPr>
                          <a:rPr lang="en-US" dirty="0"/>
                          <m:t> </m:t>
                        </m:r>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𝟏</m:t>
                            </m:r>
                          </m:sub>
                        </m:sSub>
                      </m:oMath>
                    </m:oMathPara>
                  </a14:m>
                  <a:endParaRPr lang="en-US"/>
                </a:p>
              </p:txBody>
            </p:sp>
          </mc:Choice>
          <mc:Fallback>
            <p:sp>
              <p:nvSpPr>
                <p:cNvPr id="8" name="Flowchart: Multidocument 7"/>
                <p:cNvSpPr>
                  <a:spLocks noRot="1" noChangeAspect="1" noMove="1" noResize="1" noEditPoints="1" noAdjustHandles="1" noChangeArrowheads="1" noChangeShapeType="1" noTextEdit="1"/>
                </p:cNvSpPr>
                <p:nvPr/>
              </p:nvSpPr>
              <p:spPr>
                <a:xfrm>
                  <a:off x="5571844" y="2646347"/>
                  <a:ext cx="2058385" cy="1807017"/>
                </a:xfrm>
                <a:prstGeom prst="flowChartMultidocument">
                  <a:avLst/>
                </a:prstGeom>
                <a:blipFill rotWithShape="0">
                  <a:blip r:embed="rId12"/>
                  <a:stretch>
                    <a:fillRect/>
                  </a:stretch>
                </a:blipFill>
                <a:ln w="12700">
                  <a:solidFill>
                    <a:schemeClr val="tx1"/>
                  </a:solidFill>
                </a:ln>
              </p:spPr>
              <p:txBody>
                <a:bodyPr/>
                <a:lstStyle/>
                <a:p>
                  <a:r>
                    <a:rPr lang="en-US">
                      <a:noFill/>
                    </a:rPr>
                    <a:t> </a:t>
                  </a:r>
                </a:p>
              </p:txBody>
            </p:sp>
          </mc:Fallback>
        </mc:AlternateContent>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9" name="TextBox 8"/>
                <p:cNvSpPr txBox="1"/>
                <p:nvPr/>
              </p:nvSpPr>
              <p:spPr>
                <a:xfrm>
                  <a:off x="5838940" y="3045986"/>
                  <a:ext cx="1211855" cy="400110"/>
                </a:xfrm>
                <a:prstGeom prst="rect">
                  <a:avLst/>
                </a:prstGeom>
                <a:noFill/>
              </p:spPr>
              <p:txBody>
                <a:bodyPr wrap="square" rtlCol="0">
                  <a:spAutoFit/>
                </a:bodyPr>
                <a:lstStyle/>
                <a:p>
                  <a14:m>
                    <m:oMathPara xmlns:m="http://schemas.openxmlformats.org/officeDocument/2006/math" xmlns="" xmlns:mv="urn:schemas-microsoft-com:mac:vml">
                      <m:oMathParaPr>
                        <m:jc m:val="centerGroup"/>
                      </m:oMathParaPr>
                      <m:oMath xmlns:m="http://schemas.openxmlformats.org/officeDocument/2006/math">
                        <m:r>
                          <m:rPr>
                            <m:nor/>
                          </m:rPr>
                          <a:rPr lang="en-US" sz="2000" dirty="0" smtClean="0"/>
                          <m:t> </m:t>
                        </m:r>
                        <m:sSub>
                          <m:sSubPr>
                            <m:ctrlPr>
                              <a:rPr lang="en-US" sz="2000" b="1" i="1">
                                <a:latin typeface="Cambria Math" panose="02040503050406030204" pitchFamily="18" charset="0"/>
                              </a:rPr>
                            </m:ctrlPr>
                          </m:sSubPr>
                          <m:e>
                            <m:r>
                              <a:rPr lang="en-US" sz="2000" b="1" i="1">
                                <a:latin typeface="Cambria Math" panose="02040503050406030204" pitchFamily="18" charset="0"/>
                              </a:rPr>
                              <m:t>𝑪</m:t>
                            </m:r>
                          </m:e>
                          <m:sub>
                            <m:r>
                              <a:rPr lang="en-US" sz="2000" b="1" i="1">
                                <a:latin typeface="Cambria Math" panose="02040503050406030204" pitchFamily="18" charset="0"/>
                              </a:rPr>
                              <m:t>𝟏</m:t>
                            </m:r>
                          </m:sub>
                        </m:sSub>
                        <m:r>
                          <a:rPr lang="en-US" sz="2000" b="1" i="1" smtClean="0">
                            <a:solidFill>
                              <a:schemeClr val="bg1"/>
                            </a:solidFill>
                            <a:latin typeface="Cambria Math" panose="02040503050406030204" pitchFamily="18" charset="0"/>
                          </a:rPr>
                          <m:t>∧</m:t>
                        </m:r>
                      </m:oMath>
                    </m:oMathPara>
                  </a14:m>
                  <a:endParaRPr lang="en-US" sz="2000" dirty="0"/>
                </a:p>
              </p:txBody>
            </p:sp>
          </mc:Choice>
          <mc:Fallback>
            <p:sp>
              <p:nvSpPr>
                <p:cNvPr id="9" name="TextBox 8"/>
                <p:cNvSpPr txBox="1">
                  <a:spLocks noRot="1" noChangeAspect="1" noMove="1" noResize="1" noEditPoints="1" noAdjustHandles="1" noChangeArrowheads="1" noChangeShapeType="1" noTextEdit="1"/>
                </p:cNvSpPr>
                <p:nvPr/>
              </p:nvSpPr>
              <p:spPr>
                <a:xfrm>
                  <a:off x="5838940" y="3045986"/>
                  <a:ext cx="1211855" cy="400110"/>
                </a:xfrm>
                <a:prstGeom prst="rect">
                  <a:avLst/>
                </a:prstGeom>
                <a:blipFill rotWithShape="0">
                  <a:blip r:embed="rId13"/>
                  <a:stretch>
                    <a:fillRect b="-1538"/>
                  </a:stretch>
                </a:blipFill>
              </p:spPr>
              <p:txBody>
                <a:bodyPr/>
                <a:lstStyle/>
                <a:p>
                  <a:r>
                    <a:rPr lang="en-US">
                      <a:noFill/>
                    </a:rPr>
                    <a:t> </a:t>
                  </a:r>
                </a:p>
              </p:txBody>
            </p:sp>
          </mc:Fallback>
        </mc:AlternateContent>
      </p:grpSp>
      <p:sp>
        <p:nvSpPr>
          <p:cNvPr id="16" name="Date Placeholder 15"/>
          <p:cNvSpPr>
            <a:spLocks noGrp="1"/>
          </p:cNvSpPr>
          <p:nvPr>
            <p:ph type="dt" sz="half" idx="10"/>
          </p:nvPr>
        </p:nvSpPr>
        <p:spPr/>
        <p:txBody>
          <a:bodyPr/>
          <a:lstStyle/>
          <a:p>
            <a:fld id="{738EA7A1-F23D-C148-A670-A702B67887F6}" type="datetime1">
              <a:rPr lang="en-US" smtClean="0"/>
              <a:t>6/3/15</a:t>
            </a:fld>
            <a:endParaRPr lang="en-US" dirty="0"/>
          </a:p>
        </p:txBody>
      </p:sp>
    </p:spTree>
    <p:custDataLst>
      <p:tags r:id="rId1"/>
    </p:custDataLst>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727474407"/>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advTm="10552"/>
    </mc:Choice>
    <mc:Fallback>
      <mp:transition xmlns:mp="http://schemas.microsoft.com/office/mac/powerpoint/2008/main" spd="slow" advTm="105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Iteration 2 and beyond</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graphicFrame>
        <p:nvGraphicFramePr>
          <p:cNvPr id="34" name="Diagram 33"/>
          <p:cNvGraphicFramePr/>
          <p:nvPr>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325555350"/>
              </p:ext>
            </p:extLst>
          </p:nvPr>
        </p:nvGraphicFramePr>
        <p:xfrm>
          <a:off x="1826534" y="1901972"/>
          <a:ext cx="4067907" cy="2274376"/>
        </p:xfrm>
        <a:graphic>
          <a:graphicData uri="http://schemas.openxmlformats.org/drawingml/2006/diagram">
            <a:relIds xmlns:dgm="http://schemas.openxmlformats.org/drawingml/2006/diagram" xmlns:r="http://schemas.openxmlformats.org/officeDocument/2006/relationships" r:dm="rId4" r:lo="rId5" r:qs="rId6" r:cs="rId7"/>
          </a:graphicData>
        </a:graphic>
      </p:graphicFrame>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35" name="TextBox 34"/>
              <p:cNvSpPr txBox="1"/>
              <p:nvPr/>
            </p:nvSpPr>
            <p:spPr>
              <a:xfrm>
                <a:off x="3270751" y="4053254"/>
                <a:ext cx="1149958" cy="400110"/>
              </a:xfrm>
              <a:prstGeom prst="rect">
                <a:avLst/>
              </a:prstGeom>
              <a:noFill/>
            </p:spPr>
            <p:txBody>
              <a:bodyPr wrap="square" rtlCol="0">
                <a:spAutoFit/>
              </a:bodyPr>
              <a:lstStyle/>
              <a:p>
                <a:pPr algn="ctr"/>
                <a:r>
                  <a:rPr lang="en-US" sz="2000" dirty="0">
                    <a:solidFill>
                      <a:srgbClr val="FF0000"/>
                    </a:solidFill>
                  </a:rPr>
                  <a:t>a</a:t>
                </a:r>
                <a:r>
                  <a:rPr lang="en-US" sz="2000" baseline="-25000" dirty="0">
                    <a:solidFill>
                      <a:srgbClr val="FF0000"/>
                    </a:solidFill>
                  </a:rPr>
                  <a:t>1</a:t>
                </a:r>
                <a14:m>
                  <m:oMath xmlns:m="http://schemas.openxmlformats.org/officeDocument/2006/math" xmlns="" xmlns:mv="urn:schemas-microsoft-com:mac:vml">
                    <m:r>
                      <m:rPr>
                        <m:nor/>
                      </m:rPr>
                      <a:rPr lang="en-US" sz="2000" dirty="0">
                        <a:solidFill>
                          <a:srgbClr val="00B050"/>
                        </a:solidFill>
                      </a:rPr>
                      <m:t>b</m:t>
                    </m:r>
                    <m:r>
                      <m:rPr>
                        <m:nor/>
                      </m:rPr>
                      <a:rPr lang="en-US" sz="2000" baseline="-25000" dirty="0">
                        <a:solidFill>
                          <a:srgbClr val="00B050"/>
                        </a:solidFill>
                      </a:rPr>
                      <m:t>0</m:t>
                    </m:r>
                  </m:oMath>
                </a14:m>
                <a:r>
                  <a:rPr lang="en-US" sz="2000" dirty="0">
                    <a:solidFill>
                      <a:srgbClr val="00B050"/>
                    </a:solidFill>
                  </a:rPr>
                  <a:t>c</a:t>
                </a:r>
                <a:r>
                  <a:rPr lang="en-US" sz="2000" baseline="-25000" dirty="0">
                    <a:solidFill>
                      <a:srgbClr val="00B050"/>
                    </a:solidFill>
                  </a:rPr>
                  <a:t>0</a:t>
                </a:r>
                <a:r>
                  <a:rPr lang="en-US" sz="2000" dirty="0">
                    <a:solidFill>
                      <a:srgbClr val="00B050"/>
                    </a:solidFill>
                  </a:rPr>
                  <a:t>d</a:t>
                </a:r>
                <a:r>
                  <a:rPr lang="en-US" sz="2000" baseline="-25000" dirty="0">
                    <a:solidFill>
                      <a:srgbClr val="00B050"/>
                    </a:solidFill>
                  </a:rPr>
                  <a:t>0</a:t>
                </a:r>
                <a:endParaRPr lang="en-US" sz="2000" dirty="0"/>
              </a:p>
            </p:txBody>
          </p:sp>
        </mc:Choice>
        <mc:Fallback>
          <p:sp>
            <p:nvSpPr>
              <p:cNvPr id="35" name="TextBox 34"/>
              <p:cNvSpPr txBox="1">
                <a:spLocks noRot="1" noChangeAspect="1" noMove="1" noResize="1" noEditPoints="1" noAdjustHandles="1" noChangeArrowheads="1" noChangeShapeType="1" noTextEdit="1"/>
              </p:cNvSpPr>
              <p:nvPr/>
            </p:nvSpPr>
            <p:spPr>
              <a:xfrm>
                <a:off x="3270751" y="4053254"/>
                <a:ext cx="1149958" cy="400110"/>
              </a:xfrm>
              <a:prstGeom prst="rect">
                <a:avLst/>
              </a:prstGeom>
              <a:blipFill rotWithShape="0">
                <a:blip r:embed="rId9"/>
                <a:stretch>
                  <a:fillRect t="-7576" b="-27273"/>
                </a:stretch>
              </a:blipFill>
            </p:spPr>
            <p:txBody>
              <a:bodyPr/>
              <a:lstStyle/>
              <a:p>
                <a:r>
                  <a:rPr lang="en-US">
                    <a:noFill/>
                  </a:rPr>
                  <a:t> </a:t>
                </a:r>
              </a:p>
            </p:txBody>
          </p:sp>
        </mc:Fallback>
      </mc:AlternateContent>
      <p:sp>
        <p:nvSpPr>
          <p:cNvPr id="13" name="TextBox 12"/>
          <p:cNvSpPr txBox="1"/>
          <p:nvPr/>
        </p:nvSpPr>
        <p:spPr>
          <a:xfrm>
            <a:off x="1393665" y="1444832"/>
            <a:ext cx="1361520" cy="400110"/>
          </a:xfrm>
          <a:prstGeom prst="rect">
            <a:avLst/>
          </a:prstGeom>
          <a:noFill/>
        </p:spPr>
        <p:txBody>
          <a:bodyPr wrap="square" rtlCol="0">
            <a:spAutoFit/>
          </a:bodyPr>
          <a:lstStyle/>
          <a:p>
            <a:r>
              <a:rPr lang="en-US" sz="2000" b="1" dirty="0" smtClean="0"/>
              <a:t>Iteration 2</a:t>
            </a:r>
            <a:endParaRPr lang="en-US" sz="2000" b="1" dirty="0"/>
          </a:p>
        </p:txBody>
      </p:sp>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11" name="TextBox 10"/>
              <p:cNvSpPr txBox="1"/>
              <p:nvPr/>
            </p:nvSpPr>
            <p:spPr>
              <a:xfrm>
                <a:off x="2975160" y="1612417"/>
                <a:ext cx="1658566" cy="400110"/>
              </a:xfrm>
              <a:prstGeom prst="rect">
                <a:avLst/>
              </a:prstGeom>
              <a:noFill/>
            </p:spPr>
            <p:txBody>
              <a:bodyPr wrap="square" rtlCol="0">
                <a:spAutoFit/>
              </a:bodyPr>
              <a:lstStyle/>
              <a:p>
                <a:r>
                  <a:rPr lang="en-US" sz="2000" dirty="0" smtClean="0"/>
                  <a:t>Derivation</a:t>
                </a:r>
                <a14:m>
                  <m:oMath xmlns:m="http://schemas.openxmlformats.org/officeDocument/2006/math" xmlns="" xmlns:mv="urn:schemas-microsoft-com:mac:vml">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 </m:t>
                        </m:r>
                        <m:r>
                          <a:rPr lang="en-US" sz="2000" b="1" i="1" smtClean="0">
                            <a:latin typeface="Cambria Math" panose="02040503050406030204" pitchFamily="18" charset="0"/>
                          </a:rPr>
                          <m:t>𝑫</m:t>
                        </m:r>
                      </m:e>
                      <m:sub>
                        <m:r>
                          <a:rPr lang="en-US" sz="2000" b="1" i="1" smtClean="0">
                            <a:latin typeface="Cambria Math" panose="02040503050406030204" pitchFamily="18" charset="0"/>
                          </a:rPr>
                          <m:t>𝟐</m:t>
                        </m:r>
                      </m:sub>
                    </m:sSub>
                  </m:oMath>
                </a14:m>
                <a:endParaRPr lang="en-US" sz="2000" b="1" dirty="0"/>
              </a:p>
            </p:txBody>
          </p:sp>
        </mc:Choice>
        <mc:Fallback>
          <p:sp>
            <p:nvSpPr>
              <p:cNvPr id="11" name="TextBox 10"/>
              <p:cNvSpPr txBox="1">
                <a:spLocks noRot="1" noChangeAspect="1" noMove="1" noResize="1" noEditPoints="1" noAdjustHandles="1" noChangeArrowheads="1" noChangeShapeType="1" noTextEdit="1"/>
              </p:cNvSpPr>
              <p:nvPr/>
            </p:nvSpPr>
            <p:spPr>
              <a:xfrm>
                <a:off x="2975160" y="1612417"/>
                <a:ext cx="1658566" cy="400110"/>
              </a:xfrm>
              <a:prstGeom prst="rect">
                <a:avLst/>
              </a:prstGeom>
              <a:blipFill rotWithShape="0">
                <a:blip r:embed="rId10"/>
                <a:stretch>
                  <a:fillRect l="-3676" t="-7692" b="-29231"/>
                </a:stretch>
              </a:blipFill>
            </p:spPr>
            <p:txBody>
              <a:bodyPr/>
              <a:lstStyle/>
              <a:p>
                <a:r>
                  <a:rPr lang="en-US">
                    <a:noFill/>
                  </a:rPr>
                  <a:t> </a:t>
                </a:r>
              </a:p>
            </p:txBody>
          </p:sp>
        </mc:Fallback>
      </mc:AlternateContent>
      <p:graphicFrame>
        <p:nvGraphicFramePr>
          <p:cNvPr id="12" name="Table 11"/>
          <p:cNvGraphicFramePr>
            <a:graphicFrameLocks noGrp="1"/>
          </p:cNvGraphicFramePr>
          <p:nvPr>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04939166"/>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b</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rgbClr val="D5D7E0"/>
                          </a:solidFill>
                        </a:rPr>
                        <a:t>,         </a:t>
                      </a:r>
                      <a:r>
                        <a:rPr lang="en-US" sz="2000" b="1" dirty="0" smtClean="0">
                          <a:solidFill>
                            <a:srgbClr val="D5D7E0"/>
                          </a:solidFill>
                        </a:rPr>
                        <a:t>   </a:t>
                      </a:r>
                      <a:r>
                        <a:rPr lang="en-US" sz="1800" b="1" dirty="0" smtClean="0">
                          <a:solidFill>
                            <a:srgbClr val="D5D7E0"/>
                          </a:solidFill>
                        </a:rPr>
                        <a:t> </a:t>
                      </a:r>
                      <a:r>
                        <a:rPr lang="en-US" sz="2000" b="1" dirty="0" smtClean="0">
                          <a:solidFill>
                            <a:srgbClr val="D5D7E0"/>
                          </a:solidFill>
                        </a:rPr>
                        <a:t>    </a:t>
                      </a:r>
                      <a:r>
                        <a:rPr lang="en-US" sz="2000" b="1" dirty="0" smtClean="0">
                          <a:solidFill>
                            <a:schemeClr val="tx1"/>
                          </a:solidFill>
                        </a:rPr>
                        <a:t>(4/16)</a:t>
                      </a:r>
                      <a:endParaRPr lang="en-US" sz="2000" dirty="0" smtClean="0">
                        <a:solidFill>
                          <a:schemeClr val="tx1"/>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c</a:t>
                      </a:r>
                      <a:r>
                        <a:rPr lang="en-US" sz="2000" baseline="-25000" dirty="0" smtClean="0">
                          <a:solidFill>
                            <a:srgbClr val="00B050"/>
                          </a:solidFill>
                        </a:rPr>
                        <a:t>0</a:t>
                      </a:r>
                      <a:r>
                        <a:rPr lang="en-US" sz="2000" dirty="0" smtClean="0">
                          <a:solidFill>
                            <a:srgbClr val="EBECF0"/>
                          </a:solidFill>
                        </a:rPr>
                        <a:t>, a</a:t>
                      </a:r>
                      <a:r>
                        <a:rPr lang="en-US" sz="2000" baseline="-25000" dirty="0" smtClean="0">
                          <a:solidFill>
                            <a:srgbClr val="EBECF0"/>
                          </a:solidFill>
                        </a:rPr>
                        <a:t>1</a:t>
                      </a:r>
                      <a:r>
                        <a:rPr lang="en-US" sz="2000" baseline="0" dirty="0" smtClean="0">
                          <a:solidFill>
                            <a:srgbClr val="EBECF0"/>
                          </a:solidFill>
                        </a:rPr>
                        <a:t>c</a:t>
                      </a:r>
                      <a:r>
                        <a:rPr lang="en-US" sz="2000" baseline="-25000" dirty="0" smtClean="0">
                          <a:solidFill>
                            <a:srgbClr val="EBECF0"/>
                          </a:solidFill>
                        </a:rPr>
                        <a:t>0</a:t>
                      </a:r>
                      <a:r>
                        <a:rPr lang="en-US" sz="2000" dirty="0" smtClean="0">
                          <a:solidFill>
                            <a:srgbClr val="EBECF0"/>
                          </a:solidFill>
                        </a:rPr>
                        <a:t>                         </a:t>
                      </a:r>
                      <a:r>
                        <a:rPr lang="en-US" sz="2000" b="1" dirty="0" smtClean="0">
                          <a:solidFill>
                            <a:schemeClr val="tx1"/>
                          </a:solidFill>
                        </a:rPr>
                        <a:t>(4/16)</a:t>
                      </a:r>
                    </a:p>
                  </a:txBody>
                  <a:tcPr marR="0"/>
                </a:tc>
              </a:tr>
            </a:tbl>
          </a:graphicData>
        </a:graphic>
      </p:graphicFrame>
      <p:grpSp>
        <p:nvGrpSpPr>
          <p:cNvPr id="14" name="Group 13"/>
          <p:cNvGrpSpPr/>
          <p:nvPr/>
        </p:nvGrpSpPr>
        <p:grpSpPr>
          <a:xfrm>
            <a:off x="5571844" y="2246237"/>
            <a:ext cx="2058385" cy="2207127"/>
            <a:chOff x="5571844" y="2246237"/>
            <a:chExt cx="2058385" cy="2207127"/>
          </a:xfrm>
        </p:grpSpPr>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15" name="TextBox 14"/>
                <p:cNvSpPr txBox="1"/>
                <p:nvPr/>
              </p:nvSpPr>
              <p:spPr>
                <a:xfrm>
                  <a:off x="5622116" y="2246237"/>
                  <a:ext cx="1935805" cy="400110"/>
                </a:xfrm>
                <a:prstGeom prst="rect">
                  <a:avLst/>
                </a:prstGeom>
                <a:noFill/>
              </p:spPr>
              <p:txBody>
                <a:bodyPr wrap="square" rtlCol="0">
                  <a:spAutoFit/>
                </a:bodyPr>
                <a:lstStyle/>
                <a:p>
                  <a14:m>
                    <m:oMathPara xmlns:m="http://schemas.openxmlformats.org/officeDocument/2006/math" xmlns="" xmlns:mv="urn:schemas-microsoft-com:mac:vml">
                      <m:oMathParaPr>
                        <m:jc m:val="centerGroup"/>
                      </m:oMathParaPr>
                      <m:oMath xmlns:m="http://schemas.openxmlformats.org/officeDocument/2006/math">
                        <m:r>
                          <m:rPr>
                            <m:nor/>
                          </m:rPr>
                          <a:rPr lang="en-US" sz="2000" b="1" dirty="0" smtClean="0"/>
                          <m:t>Constraint</m:t>
                        </m:r>
                        <m:r>
                          <m:rPr>
                            <m:nor/>
                          </m:rPr>
                          <a:rPr lang="en-US" sz="2000" b="1" i="0" dirty="0" smtClean="0"/>
                          <m:t>s</m:t>
                        </m:r>
                      </m:oMath>
                    </m:oMathPara>
                  </a14:m>
                  <a:endParaRPr lang="en-US" sz="2000" b="1" dirty="0"/>
                </a:p>
              </p:txBody>
            </p:sp>
          </mc:Choice>
          <mc:Fallback>
            <p:sp>
              <p:nvSpPr>
                <p:cNvPr id="15" name="TextBox 14"/>
                <p:cNvSpPr txBox="1">
                  <a:spLocks noRot="1" noChangeAspect="1" noMove="1" noResize="1" noEditPoints="1" noAdjustHandles="1" noChangeArrowheads="1" noChangeShapeType="1" noTextEdit="1"/>
                </p:cNvSpPr>
                <p:nvPr/>
              </p:nvSpPr>
              <p:spPr>
                <a:xfrm>
                  <a:off x="5622116" y="2246237"/>
                  <a:ext cx="1935805" cy="400110"/>
                </a:xfrm>
                <a:prstGeom prst="rect">
                  <a:avLst/>
                </a:prstGeom>
                <a:blipFill rotWithShape="0">
                  <a:blip r:embed="rId11"/>
                  <a:stretch>
                    <a:fillRect/>
                  </a:stretch>
                </a:blipFill>
              </p:spPr>
              <p:txBody>
                <a:bodyPr/>
                <a:lstStyle/>
                <a:p>
                  <a:r>
                    <a:rPr lang="en-US">
                      <a:noFill/>
                    </a:rPr>
                    <a:t> </a:t>
                  </a:r>
                </a:p>
              </p:txBody>
            </p:sp>
          </mc:Fallback>
        </mc:AlternateContent>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16" name="Flowchart: Multidocument 15"/>
                <p:cNvSpPr/>
                <p:nvPr/>
              </p:nvSpPr>
              <p:spPr>
                <a:xfrm>
                  <a:off x="5571844" y="2646347"/>
                  <a:ext cx="2058385" cy="1807017"/>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xmlns="" xmlns:mv="urn:schemas-microsoft-com:mac:vml">
                      <m:oMathParaPr>
                        <m:jc m:val="centerGroup"/>
                      </m:oMathParaPr>
                      <m:oMath xmlns:m="http://schemas.openxmlformats.org/officeDocument/2006/math">
                        <m:r>
                          <m:rPr>
                            <m:nor/>
                          </m:rPr>
                          <a:rPr lang="en-US" dirty="0"/>
                          <m:t> </m:t>
                        </m:r>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𝟏</m:t>
                            </m:r>
                          </m:sub>
                        </m:sSub>
                      </m:oMath>
                    </m:oMathPara>
                  </a14:m>
                  <a:endParaRPr lang="en-US"/>
                </a:p>
              </p:txBody>
            </p:sp>
          </mc:Choice>
          <mc:Fallback>
            <p:sp>
              <p:nvSpPr>
                <p:cNvPr id="16" name="Flowchart: Multidocument 15"/>
                <p:cNvSpPr>
                  <a:spLocks noRot="1" noChangeAspect="1" noMove="1" noResize="1" noEditPoints="1" noAdjustHandles="1" noChangeArrowheads="1" noChangeShapeType="1" noTextEdit="1"/>
                </p:cNvSpPr>
                <p:nvPr/>
              </p:nvSpPr>
              <p:spPr>
                <a:xfrm>
                  <a:off x="5571844" y="2646347"/>
                  <a:ext cx="2058385" cy="1807017"/>
                </a:xfrm>
                <a:prstGeom prst="flowChartMultidocument">
                  <a:avLst/>
                </a:prstGeom>
                <a:blipFill rotWithShape="0">
                  <a:blip r:embed="rId12"/>
                  <a:stretch>
                    <a:fillRect/>
                  </a:stretch>
                </a:blipFill>
                <a:ln w="12700">
                  <a:solidFill>
                    <a:schemeClr val="tx1"/>
                  </a:solidFill>
                </a:ln>
              </p:spPr>
              <p:txBody>
                <a:bodyPr/>
                <a:lstStyle/>
                <a:p>
                  <a:r>
                    <a:rPr lang="en-US">
                      <a:noFill/>
                    </a:rPr>
                    <a:t> </a:t>
                  </a:r>
                </a:p>
              </p:txBody>
            </p:sp>
          </mc:Fallback>
        </mc:AlternateContent>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17" name="TextBox 16"/>
                <p:cNvSpPr txBox="1"/>
                <p:nvPr/>
              </p:nvSpPr>
              <p:spPr>
                <a:xfrm>
                  <a:off x="5838940" y="3045986"/>
                  <a:ext cx="1211855" cy="400110"/>
                </a:xfrm>
                <a:prstGeom prst="rect">
                  <a:avLst/>
                </a:prstGeom>
                <a:noFill/>
              </p:spPr>
              <p:txBody>
                <a:bodyPr wrap="square" rtlCol="0">
                  <a:spAutoFit/>
                </a:bodyPr>
                <a:lstStyle/>
                <a:p>
                  <a14:m>
                    <m:oMathPara xmlns:m="http://schemas.openxmlformats.org/officeDocument/2006/math" xmlns="" xmlns:mv="urn:schemas-microsoft-com:mac:vml">
                      <m:oMathParaPr>
                        <m:jc m:val="centerGroup"/>
                      </m:oMathParaPr>
                      <m:oMath xmlns:m="http://schemas.openxmlformats.org/officeDocument/2006/math">
                        <m:r>
                          <m:rPr>
                            <m:nor/>
                          </m:rPr>
                          <a:rPr lang="en-US" sz="2000" dirty="0" smtClean="0"/>
                          <m:t> </m:t>
                        </m:r>
                        <m:sSub>
                          <m:sSubPr>
                            <m:ctrlPr>
                              <a:rPr lang="en-US" sz="2000" b="1" i="1">
                                <a:latin typeface="Cambria Math" panose="02040503050406030204" pitchFamily="18" charset="0"/>
                              </a:rPr>
                            </m:ctrlPr>
                          </m:sSubPr>
                          <m:e>
                            <m:r>
                              <a:rPr lang="en-US" sz="2000" b="1" i="1">
                                <a:latin typeface="Cambria Math" panose="02040503050406030204" pitchFamily="18" charset="0"/>
                              </a:rPr>
                              <m:t>𝑪</m:t>
                            </m:r>
                          </m:e>
                          <m:sub>
                            <m:r>
                              <a:rPr lang="en-US" sz="2000" b="1" i="1">
                                <a:latin typeface="Cambria Math" panose="02040503050406030204" pitchFamily="18" charset="0"/>
                              </a:rPr>
                              <m:t>𝟏</m:t>
                            </m:r>
                          </m:sub>
                        </m:sSub>
                        <m:r>
                          <a:rPr lang="en-US" sz="2000" b="1" i="1" smtClean="0">
                            <a:solidFill>
                              <a:schemeClr val="bg1"/>
                            </a:solidFill>
                            <a:latin typeface="Cambria Math" panose="02040503050406030204" pitchFamily="18" charset="0"/>
                          </a:rPr>
                          <m:t>∧</m:t>
                        </m:r>
                      </m:oMath>
                    </m:oMathPara>
                  </a14:m>
                  <a:endParaRPr lang="en-US" sz="2000" dirty="0"/>
                </a:p>
              </p:txBody>
            </p:sp>
          </mc:Choice>
          <mc:Fallback>
            <p:sp>
              <p:nvSpPr>
                <p:cNvPr id="17" name="TextBox 16"/>
                <p:cNvSpPr txBox="1">
                  <a:spLocks noRot="1" noChangeAspect="1" noMove="1" noResize="1" noEditPoints="1" noAdjustHandles="1" noChangeArrowheads="1" noChangeShapeType="1" noTextEdit="1"/>
                </p:cNvSpPr>
                <p:nvPr/>
              </p:nvSpPr>
              <p:spPr>
                <a:xfrm>
                  <a:off x="5838940" y="3045986"/>
                  <a:ext cx="1211855" cy="400110"/>
                </a:xfrm>
                <a:prstGeom prst="rect">
                  <a:avLst/>
                </a:prstGeom>
                <a:blipFill rotWithShape="0">
                  <a:blip r:embed="rId13"/>
                  <a:stretch>
                    <a:fillRect b="-1538"/>
                  </a:stretch>
                </a:blipFill>
              </p:spPr>
              <p:txBody>
                <a:bodyPr/>
                <a:lstStyle/>
                <a:p>
                  <a:r>
                    <a:rPr lang="en-US">
                      <a:noFill/>
                    </a:rPr>
                    <a:t> </a:t>
                  </a:r>
                </a:p>
              </p:txBody>
            </p:sp>
          </mc:Fallback>
        </mc:AlternateContent>
      </p:grpSp>
      <p:sp>
        <p:nvSpPr>
          <p:cNvPr id="18" name="Date Placeholder 17"/>
          <p:cNvSpPr>
            <a:spLocks noGrp="1"/>
          </p:cNvSpPr>
          <p:nvPr>
            <p:ph type="dt" sz="half" idx="10"/>
          </p:nvPr>
        </p:nvSpPr>
        <p:spPr/>
        <p:txBody>
          <a:bodyPr/>
          <a:lstStyle/>
          <a:p>
            <a:fld id="{3ACA7588-E5A1-224A-8A69-401BCDF3D179}" type="datetime1">
              <a:rPr lang="en-US" smtClean="0"/>
              <a:t>6/3/15</a:t>
            </a:fld>
            <a:endParaRPr lang="en-US" dirty="0"/>
          </a:p>
        </p:txBody>
      </p:sp>
    </p:spTree>
    <p:custDataLst>
      <p:tags r:id="rId1"/>
    </p:custDataLst>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844179248"/>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advTm="12505"/>
    </mc:Choice>
    <mc:Fallback>
      <mp:transition xmlns:mp="http://schemas.microsoft.com/office/mac/powerpoint/2008/main" spd="slow" advTm="125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Iteration 2 and beyond</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graphicFrame>
        <p:nvGraphicFramePr>
          <p:cNvPr id="34" name="Diagram 33"/>
          <p:cNvGraphicFramePr/>
          <p:nvPr>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156464374"/>
              </p:ext>
            </p:extLst>
          </p:nvPr>
        </p:nvGraphicFramePr>
        <p:xfrm>
          <a:off x="1826534" y="1901972"/>
          <a:ext cx="4067907" cy="2274376"/>
        </p:xfrm>
        <a:graphic>
          <a:graphicData uri="http://schemas.openxmlformats.org/drawingml/2006/diagram">
            <a:relIds xmlns:dgm="http://schemas.openxmlformats.org/drawingml/2006/diagram" xmlns:r="http://schemas.openxmlformats.org/officeDocument/2006/relationships" r:dm="rId4" r:lo="rId5" r:qs="rId6" r:cs="rId7"/>
          </a:graphicData>
        </a:graphic>
      </p:graphicFrame>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35" name="TextBox 34"/>
              <p:cNvSpPr txBox="1"/>
              <p:nvPr/>
            </p:nvSpPr>
            <p:spPr>
              <a:xfrm>
                <a:off x="3270751" y="4053254"/>
                <a:ext cx="1149958" cy="400110"/>
              </a:xfrm>
              <a:prstGeom prst="rect">
                <a:avLst/>
              </a:prstGeom>
              <a:noFill/>
            </p:spPr>
            <p:txBody>
              <a:bodyPr wrap="square" rtlCol="0">
                <a:spAutoFit/>
              </a:bodyPr>
              <a:lstStyle/>
              <a:p>
                <a:pPr algn="ctr"/>
                <a:r>
                  <a:rPr lang="en-US" sz="2000" dirty="0">
                    <a:solidFill>
                      <a:srgbClr val="FF0000"/>
                    </a:solidFill>
                  </a:rPr>
                  <a:t>a</a:t>
                </a:r>
                <a:r>
                  <a:rPr lang="en-US" sz="2000" baseline="-25000" dirty="0">
                    <a:solidFill>
                      <a:srgbClr val="FF0000"/>
                    </a:solidFill>
                  </a:rPr>
                  <a:t>1</a:t>
                </a:r>
                <a14:m>
                  <m:oMath xmlns:m="http://schemas.openxmlformats.org/officeDocument/2006/math" xmlns="" xmlns:mv="urn:schemas-microsoft-com:mac:vml">
                    <m:r>
                      <m:rPr>
                        <m:nor/>
                      </m:rPr>
                      <a:rPr lang="en-US" sz="2000" dirty="0">
                        <a:solidFill>
                          <a:srgbClr val="00B050"/>
                        </a:solidFill>
                      </a:rPr>
                      <m:t>b</m:t>
                    </m:r>
                    <m:r>
                      <m:rPr>
                        <m:nor/>
                      </m:rPr>
                      <a:rPr lang="en-US" sz="2000" baseline="-25000" dirty="0">
                        <a:solidFill>
                          <a:srgbClr val="00B050"/>
                        </a:solidFill>
                      </a:rPr>
                      <m:t>0</m:t>
                    </m:r>
                  </m:oMath>
                </a14:m>
                <a:r>
                  <a:rPr lang="en-US" sz="2000" dirty="0">
                    <a:solidFill>
                      <a:srgbClr val="00B050"/>
                    </a:solidFill>
                  </a:rPr>
                  <a:t>c</a:t>
                </a:r>
                <a:r>
                  <a:rPr lang="en-US" sz="2000" baseline="-25000" dirty="0">
                    <a:solidFill>
                      <a:srgbClr val="00B050"/>
                    </a:solidFill>
                  </a:rPr>
                  <a:t>0</a:t>
                </a:r>
                <a:r>
                  <a:rPr lang="en-US" sz="2000" dirty="0">
                    <a:solidFill>
                      <a:srgbClr val="00B050"/>
                    </a:solidFill>
                  </a:rPr>
                  <a:t>d</a:t>
                </a:r>
                <a:r>
                  <a:rPr lang="en-US" sz="2000" baseline="-25000" dirty="0">
                    <a:solidFill>
                      <a:srgbClr val="00B050"/>
                    </a:solidFill>
                  </a:rPr>
                  <a:t>0</a:t>
                </a:r>
                <a:endParaRPr lang="en-US" sz="2000" dirty="0"/>
              </a:p>
            </p:txBody>
          </p:sp>
        </mc:Choice>
        <mc:Fallback>
          <p:sp>
            <p:nvSpPr>
              <p:cNvPr id="35" name="TextBox 34"/>
              <p:cNvSpPr txBox="1">
                <a:spLocks noRot="1" noChangeAspect="1" noMove="1" noResize="1" noEditPoints="1" noAdjustHandles="1" noChangeArrowheads="1" noChangeShapeType="1" noTextEdit="1"/>
              </p:cNvSpPr>
              <p:nvPr/>
            </p:nvSpPr>
            <p:spPr>
              <a:xfrm>
                <a:off x="3270751" y="4053254"/>
                <a:ext cx="1149958" cy="400110"/>
              </a:xfrm>
              <a:prstGeom prst="rect">
                <a:avLst/>
              </a:prstGeom>
              <a:blipFill rotWithShape="0">
                <a:blip r:embed="rId9"/>
                <a:stretch>
                  <a:fillRect t="-7576" b="-27273"/>
                </a:stretch>
              </a:blipFill>
            </p:spPr>
            <p:txBody>
              <a:bodyPr/>
              <a:lstStyle/>
              <a:p>
                <a:r>
                  <a:rPr lang="en-US">
                    <a:noFill/>
                  </a:rPr>
                  <a:t> </a:t>
                </a:r>
              </a:p>
            </p:txBody>
          </p:sp>
        </mc:Fallback>
      </mc:AlternateContent>
      <p:sp>
        <p:nvSpPr>
          <p:cNvPr id="13" name="TextBox 12"/>
          <p:cNvSpPr txBox="1"/>
          <p:nvPr/>
        </p:nvSpPr>
        <p:spPr>
          <a:xfrm>
            <a:off x="1393665" y="1444832"/>
            <a:ext cx="1361520" cy="400110"/>
          </a:xfrm>
          <a:prstGeom prst="rect">
            <a:avLst/>
          </a:prstGeom>
          <a:noFill/>
        </p:spPr>
        <p:txBody>
          <a:bodyPr wrap="square" rtlCol="0">
            <a:spAutoFit/>
          </a:bodyPr>
          <a:lstStyle/>
          <a:p>
            <a:r>
              <a:rPr lang="en-US" sz="2000" b="1" dirty="0" smtClean="0"/>
              <a:t>Iteration 2</a:t>
            </a:r>
            <a:endParaRPr lang="en-US" sz="2000" b="1" dirty="0"/>
          </a:p>
        </p:txBody>
      </p:sp>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12" name="TextBox 11"/>
              <p:cNvSpPr txBox="1"/>
              <p:nvPr/>
            </p:nvSpPr>
            <p:spPr>
              <a:xfrm>
                <a:off x="2975160" y="1612417"/>
                <a:ext cx="1658566" cy="400110"/>
              </a:xfrm>
              <a:prstGeom prst="rect">
                <a:avLst/>
              </a:prstGeom>
              <a:noFill/>
            </p:spPr>
            <p:txBody>
              <a:bodyPr wrap="square" rtlCol="0">
                <a:spAutoFit/>
              </a:bodyPr>
              <a:lstStyle/>
              <a:p>
                <a:r>
                  <a:rPr lang="en-US" sz="2000" dirty="0" smtClean="0"/>
                  <a:t>Derivation</a:t>
                </a:r>
                <a14:m>
                  <m:oMath xmlns:m="http://schemas.openxmlformats.org/officeDocument/2006/math" xmlns="" xmlns:mv="urn:schemas-microsoft-com:mac:vml">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 </m:t>
                        </m:r>
                        <m:r>
                          <a:rPr lang="en-US" sz="2000" b="1" i="1" smtClean="0">
                            <a:latin typeface="Cambria Math" panose="02040503050406030204" pitchFamily="18" charset="0"/>
                          </a:rPr>
                          <m:t>𝑫</m:t>
                        </m:r>
                      </m:e>
                      <m:sub>
                        <m:r>
                          <a:rPr lang="en-US" sz="2000" b="1" i="1" smtClean="0">
                            <a:latin typeface="Cambria Math" panose="02040503050406030204" pitchFamily="18" charset="0"/>
                          </a:rPr>
                          <m:t>𝟐</m:t>
                        </m:r>
                      </m:sub>
                    </m:sSub>
                  </m:oMath>
                </a14:m>
                <a:endParaRPr lang="en-US" sz="2000" b="1" dirty="0"/>
              </a:p>
            </p:txBody>
          </p:sp>
        </mc:Choice>
        <mc:Fallback>
          <p:sp>
            <p:nvSpPr>
              <p:cNvPr id="12" name="TextBox 11"/>
              <p:cNvSpPr txBox="1">
                <a:spLocks noRot="1" noChangeAspect="1" noMove="1" noResize="1" noEditPoints="1" noAdjustHandles="1" noChangeArrowheads="1" noChangeShapeType="1" noTextEdit="1"/>
              </p:cNvSpPr>
              <p:nvPr/>
            </p:nvSpPr>
            <p:spPr>
              <a:xfrm>
                <a:off x="2975160" y="1612417"/>
                <a:ext cx="1658566" cy="400110"/>
              </a:xfrm>
              <a:prstGeom prst="rect">
                <a:avLst/>
              </a:prstGeom>
              <a:blipFill rotWithShape="0">
                <a:blip r:embed="rId10"/>
                <a:stretch>
                  <a:fillRect l="-3676" t="-7692" b="-29231"/>
                </a:stretch>
              </a:blipFill>
            </p:spPr>
            <p:txBody>
              <a:bodyPr/>
              <a:lstStyle/>
              <a:p>
                <a:r>
                  <a:rPr lang="en-US">
                    <a:noFill/>
                  </a:rPr>
                  <a:t> </a:t>
                </a:r>
              </a:p>
            </p:txBody>
          </p:sp>
        </mc:Fallback>
      </mc:AlternateContent>
      <p:graphicFrame>
        <p:nvGraphicFramePr>
          <p:cNvPr id="14" name="Table 13"/>
          <p:cNvGraphicFramePr>
            <a:graphicFrameLocks noGrp="1"/>
          </p:cNvGraphicFramePr>
          <p:nvPr>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01766180"/>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b</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rgbClr val="D5D7E0"/>
                          </a:solidFill>
                        </a:rPr>
                        <a:t>,</a:t>
                      </a:r>
                      <a:r>
                        <a:rPr lang="en-US" sz="2000" b="1" dirty="0" smtClean="0">
                          <a:solidFill>
                            <a:srgbClr val="D5D7E0"/>
                          </a:solidFill>
                        </a:rPr>
                        <a:t>       </a:t>
                      </a:r>
                      <a:r>
                        <a:rPr lang="en-US" sz="1800" b="1" dirty="0" smtClean="0">
                          <a:solidFill>
                            <a:srgbClr val="D5D7E0"/>
                          </a:solidFill>
                        </a:rPr>
                        <a:t>           </a:t>
                      </a:r>
                      <a:r>
                        <a:rPr lang="en-US" sz="2000" b="1" dirty="0" smtClean="0">
                          <a:solidFill>
                            <a:schemeClr val="tx1"/>
                          </a:solidFill>
                        </a:rPr>
                        <a:t>(4/16)</a:t>
                      </a:r>
                      <a:endParaRPr lang="en-US" sz="2000" dirty="0" smtClean="0">
                        <a:solidFill>
                          <a:schemeClr val="tx1"/>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c</a:t>
                      </a:r>
                      <a:r>
                        <a:rPr lang="en-US" sz="2000" baseline="-25000" dirty="0" smtClean="0">
                          <a:solidFill>
                            <a:srgbClr val="00B050"/>
                          </a:solidFill>
                        </a:rPr>
                        <a:t>0</a:t>
                      </a:r>
                      <a:r>
                        <a:rPr lang="en-US" sz="2000" dirty="0" smtClean="0">
                          <a:solidFill>
                            <a:srgbClr val="EBECF0"/>
                          </a:solidFill>
                        </a:rPr>
                        <a:t>                                </a:t>
                      </a:r>
                      <a:r>
                        <a:rPr lang="en-US" sz="1000" baseline="0" dirty="0" smtClean="0">
                          <a:solidFill>
                            <a:srgbClr val="EBECF0"/>
                          </a:solidFill>
                        </a:rPr>
                        <a:t> </a:t>
                      </a:r>
                      <a:r>
                        <a:rPr lang="en-US" sz="2000" b="1" dirty="0" smtClean="0">
                          <a:solidFill>
                            <a:schemeClr val="tx1"/>
                          </a:solidFill>
                        </a:rPr>
                        <a:t>(4/16)</a:t>
                      </a:r>
                    </a:p>
                  </a:txBody>
                  <a:tcPr marR="0"/>
                </a:tc>
              </a:tr>
            </a:tbl>
          </a:graphicData>
        </a:graphic>
      </p:graphicFrame>
      <p:grpSp>
        <p:nvGrpSpPr>
          <p:cNvPr id="15" name="Group 14"/>
          <p:cNvGrpSpPr/>
          <p:nvPr/>
        </p:nvGrpSpPr>
        <p:grpSpPr>
          <a:xfrm>
            <a:off x="5571844" y="2246237"/>
            <a:ext cx="2058385" cy="2207127"/>
            <a:chOff x="5571844" y="2246237"/>
            <a:chExt cx="2058385" cy="2207127"/>
          </a:xfrm>
        </p:grpSpPr>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16" name="TextBox 15"/>
                <p:cNvSpPr txBox="1"/>
                <p:nvPr/>
              </p:nvSpPr>
              <p:spPr>
                <a:xfrm>
                  <a:off x="5622116" y="2246237"/>
                  <a:ext cx="1935805" cy="400110"/>
                </a:xfrm>
                <a:prstGeom prst="rect">
                  <a:avLst/>
                </a:prstGeom>
                <a:noFill/>
              </p:spPr>
              <p:txBody>
                <a:bodyPr wrap="square" rtlCol="0">
                  <a:spAutoFit/>
                </a:bodyPr>
                <a:lstStyle/>
                <a:p>
                  <a14:m>
                    <m:oMathPara xmlns:m="http://schemas.openxmlformats.org/officeDocument/2006/math" xmlns="" xmlns:mv="urn:schemas-microsoft-com:mac:vml">
                      <m:oMathParaPr>
                        <m:jc m:val="centerGroup"/>
                      </m:oMathParaPr>
                      <m:oMath xmlns:m="http://schemas.openxmlformats.org/officeDocument/2006/math">
                        <m:r>
                          <m:rPr>
                            <m:nor/>
                          </m:rPr>
                          <a:rPr lang="en-US" sz="2000" b="1" dirty="0" smtClean="0"/>
                          <m:t>Constraint</m:t>
                        </m:r>
                        <m:r>
                          <m:rPr>
                            <m:nor/>
                          </m:rPr>
                          <a:rPr lang="en-US" sz="2000" b="1" i="0" dirty="0" smtClean="0"/>
                          <m:t>s</m:t>
                        </m:r>
                      </m:oMath>
                    </m:oMathPara>
                  </a14:m>
                  <a:endParaRPr lang="en-US" sz="2000" b="1" dirty="0"/>
                </a:p>
              </p:txBody>
            </p:sp>
          </mc:Choice>
          <mc:Fallback>
            <p:sp>
              <p:nvSpPr>
                <p:cNvPr id="16" name="TextBox 15"/>
                <p:cNvSpPr txBox="1">
                  <a:spLocks noRot="1" noChangeAspect="1" noMove="1" noResize="1" noEditPoints="1" noAdjustHandles="1" noChangeArrowheads="1" noChangeShapeType="1" noTextEdit="1"/>
                </p:cNvSpPr>
                <p:nvPr/>
              </p:nvSpPr>
              <p:spPr>
                <a:xfrm>
                  <a:off x="5622116" y="2246237"/>
                  <a:ext cx="1935805" cy="400110"/>
                </a:xfrm>
                <a:prstGeom prst="rect">
                  <a:avLst/>
                </a:prstGeom>
                <a:blipFill rotWithShape="0">
                  <a:blip r:embed="rId11"/>
                  <a:stretch>
                    <a:fillRect/>
                  </a:stretch>
                </a:blipFill>
              </p:spPr>
              <p:txBody>
                <a:bodyPr/>
                <a:lstStyle/>
                <a:p>
                  <a:r>
                    <a:rPr lang="en-US">
                      <a:noFill/>
                    </a:rPr>
                    <a:t> </a:t>
                  </a:r>
                </a:p>
              </p:txBody>
            </p:sp>
          </mc:Fallback>
        </mc:AlternateContent>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17" name="Flowchart: Multidocument 16"/>
                <p:cNvSpPr/>
                <p:nvPr/>
              </p:nvSpPr>
              <p:spPr>
                <a:xfrm>
                  <a:off x="5571844" y="2646347"/>
                  <a:ext cx="2058385" cy="1807017"/>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xmlns="" xmlns:mv="urn:schemas-microsoft-com:mac:vml">
                      <m:oMathParaPr>
                        <m:jc m:val="centerGroup"/>
                      </m:oMathParaPr>
                      <m:oMath xmlns:m="http://schemas.openxmlformats.org/officeDocument/2006/math">
                        <m:r>
                          <m:rPr>
                            <m:nor/>
                          </m:rPr>
                          <a:rPr lang="en-US" dirty="0"/>
                          <m:t> </m:t>
                        </m:r>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𝟏</m:t>
                            </m:r>
                          </m:sub>
                        </m:sSub>
                      </m:oMath>
                    </m:oMathPara>
                  </a14:m>
                  <a:endParaRPr lang="en-US"/>
                </a:p>
              </p:txBody>
            </p:sp>
          </mc:Choice>
          <mc:Fallback>
            <p:sp>
              <p:nvSpPr>
                <p:cNvPr id="17" name="Flowchart: Multidocument 16"/>
                <p:cNvSpPr>
                  <a:spLocks noRot="1" noChangeAspect="1" noMove="1" noResize="1" noEditPoints="1" noAdjustHandles="1" noChangeArrowheads="1" noChangeShapeType="1" noTextEdit="1"/>
                </p:cNvSpPr>
                <p:nvPr/>
              </p:nvSpPr>
              <p:spPr>
                <a:xfrm>
                  <a:off x="5571844" y="2646347"/>
                  <a:ext cx="2058385" cy="1807017"/>
                </a:xfrm>
                <a:prstGeom prst="flowChartMultidocument">
                  <a:avLst/>
                </a:prstGeom>
                <a:blipFill rotWithShape="0">
                  <a:blip r:embed="rId12"/>
                  <a:stretch>
                    <a:fillRect/>
                  </a:stretch>
                </a:blipFill>
                <a:ln w="12700">
                  <a:solidFill>
                    <a:schemeClr val="tx1"/>
                  </a:solidFill>
                </a:ln>
              </p:spPr>
              <p:txBody>
                <a:bodyPr/>
                <a:lstStyle/>
                <a:p>
                  <a:r>
                    <a:rPr lang="en-US">
                      <a:noFill/>
                    </a:rPr>
                    <a:t> </a:t>
                  </a:r>
                </a:p>
              </p:txBody>
            </p:sp>
          </mc:Fallback>
        </mc:AlternateContent>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18" name="TextBox 17"/>
                <p:cNvSpPr txBox="1"/>
                <p:nvPr/>
              </p:nvSpPr>
              <p:spPr>
                <a:xfrm>
                  <a:off x="5838940" y="3045986"/>
                  <a:ext cx="1211855" cy="707886"/>
                </a:xfrm>
                <a:prstGeom prst="rect">
                  <a:avLst/>
                </a:prstGeom>
                <a:noFill/>
              </p:spPr>
              <p:txBody>
                <a:bodyPr wrap="square" rtlCol="0">
                  <a:spAutoFit/>
                </a:bodyPr>
                <a:lstStyle/>
                <a:p>
                  <a14:m>
                    <m:oMathPara xmlns:m="http://schemas.openxmlformats.org/officeDocument/2006/math" xmlns="" xmlns:mv="urn:schemas-microsoft-com:mac:vml">
                      <m:oMathParaPr>
                        <m:jc m:val="centerGroup"/>
                      </m:oMathParaPr>
                      <m:oMath xmlns:m="http://schemas.openxmlformats.org/officeDocument/2006/math">
                        <m:r>
                          <m:rPr>
                            <m:nor/>
                          </m:rPr>
                          <a:rPr lang="en-US" sz="2000" dirty="0" smtClean="0"/>
                          <m:t> </m:t>
                        </m:r>
                        <m:sSub>
                          <m:sSubPr>
                            <m:ctrlPr>
                              <a:rPr lang="en-US" sz="2000" b="1" i="1" smtClean="0">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𝑪</m:t>
                            </m:r>
                          </m:e>
                          <m:sub>
                            <m:r>
                              <a:rPr lang="en-US" sz="2000" b="1" i="1">
                                <a:solidFill>
                                  <a:schemeClr val="tx1"/>
                                </a:solidFill>
                                <a:latin typeface="Cambria Math" panose="02040503050406030204" pitchFamily="18" charset="0"/>
                              </a:rPr>
                              <m:t>𝟏</m:t>
                            </m:r>
                          </m:sub>
                        </m:sSub>
                        <m:r>
                          <a:rPr lang="en-US" sz="2000" b="1" i="1" smtClean="0">
                            <a:solidFill>
                              <a:schemeClr val="tx1"/>
                            </a:solidFill>
                            <a:latin typeface="Cambria Math" panose="02040503050406030204" pitchFamily="18" charset="0"/>
                          </a:rPr>
                          <m:t>∧</m:t>
                        </m:r>
                      </m:oMath>
                    </m:oMathPara>
                  </a14:m>
                  <a:endParaRPr lang="en-US" sz="2000" dirty="0" smtClean="0">
                    <a:solidFill>
                      <a:schemeClr val="tx1"/>
                    </a:solidFill>
                  </a:endParaRPr>
                </a:p>
                <a:p>
                  <a14:m>
                    <m:oMathPara xmlns:m="http://schemas.openxmlformats.org/officeDocument/2006/math" xmlns="" xmlns:mv="urn:schemas-microsoft-com:mac:vml">
                      <m:oMathParaPr>
                        <m:jc m:val="centerGroup"/>
                      </m:oMathParaPr>
                      <m:oMath xmlns:m="http://schemas.openxmlformats.org/officeDocument/2006/math">
                        <m:r>
                          <m:rPr>
                            <m:nor/>
                          </m:rPr>
                          <a:rPr lang="en-US" sz="2000" dirty="0"/>
                          <m:t> </m:t>
                        </m:r>
                        <m:sSub>
                          <m:sSubPr>
                            <m:ctrlPr>
                              <a:rPr lang="en-US" sz="2000" b="1" i="1">
                                <a:latin typeface="Cambria Math" panose="02040503050406030204" pitchFamily="18" charset="0"/>
                              </a:rPr>
                            </m:ctrlPr>
                          </m:sSubPr>
                          <m:e>
                            <m:r>
                              <a:rPr lang="en-US" sz="2000" b="1" i="1">
                                <a:latin typeface="Cambria Math" panose="02040503050406030204" pitchFamily="18" charset="0"/>
                              </a:rPr>
                              <m:t>𝑪</m:t>
                            </m:r>
                          </m:e>
                          <m:sub>
                            <m:r>
                              <a:rPr lang="en-US" sz="2000" b="1" i="1" smtClean="0">
                                <a:latin typeface="Cambria Math" panose="02040503050406030204" pitchFamily="18" charset="0"/>
                              </a:rPr>
                              <m:t>𝟐</m:t>
                            </m:r>
                          </m:sub>
                        </m:sSub>
                        <m:r>
                          <a:rPr lang="en-US" sz="2000" b="1" i="1" smtClean="0">
                            <a:solidFill>
                              <a:schemeClr val="bg1"/>
                            </a:solidFill>
                            <a:latin typeface="Cambria Math" panose="02040503050406030204" pitchFamily="18" charset="0"/>
                          </a:rPr>
                          <m:t>∧</m:t>
                        </m:r>
                      </m:oMath>
                    </m:oMathPara>
                  </a14:m>
                  <a:endParaRPr lang="en-US" sz="2000" dirty="0"/>
                </a:p>
              </p:txBody>
            </p:sp>
          </mc:Choice>
          <mc:Fallback>
            <p:sp>
              <p:nvSpPr>
                <p:cNvPr id="18" name="TextBox 17"/>
                <p:cNvSpPr txBox="1">
                  <a:spLocks noRot="1" noChangeAspect="1" noMove="1" noResize="1" noEditPoints="1" noAdjustHandles="1" noChangeArrowheads="1" noChangeShapeType="1" noTextEdit="1"/>
                </p:cNvSpPr>
                <p:nvPr/>
              </p:nvSpPr>
              <p:spPr>
                <a:xfrm>
                  <a:off x="5838940" y="3045986"/>
                  <a:ext cx="1211855" cy="707886"/>
                </a:xfrm>
                <a:prstGeom prst="rect">
                  <a:avLst/>
                </a:prstGeom>
                <a:blipFill rotWithShape="0">
                  <a:blip r:embed="rId13"/>
                  <a:stretch>
                    <a:fillRect/>
                  </a:stretch>
                </a:blipFill>
              </p:spPr>
              <p:txBody>
                <a:bodyPr/>
                <a:lstStyle/>
                <a:p>
                  <a:r>
                    <a:rPr lang="en-US">
                      <a:noFill/>
                    </a:rPr>
                    <a:t> </a:t>
                  </a:r>
                </a:p>
              </p:txBody>
            </p:sp>
          </mc:Fallback>
        </mc:AlternateContent>
      </p:grpSp>
      <p:sp>
        <p:nvSpPr>
          <p:cNvPr id="19" name="Date Placeholder 18"/>
          <p:cNvSpPr>
            <a:spLocks noGrp="1"/>
          </p:cNvSpPr>
          <p:nvPr>
            <p:ph type="dt" sz="half" idx="10"/>
          </p:nvPr>
        </p:nvSpPr>
        <p:spPr/>
        <p:txBody>
          <a:bodyPr/>
          <a:lstStyle/>
          <a:p>
            <a:fld id="{6EACB455-B533-BB43-8C62-2AED596CFA15}" type="datetime1">
              <a:rPr lang="en-US" smtClean="0"/>
              <a:t>6/3/15</a:t>
            </a:fld>
            <a:endParaRPr lang="en-US" dirty="0"/>
          </a:p>
        </p:txBody>
      </p:sp>
    </p:spTree>
    <p:custDataLst>
      <p:tags r:id="rId1"/>
    </p:custDataLst>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588397257"/>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advTm="8042"/>
    </mc:Choice>
    <mc:Fallback>
      <mp:transition xmlns:mp="http://schemas.microsoft.com/office/mac/powerpoint/2008/main" spd="slow" advTm="8042"/>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Iteration 2 and beyond</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graphicFrame>
        <p:nvGraphicFramePr>
          <p:cNvPr id="34" name="Diagram 33"/>
          <p:cNvGraphicFramePr/>
          <p:nvPr>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06358141"/>
              </p:ext>
            </p:extLst>
          </p:nvPr>
        </p:nvGraphicFramePr>
        <p:xfrm>
          <a:off x="1826534" y="1901972"/>
          <a:ext cx="4067907" cy="2274376"/>
        </p:xfrm>
        <a:graphic>
          <a:graphicData uri="http://schemas.openxmlformats.org/drawingml/2006/diagram">
            <a:relIds xmlns:dgm="http://schemas.openxmlformats.org/drawingml/2006/diagram" xmlns:r="http://schemas.openxmlformats.org/officeDocument/2006/relationships" r:dm="rId4" r:lo="rId5" r:qs="rId6" r:cs="rId7"/>
          </a:graphicData>
        </a:graphic>
      </p:graphicFrame>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35" name="TextBox 34"/>
              <p:cNvSpPr txBox="1"/>
              <p:nvPr/>
            </p:nvSpPr>
            <p:spPr>
              <a:xfrm>
                <a:off x="3270751" y="4053254"/>
                <a:ext cx="1149958" cy="400110"/>
              </a:xfrm>
              <a:prstGeom prst="rect">
                <a:avLst/>
              </a:prstGeom>
              <a:noFill/>
            </p:spPr>
            <p:txBody>
              <a:bodyPr wrap="square" rtlCol="0">
                <a:spAutoFit/>
              </a:bodyPr>
              <a:lstStyle/>
              <a:p>
                <a:pPr algn="ctr"/>
                <a:r>
                  <a:rPr lang="en-US" sz="2000" dirty="0">
                    <a:solidFill>
                      <a:srgbClr val="FF0000"/>
                    </a:solidFill>
                  </a:rPr>
                  <a:t>a</a:t>
                </a:r>
                <a:r>
                  <a:rPr lang="en-US" sz="2000" baseline="-25000" dirty="0">
                    <a:solidFill>
                      <a:srgbClr val="FF0000"/>
                    </a:solidFill>
                  </a:rPr>
                  <a:t>1</a:t>
                </a:r>
                <a14:m>
                  <m:oMath xmlns:m="http://schemas.openxmlformats.org/officeDocument/2006/math" xmlns="" xmlns:mv="urn:schemas-microsoft-com:mac:vml">
                    <m:r>
                      <m:rPr>
                        <m:nor/>
                      </m:rPr>
                      <a:rPr lang="en-US" sz="2000" dirty="0">
                        <a:solidFill>
                          <a:srgbClr val="00B050"/>
                        </a:solidFill>
                      </a:rPr>
                      <m:t>b</m:t>
                    </m:r>
                    <m:r>
                      <m:rPr>
                        <m:nor/>
                      </m:rPr>
                      <a:rPr lang="en-US" sz="2000" baseline="-25000" dirty="0">
                        <a:solidFill>
                          <a:srgbClr val="00B050"/>
                        </a:solidFill>
                      </a:rPr>
                      <m:t>0</m:t>
                    </m:r>
                  </m:oMath>
                </a14:m>
                <a:r>
                  <a:rPr lang="en-US" sz="2000" dirty="0">
                    <a:solidFill>
                      <a:srgbClr val="FF0000"/>
                    </a:solidFill>
                  </a:rPr>
                  <a:t>c</a:t>
                </a:r>
                <a:r>
                  <a:rPr lang="en-US" sz="2000" baseline="-25000" dirty="0">
                    <a:solidFill>
                      <a:srgbClr val="FF0000"/>
                    </a:solidFill>
                  </a:rPr>
                  <a:t>1</a:t>
                </a:r>
                <a:r>
                  <a:rPr lang="en-US" sz="2000" dirty="0">
                    <a:solidFill>
                      <a:srgbClr val="00B050"/>
                    </a:solidFill>
                  </a:rPr>
                  <a:t>d</a:t>
                </a:r>
                <a:r>
                  <a:rPr lang="en-US" sz="2000" baseline="-25000" dirty="0">
                    <a:solidFill>
                      <a:srgbClr val="00B050"/>
                    </a:solidFill>
                  </a:rPr>
                  <a:t>0</a:t>
                </a:r>
                <a:endParaRPr lang="en-US" sz="2000" dirty="0"/>
              </a:p>
            </p:txBody>
          </p:sp>
        </mc:Choice>
        <mc:Fallback>
          <p:sp>
            <p:nvSpPr>
              <p:cNvPr id="35" name="TextBox 34"/>
              <p:cNvSpPr txBox="1">
                <a:spLocks noRot="1" noChangeAspect="1" noMove="1" noResize="1" noEditPoints="1" noAdjustHandles="1" noChangeArrowheads="1" noChangeShapeType="1" noTextEdit="1"/>
              </p:cNvSpPr>
              <p:nvPr/>
            </p:nvSpPr>
            <p:spPr>
              <a:xfrm>
                <a:off x="3270751" y="4053254"/>
                <a:ext cx="1149958" cy="400110"/>
              </a:xfrm>
              <a:prstGeom prst="rect">
                <a:avLst/>
              </a:prstGeom>
              <a:blipFill rotWithShape="0">
                <a:blip r:embed="rId9"/>
                <a:stretch>
                  <a:fillRect t="-7576" b="-27273"/>
                </a:stretch>
              </a:blipFill>
            </p:spPr>
            <p:txBody>
              <a:bodyPr/>
              <a:lstStyle/>
              <a:p>
                <a:r>
                  <a:rPr lang="en-US">
                    <a:noFill/>
                  </a:rPr>
                  <a:t> </a:t>
                </a:r>
              </a:p>
            </p:txBody>
          </p:sp>
        </mc:Fallback>
      </mc:AlternateContent>
      <p:sp>
        <p:nvSpPr>
          <p:cNvPr id="13" name="TextBox 12"/>
          <p:cNvSpPr txBox="1"/>
          <p:nvPr/>
        </p:nvSpPr>
        <p:spPr>
          <a:xfrm>
            <a:off x="1393665" y="1444832"/>
            <a:ext cx="1361520" cy="400110"/>
          </a:xfrm>
          <a:prstGeom prst="rect">
            <a:avLst/>
          </a:prstGeom>
          <a:noFill/>
        </p:spPr>
        <p:txBody>
          <a:bodyPr wrap="square" rtlCol="0">
            <a:spAutoFit/>
          </a:bodyPr>
          <a:lstStyle/>
          <a:p>
            <a:r>
              <a:rPr lang="en-US" sz="2000" b="1" dirty="0" smtClean="0"/>
              <a:t>Iteration 2</a:t>
            </a:r>
            <a:endParaRPr lang="en-US" sz="2000" b="1" dirty="0"/>
          </a:p>
        </p:txBody>
      </p:sp>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16" name="TextBox 15"/>
              <p:cNvSpPr txBox="1"/>
              <p:nvPr/>
            </p:nvSpPr>
            <p:spPr>
              <a:xfrm>
                <a:off x="2975160" y="1612417"/>
                <a:ext cx="1658566" cy="400110"/>
              </a:xfrm>
              <a:prstGeom prst="rect">
                <a:avLst/>
              </a:prstGeom>
              <a:noFill/>
            </p:spPr>
            <p:txBody>
              <a:bodyPr wrap="square" rtlCol="0">
                <a:spAutoFit/>
              </a:bodyPr>
              <a:lstStyle/>
              <a:p>
                <a:r>
                  <a:rPr lang="en-US" sz="2000" dirty="0" smtClean="0"/>
                  <a:t>Derivation</a:t>
                </a:r>
                <a14:m>
                  <m:oMath xmlns:m="http://schemas.openxmlformats.org/officeDocument/2006/math" xmlns="" xmlns:mv="urn:schemas-microsoft-com:mac:vml">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 </m:t>
                        </m:r>
                        <m:r>
                          <a:rPr lang="en-US" sz="2000" b="1" i="1" smtClean="0">
                            <a:latin typeface="Cambria Math" panose="02040503050406030204" pitchFamily="18" charset="0"/>
                          </a:rPr>
                          <m:t>𝑫</m:t>
                        </m:r>
                      </m:e>
                      <m:sub>
                        <m:r>
                          <a:rPr lang="en-US" sz="2000" b="1" i="1" smtClean="0">
                            <a:latin typeface="Cambria Math" panose="02040503050406030204" pitchFamily="18" charset="0"/>
                          </a:rPr>
                          <m:t>𝟐</m:t>
                        </m:r>
                      </m:sub>
                    </m:sSub>
                  </m:oMath>
                </a14:m>
                <a:endParaRPr lang="en-US" sz="2000" b="1" dirty="0"/>
              </a:p>
            </p:txBody>
          </p:sp>
        </mc:Choice>
        <mc:Fallback>
          <p:sp>
            <p:nvSpPr>
              <p:cNvPr id="16" name="TextBox 15"/>
              <p:cNvSpPr txBox="1">
                <a:spLocks noRot="1" noChangeAspect="1" noMove="1" noResize="1" noEditPoints="1" noAdjustHandles="1" noChangeArrowheads="1" noChangeShapeType="1" noTextEdit="1"/>
              </p:cNvSpPr>
              <p:nvPr/>
            </p:nvSpPr>
            <p:spPr>
              <a:xfrm>
                <a:off x="2975160" y="1612417"/>
                <a:ext cx="1658566" cy="400110"/>
              </a:xfrm>
              <a:prstGeom prst="rect">
                <a:avLst/>
              </a:prstGeom>
              <a:blipFill rotWithShape="0">
                <a:blip r:embed="rId10"/>
                <a:stretch>
                  <a:fillRect l="-3676" t="-7692" b="-29231"/>
                </a:stretch>
              </a:blipFill>
            </p:spPr>
            <p:txBody>
              <a:bodyPr/>
              <a:lstStyle/>
              <a:p>
                <a:r>
                  <a:rPr lang="en-US">
                    <a:noFill/>
                  </a:rPr>
                  <a:t> </a:t>
                </a:r>
              </a:p>
            </p:txBody>
          </p:sp>
        </mc:Fallback>
      </mc:AlternateContent>
      <p:graphicFrame>
        <p:nvGraphicFramePr>
          <p:cNvPr id="18" name="Table 17"/>
          <p:cNvGraphicFramePr>
            <a:graphicFrameLocks noGrp="1"/>
          </p:cNvGraphicFramePr>
          <p:nvPr>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178891843"/>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b</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FF0000"/>
                          </a:solidFill>
                        </a:rPr>
                        <a:t>a</a:t>
                      </a:r>
                      <a:r>
                        <a:rPr lang="en-US" sz="2000" baseline="-25000" dirty="0" smtClean="0">
                          <a:solidFill>
                            <a:srgbClr val="FF0000"/>
                          </a:solidFill>
                        </a:rPr>
                        <a:t>1</a:t>
                      </a:r>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          </a:t>
                      </a:r>
                      <a:r>
                        <a:rPr lang="en-US" sz="2000" b="1" dirty="0" smtClean="0">
                          <a:solidFill>
                            <a:schemeClr val="tx1"/>
                          </a:solidFill>
                        </a:rPr>
                        <a:t>(6/16)</a:t>
                      </a:r>
                      <a:endParaRPr lang="en-US" sz="2000" dirty="0" smtClean="0">
                        <a:solidFill>
                          <a:schemeClr val="tx1"/>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c</a:t>
                      </a:r>
                      <a:r>
                        <a:rPr lang="en-US" sz="2000" baseline="-25000" dirty="0" smtClean="0">
                          <a:solidFill>
                            <a:srgbClr val="00B050"/>
                          </a:solidFill>
                        </a:rPr>
                        <a:t>0</a:t>
                      </a:r>
                      <a:r>
                        <a:rPr lang="en-US" sz="2000" dirty="0" smtClean="0">
                          <a:solidFill>
                            <a:schemeClr val="tx1"/>
                          </a:solidFill>
                        </a:rPr>
                        <a:t>, </a:t>
                      </a:r>
                      <a:r>
                        <a:rPr lang="en-US" sz="2000" dirty="0" smtClean="0">
                          <a:solidFill>
                            <a:srgbClr val="FF0000"/>
                          </a:solidFill>
                        </a:rPr>
                        <a:t>a</a:t>
                      </a:r>
                      <a:r>
                        <a:rPr lang="en-US" sz="2000" baseline="-25000" dirty="0" smtClean="0">
                          <a:solidFill>
                            <a:srgbClr val="FF0000"/>
                          </a:solidFill>
                        </a:rPr>
                        <a:t>1</a:t>
                      </a:r>
                      <a:r>
                        <a:rPr lang="en-US" sz="2000" baseline="0" dirty="0" smtClean="0">
                          <a:solidFill>
                            <a:srgbClr val="00B050"/>
                          </a:solidFill>
                        </a:rPr>
                        <a:t>c</a:t>
                      </a:r>
                      <a:r>
                        <a:rPr lang="en-US" sz="2000" baseline="-25000" dirty="0" smtClean="0">
                          <a:solidFill>
                            <a:srgbClr val="00B050"/>
                          </a:solidFill>
                        </a:rPr>
                        <a:t>0</a:t>
                      </a:r>
                      <a:r>
                        <a:rPr lang="en-US" sz="2000" dirty="0" smtClean="0">
                          <a:solidFill>
                            <a:schemeClr val="tx1"/>
                          </a:solidFill>
                        </a:rPr>
                        <a:t>                         </a:t>
                      </a:r>
                      <a:r>
                        <a:rPr lang="en-US" sz="2000" b="1" dirty="0" smtClean="0">
                          <a:solidFill>
                            <a:schemeClr val="tx1"/>
                          </a:solidFill>
                        </a:rPr>
                        <a:t>(8/16)</a:t>
                      </a:r>
                    </a:p>
                  </a:txBody>
                  <a:tcPr marR="0"/>
                </a:tc>
              </a:tr>
            </a:tbl>
          </a:graphicData>
        </a:graphic>
      </p:graphicFrame>
      <p:grpSp>
        <p:nvGrpSpPr>
          <p:cNvPr id="20" name="Group 19"/>
          <p:cNvGrpSpPr/>
          <p:nvPr/>
        </p:nvGrpSpPr>
        <p:grpSpPr>
          <a:xfrm>
            <a:off x="5571844" y="2246237"/>
            <a:ext cx="2058385" cy="2207127"/>
            <a:chOff x="5571844" y="2246237"/>
            <a:chExt cx="2058385" cy="2207127"/>
          </a:xfrm>
        </p:grpSpPr>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21" name="TextBox 20"/>
                <p:cNvSpPr txBox="1"/>
                <p:nvPr/>
              </p:nvSpPr>
              <p:spPr>
                <a:xfrm>
                  <a:off x="5622116" y="2246237"/>
                  <a:ext cx="1935805" cy="400110"/>
                </a:xfrm>
                <a:prstGeom prst="rect">
                  <a:avLst/>
                </a:prstGeom>
                <a:noFill/>
              </p:spPr>
              <p:txBody>
                <a:bodyPr wrap="square" rtlCol="0">
                  <a:spAutoFit/>
                </a:bodyPr>
                <a:lstStyle/>
                <a:p>
                  <a14:m>
                    <m:oMathPara xmlns:m="http://schemas.openxmlformats.org/officeDocument/2006/math" xmlns="" xmlns:mv="urn:schemas-microsoft-com:mac:vml">
                      <m:oMathParaPr>
                        <m:jc m:val="centerGroup"/>
                      </m:oMathParaPr>
                      <m:oMath xmlns:m="http://schemas.openxmlformats.org/officeDocument/2006/math">
                        <m:r>
                          <m:rPr>
                            <m:nor/>
                          </m:rPr>
                          <a:rPr lang="en-US" sz="2000" b="1" dirty="0" smtClean="0"/>
                          <m:t>Constraint</m:t>
                        </m:r>
                        <m:r>
                          <m:rPr>
                            <m:nor/>
                          </m:rPr>
                          <a:rPr lang="en-US" sz="2000" b="1" i="0" dirty="0" smtClean="0"/>
                          <m:t>s</m:t>
                        </m:r>
                      </m:oMath>
                    </m:oMathPara>
                  </a14:m>
                  <a:endParaRPr lang="en-US" sz="2000" b="1" dirty="0"/>
                </a:p>
              </p:txBody>
            </p:sp>
          </mc:Choice>
          <mc:Fallback>
            <p:sp>
              <p:nvSpPr>
                <p:cNvPr id="21" name="TextBox 20"/>
                <p:cNvSpPr txBox="1">
                  <a:spLocks noRot="1" noChangeAspect="1" noMove="1" noResize="1" noEditPoints="1" noAdjustHandles="1" noChangeArrowheads="1" noChangeShapeType="1" noTextEdit="1"/>
                </p:cNvSpPr>
                <p:nvPr/>
              </p:nvSpPr>
              <p:spPr>
                <a:xfrm>
                  <a:off x="5622116" y="2246237"/>
                  <a:ext cx="1935805" cy="400110"/>
                </a:xfrm>
                <a:prstGeom prst="rect">
                  <a:avLst/>
                </a:prstGeom>
                <a:blipFill rotWithShape="0">
                  <a:blip r:embed="rId11"/>
                  <a:stretch>
                    <a:fillRect/>
                  </a:stretch>
                </a:blipFill>
              </p:spPr>
              <p:txBody>
                <a:bodyPr/>
                <a:lstStyle/>
                <a:p>
                  <a:r>
                    <a:rPr lang="en-US">
                      <a:noFill/>
                    </a:rPr>
                    <a:t> </a:t>
                  </a:r>
                </a:p>
              </p:txBody>
            </p:sp>
          </mc:Fallback>
        </mc:AlternateContent>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22" name="Flowchart: Multidocument 21"/>
                <p:cNvSpPr/>
                <p:nvPr/>
              </p:nvSpPr>
              <p:spPr>
                <a:xfrm>
                  <a:off x="5571844" y="2646347"/>
                  <a:ext cx="2058385" cy="1807017"/>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xmlns="" xmlns:mv="urn:schemas-microsoft-com:mac:vml">
                      <m:oMathParaPr>
                        <m:jc m:val="centerGroup"/>
                      </m:oMathParaPr>
                      <m:oMath xmlns:m="http://schemas.openxmlformats.org/officeDocument/2006/math">
                        <m:r>
                          <m:rPr>
                            <m:nor/>
                          </m:rPr>
                          <a:rPr lang="en-US" dirty="0"/>
                          <m:t> </m:t>
                        </m:r>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𝟏</m:t>
                            </m:r>
                          </m:sub>
                        </m:sSub>
                      </m:oMath>
                    </m:oMathPara>
                  </a14:m>
                  <a:endParaRPr lang="en-US"/>
                </a:p>
              </p:txBody>
            </p:sp>
          </mc:Choice>
          <mc:Fallback>
            <p:sp>
              <p:nvSpPr>
                <p:cNvPr id="22" name="Flowchart: Multidocument 21"/>
                <p:cNvSpPr>
                  <a:spLocks noRot="1" noChangeAspect="1" noMove="1" noResize="1" noEditPoints="1" noAdjustHandles="1" noChangeArrowheads="1" noChangeShapeType="1" noTextEdit="1"/>
                </p:cNvSpPr>
                <p:nvPr/>
              </p:nvSpPr>
              <p:spPr>
                <a:xfrm>
                  <a:off x="5571844" y="2646347"/>
                  <a:ext cx="2058385" cy="1807017"/>
                </a:xfrm>
                <a:prstGeom prst="flowChartMultidocument">
                  <a:avLst/>
                </a:prstGeom>
                <a:blipFill rotWithShape="0">
                  <a:blip r:embed="rId12"/>
                  <a:stretch>
                    <a:fillRect/>
                  </a:stretch>
                </a:blipFill>
                <a:ln w="12700">
                  <a:solidFill>
                    <a:schemeClr val="tx1"/>
                  </a:solidFill>
                </a:ln>
              </p:spPr>
              <p:txBody>
                <a:bodyPr/>
                <a:lstStyle/>
                <a:p>
                  <a:r>
                    <a:rPr lang="en-US">
                      <a:noFill/>
                    </a:rPr>
                    <a:t> </a:t>
                  </a:r>
                </a:p>
              </p:txBody>
            </p:sp>
          </mc:Fallback>
        </mc:AlternateContent>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23" name="TextBox 22"/>
                <p:cNvSpPr txBox="1"/>
                <p:nvPr/>
              </p:nvSpPr>
              <p:spPr>
                <a:xfrm>
                  <a:off x="5838940" y="3045986"/>
                  <a:ext cx="1211855" cy="707886"/>
                </a:xfrm>
                <a:prstGeom prst="rect">
                  <a:avLst/>
                </a:prstGeom>
                <a:noFill/>
              </p:spPr>
              <p:txBody>
                <a:bodyPr wrap="square" rtlCol="0">
                  <a:spAutoFit/>
                </a:bodyPr>
                <a:lstStyle/>
                <a:p>
                  <a14:m>
                    <m:oMathPara xmlns:m="http://schemas.openxmlformats.org/officeDocument/2006/math" xmlns="" xmlns:mv="urn:schemas-microsoft-com:mac:vml">
                      <m:oMathParaPr>
                        <m:jc m:val="centerGroup"/>
                      </m:oMathParaPr>
                      <m:oMath xmlns:m="http://schemas.openxmlformats.org/officeDocument/2006/math">
                        <m:r>
                          <m:rPr>
                            <m:nor/>
                          </m:rPr>
                          <a:rPr lang="en-US" sz="2000" dirty="0" smtClean="0"/>
                          <m:t> </m:t>
                        </m:r>
                        <m:sSub>
                          <m:sSubPr>
                            <m:ctrlPr>
                              <a:rPr lang="en-US" sz="2000" b="1" i="1" smtClean="0">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𝑪</m:t>
                            </m:r>
                          </m:e>
                          <m:sub>
                            <m:r>
                              <a:rPr lang="en-US" sz="2000" b="1" i="1">
                                <a:solidFill>
                                  <a:schemeClr val="tx1"/>
                                </a:solidFill>
                                <a:latin typeface="Cambria Math" panose="02040503050406030204" pitchFamily="18" charset="0"/>
                              </a:rPr>
                              <m:t>𝟏</m:t>
                            </m:r>
                          </m:sub>
                        </m:sSub>
                        <m:r>
                          <a:rPr lang="en-US" sz="2000" b="1" i="1" smtClean="0">
                            <a:solidFill>
                              <a:schemeClr val="tx1"/>
                            </a:solidFill>
                            <a:latin typeface="Cambria Math" panose="02040503050406030204" pitchFamily="18" charset="0"/>
                          </a:rPr>
                          <m:t>∧</m:t>
                        </m:r>
                      </m:oMath>
                    </m:oMathPara>
                  </a14:m>
                  <a:endParaRPr lang="en-US" sz="2000" dirty="0" smtClean="0">
                    <a:solidFill>
                      <a:schemeClr val="tx1"/>
                    </a:solidFill>
                  </a:endParaRPr>
                </a:p>
                <a:p>
                  <a14:m>
                    <m:oMathPara xmlns:m="http://schemas.openxmlformats.org/officeDocument/2006/math" xmlns="" xmlns:mv="urn:schemas-microsoft-com:mac:vml">
                      <m:oMathParaPr>
                        <m:jc m:val="centerGroup"/>
                      </m:oMathParaPr>
                      <m:oMath xmlns:m="http://schemas.openxmlformats.org/officeDocument/2006/math">
                        <m:r>
                          <m:rPr>
                            <m:nor/>
                          </m:rPr>
                          <a:rPr lang="en-US" sz="2000" dirty="0"/>
                          <m:t> </m:t>
                        </m:r>
                        <m:sSub>
                          <m:sSubPr>
                            <m:ctrlPr>
                              <a:rPr lang="en-US" sz="2000" b="1" i="1">
                                <a:latin typeface="Cambria Math" panose="02040503050406030204" pitchFamily="18" charset="0"/>
                              </a:rPr>
                            </m:ctrlPr>
                          </m:sSubPr>
                          <m:e>
                            <m:r>
                              <a:rPr lang="en-US" sz="2000" b="1" i="1">
                                <a:latin typeface="Cambria Math" panose="02040503050406030204" pitchFamily="18" charset="0"/>
                              </a:rPr>
                              <m:t>𝑪</m:t>
                            </m:r>
                          </m:e>
                          <m:sub>
                            <m:r>
                              <a:rPr lang="en-US" sz="2000" b="1" i="1" smtClean="0">
                                <a:latin typeface="Cambria Math" panose="02040503050406030204" pitchFamily="18" charset="0"/>
                              </a:rPr>
                              <m:t>𝟐</m:t>
                            </m:r>
                          </m:sub>
                        </m:sSub>
                        <m:r>
                          <a:rPr lang="en-US" sz="2000" b="1" i="1" smtClean="0">
                            <a:solidFill>
                              <a:schemeClr val="bg1"/>
                            </a:solidFill>
                            <a:latin typeface="Cambria Math" panose="02040503050406030204" pitchFamily="18" charset="0"/>
                          </a:rPr>
                          <m:t>∧</m:t>
                        </m:r>
                      </m:oMath>
                    </m:oMathPara>
                  </a14:m>
                  <a:endParaRPr lang="en-US" sz="2000" dirty="0"/>
                </a:p>
              </p:txBody>
            </p:sp>
          </mc:Choice>
          <mc:Fallback>
            <p:sp>
              <p:nvSpPr>
                <p:cNvPr id="23" name="TextBox 22"/>
                <p:cNvSpPr txBox="1">
                  <a:spLocks noRot="1" noChangeAspect="1" noMove="1" noResize="1" noEditPoints="1" noAdjustHandles="1" noChangeArrowheads="1" noChangeShapeType="1" noTextEdit="1"/>
                </p:cNvSpPr>
                <p:nvPr/>
              </p:nvSpPr>
              <p:spPr>
                <a:xfrm>
                  <a:off x="5838940" y="3045986"/>
                  <a:ext cx="1211855" cy="707886"/>
                </a:xfrm>
                <a:prstGeom prst="rect">
                  <a:avLst/>
                </a:prstGeom>
                <a:blipFill rotWithShape="0">
                  <a:blip r:embed="rId13"/>
                  <a:stretch>
                    <a:fillRect/>
                  </a:stretch>
                </a:blipFill>
              </p:spPr>
              <p:txBody>
                <a:bodyPr/>
                <a:lstStyle/>
                <a:p>
                  <a:r>
                    <a:rPr lang="en-US">
                      <a:noFill/>
                    </a:rPr>
                    <a:t> </a:t>
                  </a:r>
                </a:p>
              </p:txBody>
            </p:sp>
          </mc:Fallback>
        </mc:AlternateContent>
      </p:grpSp>
      <p:sp>
        <p:nvSpPr>
          <p:cNvPr id="14" name="Date Placeholder 13"/>
          <p:cNvSpPr>
            <a:spLocks noGrp="1"/>
          </p:cNvSpPr>
          <p:nvPr>
            <p:ph type="dt" sz="half" idx="10"/>
          </p:nvPr>
        </p:nvSpPr>
        <p:spPr/>
        <p:txBody>
          <a:bodyPr/>
          <a:lstStyle/>
          <a:p>
            <a:fld id="{B9115807-2C9F-784C-AF7F-96E844FF8B2C}" type="datetime1">
              <a:rPr lang="en-US" smtClean="0"/>
              <a:t>6/3/15</a:t>
            </a:fld>
            <a:endParaRPr lang="en-US" dirty="0"/>
          </a:p>
        </p:txBody>
      </p:sp>
    </p:spTree>
    <p:custDataLst>
      <p:tags r:id="rId1"/>
    </p:custDataLst>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084029579"/>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advTm="8015"/>
    </mc:Choice>
    <mc:Fallback>
      <mp:transition xmlns:mp="http://schemas.microsoft.com/office/mac/powerpoint/2008/main" spd="slow" advTm="80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18006554"/>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b</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FF0000"/>
                          </a:solidFill>
                        </a:rPr>
                        <a:t>a</a:t>
                      </a:r>
                      <a:r>
                        <a:rPr lang="en-US" sz="2000" baseline="-25000" dirty="0" smtClean="0">
                          <a:solidFill>
                            <a:srgbClr val="FF0000"/>
                          </a:solidFill>
                        </a:rPr>
                        <a:t>1</a:t>
                      </a:r>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1" dirty="0" smtClean="0">
                          <a:solidFill>
                            <a:schemeClr val="tx1"/>
                          </a:solidFill>
                        </a:rPr>
                        <a:t>   </a:t>
                      </a:r>
                      <a:r>
                        <a:rPr lang="en-US" sz="1600" b="1" baseline="0" dirty="0" smtClean="0">
                          <a:solidFill>
                            <a:schemeClr val="tx1"/>
                          </a:solidFill>
                        </a:rPr>
                        <a:t> </a:t>
                      </a:r>
                      <a:r>
                        <a:rPr lang="en-US" sz="2000" b="1" dirty="0" smtClean="0">
                          <a:solidFill>
                            <a:schemeClr val="tx1"/>
                          </a:solidFill>
                        </a:rPr>
                        <a:t>   (6/16)</a:t>
                      </a:r>
                      <a:endParaRPr lang="en-US" sz="2000" dirty="0" smtClean="0">
                        <a:solidFill>
                          <a:schemeClr val="tx1"/>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c</a:t>
                      </a:r>
                      <a:r>
                        <a:rPr lang="en-US" sz="2000" baseline="-25000" dirty="0" smtClean="0">
                          <a:solidFill>
                            <a:srgbClr val="00B050"/>
                          </a:solidFill>
                        </a:rPr>
                        <a:t>0</a:t>
                      </a:r>
                      <a:r>
                        <a:rPr lang="en-US" sz="2000" dirty="0" smtClean="0">
                          <a:solidFill>
                            <a:schemeClr val="tx1"/>
                          </a:solidFill>
                        </a:rPr>
                        <a:t>, </a:t>
                      </a:r>
                      <a:r>
                        <a:rPr lang="en-US" sz="2000" dirty="0" smtClean="0">
                          <a:solidFill>
                            <a:srgbClr val="FF0000"/>
                          </a:solidFill>
                        </a:rPr>
                        <a:t>a</a:t>
                      </a:r>
                      <a:r>
                        <a:rPr lang="en-US" sz="2000" baseline="-25000" dirty="0" smtClean="0">
                          <a:solidFill>
                            <a:srgbClr val="FF0000"/>
                          </a:solidFill>
                        </a:rPr>
                        <a:t>1</a:t>
                      </a:r>
                      <a:r>
                        <a:rPr lang="en-US" sz="2000" baseline="0" dirty="0" smtClean="0">
                          <a:solidFill>
                            <a:srgbClr val="00B050"/>
                          </a:solidFill>
                        </a:rPr>
                        <a:t>c</a:t>
                      </a:r>
                      <a:r>
                        <a:rPr lang="en-US" sz="2000" baseline="-25000" dirty="0" smtClean="0">
                          <a:solidFill>
                            <a:srgbClr val="00B050"/>
                          </a:solidFill>
                        </a:rPr>
                        <a:t>0</a:t>
                      </a:r>
                      <a:r>
                        <a:rPr lang="en-US" sz="2000" dirty="0" smtClean="0">
                          <a:solidFill>
                            <a:schemeClr val="tx1"/>
                          </a:solidFill>
                        </a:rPr>
                        <a:t>                         </a:t>
                      </a:r>
                      <a:r>
                        <a:rPr lang="en-US" sz="2000" b="1" dirty="0" smtClean="0">
                          <a:solidFill>
                            <a:schemeClr val="tx1"/>
                          </a:solidFill>
                        </a:rPr>
                        <a:t>(8/16)</a:t>
                      </a:r>
                    </a:p>
                  </a:txBody>
                  <a:tcPr marR="0"/>
                </a:tc>
              </a:tr>
            </a:tbl>
          </a:graphicData>
        </a:graphic>
      </p:graphicFrame>
      <p:sp>
        <p:nvSpPr>
          <p:cNvPr id="5" name="Title 4"/>
          <p:cNvSpPr>
            <a:spLocks noGrp="1"/>
          </p:cNvSpPr>
          <p:nvPr>
            <p:ph type="title"/>
          </p:nvPr>
        </p:nvSpPr>
        <p:spPr/>
        <p:txBody>
          <a:bodyPr/>
          <a:lstStyle/>
          <a:p>
            <a:r>
              <a:rPr lang="en-US" dirty="0" smtClean="0"/>
              <a:t>Iteration 2 and beyond</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graphicFrame>
        <p:nvGraphicFramePr>
          <p:cNvPr id="34" name="Diagram 33"/>
          <p:cNvGraphicFramePr/>
          <p:nvPr>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384042646"/>
              </p:ext>
            </p:extLst>
          </p:nvPr>
        </p:nvGraphicFramePr>
        <p:xfrm>
          <a:off x="1826534" y="1901972"/>
          <a:ext cx="4067907" cy="2274376"/>
        </p:xfrm>
        <a:graphic>
          <a:graphicData uri="http://schemas.openxmlformats.org/drawingml/2006/diagram">
            <a:relIds xmlns:dgm="http://schemas.openxmlformats.org/drawingml/2006/diagram" xmlns:r="http://schemas.openxmlformats.org/officeDocument/2006/relationships" r:dm="rId4" r:lo="rId5" r:qs="rId6" r:cs="rId7"/>
          </a:graphicData>
        </a:graphic>
      </p:graphicFrame>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35" name="TextBox 34"/>
              <p:cNvSpPr txBox="1"/>
              <p:nvPr/>
            </p:nvSpPr>
            <p:spPr>
              <a:xfrm>
                <a:off x="3270751" y="4053254"/>
                <a:ext cx="1149958" cy="400110"/>
              </a:xfrm>
              <a:prstGeom prst="rect">
                <a:avLst/>
              </a:prstGeom>
              <a:noFill/>
            </p:spPr>
            <p:txBody>
              <a:bodyPr wrap="square" rtlCol="0">
                <a:spAutoFit/>
              </a:bodyPr>
              <a:lstStyle/>
              <a:p>
                <a:pPr algn="ctr"/>
                <a:r>
                  <a:rPr lang="en-US" sz="2000" dirty="0">
                    <a:solidFill>
                      <a:srgbClr val="FF0000"/>
                    </a:solidFill>
                  </a:rPr>
                  <a:t>a</a:t>
                </a:r>
                <a:r>
                  <a:rPr lang="en-US" sz="2000" baseline="-25000" dirty="0">
                    <a:solidFill>
                      <a:srgbClr val="FF0000"/>
                    </a:solidFill>
                  </a:rPr>
                  <a:t>1</a:t>
                </a:r>
                <a14:m>
                  <m:oMath xmlns:m="http://schemas.openxmlformats.org/officeDocument/2006/math" xmlns="" xmlns:mv="urn:schemas-microsoft-com:mac:vml">
                    <m:r>
                      <m:rPr>
                        <m:nor/>
                      </m:rPr>
                      <a:rPr lang="en-US" sz="2000" dirty="0">
                        <a:solidFill>
                          <a:srgbClr val="00B050"/>
                        </a:solidFill>
                      </a:rPr>
                      <m:t>b</m:t>
                    </m:r>
                    <m:r>
                      <m:rPr>
                        <m:nor/>
                      </m:rPr>
                      <a:rPr lang="en-US" sz="2000" baseline="-25000" dirty="0">
                        <a:solidFill>
                          <a:srgbClr val="00B050"/>
                        </a:solidFill>
                      </a:rPr>
                      <m:t>0</m:t>
                    </m:r>
                  </m:oMath>
                </a14:m>
                <a:r>
                  <a:rPr lang="en-US" sz="2000" dirty="0">
                    <a:solidFill>
                      <a:srgbClr val="FF0000"/>
                    </a:solidFill>
                  </a:rPr>
                  <a:t>c</a:t>
                </a:r>
                <a:r>
                  <a:rPr lang="en-US" sz="2000" baseline="-25000" dirty="0">
                    <a:solidFill>
                      <a:srgbClr val="FF0000"/>
                    </a:solidFill>
                  </a:rPr>
                  <a:t>1</a:t>
                </a:r>
                <a:r>
                  <a:rPr lang="en-US" sz="2000" dirty="0">
                    <a:solidFill>
                      <a:srgbClr val="00B050"/>
                    </a:solidFill>
                  </a:rPr>
                  <a:t>d</a:t>
                </a:r>
                <a:r>
                  <a:rPr lang="en-US" sz="2000" baseline="-25000" dirty="0">
                    <a:solidFill>
                      <a:srgbClr val="00B050"/>
                    </a:solidFill>
                  </a:rPr>
                  <a:t>0</a:t>
                </a:r>
                <a:endParaRPr lang="en-US" sz="2000" dirty="0"/>
              </a:p>
            </p:txBody>
          </p:sp>
        </mc:Choice>
        <mc:Fallback>
          <p:sp>
            <p:nvSpPr>
              <p:cNvPr id="35" name="TextBox 34"/>
              <p:cNvSpPr txBox="1">
                <a:spLocks noRot="1" noChangeAspect="1" noMove="1" noResize="1" noEditPoints="1" noAdjustHandles="1" noChangeArrowheads="1" noChangeShapeType="1" noTextEdit="1"/>
              </p:cNvSpPr>
              <p:nvPr/>
            </p:nvSpPr>
            <p:spPr>
              <a:xfrm>
                <a:off x="3270751" y="4053254"/>
                <a:ext cx="1149958" cy="400110"/>
              </a:xfrm>
              <a:prstGeom prst="rect">
                <a:avLst/>
              </a:prstGeom>
              <a:blipFill rotWithShape="0">
                <a:blip r:embed="rId9"/>
                <a:stretch>
                  <a:fillRect t="-7576" b="-27273"/>
                </a:stretch>
              </a:blipFill>
            </p:spPr>
            <p:txBody>
              <a:bodyPr/>
              <a:lstStyle/>
              <a:p>
                <a:r>
                  <a:rPr lang="en-US">
                    <a:noFill/>
                  </a:rPr>
                  <a:t> </a:t>
                </a:r>
              </a:p>
            </p:txBody>
          </p:sp>
        </mc:Fallback>
      </mc:AlternateContent>
      <p:pic>
        <p:nvPicPr>
          <p:cNvPr id="38" name="Picture 37"/>
          <p:cNvPicPr>
            <a:picLocks noChangeAspect="1"/>
          </p:cNvPicPr>
          <p:nvPr/>
        </p:nvPicPr>
        <p:blipFill>
          <a:blip r:embed="rId10"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755660" y="5286011"/>
            <a:ext cx="275885" cy="206914"/>
          </a:xfrm>
          <a:prstGeom prst="rect">
            <a:avLst/>
          </a:prstGeom>
        </p:spPr>
      </p:pic>
      <p:sp>
        <p:nvSpPr>
          <p:cNvPr id="13" name="TextBox 12"/>
          <p:cNvSpPr txBox="1"/>
          <p:nvPr/>
        </p:nvSpPr>
        <p:spPr>
          <a:xfrm>
            <a:off x="1393665" y="1444832"/>
            <a:ext cx="1361520" cy="400110"/>
          </a:xfrm>
          <a:prstGeom prst="rect">
            <a:avLst/>
          </a:prstGeom>
          <a:noFill/>
        </p:spPr>
        <p:txBody>
          <a:bodyPr wrap="square" rtlCol="0">
            <a:spAutoFit/>
          </a:bodyPr>
          <a:lstStyle/>
          <a:p>
            <a:r>
              <a:rPr lang="en-US" sz="2000" b="1" dirty="0" smtClean="0"/>
              <a:t>Iteration 3</a:t>
            </a:r>
            <a:endParaRPr lang="en-US" sz="2000" b="1" dirty="0"/>
          </a:p>
        </p:txBody>
      </p:sp>
      <p:sp>
        <p:nvSpPr>
          <p:cNvPr id="2" name="Rectangular Callout 1"/>
          <p:cNvSpPr/>
          <p:nvPr/>
        </p:nvSpPr>
        <p:spPr>
          <a:xfrm>
            <a:off x="633920" y="3726222"/>
            <a:ext cx="2208355" cy="885654"/>
          </a:xfrm>
          <a:prstGeom prst="wedgeRectCallout">
            <a:avLst>
              <a:gd name="adj1" fmla="val 34111"/>
              <a:gd name="adj2" fmla="val -110103"/>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B0F0"/>
                </a:solidFill>
              </a:rPr>
              <a:t>q</a:t>
            </a:r>
            <a:r>
              <a:rPr lang="en-US" sz="2800" b="1" baseline="-25000" dirty="0" smtClean="0">
                <a:solidFill>
                  <a:srgbClr val="00B0F0"/>
                </a:solidFill>
              </a:rPr>
              <a:t>1</a:t>
            </a:r>
            <a:r>
              <a:rPr lang="en-US" sz="2800" b="1" dirty="0" smtClean="0">
                <a:solidFill>
                  <a:srgbClr val="00B0F0"/>
                </a:solidFill>
              </a:rPr>
              <a:t> is proven.</a:t>
            </a:r>
            <a:endParaRPr lang="en-US" sz="2800" b="1" dirty="0">
              <a:solidFill>
                <a:srgbClr val="00B0F0"/>
              </a:solidFill>
            </a:endParaRPr>
          </a:p>
        </p:txBody>
      </p:sp>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19" name="TextBox 18"/>
              <p:cNvSpPr txBox="1"/>
              <p:nvPr/>
            </p:nvSpPr>
            <p:spPr>
              <a:xfrm>
                <a:off x="3031545" y="5204802"/>
                <a:ext cx="1070863" cy="400110"/>
              </a:xfrm>
              <a:prstGeom prst="rect">
                <a:avLst/>
              </a:prstGeom>
              <a:noFill/>
            </p:spPr>
            <p:txBody>
              <a:bodyPr wrap="square" rtlCol="0">
                <a:spAutoFit/>
              </a:bodyPr>
              <a:lstStyle/>
              <a:p>
                <a:pPr algn="ctr"/>
                <a:r>
                  <a:rPr lang="en-US" sz="2000" dirty="0">
                    <a:solidFill>
                      <a:srgbClr val="FF0000"/>
                    </a:solidFill>
                  </a:rPr>
                  <a:t>a</a:t>
                </a:r>
                <a:r>
                  <a:rPr lang="en-US" sz="2000" baseline="-25000" dirty="0">
                    <a:solidFill>
                      <a:srgbClr val="FF0000"/>
                    </a:solidFill>
                  </a:rPr>
                  <a:t>1</a:t>
                </a:r>
                <a14:m>
                  <m:oMath xmlns:m="http://schemas.openxmlformats.org/officeDocument/2006/math" xmlns="" xmlns:mv="urn:schemas-microsoft-com:mac:vml">
                    <m:r>
                      <m:rPr>
                        <m:nor/>
                      </m:rPr>
                      <a:rPr lang="en-US" sz="2000" dirty="0">
                        <a:solidFill>
                          <a:srgbClr val="00B050"/>
                        </a:solidFill>
                      </a:rPr>
                      <m:t>b</m:t>
                    </m:r>
                    <m:r>
                      <m:rPr>
                        <m:nor/>
                      </m:rPr>
                      <a:rPr lang="en-US" sz="2000" baseline="-25000" dirty="0">
                        <a:solidFill>
                          <a:srgbClr val="00B050"/>
                        </a:solidFill>
                      </a:rPr>
                      <m:t>0</m:t>
                    </m:r>
                  </m:oMath>
                </a14:m>
                <a:r>
                  <a:rPr lang="en-US" sz="2000" dirty="0">
                    <a:solidFill>
                      <a:srgbClr val="FF0000"/>
                    </a:solidFill>
                  </a:rPr>
                  <a:t>c</a:t>
                </a:r>
                <a:r>
                  <a:rPr lang="en-US" sz="2000" baseline="-25000" dirty="0">
                    <a:solidFill>
                      <a:srgbClr val="FF0000"/>
                    </a:solidFill>
                  </a:rPr>
                  <a:t>1</a:t>
                </a:r>
                <a:r>
                  <a:rPr lang="en-US" sz="2000" dirty="0">
                    <a:solidFill>
                      <a:srgbClr val="00B050"/>
                    </a:solidFill>
                  </a:rPr>
                  <a:t>d</a:t>
                </a:r>
                <a:r>
                  <a:rPr lang="en-US" sz="2000" baseline="-25000" dirty="0">
                    <a:solidFill>
                      <a:srgbClr val="00B050"/>
                    </a:solidFill>
                  </a:rPr>
                  <a:t>0</a:t>
                </a:r>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3031545" y="5204802"/>
                <a:ext cx="1070863" cy="400110"/>
              </a:xfrm>
              <a:prstGeom prst="rect">
                <a:avLst/>
              </a:prstGeom>
              <a:blipFill rotWithShape="0">
                <a:blip r:embed="rId11"/>
                <a:stretch>
                  <a:fillRect l="-1136" t="-7692" b="-29231"/>
                </a:stretch>
              </a:blipFill>
            </p:spPr>
            <p:txBody>
              <a:bodyPr/>
              <a:lstStyle/>
              <a:p>
                <a:r>
                  <a:rPr lang="en-US">
                    <a:noFill/>
                  </a:rPr>
                  <a:t> </a:t>
                </a:r>
              </a:p>
            </p:txBody>
          </p:sp>
        </mc:Fallback>
      </mc:AlternateContent>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15" name="TextBox 14"/>
              <p:cNvSpPr txBox="1"/>
              <p:nvPr/>
            </p:nvSpPr>
            <p:spPr>
              <a:xfrm>
                <a:off x="2975160" y="1612417"/>
                <a:ext cx="1658566" cy="400110"/>
              </a:xfrm>
              <a:prstGeom prst="rect">
                <a:avLst/>
              </a:prstGeom>
              <a:noFill/>
            </p:spPr>
            <p:txBody>
              <a:bodyPr wrap="square" rtlCol="0">
                <a:spAutoFit/>
              </a:bodyPr>
              <a:lstStyle/>
              <a:p>
                <a:r>
                  <a:rPr lang="en-US" sz="2000" dirty="0" smtClean="0"/>
                  <a:t>Derivation</a:t>
                </a:r>
                <a14:m>
                  <m:oMath xmlns:m="http://schemas.openxmlformats.org/officeDocument/2006/math" xmlns="" xmlns:mv="urn:schemas-microsoft-com:mac:vml">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 </m:t>
                        </m:r>
                        <m:r>
                          <a:rPr lang="en-US" sz="2000" b="1" i="1" smtClean="0">
                            <a:latin typeface="Cambria Math" panose="02040503050406030204" pitchFamily="18" charset="0"/>
                          </a:rPr>
                          <m:t>𝑫</m:t>
                        </m:r>
                      </m:e>
                      <m:sub>
                        <m:r>
                          <a:rPr lang="en-US" sz="2000" b="1" i="1" smtClean="0">
                            <a:latin typeface="Cambria Math" panose="02040503050406030204" pitchFamily="18" charset="0"/>
                          </a:rPr>
                          <m:t>𝟑</m:t>
                        </m:r>
                      </m:sub>
                    </m:sSub>
                  </m:oMath>
                </a14:m>
                <a:endParaRPr lang="en-US" sz="2000" b="1" dirty="0"/>
              </a:p>
            </p:txBody>
          </p:sp>
        </mc:Choice>
        <mc:Fallback>
          <p:sp>
            <p:nvSpPr>
              <p:cNvPr id="15" name="TextBox 14"/>
              <p:cNvSpPr txBox="1">
                <a:spLocks noRot="1" noChangeAspect="1" noMove="1" noResize="1" noEditPoints="1" noAdjustHandles="1" noChangeArrowheads="1" noChangeShapeType="1" noTextEdit="1"/>
              </p:cNvSpPr>
              <p:nvPr/>
            </p:nvSpPr>
            <p:spPr>
              <a:xfrm>
                <a:off x="2975160" y="1612417"/>
                <a:ext cx="1658566" cy="400110"/>
              </a:xfrm>
              <a:prstGeom prst="rect">
                <a:avLst/>
              </a:prstGeom>
              <a:blipFill rotWithShape="0">
                <a:blip r:embed="rId12"/>
                <a:stretch>
                  <a:fillRect l="-3676" t="-7692" b="-29231"/>
                </a:stretch>
              </a:blipFill>
            </p:spPr>
            <p:txBody>
              <a:bodyPr/>
              <a:lstStyle/>
              <a:p>
                <a:r>
                  <a:rPr lang="en-US">
                    <a:noFill/>
                  </a:rPr>
                  <a:t> </a:t>
                </a:r>
              </a:p>
            </p:txBody>
          </p:sp>
        </mc:Fallback>
      </mc:AlternateContent>
      <p:grpSp>
        <p:nvGrpSpPr>
          <p:cNvPr id="17" name="Group 16"/>
          <p:cNvGrpSpPr/>
          <p:nvPr/>
        </p:nvGrpSpPr>
        <p:grpSpPr>
          <a:xfrm>
            <a:off x="5571844" y="2246237"/>
            <a:ext cx="2058385" cy="2207127"/>
            <a:chOff x="5571844" y="2246237"/>
            <a:chExt cx="2058385" cy="2207127"/>
          </a:xfrm>
        </p:grpSpPr>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18" name="TextBox 17"/>
                <p:cNvSpPr txBox="1"/>
                <p:nvPr/>
              </p:nvSpPr>
              <p:spPr>
                <a:xfrm>
                  <a:off x="5622116" y="2246237"/>
                  <a:ext cx="1935805" cy="400110"/>
                </a:xfrm>
                <a:prstGeom prst="rect">
                  <a:avLst/>
                </a:prstGeom>
                <a:noFill/>
              </p:spPr>
              <p:txBody>
                <a:bodyPr wrap="square" rtlCol="0">
                  <a:spAutoFit/>
                </a:bodyPr>
                <a:lstStyle/>
                <a:p>
                  <a14:m>
                    <m:oMathPara xmlns:m="http://schemas.openxmlformats.org/officeDocument/2006/math" xmlns="" xmlns:mv="urn:schemas-microsoft-com:mac:vml">
                      <m:oMathParaPr>
                        <m:jc m:val="centerGroup"/>
                      </m:oMathParaPr>
                      <m:oMath xmlns:m="http://schemas.openxmlformats.org/officeDocument/2006/math">
                        <m:r>
                          <m:rPr>
                            <m:nor/>
                          </m:rPr>
                          <a:rPr lang="en-US" sz="2000" b="1" dirty="0" smtClean="0"/>
                          <m:t>Constraint</m:t>
                        </m:r>
                        <m:r>
                          <m:rPr>
                            <m:nor/>
                          </m:rPr>
                          <a:rPr lang="en-US" sz="2000" b="1" i="0" dirty="0" smtClean="0"/>
                          <m:t>s</m:t>
                        </m:r>
                      </m:oMath>
                    </m:oMathPara>
                  </a14:m>
                  <a:endParaRPr lang="en-US" sz="2000" b="1" dirty="0"/>
                </a:p>
              </p:txBody>
            </p:sp>
          </mc:Choice>
          <mc:Fallback>
            <p:sp>
              <p:nvSpPr>
                <p:cNvPr id="18" name="TextBox 17"/>
                <p:cNvSpPr txBox="1">
                  <a:spLocks noRot="1" noChangeAspect="1" noMove="1" noResize="1" noEditPoints="1" noAdjustHandles="1" noChangeArrowheads="1" noChangeShapeType="1" noTextEdit="1"/>
                </p:cNvSpPr>
                <p:nvPr/>
              </p:nvSpPr>
              <p:spPr>
                <a:xfrm>
                  <a:off x="5622116" y="2246237"/>
                  <a:ext cx="1935805" cy="400110"/>
                </a:xfrm>
                <a:prstGeom prst="rect">
                  <a:avLst/>
                </a:prstGeom>
                <a:blipFill rotWithShape="0">
                  <a:blip r:embed="rId13"/>
                  <a:stretch>
                    <a:fillRect/>
                  </a:stretch>
                </a:blipFill>
              </p:spPr>
              <p:txBody>
                <a:bodyPr/>
                <a:lstStyle/>
                <a:p>
                  <a:r>
                    <a:rPr lang="en-US">
                      <a:noFill/>
                    </a:rPr>
                    <a:t> </a:t>
                  </a:r>
                </a:p>
              </p:txBody>
            </p:sp>
          </mc:Fallback>
        </mc:AlternateContent>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20" name="Flowchart: Multidocument 19"/>
                <p:cNvSpPr/>
                <p:nvPr/>
              </p:nvSpPr>
              <p:spPr>
                <a:xfrm>
                  <a:off x="5571844" y="2646347"/>
                  <a:ext cx="2058385" cy="1807017"/>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xmlns="" xmlns:mv="urn:schemas-microsoft-com:mac:vml">
                      <m:oMathParaPr>
                        <m:jc m:val="centerGroup"/>
                      </m:oMathParaPr>
                      <m:oMath xmlns:m="http://schemas.openxmlformats.org/officeDocument/2006/math">
                        <m:r>
                          <m:rPr>
                            <m:nor/>
                          </m:rPr>
                          <a:rPr lang="en-US" dirty="0"/>
                          <m:t> </m:t>
                        </m:r>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𝟏</m:t>
                            </m:r>
                          </m:sub>
                        </m:sSub>
                      </m:oMath>
                    </m:oMathPara>
                  </a14:m>
                  <a:endParaRPr lang="en-US"/>
                </a:p>
              </p:txBody>
            </p:sp>
          </mc:Choice>
          <mc:Fallback>
            <p:sp>
              <p:nvSpPr>
                <p:cNvPr id="20" name="Flowchart: Multidocument 19"/>
                <p:cNvSpPr>
                  <a:spLocks noRot="1" noChangeAspect="1" noMove="1" noResize="1" noEditPoints="1" noAdjustHandles="1" noChangeArrowheads="1" noChangeShapeType="1" noTextEdit="1"/>
                </p:cNvSpPr>
                <p:nvPr/>
              </p:nvSpPr>
              <p:spPr>
                <a:xfrm>
                  <a:off x="5571844" y="2646347"/>
                  <a:ext cx="2058385" cy="1807017"/>
                </a:xfrm>
                <a:prstGeom prst="flowChartMultidocument">
                  <a:avLst/>
                </a:prstGeom>
                <a:blipFill rotWithShape="0">
                  <a:blip r:embed="rId14"/>
                  <a:stretch>
                    <a:fillRect/>
                  </a:stretch>
                </a:blipFill>
                <a:ln w="12700">
                  <a:solidFill>
                    <a:schemeClr val="tx1"/>
                  </a:solidFill>
                </a:ln>
              </p:spPr>
              <p:txBody>
                <a:bodyPr/>
                <a:lstStyle/>
                <a:p>
                  <a:r>
                    <a:rPr lang="en-US">
                      <a:noFill/>
                    </a:rPr>
                    <a:t> </a:t>
                  </a:r>
                </a:p>
              </p:txBody>
            </p:sp>
          </mc:Fallback>
        </mc:AlternateContent>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21" name="TextBox 20"/>
                <p:cNvSpPr txBox="1"/>
                <p:nvPr/>
              </p:nvSpPr>
              <p:spPr>
                <a:xfrm>
                  <a:off x="5838940" y="3045986"/>
                  <a:ext cx="1211855" cy="707886"/>
                </a:xfrm>
                <a:prstGeom prst="rect">
                  <a:avLst/>
                </a:prstGeom>
                <a:noFill/>
              </p:spPr>
              <p:txBody>
                <a:bodyPr wrap="square" rtlCol="0">
                  <a:spAutoFit/>
                </a:bodyPr>
                <a:lstStyle/>
                <a:p>
                  <a14:m>
                    <m:oMathPara xmlns:m="http://schemas.openxmlformats.org/officeDocument/2006/math" xmlns="" xmlns:mv="urn:schemas-microsoft-com:mac:vml">
                      <m:oMathParaPr>
                        <m:jc m:val="centerGroup"/>
                      </m:oMathParaPr>
                      <m:oMath xmlns:m="http://schemas.openxmlformats.org/officeDocument/2006/math">
                        <m:r>
                          <m:rPr>
                            <m:nor/>
                          </m:rPr>
                          <a:rPr lang="en-US" sz="2000" dirty="0" smtClean="0"/>
                          <m:t> </m:t>
                        </m:r>
                        <m:sSub>
                          <m:sSubPr>
                            <m:ctrlPr>
                              <a:rPr lang="en-US" sz="2000" b="1" i="1" smtClean="0">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𝑪</m:t>
                            </m:r>
                          </m:e>
                          <m:sub>
                            <m:r>
                              <a:rPr lang="en-US" sz="2000" b="1" i="1">
                                <a:solidFill>
                                  <a:schemeClr val="tx1"/>
                                </a:solidFill>
                                <a:latin typeface="Cambria Math" panose="02040503050406030204" pitchFamily="18" charset="0"/>
                              </a:rPr>
                              <m:t>𝟏</m:t>
                            </m:r>
                          </m:sub>
                        </m:sSub>
                        <m:r>
                          <a:rPr lang="en-US" sz="2000" b="1" i="1" smtClean="0">
                            <a:solidFill>
                              <a:schemeClr val="tx1"/>
                            </a:solidFill>
                            <a:latin typeface="Cambria Math" panose="02040503050406030204" pitchFamily="18" charset="0"/>
                          </a:rPr>
                          <m:t>∧</m:t>
                        </m:r>
                      </m:oMath>
                    </m:oMathPara>
                  </a14:m>
                  <a:endParaRPr lang="en-US" sz="2000" dirty="0" smtClean="0">
                    <a:solidFill>
                      <a:schemeClr val="tx1"/>
                    </a:solidFill>
                  </a:endParaRPr>
                </a:p>
                <a:p>
                  <a14:m>
                    <m:oMathPara xmlns:m="http://schemas.openxmlformats.org/officeDocument/2006/math" xmlns="" xmlns:mv="urn:schemas-microsoft-com:mac:vml">
                      <m:oMathParaPr>
                        <m:jc m:val="centerGroup"/>
                      </m:oMathParaPr>
                      <m:oMath xmlns:m="http://schemas.openxmlformats.org/officeDocument/2006/math">
                        <m:r>
                          <m:rPr>
                            <m:nor/>
                          </m:rPr>
                          <a:rPr lang="en-US" sz="2000" dirty="0"/>
                          <m:t> </m:t>
                        </m:r>
                        <m:sSub>
                          <m:sSubPr>
                            <m:ctrlPr>
                              <a:rPr lang="en-US" sz="2000" b="1" i="1">
                                <a:latin typeface="Cambria Math" panose="02040503050406030204" pitchFamily="18" charset="0"/>
                              </a:rPr>
                            </m:ctrlPr>
                          </m:sSubPr>
                          <m:e>
                            <m:r>
                              <a:rPr lang="en-US" sz="2000" b="1" i="1">
                                <a:latin typeface="Cambria Math" panose="02040503050406030204" pitchFamily="18" charset="0"/>
                              </a:rPr>
                              <m:t>𝑪</m:t>
                            </m:r>
                          </m:e>
                          <m:sub>
                            <m:r>
                              <a:rPr lang="en-US" sz="2000" b="1" i="1" smtClean="0">
                                <a:latin typeface="Cambria Math" panose="02040503050406030204" pitchFamily="18" charset="0"/>
                              </a:rPr>
                              <m:t>𝟐</m:t>
                            </m:r>
                          </m:sub>
                        </m:sSub>
                        <m:r>
                          <a:rPr lang="en-US" sz="2000" b="1" i="1" smtClean="0">
                            <a:solidFill>
                              <a:schemeClr val="bg1"/>
                            </a:solidFill>
                            <a:latin typeface="Cambria Math" panose="02040503050406030204" pitchFamily="18" charset="0"/>
                          </a:rPr>
                          <m:t>∧</m:t>
                        </m:r>
                      </m:oMath>
                    </m:oMathPara>
                  </a14:m>
                  <a:endParaRPr lang="en-US" sz="2000" dirty="0"/>
                </a:p>
              </p:txBody>
            </p:sp>
          </mc:Choice>
          <mc:Fallback>
            <p:sp>
              <p:nvSpPr>
                <p:cNvPr id="21" name="TextBox 20"/>
                <p:cNvSpPr txBox="1">
                  <a:spLocks noRot="1" noChangeAspect="1" noMove="1" noResize="1" noEditPoints="1" noAdjustHandles="1" noChangeArrowheads="1" noChangeShapeType="1" noTextEdit="1"/>
                </p:cNvSpPr>
                <p:nvPr/>
              </p:nvSpPr>
              <p:spPr>
                <a:xfrm>
                  <a:off x="5838940" y="3045986"/>
                  <a:ext cx="1211855" cy="707886"/>
                </a:xfrm>
                <a:prstGeom prst="rect">
                  <a:avLst/>
                </a:prstGeom>
                <a:blipFill rotWithShape="0">
                  <a:blip r:embed="rId15"/>
                  <a:stretch>
                    <a:fillRect/>
                  </a:stretch>
                </a:blipFill>
              </p:spPr>
              <p:txBody>
                <a:bodyPr/>
                <a:lstStyle/>
                <a:p>
                  <a:r>
                    <a:rPr lang="en-US">
                      <a:noFill/>
                    </a:rPr>
                    <a:t> </a:t>
                  </a:r>
                </a:p>
              </p:txBody>
            </p:sp>
          </mc:Fallback>
        </mc:AlternateContent>
      </p:grpSp>
      <p:sp>
        <p:nvSpPr>
          <p:cNvPr id="22" name="Date Placeholder 21"/>
          <p:cNvSpPr>
            <a:spLocks noGrp="1"/>
          </p:cNvSpPr>
          <p:nvPr>
            <p:ph type="dt" sz="half" idx="10"/>
          </p:nvPr>
        </p:nvSpPr>
        <p:spPr/>
        <p:txBody>
          <a:bodyPr/>
          <a:lstStyle/>
          <a:p>
            <a:fld id="{4DCD717D-CAED-8F4B-AADB-47EA344D1F23}" type="datetime1">
              <a:rPr lang="en-US" smtClean="0"/>
              <a:t>6/3/15</a:t>
            </a:fld>
            <a:endParaRPr lang="en-US" dirty="0"/>
          </a:p>
        </p:txBody>
      </p:sp>
    </p:spTree>
    <p:custDataLst>
      <p:tags r:id="rId1"/>
    </p:custDataLst>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84731542"/>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advTm="20895"/>
    </mc:Choice>
    <mc:Fallback>
      <mp:transition xmlns:mp="http://schemas.microsoft.com/office/mac/powerpoint/2008/main" spd="slow" advTm="208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9" grpId="0" animBg="1"/>
      <p:bldP spid="15" grpId="0" animBg="1"/>
    </p:bld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1" name="Group 20"/>
          <p:cNvGrpSpPr/>
          <p:nvPr/>
        </p:nvGrpSpPr>
        <p:grpSpPr>
          <a:xfrm>
            <a:off x="5571844" y="2246237"/>
            <a:ext cx="2058385" cy="2207127"/>
            <a:chOff x="5571844" y="2246237"/>
            <a:chExt cx="2058385" cy="2207127"/>
          </a:xfrm>
        </p:grpSpPr>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22" name="TextBox 21"/>
                <p:cNvSpPr txBox="1"/>
                <p:nvPr/>
              </p:nvSpPr>
              <p:spPr>
                <a:xfrm>
                  <a:off x="5622116" y="2246237"/>
                  <a:ext cx="1935805" cy="400110"/>
                </a:xfrm>
                <a:prstGeom prst="rect">
                  <a:avLst/>
                </a:prstGeom>
                <a:noFill/>
              </p:spPr>
              <p:txBody>
                <a:bodyPr wrap="square" rtlCol="0">
                  <a:spAutoFit/>
                </a:bodyPr>
                <a:lstStyle/>
                <a:p>
                  <a14:m>
                    <m:oMathPara xmlns:m="http://schemas.openxmlformats.org/officeDocument/2006/math" xmlns="" xmlns:mv="urn:schemas-microsoft-com:mac:vml">
                      <m:oMathParaPr>
                        <m:jc m:val="centerGroup"/>
                      </m:oMathParaPr>
                      <m:oMath xmlns:m="http://schemas.openxmlformats.org/officeDocument/2006/math">
                        <m:r>
                          <m:rPr>
                            <m:nor/>
                          </m:rPr>
                          <a:rPr lang="en-US" sz="2000" b="1" dirty="0" smtClean="0"/>
                          <m:t>Constraint</m:t>
                        </m:r>
                        <m:r>
                          <m:rPr>
                            <m:nor/>
                          </m:rPr>
                          <a:rPr lang="en-US" sz="2000" b="1" i="0" dirty="0" smtClean="0"/>
                          <m:t>s</m:t>
                        </m:r>
                      </m:oMath>
                    </m:oMathPara>
                  </a14:m>
                  <a:endParaRPr lang="en-US" sz="2000" b="1" dirty="0"/>
                </a:p>
              </p:txBody>
            </p:sp>
          </mc:Choice>
          <mc:Fallback>
            <p:sp>
              <p:nvSpPr>
                <p:cNvPr id="22" name="TextBox 21"/>
                <p:cNvSpPr txBox="1">
                  <a:spLocks noRot="1" noChangeAspect="1" noMove="1" noResize="1" noEditPoints="1" noAdjustHandles="1" noChangeArrowheads="1" noChangeShapeType="1" noTextEdit="1"/>
                </p:cNvSpPr>
                <p:nvPr/>
              </p:nvSpPr>
              <p:spPr>
                <a:xfrm>
                  <a:off x="5622116" y="2246237"/>
                  <a:ext cx="1935805" cy="400110"/>
                </a:xfrm>
                <a:prstGeom prst="rect">
                  <a:avLst/>
                </a:prstGeom>
                <a:blipFill rotWithShape="0">
                  <a:blip r:embed="rId4"/>
                  <a:stretch>
                    <a:fillRect/>
                  </a:stretch>
                </a:blipFill>
              </p:spPr>
              <p:txBody>
                <a:bodyPr/>
                <a:lstStyle/>
                <a:p>
                  <a:r>
                    <a:rPr lang="en-US">
                      <a:noFill/>
                    </a:rPr>
                    <a:t> </a:t>
                  </a:r>
                </a:p>
              </p:txBody>
            </p:sp>
          </mc:Fallback>
        </mc:AlternateContent>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23" name="Flowchart: Multidocument 22"/>
                <p:cNvSpPr/>
                <p:nvPr/>
              </p:nvSpPr>
              <p:spPr>
                <a:xfrm>
                  <a:off x="5571844" y="2646347"/>
                  <a:ext cx="2058385" cy="1807017"/>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xmlns="" xmlns:mv="urn:schemas-microsoft-com:mac:vml">
                      <m:oMathParaPr>
                        <m:jc m:val="centerGroup"/>
                      </m:oMathParaPr>
                      <m:oMath xmlns:m="http://schemas.openxmlformats.org/officeDocument/2006/math">
                        <m:r>
                          <m:rPr>
                            <m:nor/>
                          </m:rPr>
                          <a:rPr lang="en-US" dirty="0"/>
                          <m:t> </m:t>
                        </m:r>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𝟏</m:t>
                            </m:r>
                          </m:sub>
                        </m:sSub>
                      </m:oMath>
                    </m:oMathPara>
                  </a14:m>
                  <a:endParaRPr lang="en-US"/>
                </a:p>
              </p:txBody>
            </p:sp>
          </mc:Choice>
          <mc:Fallback>
            <p:sp>
              <p:nvSpPr>
                <p:cNvPr id="23" name="Flowchart: Multidocument 22"/>
                <p:cNvSpPr>
                  <a:spLocks noRot="1" noChangeAspect="1" noMove="1" noResize="1" noEditPoints="1" noAdjustHandles="1" noChangeArrowheads="1" noChangeShapeType="1" noTextEdit="1"/>
                </p:cNvSpPr>
                <p:nvPr/>
              </p:nvSpPr>
              <p:spPr>
                <a:xfrm>
                  <a:off x="5571844" y="2646347"/>
                  <a:ext cx="2058385" cy="1807017"/>
                </a:xfrm>
                <a:prstGeom prst="flowChartMultidocument">
                  <a:avLst/>
                </a:prstGeom>
                <a:blipFill rotWithShape="0">
                  <a:blip r:embed="rId5"/>
                  <a:stretch>
                    <a:fillRect/>
                  </a:stretch>
                </a:blipFill>
                <a:ln w="12700">
                  <a:solidFill>
                    <a:schemeClr val="tx1"/>
                  </a:solidFill>
                </a:ln>
              </p:spPr>
              <p:txBody>
                <a:bodyPr/>
                <a:lstStyle/>
                <a:p>
                  <a:r>
                    <a:rPr lang="en-US">
                      <a:noFill/>
                    </a:rPr>
                    <a:t> </a:t>
                  </a:r>
                </a:p>
              </p:txBody>
            </p:sp>
          </mc:Fallback>
        </mc:AlternateContent>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24" name="TextBox 23"/>
                <p:cNvSpPr txBox="1"/>
                <p:nvPr/>
              </p:nvSpPr>
              <p:spPr>
                <a:xfrm>
                  <a:off x="5838940" y="3045986"/>
                  <a:ext cx="1211855" cy="1015663"/>
                </a:xfrm>
                <a:prstGeom prst="rect">
                  <a:avLst/>
                </a:prstGeom>
                <a:noFill/>
              </p:spPr>
              <p:txBody>
                <a:bodyPr wrap="square" rtlCol="0">
                  <a:spAutoFit/>
                </a:bodyPr>
                <a:lstStyle/>
                <a:p>
                  <a14:m>
                    <m:oMathPara xmlns:m="http://schemas.openxmlformats.org/officeDocument/2006/math" xmlns="" xmlns:mv="urn:schemas-microsoft-com:mac:vml">
                      <m:oMathParaPr>
                        <m:jc m:val="centerGroup"/>
                      </m:oMathParaPr>
                      <m:oMath xmlns:m="http://schemas.openxmlformats.org/officeDocument/2006/math">
                        <m:r>
                          <m:rPr>
                            <m:nor/>
                          </m:rPr>
                          <a:rPr lang="en-US" sz="2000" dirty="0" smtClean="0"/>
                          <m:t> </m:t>
                        </m:r>
                        <m:sSub>
                          <m:sSubPr>
                            <m:ctrlPr>
                              <a:rPr lang="en-US" sz="2000" b="1" i="1" smtClean="0">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𝑪</m:t>
                            </m:r>
                          </m:e>
                          <m:sub>
                            <m:r>
                              <a:rPr lang="en-US" sz="2000" b="1" i="1">
                                <a:solidFill>
                                  <a:schemeClr val="tx1"/>
                                </a:solidFill>
                                <a:latin typeface="Cambria Math" panose="02040503050406030204" pitchFamily="18" charset="0"/>
                              </a:rPr>
                              <m:t>𝟏</m:t>
                            </m:r>
                          </m:sub>
                        </m:sSub>
                        <m:r>
                          <a:rPr lang="en-US" sz="2000" b="1" i="1" smtClean="0">
                            <a:solidFill>
                              <a:schemeClr val="tx1"/>
                            </a:solidFill>
                            <a:latin typeface="Cambria Math" panose="02040503050406030204" pitchFamily="18" charset="0"/>
                          </a:rPr>
                          <m:t>∧</m:t>
                        </m:r>
                      </m:oMath>
                    </m:oMathPara>
                  </a14:m>
                  <a:endParaRPr lang="en-US" sz="2000" dirty="0" smtClean="0">
                    <a:solidFill>
                      <a:schemeClr val="tx1"/>
                    </a:solidFill>
                  </a:endParaRPr>
                </a:p>
                <a:p>
                  <a14:m>
                    <m:oMathPara xmlns:m="http://schemas.openxmlformats.org/officeDocument/2006/math" xmlns="" xmlns:mv="urn:schemas-microsoft-com:mac:vml">
                      <m:oMathParaPr>
                        <m:jc m:val="centerGroup"/>
                      </m:oMathParaPr>
                      <m:oMath xmlns:m="http://schemas.openxmlformats.org/officeDocument/2006/math">
                        <m:r>
                          <m:rPr>
                            <m:nor/>
                          </m:rPr>
                          <a:rPr lang="en-US" sz="2000" dirty="0"/>
                          <m:t> </m:t>
                        </m:r>
                        <m:sSub>
                          <m:sSubPr>
                            <m:ctrlPr>
                              <a:rPr lang="en-US" sz="2000" b="1" i="1">
                                <a:latin typeface="Cambria Math" panose="02040503050406030204" pitchFamily="18" charset="0"/>
                              </a:rPr>
                            </m:ctrlPr>
                          </m:sSubPr>
                          <m:e>
                            <m:r>
                              <a:rPr lang="en-US" sz="2000" b="1" i="1">
                                <a:latin typeface="Cambria Math" panose="02040503050406030204" pitchFamily="18" charset="0"/>
                              </a:rPr>
                              <m:t>𝑪</m:t>
                            </m:r>
                          </m:e>
                          <m:sub>
                            <m:r>
                              <a:rPr lang="en-US" sz="2000" b="1" i="1" smtClean="0">
                                <a:latin typeface="Cambria Math" panose="02040503050406030204" pitchFamily="18" charset="0"/>
                              </a:rPr>
                              <m:t>𝟐</m:t>
                            </m:r>
                          </m:sub>
                        </m:sSub>
                        <m:r>
                          <a:rPr lang="en-US" sz="2000" b="1" i="1" smtClean="0">
                            <a:solidFill>
                              <a:schemeClr val="tx1"/>
                            </a:solidFill>
                            <a:latin typeface="Cambria Math" panose="02040503050406030204" pitchFamily="18" charset="0"/>
                          </a:rPr>
                          <m:t>∧</m:t>
                        </m:r>
                      </m:oMath>
                    </m:oMathPara>
                  </a14:m>
                  <a:endParaRPr lang="en-US" sz="2000" dirty="0" smtClean="0">
                    <a:solidFill>
                      <a:schemeClr val="tx1"/>
                    </a:solidFill>
                  </a:endParaRPr>
                </a:p>
                <a:p>
                  <a14:m>
                    <m:oMathPara xmlns:m="http://schemas.openxmlformats.org/officeDocument/2006/math" xmlns="" xmlns:mv="urn:schemas-microsoft-com:mac:vml">
                      <m:oMathParaPr>
                        <m:jc m:val="centerGroup"/>
                      </m:oMathParaPr>
                      <m:oMath xmlns:m="http://schemas.openxmlformats.org/officeDocument/2006/math">
                        <m:r>
                          <m:rPr>
                            <m:nor/>
                          </m:rPr>
                          <a:rPr lang="en-US" sz="2000" dirty="0"/>
                          <m:t> </m:t>
                        </m:r>
                        <m:sSub>
                          <m:sSubPr>
                            <m:ctrlPr>
                              <a:rPr lang="en-US" sz="2000" b="1" i="1">
                                <a:latin typeface="Cambria Math" panose="02040503050406030204" pitchFamily="18" charset="0"/>
                              </a:rPr>
                            </m:ctrlPr>
                          </m:sSubPr>
                          <m:e>
                            <m:r>
                              <a:rPr lang="en-US" sz="2000" b="1" i="1">
                                <a:latin typeface="Cambria Math" panose="02040503050406030204" pitchFamily="18" charset="0"/>
                              </a:rPr>
                              <m:t>𝑪</m:t>
                            </m:r>
                          </m:e>
                          <m:sub>
                            <m:r>
                              <a:rPr lang="en-US" sz="2000" b="1" i="1" smtClean="0">
                                <a:latin typeface="Cambria Math" panose="02040503050406030204" pitchFamily="18" charset="0"/>
                              </a:rPr>
                              <m:t>𝟑</m:t>
                            </m:r>
                          </m:sub>
                        </m:sSub>
                        <m:r>
                          <a:rPr lang="en-US" sz="2000" b="1" i="1" smtClean="0">
                            <a:solidFill>
                              <a:schemeClr val="bg1"/>
                            </a:solidFill>
                            <a:latin typeface="Cambria Math" panose="02040503050406030204" pitchFamily="18" charset="0"/>
                          </a:rPr>
                          <m:t>∧</m:t>
                        </m:r>
                      </m:oMath>
                    </m:oMathPara>
                  </a14:m>
                  <a:endParaRPr lang="en-US" sz="2000" dirty="0">
                    <a:solidFill>
                      <a:schemeClr val="bg1"/>
                    </a:solidFill>
                  </a:endParaRPr>
                </a:p>
              </p:txBody>
            </p:sp>
          </mc:Choice>
          <mc:Fallback>
            <p:sp>
              <p:nvSpPr>
                <p:cNvPr id="24" name="TextBox 23"/>
                <p:cNvSpPr txBox="1">
                  <a:spLocks noRot="1" noChangeAspect="1" noMove="1" noResize="1" noEditPoints="1" noAdjustHandles="1" noChangeArrowheads="1" noChangeShapeType="1" noTextEdit="1"/>
                </p:cNvSpPr>
                <p:nvPr/>
              </p:nvSpPr>
              <p:spPr>
                <a:xfrm>
                  <a:off x="5838940" y="3045986"/>
                  <a:ext cx="1211855" cy="1015663"/>
                </a:xfrm>
                <a:prstGeom prst="rect">
                  <a:avLst/>
                </a:prstGeom>
                <a:blipFill rotWithShape="0">
                  <a:blip r:embed="rId6"/>
                  <a:stretch>
                    <a:fillRect/>
                  </a:stretch>
                </a:blipFill>
              </p:spPr>
              <p:txBody>
                <a:bodyPr/>
                <a:lstStyle/>
                <a:p>
                  <a:r>
                    <a:rPr lang="en-US">
                      <a:noFill/>
                    </a:rPr>
                    <a:t> </a:t>
                  </a:r>
                </a:p>
              </p:txBody>
            </p:sp>
          </mc:Fallback>
        </mc:AlternateContent>
      </p:grpSp>
      <p:sp>
        <p:nvSpPr>
          <p:cNvPr id="5" name="Title 4"/>
          <p:cNvSpPr>
            <a:spLocks noGrp="1"/>
          </p:cNvSpPr>
          <p:nvPr>
            <p:ph type="title"/>
          </p:nvPr>
        </p:nvSpPr>
        <p:spPr/>
        <p:txBody>
          <a:bodyPr/>
          <a:lstStyle/>
          <a:p>
            <a:r>
              <a:rPr lang="en-US" dirty="0" smtClean="0"/>
              <a:t>Iteration 2 and beyond</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graphicFrame>
        <p:nvGraphicFramePr>
          <p:cNvPr id="34" name="Diagram 33"/>
          <p:cNvGraphicFramePr/>
          <p:nvPr>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895876290"/>
              </p:ext>
            </p:extLst>
          </p:nvPr>
        </p:nvGraphicFramePr>
        <p:xfrm>
          <a:off x="1826534" y="1901972"/>
          <a:ext cx="4067907" cy="2274376"/>
        </p:xfrm>
        <a:graphic>
          <a:graphicData uri="http://schemas.openxmlformats.org/drawingml/2006/diagram">
            <a:relIds xmlns:dgm="http://schemas.openxmlformats.org/drawingml/2006/diagram" xmlns:r="http://schemas.openxmlformats.org/officeDocument/2006/relationships" r:dm="rId7" r:lo="rId8" r:qs="rId9" r:cs="rId10"/>
          </a:graphicData>
        </a:graphic>
      </p:graphicFrame>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35" name="TextBox 34"/>
              <p:cNvSpPr txBox="1"/>
              <p:nvPr/>
            </p:nvSpPr>
            <p:spPr>
              <a:xfrm>
                <a:off x="3270751" y="4053254"/>
                <a:ext cx="1149958" cy="400110"/>
              </a:xfrm>
              <a:prstGeom prst="rect">
                <a:avLst/>
              </a:prstGeom>
              <a:noFill/>
            </p:spPr>
            <p:txBody>
              <a:bodyPr wrap="square" rtlCol="0">
                <a:spAutoFit/>
              </a:bodyPr>
              <a:lstStyle/>
              <a:p>
                <a:pPr algn="ctr"/>
                <a:r>
                  <a:rPr lang="en-US" sz="2000" dirty="0">
                    <a:solidFill>
                      <a:srgbClr val="FF0000"/>
                    </a:solidFill>
                  </a:rPr>
                  <a:t>a</a:t>
                </a:r>
                <a:r>
                  <a:rPr lang="en-US" sz="2000" baseline="-25000" dirty="0">
                    <a:solidFill>
                      <a:srgbClr val="FF0000"/>
                    </a:solidFill>
                  </a:rPr>
                  <a:t>1</a:t>
                </a:r>
                <a14:m>
                  <m:oMath xmlns:m="http://schemas.openxmlformats.org/officeDocument/2006/math" xmlns="" xmlns:mv="urn:schemas-microsoft-com:mac:vml">
                    <m:r>
                      <m:rPr>
                        <m:nor/>
                      </m:rPr>
                      <a:rPr lang="en-US" sz="2000" dirty="0">
                        <a:solidFill>
                          <a:srgbClr val="00B050"/>
                        </a:solidFill>
                      </a:rPr>
                      <m:t>b</m:t>
                    </m:r>
                    <m:r>
                      <m:rPr>
                        <m:nor/>
                      </m:rPr>
                      <a:rPr lang="en-US" sz="2000" baseline="-25000" dirty="0">
                        <a:solidFill>
                          <a:srgbClr val="00B050"/>
                        </a:solidFill>
                      </a:rPr>
                      <m:t>0</m:t>
                    </m:r>
                  </m:oMath>
                </a14:m>
                <a:r>
                  <a:rPr lang="en-US" sz="2000" dirty="0">
                    <a:solidFill>
                      <a:srgbClr val="FF0000"/>
                    </a:solidFill>
                  </a:rPr>
                  <a:t>c</a:t>
                </a:r>
                <a:r>
                  <a:rPr lang="en-US" sz="2000" baseline="-25000" dirty="0">
                    <a:solidFill>
                      <a:srgbClr val="FF0000"/>
                    </a:solidFill>
                  </a:rPr>
                  <a:t>1</a:t>
                </a:r>
                <a:r>
                  <a:rPr lang="en-US" sz="2000" dirty="0">
                    <a:solidFill>
                      <a:srgbClr val="00B050"/>
                    </a:solidFill>
                  </a:rPr>
                  <a:t>d</a:t>
                </a:r>
                <a:r>
                  <a:rPr lang="en-US" sz="2000" baseline="-25000" dirty="0">
                    <a:solidFill>
                      <a:srgbClr val="00B050"/>
                    </a:solidFill>
                  </a:rPr>
                  <a:t>0</a:t>
                </a:r>
                <a:endParaRPr lang="en-US" sz="2000" dirty="0"/>
              </a:p>
            </p:txBody>
          </p:sp>
        </mc:Choice>
        <mc:Fallback>
          <p:sp>
            <p:nvSpPr>
              <p:cNvPr id="35" name="TextBox 34"/>
              <p:cNvSpPr txBox="1">
                <a:spLocks noRot="1" noChangeAspect="1" noMove="1" noResize="1" noEditPoints="1" noAdjustHandles="1" noChangeArrowheads="1" noChangeShapeType="1" noTextEdit="1"/>
              </p:cNvSpPr>
              <p:nvPr/>
            </p:nvSpPr>
            <p:spPr>
              <a:xfrm>
                <a:off x="3270751" y="4053254"/>
                <a:ext cx="1149958" cy="400110"/>
              </a:xfrm>
              <a:prstGeom prst="rect">
                <a:avLst/>
              </a:prstGeom>
              <a:blipFill rotWithShape="0">
                <a:blip r:embed="rId12"/>
                <a:stretch>
                  <a:fillRect t="-7576" b="-27273"/>
                </a:stretch>
              </a:blipFill>
            </p:spPr>
            <p:txBody>
              <a:bodyPr/>
              <a:lstStyle/>
              <a:p>
                <a:r>
                  <a:rPr lang="en-US">
                    <a:noFill/>
                  </a:rPr>
                  <a:t> </a:t>
                </a:r>
              </a:p>
            </p:txBody>
          </p:sp>
        </mc:Fallback>
      </mc:AlternateContent>
      <p:graphicFrame>
        <p:nvGraphicFramePr>
          <p:cNvPr id="36" name="Table 35"/>
          <p:cNvGraphicFramePr>
            <a:graphicFrameLocks noGrp="1"/>
          </p:cNvGraphicFramePr>
          <p:nvPr>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760348955"/>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b</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FF0000"/>
                          </a:solidFill>
                        </a:rPr>
                        <a:t>a</a:t>
                      </a:r>
                      <a:r>
                        <a:rPr lang="en-US" sz="2000" baseline="-25000" dirty="0" smtClean="0">
                          <a:solidFill>
                            <a:srgbClr val="FF0000"/>
                          </a:solidFill>
                        </a:rPr>
                        <a:t>1</a:t>
                      </a:r>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1" dirty="0" smtClean="0">
                          <a:solidFill>
                            <a:schemeClr val="tx1"/>
                          </a:solidFill>
                        </a:rPr>
                        <a:t>     </a:t>
                      </a:r>
                      <a:r>
                        <a:rPr lang="en-US" sz="1600" b="1" baseline="0" dirty="0" smtClean="0">
                          <a:solidFill>
                            <a:schemeClr val="tx1"/>
                          </a:solidFill>
                        </a:rPr>
                        <a:t> </a:t>
                      </a:r>
                      <a:r>
                        <a:rPr lang="en-US" sz="2000" b="1" baseline="0" dirty="0" smtClean="0">
                          <a:solidFill>
                            <a:schemeClr val="tx1"/>
                          </a:solidFill>
                        </a:rPr>
                        <a:t> </a:t>
                      </a:r>
                      <a:r>
                        <a:rPr lang="en-US" sz="2000" b="1" dirty="0" smtClean="0">
                          <a:solidFill>
                            <a:schemeClr val="tx1"/>
                          </a:solidFill>
                        </a:rPr>
                        <a:t>(6/16)</a:t>
                      </a:r>
                      <a:endParaRPr lang="en-US" sz="2000" dirty="0" smtClean="0">
                        <a:solidFill>
                          <a:schemeClr val="tx1"/>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c</a:t>
                      </a:r>
                      <a:r>
                        <a:rPr lang="en-US" sz="2000" baseline="-25000" dirty="0" smtClean="0">
                          <a:solidFill>
                            <a:srgbClr val="00B050"/>
                          </a:solidFill>
                        </a:rPr>
                        <a:t>0</a:t>
                      </a:r>
                      <a:r>
                        <a:rPr lang="en-US" sz="2000" dirty="0" smtClean="0">
                          <a:solidFill>
                            <a:schemeClr val="tx1"/>
                          </a:solidFill>
                        </a:rPr>
                        <a:t>, </a:t>
                      </a:r>
                      <a:r>
                        <a:rPr lang="en-US" sz="2000" dirty="0" smtClean="0">
                          <a:solidFill>
                            <a:srgbClr val="FF0000"/>
                          </a:solidFill>
                        </a:rPr>
                        <a:t>a</a:t>
                      </a:r>
                      <a:r>
                        <a:rPr lang="en-US" sz="2000" baseline="-25000" dirty="0" smtClean="0">
                          <a:solidFill>
                            <a:srgbClr val="FF0000"/>
                          </a:solidFill>
                        </a:rPr>
                        <a:t>1</a:t>
                      </a:r>
                      <a:r>
                        <a:rPr lang="en-US" sz="2000" baseline="0" dirty="0" smtClean="0">
                          <a:solidFill>
                            <a:srgbClr val="00B050"/>
                          </a:solidFill>
                        </a:rPr>
                        <a:t>c</a:t>
                      </a:r>
                      <a:r>
                        <a:rPr lang="en-US" sz="2000" baseline="-25000" dirty="0" smtClean="0">
                          <a:solidFill>
                            <a:srgbClr val="00B050"/>
                          </a:solidFill>
                        </a:rPr>
                        <a:t>0</a:t>
                      </a:r>
                      <a:r>
                        <a:rPr lang="en-US" sz="2000" dirty="0" smtClean="0">
                          <a:solidFill>
                            <a:schemeClr val="tx1"/>
                          </a:solidFill>
                        </a:rPr>
                        <a:t>, </a:t>
                      </a:r>
                      <a:r>
                        <a:rPr lang="en-US" sz="2000" dirty="0" smtClean="0">
                          <a:solidFill>
                            <a:srgbClr val="FF0000"/>
                          </a:solidFill>
                        </a:rPr>
                        <a:t>a</a:t>
                      </a:r>
                      <a:r>
                        <a:rPr lang="en-US" sz="2000" baseline="-25000" dirty="0" smtClean="0">
                          <a:solidFill>
                            <a:srgbClr val="FF0000"/>
                          </a:solidFill>
                        </a:rPr>
                        <a:t>1</a:t>
                      </a:r>
                      <a:r>
                        <a:rPr lang="en-US" sz="2000" baseline="0" dirty="0" smtClean="0">
                          <a:solidFill>
                            <a:srgbClr val="FF0000"/>
                          </a:solidFill>
                        </a:rPr>
                        <a:t>c</a:t>
                      </a:r>
                      <a:r>
                        <a:rPr lang="en-US" sz="2000" baseline="-25000" dirty="0" smtClean="0">
                          <a:solidFill>
                            <a:srgbClr val="FF0000"/>
                          </a:solidFill>
                        </a:rPr>
                        <a:t>1</a:t>
                      </a:r>
                      <a:r>
                        <a:rPr lang="en-US" sz="2000" dirty="0" smtClean="0">
                          <a:solidFill>
                            <a:schemeClr val="tx1"/>
                          </a:solidFill>
                        </a:rPr>
                        <a:t>, </a:t>
                      </a: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FF0000"/>
                          </a:solidFill>
                        </a:rPr>
                        <a:t>c</a:t>
                      </a:r>
                      <a:r>
                        <a:rPr lang="en-US" sz="2000" baseline="-25000" dirty="0" smtClean="0">
                          <a:solidFill>
                            <a:srgbClr val="FF0000"/>
                          </a:solidFill>
                        </a:rPr>
                        <a:t>1</a:t>
                      </a:r>
                      <a:r>
                        <a:rPr lang="en-US" sz="2000" dirty="0" smtClean="0">
                          <a:solidFill>
                            <a:schemeClr val="tx1"/>
                          </a:solidFill>
                        </a:rPr>
                        <a:t>        </a:t>
                      </a:r>
                      <a:r>
                        <a:rPr lang="en-US" sz="2000" b="1" dirty="0" smtClean="0">
                          <a:solidFill>
                            <a:schemeClr val="tx1"/>
                          </a:solidFill>
                        </a:rPr>
                        <a:t>(16/16)</a:t>
                      </a:r>
                    </a:p>
                  </a:txBody>
                  <a:tcPr marR="0"/>
                </a:tc>
              </a:tr>
            </a:tbl>
          </a:graphicData>
        </a:graphic>
      </p:graphicFrame>
      <p:sp>
        <p:nvSpPr>
          <p:cNvPr id="13" name="TextBox 12"/>
          <p:cNvSpPr txBox="1"/>
          <p:nvPr/>
        </p:nvSpPr>
        <p:spPr>
          <a:xfrm>
            <a:off x="1393665" y="1444832"/>
            <a:ext cx="1361520" cy="400110"/>
          </a:xfrm>
          <a:prstGeom prst="rect">
            <a:avLst/>
          </a:prstGeom>
          <a:noFill/>
        </p:spPr>
        <p:txBody>
          <a:bodyPr wrap="square" rtlCol="0">
            <a:spAutoFit/>
          </a:bodyPr>
          <a:lstStyle/>
          <a:p>
            <a:r>
              <a:rPr lang="en-US" sz="2000" b="1" dirty="0" smtClean="0"/>
              <a:t>Iteration 3</a:t>
            </a:r>
            <a:endParaRPr lang="en-US" sz="2000" b="1" dirty="0"/>
          </a:p>
        </p:txBody>
      </p:sp>
      <p:sp>
        <p:nvSpPr>
          <p:cNvPr id="7" name="Rectangular Callout 6"/>
          <p:cNvSpPr/>
          <p:nvPr/>
        </p:nvSpPr>
        <p:spPr>
          <a:xfrm>
            <a:off x="6687914" y="3717726"/>
            <a:ext cx="2256817" cy="885654"/>
          </a:xfrm>
          <a:prstGeom prst="wedgeRectCallout">
            <a:avLst>
              <a:gd name="adj1" fmla="val -26715"/>
              <a:gd name="adj2" fmla="val -90172"/>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q</a:t>
            </a:r>
            <a:r>
              <a:rPr lang="en-US" sz="2400" b="1" baseline="-25000" dirty="0" smtClean="0">
                <a:solidFill>
                  <a:srgbClr val="FF0000"/>
                </a:solidFill>
              </a:rPr>
              <a:t>2</a:t>
            </a:r>
            <a:r>
              <a:rPr lang="en-US" sz="2400" b="1" dirty="0" smtClean="0">
                <a:solidFill>
                  <a:srgbClr val="FF0000"/>
                </a:solidFill>
              </a:rPr>
              <a:t> </a:t>
            </a:r>
            <a:r>
              <a:rPr lang="en-US" sz="2400" b="1" dirty="0">
                <a:solidFill>
                  <a:srgbClr val="FF0000"/>
                </a:solidFill>
              </a:rPr>
              <a:t>is </a:t>
            </a:r>
            <a:r>
              <a:rPr lang="en-US" sz="2400" b="1" dirty="0" smtClean="0">
                <a:solidFill>
                  <a:srgbClr val="FF0000"/>
                </a:solidFill>
              </a:rPr>
              <a:t>impossible to prove.</a:t>
            </a:r>
            <a:endParaRPr lang="en-US" sz="2400" b="1" dirty="0">
              <a:solidFill>
                <a:srgbClr val="FF0000"/>
              </a:solidFill>
            </a:endParaRPr>
          </a:p>
        </p:txBody>
      </p:sp>
      <p:sp>
        <p:nvSpPr>
          <p:cNvPr id="17" name="TextBox 16"/>
          <p:cNvSpPr txBox="1"/>
          <p:nvPr/>
        </p:nvSpPr>
        <p:spPr>
          <a:xfrm>
            <a:off x="2794450" y="5557892"/>
            <a:ext cx="1498880" cy="400110"/>
          </a:xfrm>
          <a:prstGeom prst="rect">
            <a:avLst/>
          </a:prstGeom>
          <a:noFill/>
        </p:spPr>
        <p:txBody>
          <a:bodyPr wrap="square" rtlCol="0">
            <a:spAutoFit/>
          </a:bodyPr>
          <a:lstStyle/>
          <a:p>
            <a:pPr algn="ctr"/>
            <a:r>
              <a:rPr lang="en-US" sz="2000" dirty="0" smtClean="0"/>
              <a:t>Impossibility</a:t>
            </a:r>
            <a:endParaRPr lang="en-US" sz="2000" dirty="0"/>
          </a:p>
        </p:txBody>
      </p:sp>
      <p:pic>
        <p:nvPicPr>
          <p:cNvPr id="18" name="Picture 17"/>
          <p:cNvPicPr>
            <a:picLocks noChangeAspect="1"/>
          </p:cNvPicPr>
          <p:nvPr/>
        </p:nvPicPr>
        <p:blipFill>
          <a:blip r:embed="rId13"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656508" y="5654300"/>
            <a:ext cx="207295" cy="207295"/>
          </a:xfrm>
          <a:prstGeom prst="rect">
            <a:avLst/>
          </a:prstGeom>
        </p:spPr>
      </p:pic>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20" name="TextBox 19"/>
              <p:cNvSpPr txBox="1"/>
              <p:nvPr/>
            </p:nvSpPr>
            <p:spPr>
              <a:xfrm>
                <a:off x="2975160" y="1612417"/>
                <a:ext cx="1658566" cy="400110"/>
              </a:xfrm>
              <a:prstGeom prst="rect">
                <a:avLst/>
              </a:prstGeom>
              <a:noFill/>
            </p:spPr>
            <p:txBody>
              <a:bodyPr wrap="square" rtlCol="0">
                <a:spAutoFit/>
              </a:bodyPr>
              <a:lstStyle/>
              <a:p>
                <a:r>
                  <a:rPr lang="en-US" sz="2000" dirty="0" smtClean="0"/>
                  <a:t>Derivation</a:t>
                </a:r>
                <a14:m>
                  <m:oMath xmlns:m="http://schemas.openxmlformats.org/officeDocument/2006/math" xmlns="" xmlns:mv="urn:schemas-microsoft-com:mac:vml">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 </m:t>
                        </m:r>
                        <m:r>
                          <a:rPr lang="en-US" sz="2000" b="1" i="1" smtClean="0">
                            <a:latin typeface="Cambria Math" panose="02040503050406030204" pitchFamily="18" charset="0"/>
                          </a:rPr>
                          <m:t>𝑫</m:t>
                        </m:r>
                      </m:e>
                      <m:sub>
                        <m:r>
                          <a:rPr lang="en-US" sz="2000" b="1" i="1" smtClean="0">
                            <a:latin typeface="Cambria Math" panose="02040503050406030204" pitchFamily="18" charset="0"/>
                          </a:rPr>
                          <m:t>𝟑</m:t>
                        </m:r>
                      </m:sub>
                    </m:sSub>
                  </m:oMath>
                </a14:m>
                <a:endParaRPr lang="en-US" sz="2000" b="1" dirty="0"/>
              </a:p>
            </p:txBody>
          </p:sp>
        </mc:Choice>
        <mc:Fallback>
          <p:sp>
            <p:nvSpPr>
              <p:cNvPr id="20" name="TextBox 19"/>
              <p:cNvSpPr txBox="1">
                <a:spLocks noRot="1" noChangeAspect="1" noMove="1" noResize="1" noEditPoints="1" noAdjustHandles="1" noChangeArrowheads="1" noChangeShapeType="1" noTextEdit="1"/>
              </p:cNvSpPr>
              <p:nvPr/>
            </p:nvSpPr>
            <p:spPr>
              <a:xfrm>
                <a:off x="2975160" y="1612417"/>
                <a:ext cx="1658566" cy="400110"/>
              </a:xfrm>
              <a:prstGeom prst="rect">
                <a:avLst/>
              </a:prstGeom>
              <a:blipFill rotWithShape="0">
                <a:blip r:embed="rId14"/>
                <a:stretch>
                  <a:fillRect l="-3676" t="-7692" b="-29231"/>
                </a:stretch>
              </a:blipFill>
            </p:spPr>
            <p:txBody>
              <a:bodyPr/>
              <a:lstStyle/>
              <a:p>
                <a:r>
                  <a:rPr lang="en-US">
                    <a:noFill/>
                  </a:rPr>
                  <a:t> </a:t>
                </a:r>
              </a:p>
            </p:txBody>
          </p:sp>
        </mc:Fallback>
      </mc:AlternateContent>
      <p:sp>
        <p:nvSpPr>
          <p:cNvPr id="25" name="Rectangular Callout 24"/>
          <p:cNvSpPr/>
          <p:nvPr/>
        </p:nvSpPr>
        <p:spPr>
          <a:xfrm>
            <a:off x="633920" y="3726222"/>
            <a:ext cx="2208355" cy="885654"/>
          </a:xfrm>
          <a:prstGeom prst="wedgeRectCallout">
            <a:avLst>
              <a:gd name="adj1" fmla="val 34111"/>
              <a:gd name="adj2" fmla="val -110103"/>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B0F0"/>
                </a:solidFill>
              </a:rPr>
              <a:t>q</a:t>
            </a:r>
            <a:r>
              <a:rPr lang="en-US" sz="2800" b="1" baseline="-25000" dirty="0">
                <a:solidFill>
                  <a:srgbClr val="00B0F0"/>
                </a:solidFill>
              </a:rPr>
              <a:t>1</a:t>
            </a:r>
            <a:r>
              <a:rPr lang="en-US" sz="2800" b="1" dirty="0">
                <a:solidFill>
                  <a:srgbClr val="00B0F0"/>
                </a:solidFill>
              </a:rPr>
              <a:t> is proven.</a:t>
            </a:r>
          </a:p>
        </p:txBody>
      </p:sp>
      <p:pic>
        <p:nvPicPr>
          <p:cNvPr id="26" name="Picture 25"/>
          <p:cNvPicPr>
            <a:picLocks noChangeAspect="1"/>
          </p:cNvPicPr>
          <p:nvPr/>
        </p:nvPicPr>
        <p:blipFill>
          <a:blip r:embed="rId15"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755660" y="5286011"/>
            <a:ext cx="275885" cy="206914"/>
          </a:xfrm>
          <a:prstGeom prst="rect">
            <a:avLst/>
          </a:prstGeom>
        </p:spPr>
      </p:pic>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27" name="TextBox 26"/>
              <p:cNvSpPr txBox="1"/>
              <p:nvPr/>
            </p:nvSpPr>
            <p:spPr>
              <a:xfrm>
                <a:off x="3031545" y="5204802"/>
                <a:ext cx="1070863" cy="400110"/>
              </a:xfrm>
              <a:prstGeom prst="rect">
                <a:avLst/>
              </a:prstGeom>
              <a:noFill/>
            </p:spPr>
            <p:txBody>
              <a:bodyPr wrap="square" rtlCol="0">
                <a:spAutoFit/>
              </a:bodyPr>
              <a:lstStyle/>
              <a:p>
                <a:pPr algn="ctr"/>
                <a:r>
                  <a:rPr lang="en-US" sz="2000" dirty="0">
                    <a:solidFill>
                      <a:srgbClr val="FF0000"/>
                    </a:solidFill>
                  </a:rPr>
                  <a:t>a</a:t>
                </a:r>
                <a:r>
                  <a:rPr lang="en-US" sz="2000" baseline="-25000" dirty="0">
                    <a:solidFill>
                      <a:srgbClr val="FF0000"/>
                    </a:solidFill>
                  </a:rPr>
                  <a:t>1</a:t>
                </a:r>
                <a14:m>
                  <m:oMath xmlns:m="http://schemas.openxmlformats.org/officeDocument/2006/math" xmlns="" xmlns:mv="urn:schemas-microsoft-com:mac:vml">
                    <m:r>
                      <m:rPr>
                        <m:nor/>
                      </m:rPr>
                      <a:rPr lang="en-US" sz="2000" dirty="0">
                        <a:solidFill>
                          <a:srgbClr val="00B050"/>
                        </a:solidFill>
                      </a:rPr>
                      <m:t>b</m:t>
                    </m:r>
                    <m:r>
                      <m:rPr>
                        <m:nor/>
                      </m:rPr>
                      <a:rPr lang="en-US" sz="2000" baseline="-25000" dirty="0">
                        <a:solidFill>
                          <a:srgbClr val="00B050"/>
                        </a:solidFill>
                      </a:rPr>
                      <m:t>0</m:t>
                    </m:r>
                  </m:oMath>
                </a14:m>
                <a:r>
                  <a:rPr lang="en-US" sz="2000" dirty="0">
                    <a:solidFill>
                      <a:srgbClr val="FF0000"/>
                    </a:solidFill>
                  </a:rPr>
                  <a:t>c</a:t>
                </a:r>
                <a:r>
                  <a:rPr lang="en-US" sz="2000" baseline="-25000" dirty="0">
                    <a:solidFill>
                      <a:srgbClr val="FF0000"/>
                    </a:solidFill>
                  </a:rPr>
                  <a:t>1</a:t>
                </a:r>
                <a:r>
                  <a:rPr lang="en-US" sz="2000" dirty="0">
                    <a:solidFill>
                      <a:srgbClr val="00B050"/>
                    </a:solidFill>
                  </a:rPr>
                  <a:t>d</a:t>
                </a:r>
                <a:r>
                  <a:rPr lang="en-US" sz="2000" baseline="-25000" dirty="0">
                    <a:solidFill>
                      <a:srgbClr val="00B050"/>
                    </a:solidFill>
                  </a:rPr>
                  <a:t>0</a:t>
                </a:r>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3031545" y="5204802"/>
                <a:ext cx="1070863" cy="400110"/>
              </a:xfrm>
              <a:prstGeom prst="rect">
                <a:avLst/>
              </a:prstGeom>
              <a:blipFill rotWithShape="0">
                <a:blip r:embed="rId16"/>
                <a:stretch>
                  <a:fillRect l="-1136" t="-7692" b="-29231"/>
                </a:stretch>
              </a:blipFill>
            </p:spPr>
            <p:txBody>
              <a:bodyPr/>
              <a:lstStyle/>
              <a:p>
                <a:r>
                  <a:rPr lang="en-US">
                    <a:noFill/>
                  </a:rPr>
                  <a:t> </a:t>
                </a:r>
              </a:p>
            </p:txBody>
          </p:sp>
        </mc:Fallback>
      </mc:AlternateContent>
      <p:sp>
        <p:nvSpPr>
          <p:cNvPr id="19" name="Date Placeholder 18"/>
          <p:cNvSpPr>
            <a:spLocks noGrp="1"/>
          </p:cNvSpPr>
          <p:nvPr>
            <p:ph type="dt" sz="half" idx="10"/>
          </p:nvPr>
        </p:nvSpPr>
        <p:spPr/>
        <p:txBody>
          <a:bodyPr/>
          <a:lstStyle/>
          <a:p>
            <a:fld id="{3CA69305-45A9-E74E-B7CF-39505F3FCEBF}" type="datetime1">
              <a:rPr lang="en-US" smtClean="0"/>
              <a:t>6/3/15</a:t>
            </a:fld>
            <a:endParaRPr lang="en-US" dirty="0"/>
          </a:p>
        </p:txBody>
      </p:sp>
    </p:spTree>
    <p:custDataLst>
      <p:tags r:id="rId1"/>
    </p:custDataLst>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182202536"/>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advTm="11154"/>
    </mc:Choice>
    <mc:Fallback>
      <mp:transition xmlns:mp="http://schemas.microsoft.com/office/mac/powerpoint/2008/main" spd="slow" advTm="111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p:bld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Mixing counterexamples</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pic>
        <p:nvPicPr>
          <p:cNvPr id="8" name="Picture 7"/>
          <p:cNvPicPr>
            <a:picLocks noChangeAspect="1"/>
          </p:cNvPicPr>
          <p:nvPr/>
        </p:nvPicPr>
        <p:blipFill>
          <a:blip r:embed="rId4"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401608" y="2326919"/>
            <a:ext cx="4293721" cy="2425952"/>
          </a:xfrm>
          <a:prstGeom prst="rect">
            <a:avLst/>
          </a:prstGeom>
        </p:spPr>
      </p:pic>
      <p:pic>
        <p:nvPicPr>
          <p:cNvPr id="17" name="Picture 16"/>
          <p:cNvPicPr>
            <a:picLocks noChangeAspect="1"/>
          </p:cNvPicPr>
          <p:nvPr/>
        </p:nvPicPr>
        <p:blipFill>
          <a:blip r:embed="rId5"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5591566" y="2454118"/>
            <a:ext cx="2442425" cy="2298753"/>
          </a:xfrm>
          <a:prstGeom prst="rect">
            <a:avLst/>
          </a:prstGeom>
        </p:spPr>
      </p:pic>
      <p:sp>
        <p:nvSpPr>
          <p:cNvPr id="18" name="TextBox 17"/>
          <p:cNvSpPr txBox="1"/>
          <p:nvPr/>
        </p:nvSpPr>
        <p:spPr>
          <a:xfrm>
            <a:off x="1639092" y="1598504"/>
            <a:ext cx="1818751" cy="400110"/>
          </a:xfrm>
          <a:prstGeom prst="rect">
            <a:avLst/>
          </a:prstGeom>
          <a:noFill/>
        </p:spPr>
        <p:txBody>
          <a:bodyPr wrap="square" rtlCol="0">
            <a:spAutoFit/>
          </a:bodyPr>
          <a:lstStyle/>
          <a:p>
            <a:pPr algn="ctr"/>
            <a:r>
              <a:rPr lang="en-US" sz="2000" dirty="0" smtClean="0"/>
              <a:t>Iteration</a:t>
            </a:r>
            <a:r>
              <a:rPr lang="en-US" dirty="0" smtClean="0"/>
              <a:t> 1</a:t>
            </a:r>
            <a:endParaRPr lang="en-US" dirty="0"/>
          </a:p>
        </p:txBody>
      </p:sp>
      <p:sp>
        <p:nvSpPr>
          <p:cNvPr id="20" name="TextBox 19"/>
          <p:cNvSpPr txBox="1"/>
          <p:nvPr/>
        </p:nvSpPr>
        <p:spPr>
          <a:xfrm>
            <a:off x="5726573" y="1598504"/>
            <a:ext cx="1818751" cy="400110"/>
          </a:xfrm>
          <a:prstGeom prst="rect">
            <a:avLst/>
          </a:prstGeom>
          <a:noFill/>
        </p:spPr>
        <p:txBody>
          <a:bodyPr wrap="square" rtlCol="0">
            <a:spAutoFit/>
          </a:bodyPr>
          <a:lstStyle/>
          <a:p>
            <a:pPr algn="ctr"/>
            <a:r>
              <a:rPr lang="en-US" sz="2000" dirty="0" smtClean="0"/>
              <a:t>Iteration</a:t>
            </a:r>
            <a:r>
              <a:rPr lang="en-US" dirty="0" smtClean="0"/>
              <a:t> 3</a:t>
            </a:r>
            <a:endParaRPr lang="en-US" dirty="0"/>
          </a:p>
        </p:txBody>
      </p:sp>
      <p:sp>
        <p:nvSpPr>
          <p:cNvPr id="21" name="Rectangle 20"/>
          <p:cNvSpPr/>
          <p:nvPr/>
        </p:nvSpPr>
        <p:spPr>
          <a:xfrm>
            <a:off x="1639092" y="3446585"/>
            <a:ext cx="732319" cy="22106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179356" y="3531756"/>
            <a:ext cx="732319" cy="22106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15" name="TextBox 14"/>
              <p:cNvSpPr txBox="1"/>
              <p:nvPr/>
            </p:nvSpPr>
            <p:spPr>
              <a:xfrm>
                <a:off x="1639092" y="5082041"/>
                <a:ext cx="1656767" cy="400110"/>
              </a:xfrm>
              <a:prstGeom prst="rect">
                <a:avLst/>
              </a:prstGeom>
              <a:noFill/>
            </p:spPr>
            <p:txBody>
              <a:bodyPr wrap="square" rtlCol="0">
                <a:spAutoFit/>
              </a:bodyPr>
              <a:lstStyle/>
              <a:p>
                <a:pPr algn="ctr">
                  <a:defRPr/>
                </a:pPr>
                <a:r>
                  <a:rPr lang="en-US" sz="2000" dirty="0">
                    <a:solidFill>
                      <a:srgbClr val="00B050"/>
                    </a:solidFill>
                  </a:rPr>
                  <a:t>a</a:t>
                </a:r>
                <a:r>
                  <a:rPr lang="en-US" sz="2000" baseline="-25000" dirty="0">
                    <a:solidFill>
                      <a:srgbClr val="00B050"/>
                    </a:solidFill>
                  </a:rPr>
                  <a:t>0</a:t>
                </a:r>
                <a14:m>
                  <m:oMath xmlns:m="http://schemas.openxmlformats.org/officeDocument/2006/math" xmlns="" xmlns:mv="urn:schemas-microsoft-com:mac:vml">
                    <m:r>
                      <a:rPr lang="en-US" sz="2000" i="1">
                        <a:latin typeface="Cambria Math" panose="02040503050406030204" pitchFamily="18" charset="0"/>
                      </a:rPr>
                      <m:t>∗</m:t>
                    </m:r>
                  </m:oMath>
                </a14:m>
                <a:r>
                  <a:rPr lang="en-US" sz="2000" dirty="0">
                    <a:solidFill>
                      <a:srgbClr val="00B050"/>
                    </a:solidFill>
                  </a:rPr>
                  <a:t>c</a:t>
                </a:r>
                <a:r>
                  <a:rPr lang="en-US" sz="2000" baseline="-25000" dirty="0">
                    <a:solidFill>
                      <a:srgbClr val="00B050"/>
                    </a:solidFill>
                  </a:rPr>
                  <a:t>0</a:t>
                </a:r>
                <a14:m>
                  <m:oMath xmlns:m="http://schemas.openxmlformats.org/officeDocument/2006/math" xmlns="" xmlns:mv="urn:schemas-microsoft-com:mac:vml">
                    <m:r>
                      <a:rPr lang="en-US" sz="2000" i="1">
                        <a:latin typeface="Cambria Math" panose="02040503050406030204" pitchFamily="18" charset="0"/>
                      </a:rPr>
                      <m:t>∗</m:t>
                    </m:r>
                  </m:oMath>
                </a14:m>
                <a:endParaRPr lang="en-US" sz="2000" dirty="0"/>
              </a:p>
            </p:txBody>
          </p:sp>
        </mc:Choice>
        <mc:Fallback>
          <p:sp>
            <p:nvSpPr>
              <p:cNvPr id="15" name="TextBox 14"/>
              <p:cNvSpPr txBox="1">
                <a:spLocks noRot="1" noChangeAspect="1" noMove="1" noResize="1" noEditPoints="1" noAdjustHandles="1" noChangeArrowheads="1" noChangeShapeType="1" noTextEdit="1"/>
              </p:cNvSpPr>
              <p:nvPr/>
            </p:nvSpPr>
            <p:spPr>
              <a:xfrm>
                <a:off x="1639092" y="5082041"/>
                <a:ext cx="1656767" cy="400110"/>
              </a:xfrm>
              <a:prstGeom prst="rect">
                <a:avLst/>
              </a:prstGeom>
              <a:blipFill rotWithShape="0">
                <a:blip r:embed="rId6"/>
                <a:stretch>
                  <a:fillRect t="-7692" b="-29231"/>
                </a:stretch>
              </a:blipFill>
            </p:spPr>
            <p:txBody>
              <a:bodyPr/>
              <a:lstStyle/>
              <a:p>
                <a:r>
                  <a:rPr lang="en-US">
                    <a:noFill/>
                  </a:rPr>
                  <a:t> </a:t>
                </a:r>
              </a:p>
            </p:txBody>
          </p:sp>
        </mc:Fallback>
      </mc:AlternateContent>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16" name="TextBox 15"/>
              <p:cNvSpPr txBox="1"/>
              <p:nvPr/>
            </p:nvSpPr>
            <p:spPr>
              <a:xfrm>
                <a:off x="5726573" y="5082041"/>
                <a:ext cx="1656767" cy="400110"/>
              </a:xfrm>
              <a:prstGeom prst="rect">
                <a:avLst/>
              </a:prstGeom>
              <a:noFill/>
            </p:spPr>
            <p:txBody>
              <a:bodyPr wrap="square" rtlCol="0">
                <a:spAutoFit/>
              </a:bodyPr>
              <a:lstStyle/>
              <a:p>
                <a:pPr algn="ctr">
                  <a:defRPr/>
                </a:pPr>
                <a:r>
                  <a:rPr lang="en-US" sz="2000" dirty="0">
                    <a:solidFill>
                      <a:srgbClr val="FF0000"/>
                    </a:solidFill>
                  </a:rPr>
                  <a:t>a</a:t>
                </a:r>
                <a:r>
                  <a:rPr lang="en-US" sz="2000" baseline="-25000" dirty="0" smtClean="0">
                    <a:solidFill>
                      <a:srgbClr val="FF0000"/>
                    </a:solidFill>
                  </a:rPr>
                  <a:t>1</a:t>
                </a:r>
                <a14:m>
                  <m:oMath xmlns:m="http://schemas.openxmlformats.org/officeDocument/2006/math" xmlns="" xmlns:mv="urn:schemas-microsoft-com:mac:vml">
                    <m:r>
                      <a:rPr lang="en-US" sz="2000" i="1">
                        <a:latin typeface="Cambria Math" panose="02040503050406030204" pitchFamily="18" charset="0"/>
                      </a:rPr>
                      <m:t>∗</m:t>
                    </m:r>
                  </m:oMath>
                </a14:m>
                <a:r>
                  <a:rPr lang="en-US" sz="2000" dirty="0">
                    <a:solidFill>
                      <a:srgbClr val="FF0000"/>
                    </a:solidFill>
                  </a:rPr>
                  <a:t>c</a:t>
                </a:r>
                <a:r>
                  <a:rPr lang="en-US" sz="2000" baseline="-25000" dirty="0" smtClean="0">
                    <a:solidFill>
                      <a:srgbClr val="FF0000"/>
                    </a:solidFill>
                  </a:rPr>
                  <a:t>1</a:t>
                </a:r>
                <a14:m>
                  <m:oMath xmlns:m="http://schemas.openxmlformats.org/officeDocument/2006/math" xmlns="" xmlns:mv="urn:schemas-microsoft-com:mac:vml">
                    <m:r>
                      <a:rPr lang="en-US" sz="2000" i="1">
                        <a:latin typeface="Cambria Math" panose="02040503050406030204" pitchFamily="18" charset="0"/>
                      </a:rPr>
                      <m:t>∗</m:t>
                    </m:r>
                  </m:oMath>
                </a14:m>
                <a:endParaRPr lang="en-US" sz="2000" dirty="0"/>
              </a:p>
            </p:txBody>
          </p:sp>
        </mc:Choice>
        <mc:Fallback>
          <p:sp>
            <p:nvSpPr>
              <p:cNvPr id="16" name="TextBox 15"/>
              <p:cNvSpPr txBox="1">
                <a:spLocks noRot="1" noChangeAspect="1" noMove="1" noResize="1" noEditPoints="1" noAdjustHandles="1" noChangeArrowheads="1" noChangeShapeType="1" noTextEdit="1"/>
              </p:cNvSpPr>
              <p:nvPr/>
            </p:nvSpPr>
            <p:spPr>
              <a:xfrm>
                <a:off x="5726573" y="5082041"/>
                <a:ext cx="1656767" cy="400110"/>
              </a:xfrm>
              <a:prstGeom prst="rect">
                <a:avLst/>
              </a:prstGeom>
              <a:blipFill rotWithShape="0">
                <a:blip r:embed="rId7"/>
                <a:stretch>
                  <a:fillRect t="-7692" b="-29231"/>
                </a:stretch>
              </a:blipFill>
            </p:spPr>
            <p:txBody>
              <a:bodyPr/>
              <a:lstStyle/>
              <a:p>
                <a:r>
                  <a:rPr lang="en-US">
                    <a:noFill/>
                  </a:rPr>
                  <a:t> </a:t>
                </a:r>
              </a:p>
            </p:txBody>
          </p:sp>
        </mc:Fallback>
      </mc:AlternateContent>
      <p:sp>
        <p:nvSpPr>
          <p:cNvPr id="25" name="TextBox 24"/>
          <p:cNvSpPr txBox="1"/>
          <p:nvPr/>
        </p:nvSpPr>
        <p:spPr>
          <a:xfrm>
            <a:off x="453160" y="4990503"/>
            <a:ext cx="1468971" cy="923330"/>
          </a:xfrm>
          <a:prstGeom prst="rect">
            <a:avLst/>
          </a:prstGeom>
          <a:noFill/>
        </p:spPr>
        <p:txBody>
          <a:bodyPr wrap="square" rtlCol="0">
            <a:spAutoFit/>
          </a:bodyPr>
          <a:lstStyle/>
          <a:p>
            <a:pPr algn="ctr"/>
            <a:r>
              <a:rPr lang="en-US" dirty="0"/>
              <a:t>Eliminated </a:t>
            </a:r>
            <a:endParaRPr lang="en-US" dirty="0" smtClean="0"/>
          </a:p>
          <a:p>
            <a:pPr algn="ctr"/>
            <a:r>
              <a:rPr lang="en-US" dirty="0" smtClean="0"/>
              <a:t>Abstractions:</a:t>
            </a:r>
            <a:endParaRPr lang="en-US" dirty="0"/>
          </a:p>
          <a:p>
            <a:endParaRPr lang="en-US" dirty="0"/>
          </a:p>
        </p:txBody>
      </p:sp>
      <p:sp>
        <p:nvSpPr>
          <p:cNvPr id="13" name="Date Placeholder 12"/>
          <p:cNvSpPr>
            <a:spLocks noGrp="1"/>
          </p:cNvSpPr>
          <p:nvPr>
            <p:ph type="dt" sz="half" idx="10"/>
          </p:nvPr>
        </p:nvSpPr>
        <p:spPr/>
        <p:txBody>
          <a:bodyPr/>
          <a:lstStyle/>
          <a:p>
            <a:fld id="{F1975893-258C-A54D-B7ED-BD38FE7ACDC6}" type="datetime1">
              <a:rPr lang="en-US" smtClean="0"/>
              <a:t>6/3/15</a:t>
            </a:fld>
            <a:endParaRPr lang="en-US" dirty="0"/>
          </a:p>
        </p:txBody>
      </p:sp>
    </p:spTree>
    <p:custDataLst>
      <p:tags r:id="rId1"/>
    </p:custDataLst>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939191949"/>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advTm="25987"/>
    </mc:Choice>
    <mc:Fallback>
      <mp:transition xmlns:mp="http://schemas.microsoft.com/office/mac/powerpoint/2008/main" spd="slow" advTm="259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Picture 7"/>
          <p:cNvPicPr>
            <a:picLocks noChangeAspect="1"/>
          </p:cNvPicPr>
          <p:nvPr/>
        </p:nvPicPr>
        <p:blipFill>
          <a:blip r:embed="rId4"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401608" y="2326919"/>
            <a:ext cx="4293720" cy="2425952"/>
          </a:xfrm>
          <a:prstGeom prst="rect">
            <a:avLst/>
          </a:prstGeom>
        </p:spPr>
      </p:pic>
      <p:sp>
        <p:nvSpPr>
          <p:cNvPr id="5" name="Title 4"/>
          <p:cNvSpPr>
            <a:spLocks noGrp="1"/>
          </p:cNvSpPr>
          <p:nvPr>
            <p:ph type="title"/>
          </p:nvPr>
        </p:nvSpPr>
        <p:spPr/>
        <p:txBody>
          <a:bodyPr/>
          <a:lstStyle/>
          <a:p>
            <a:r>
              <a:rPr lang="en-US" dirty="0" smtClean="0"/>
              <a:t>Mixing counterexamples</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sp>
        <p:nvSpPr>
          <p:cNvPr id="18" name="TextBox 17"/>
          <p:cNvSpPr txBox="1"/>
          <p:nvPr/>
        </p:nvSpPr>
        <p:spPr>
          <a:xfrm>
            <a:off x="1639092" y="1598504"/>
            <a:ext cx="1818751" cy="400110"/>
          </a:xfrm>
          <a:prstGeom prst="rect">
            <a:avLst/>
          </a:prstGeom>
          <a:noFill/>
        </p:spPr>
        <p:txBody>
          <a:bodyPr wrap="square" rtlCol="0">
            <a:spAutoFit/>
          </a:bodyPr>
          <a:lstStyle/>
          <a:p>
            <a:pPr algn="ctr"/>
            <a:r>
              <a:rPr lang="en-US" sz="2000" dirty="0" smtClean="0"/>
              <a:t>Iteration</a:t>
            </a:r>
            <a:r>
              <a:rPr lang="en-US" dirty="0" smtClean="0"/>
              <a:t> 1</a:t>
            </a:r>
            <a:endParaRPr lang="en-US" dirty="0"/>
          </a:p>
        </p:txBody>
      </p:sp>
      <p:sp>
        <p:nvSpPr>
          <p:cNvPr id="20" name="TextBox 19"/>
          <p:cNvSpPr txBox="1"/>
          <p:nvPr/>
        </p:nvSpPr>
        <p:spPr>
          <a:xfrm>
            <a:off x="5726573" y="1598504"/>
            <a:ext cx="1818751" cy="400110"/>
          </a:xfrm>
          <a:prstGeom prst="rect">
            <a:avLst/>
          </a:prstGeom>
          <a:noFill/>
        </p:spPr>
        <p:txBody>
          <a:bodyPr wrap="square" rtlCol="0">
            <a:spAutoFit/>
          </a:bodyPr>
          <a:lstStyle/>
          <a:p>
            <a:pPr algn="ctr"/>
            <a:r>
              <a:rPr lang="en-US" sz="2000" dirty="0" smtClean="0"/>
              <a:t>Iteration</a:t>
            </a:r>
            <a:r>
              <a:rPr lang="en-US" dirty="0" smtClean="0"/>
              <a:t> 3</a:t>
            </a:r>
            <a:endParaRPr lang="en-US" dirty="0"/>
          </a:p>
        </p:txBody>
      </p:sp>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19" name="TextBox 18"/>
              <p:cNvSpPr txBox="1"/>
              <p:nvPr/>
            </p:nvSpPr>
            <p:spPr>
              <a:xfrm>
                <a:off x="1639092" y="5082041"/>
                <a:ext cx="1656767" cy="400110"/>
              </a:xfrm>
              <a:prstGeom prst="rect">
                <a:avLst/>
              </a:prstGeom>
              <a:noFill/>
            </p:spPr>
            <p:txBody>
              <a:bodyPr wrap="square" rtlCol="0">
                <a:spAutoFit/>
              </a:bodyPr>
              <a:lstStyle/>
              <a:p>
                <a:pPr algn="ctr">
                  <a:defRPr/>
                </a:pPr>
                <a:r>
                  <a:rPr lang="en-US" sz="2000" dirty="0">
                    <a:solidFill>
                      <a:srgbClr val="00B050"/>
                    </a:solidFill>
                  </a:rPr>
                  <a:t>a</a:t>
                </a:r>
                <a:r>
                  <a:rPr lang="en-US" sz="2000" baseline="-25000" dirty="0">
                    <a:solidFill>
                      <a:srgbClr val="00B050"/>
                    </a:solidFill>
                  </a:rPr>
                  <a:t>0</a:t>
                </a:r>
                <a14:m>
                  <m:oMath xmlns:m="http://schemas.openxmlformats.org/officeDocument/2006/math" xmlns="" xmlns:mv="urn:schemas-microsoft-com:mac:vml">
                    <m:r>
                      <a:rPr lang="en-US" sz="2000" i="1">
                        <a:latin typeface="Cambria Math" panose="02040503050406030204" pitchFamily="18" charset="0"/>
                      </a:rPr>
                      <m:t>∗</m:t>
                    </m:r>
                  </m:oMath>
                </a14:m>
                <a:r>
                  <a:rPr lang="en-US" sz="2000" dirty="0">
                    <a:solidFill>
                      <a:srgbClr val="00B050"/>
                    </a:solidFill>
                  </a:rPr>
                  <a:t>c</a:t>
                </a:r>
                <a:r>
                  <a:rPr lang="en-US" sz="2000" baseline="-25000" dirty="0">
                    <a:solidFill>
                      <a:srgbClr val="00B050"/>
                    </a:solidFill>
                  </a:rPr>
                  <a:t>0</a:t>
                </a:r>
                <a14:m>
                  <m:oMath xmlns:m="http://schemas.openxmlformats.org/officeDocument/2006/math" xmlns="" xmlns:mv="urn:schemas-microsoft-com:mac:vml">
                    <m:r>
                      <a:rPr lang="en-US" sz="2000" i="1">
                        <a:latin typeface="Cambria Math" panose="02040503050406030204" pitchFamily="18" charset="0"/>
                      </a:rPr>
                      <m:t>∗</m:t>
                    </m:r>
                  </m:oMath>
                </a14:m>
                <a:endParaRPr lang="en-US" sz="2000" dirty="0"/>
              </a:p>
            </p:txBody>
          </p:sp>
        </mc:Choice>
        <mc:Fallback>
          <p:sp>
            <p:nvSpPr>
              <p:cNvPr id="19" name="TextBox 18"/>
              <p:cNvSpPr txBox="1">
                <a:spLocks noRot="1" noChangeAspect="1" noMove="1" noResize="1" noEditPoints="1" noAdjustHandles="1" noChangeArrowheads="1" noChangeShapeType="1" noTextEdit="1"/>
              </p:cNvSpPr>
              <p:nvPr/>
            </p:nvSpPr>
            <p:spPr>
              <a:xfrm>
                <a:off x="1639092" y="5082041"/>
                <a:ext cx="1656767" cy="400110"/>
              </a:xfrm>
              <a:prstGeom prst="rect">
                <a:avLst/>
              </a:prstGeom>
              <a:blipFill rotWithShape="0">
                <a:blip r:embed="rId5"/>
                <a:stretch>
                  <a:fillRect t="-7692" b="-29231"/>
                </a:stretch>
              </a:blipFill>
            </p:spPr>
            <p:txBody>
              <a:bodyPr/>
              <a:lstStyle/>
              <a:p>
                <a:r>
                  <a:rPr lang="en-US">
                    <a:noFill/>
                  </a:rPr>
                  <a:t> </a:t>
                </a:r>
              </a:p>
            </p:txBody>
          </p:sp>
        </mc:Fallback>
      </mc:AlternateContent>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23" name="TextBox 22"/>
              <p:cNvSpPr txBox="1"/>
              <p:nvPr/>
            </p:nvSpPr>
            <p:spPr>
              <a:xfrm>
                <a:off x="5726573" y="5082041"/>
                <a:ext cx="1656767" cy="400110"/>
              </a:xfrm>
              <a:prstGeom prst="rect">
                <a:avLst/>
              </a:prstGeom>
              <a:noFill/>
            </p:spPr>
            <p:txBody>
              <a:bodyPr wrap="square" rtlCol="0">
                <a:spAutoFit/>
              </a:bodyPr>
              <a:lstStyle/>
              <a:p>
                <a:pPr algn="ctr">
                  <a:defRPr/>
                </a:pPr>
                <a:r>
                  <a:rPr lang="en-US" sz="2000" dirty="0">
                    <a:solidFill>
                      <a:srgbClr val="FF0000"/>
                    </a:solidFill>
                  </a:rPr>
                  <a:t>a</a:t>
                </a:r>
                <a:r>
                  <a:rPr lang="en-US" sz="2000" baseline="-25000" dirty="0" smtClean="0">
                    <a:solidFill>
                      <a:srgbClr val="FF0000"/>
                    </a:solidFill>
                  </a:rPr>
                  <a:t>1</a:t>
                </a:r>
                <a14:m>
                  <m:oMath xmlns:m="http://schemas.openxmlformats.org/officeDocument/2006/math" xmlns="" xmlns:mv="urn:schemas-microsoft-com:mac:vml">
                    <m:r>
                      <a:rPr lang="en-US" sz="2000" i="1">
                        <a:latin typeface="Cambria Math" panose="02040503050406030204" pitchFamily="18" charset="0"/>
                      </a:rPr>
                      <m:t>∗</m:t>
                    </m:r>
                  </m:oMath>
                </a14:m>
                <a:r>
                  <a:rPr lang="en-US" sz="2000" dirty="0">
                    <a:solidFill>
                      <a:srgbClr val="FF0000"/>
                    </a:solidFill>
                  </a:rPr>
                  <a:t>c</a:t>
                </a:r>
                <a:r>
                  <a:rPr lang="en-US" sz="2000" baseline="-25000" dirty="0" smtClean="0">
                    <a:solidFill>
                      <a:srgbClr val="FF0000"/>
                    </a:solidFill>
                  </a:rPr>
                  <a:t>1</a:t>
                </a:r>
                <a14:m>
                  <m:oMath xmlns:m="http://schemas.openxmlformats.org/officeDocument/2006/math" xmlns="" xmlns:mv="urn:schemas-microsoft-com:mac:vml">
                    <m:r>
                      <a:rPr lang="en-US" sz="2000" i="1">
                        <a:latin typeface="Cambria Math" panose="02040503050406030204" pitchFamily="18" charset="0"/>
                      </a:rPr>
                      <m:t>∗</m:t>
                    </m:r>
                  </m:oMath>
                </a14:m>
                <a:endParaRPr lang="en-US" sz="2000" dirty="0"/>
              </a:p>
            </p:txBody>
          </p:sp>
        </mc:Choice>
        <mc:Fallback>
          <p:sp>
            <p:nvSpPr>
              <p:cNvPr id="23" name="TextBox 22"/>
              <p:cNvSpPr txBox="1">
                <a:spLocks noRot="1" noChangeAspect="1" noMove="1" noResize="1" noEditPoints="1" noAdjustHandles="1" noChangeArrowheads="1" noChangeShapeType="1" noTextEdit="1"/>
              </p:cNvSpPr>
              <p:nvPr/>
            </p:nvSpPr>
            <p:spPr>
              <a:xfrm>
                <a:off x="5726573" y="5082041"/>
                <a:ext cx="1656767" cy="400110"/>
              </a:xfrm>
              <a:prstGeom prst="rect">
                <a:avLst/>
              </a:prstGeom>
              <a:blipFill rotWithShape="0">
                <a:blip r:embed="rId6"/>
                <a:stretch>
                  <a:fillRect t="-7692" b="-29231"/>
                </a:stretch>
              </a:blipFill>
            </p:spPr>
            <p:txBody>
              <a:bodyPr/>
              <a:lstStyle/>
              <a:p>
                <a:r>
                  <a:rPr lang="en-US">
                    <a:noFill/>
                  </a:rPr>
                  <a:t> </a:t>
                </a:r>
              </a:p>
            </p:txBody>
          </p:sp>
        </mc:Fallback>
      </mc:AlternateContent>
      <p:sp>
        <p:nvSpPr>
          <p:cNvPr id="2" name="Rectangle 1"/>
          <p:cNvSpPr/>
          <p:nvPr/>
        </p:nvSpPr>
        <p:spPr>
          <a:xfrm>
            <a:off x="4029389" y="3486778"/>
            <a:ext cx="532563" cy="1306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7"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5591566" y="2454118"/>
            <a:ext cx="2442424" cy="2298753"/>
          </a:xfrm>
          <a:prstGeom prst="rect">
            <a:avLst/>
          </a:prstGeom>
        </p:spPr>
      </p:pic>
      <mc:AlternateContent>
        <mc:Choice xmlns:mv="urn:schemas-microsoft-com:mac:vml" xmlns:mc="http://schemas.openxmlformats.org/markup-compatibility/2006" xmlns:a14="http://schemas.microsoft.com/office/drawing/2010/main" xmlns:p="http://schemas.openxmlformats.org/presentationml/2006/main" xmlns:r="http://schemas.openxmlformats.org/officeDocument/2006/relationships" xmlns:a="http://schemas.openxmlformats.org/drawingml/2006/main" xmlns="" Requires="a14">
          <p:sp>
            <p:nvSpPr>
              <p:cNvPr id="15" name="TextBox 14"/>
              <p:cNvSpPr txBox="1"/>
              <p:nvPr/>
            </p:nvSpPr>
            <p:spPr>
              <a:xfrm>
                <a:off x="3682832" y="5082041"/>
                <a:ext cx="1656767" cy="400110"/>
              </a:xfrm>
              <a:prstGeom prst="rect">
                <a:avLst/>
              </a:prstGeom>
              <a:noFill/>
            </p:spPr>
            <p:txBody>
              <a:bodyPr wrap="square" rtlCol="0">
                <a:spAutoFit/>
              </a:bodyPr>
              <a:lstStyle/>
              <a:p>
                <a:pPr algn="ctr">
                  <a:defRPr/>
                </a:pPr>
                <a:r>
                  <a:rPr lang="en-US" sz="2000" dirty="0">
                    <a:solidFill>
                      <a:srgbClr val="00B050"/>
                    </a:solidFill>
                  </a:rPr>
                  <a:t>a</a:t>
                </a:r>
                <a:r>
                  <a:rPr lang="en-US" sz="2000" baseline="-25000" dirty="0">
                    <a:solidFill>
                      <a:srgbClr val="00B050"/>
                    </a:solidFill>
                  </a:rPr>
                  <a:t>0</a:t>
                </a:r>
                <a14:m>
                  <m:oMath xmlns:m="http://schemas.openxmlformats.org/officeDocument/2006/math" xmlns="" xmlns:mv="urn:schemas-microsoft-com:mac:vml">
                    <m:r>
                      <a:rPr lang="en-US" sz="2000" i="1">
                        <a:latin typeface="Cambria Math" panose="02040503050406030204" pitchFamily="18" charset="0"/>
                      </a:rPr>
                      <m:t>∗</m:t>
                    </m:r>
                  </m:oMath>
                </a14:m>
                <a:r>
                  <a:rPr lang="en-US" sz="2000" dirty="0">
                    <a:solidFill>
                      <a:srgbClr val="FF0000"/>
                    </a:solidFill>
                  </a:rPr>
                  <a:t>c</a:t>
                </a:r>
                <a:r>
                  <a:rPr lang="en-US" sz="2000" baseline="-25000" dirty="0" smtClean="0">
                    <a:solidFill>
                      <a:srgbClr val="FF0000"/>
                    </a:solidFill>
                  </a:rPr>
                  <a:t>1</a:t>
                </a:r>
                <a14:m>
                  <m:oMath xmlns:m="http://schemas.openxmlformats.org/officeDocument/2006/math" xmlns="" xmlns:mv="urn:schemas-microsoft-com:mac:vml">
                    <m:r>
                      <a:rPr lang="en-US" sz="2000" i="1">
                        <a:latin typeface="Cambria Math" panose="02040503050406030204" pitchFamily="18" charset="0"/>
                      </a:rPr>
                      <m:t>∗</m:t>
                    </m:r>
                  </m:oMath>
                </a14:m>
                <a:endParaRPr lang="en-US" sz="2000" dirty="0"/>
              </a:p>
            </p:txBody>
          </p:sp>
        </mc:Choice>
        <mc:Fallback>
          <p:sp>
            <p:nvSpPr>
              <p:cNvPr id="15" name="TextBox 14"/>
              <p:cNvSpPr txBox="1">
                <a:spLocks noRot="1" noChangeAspect="1" noMove="1" noResize="1" noEditPoints="1" noAdjustHandles="1" noChangeArrowheads="1" noChangeShapeType="1" noTextEdit="1"/>
              </p:cNvSpPr>
              <p:nvPr/>
            </p:nvSpPr>
            <p:spPr>
              <a:xfrm>
                <a:off x="3682832" y="5082041"/>
                <a:ext cx="1656767" cy="400110"/>
              </a:xfrm>
              <a:prstGeom prst="rect">
                <a:avLst/>
              </a:prstGeom>
              <a:blipFill rotWithShape="0">
                <a:blip r:embed="rId8"/>
                <a:stretch>
                  <a:fillRect t="-7692" b="-29231"/>
                </a:stretch>
              </a:blipFill>
            </p:spPr>
            <p:txBody>
              <a:bodyPr/>
              <a:lstStyle/>
              <a:p>
                <a:r>
                  <a:rPr lang="en-US">
                    <a:noFill/>
                  </a:rPr>
                  <a:t> </a:t>
                </a:r>
              </a:p>
            </p:txBody>
          </p:sp>
        </mc:Fallback>
      </mc:AlternateContent>
      <p:sp>
        <p:nvSpPr>
          <p:cNvPr id="16" name="TextBox 15"/>
          <p:cNvSpPr txBox="1"/>
          <p:nvPr/>
        </p:nvSpPr>
        <p:spPr>
          <a:xfrm>
            <a:off x="3675424" y="1598504"/>
            <a:ext cx="1818751" cy="400110"/>
          </a:xfrm>
          <a:prstGeom prst="rect">
            <a:avLst/>
          </a:prstGeom>
          <a:noFill/>
        </p:spPr>
        <p:txBody>
          <a:bodyPr wrap="square" rtlCol="0">
            <a:spAutoFit/>
          </a:bodyPr>
          <a:lstStyle/>
          <a:p>
            <a:pPr algn="ctr"/>
            <a:r>
              <a:rPr lang="en-US" sz="2000" dirty="0" smtClean="0"/>
              <a:t>Mixed!</a:t>
            </a:r>
            <a:endParaRPr lang="en-US" dirty="0"/>
          </a:p>
        </p:txBody>
      </p:sp>
      <p:sp>
        <p:nvSpPr>
          <p:cNvPr id="21" name="TextBox 20"/>
          <p:cNvSpPr txBox="1"/>
          <p:nvPr/>
        </p:nvSpPr>
        <p:spPr>
          <a:xfrm>
            <a:off x="453160" y="4990503"/>
            <a:ext cx="1468971" cy="923330"/>
          </a:xfrm>
          <a:prstGeom prst="rect">
            <a:avLst/>
          </a:prstGeom>
          <a:noFill/>
        </p:spPr>
        <p:txBody>
          <a:bodyPr wrap="square" rtlCol="0">
            <a:spAutoFit/>
          </a:bodyPr>
          <a:lstStyle/>
          <a:p>
            <a:pPr algn="ctr"/>
            <a:r>
              <a:rPr lang="en-US" dirty="0"/>
              <a:t>Eliminated </a:t>
            </a:r>
            <a:endParaRPr lang="en-US" dirty="0" smtClean="0"/>
          </a:p>
          <a:p>
            <a:pPr algn="ctr"/>
            <a:r>
              <a:rPr lang="en-US" dirty="0" smtClean="0"/>
              <a:t>Abstractions:</a:t>
            </a:r>
            <a:endParaRPr lang="en-US" dirty="0"/>
          </a:p>
          <a:p>
            <a:endParaRPr lang="en-US" dirty="0"/>
          </a:p>
        </p:txBody>
      </p:sp>
      <p:sp>
        <p:nvSpPr>
          <p:cNvPr id="14" name="Date Placeholder 13"/>
          <p:cNvSpPr>
            <a:spLocks noGrp="1"/>
          </p:cNvSpPr>
          <p:nvPr>
            <p:ph type="dt" sz="half" idx="10"/>
          </p:nvPr>
        </p:nvSpPr>
        <p:spPr/>
        <p:txBody>
          <a:bodyPr/>
          <a:lstStyle/>
          <a:p>
            <a:fld id="{6EFB741B-A54E-C547-8B73-827D7E84E166}" type="datetime1">
              <a:rPr lang="en-US" smtClean="0"/>
              <a:t>6/3/15</a:t>
            </a:fld>
            <a:endParaRPr lang="en-US" dirty="0"/>
          </a:p>
        </p:txBody>
      </p:sp>
    </p:spTree>
    <p:custDataLst>
      <p:tags r:id="rId1"/>
    </p:custDataLst>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116927735"/>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advTm="20664"/>
    </mc:Choice>
    <mc:Fallback>
      <mp:transition xmlns:mp="http://schemas.microsoft.com/office/mac/powerpoint/2008/main" spd="slow" advTm="206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 0 L 0.25 0 E" pathEditMode="relative" ptsTypes="">
                                      <p:cBhvr>
                                        <p:cTn id="6" dur="2000" fill="hold"/>
                                        <p:tgtEl>
                                          <p:spTgt spid="8"/>
                                        </p:tgtEl>
                                        <p:attrNameLst>
                                          <p:attrName>ppt_x</p:attrName>
                                          <p:attrName>ppt_y</p:attrName>
                                        </p:attrNameLst>
                                      </p:cBhvr>
                                    </p:animMotion>
                                  </p:childTnLst>
                                </p:cTn>
                              </p:par>
                              <p:par>
                                <p:cTn id="7" presetID="35" presetClass="path" presetSubtype="0" accel="50000" decel="50000" fill="hold" nodeType="withEffect">
                                  <p:stCondLst>
                                    <p:cond delay="0"/>
                                  </p:stCondLst>
                                  <p:childTnLst>
                                    <p:animMotion origin="layout" path="M 4.72222E-6 -2.96296E-6 L -0.25261 -0.01273 " pathEditMode="relative" rAng="0" ptsTypes="AA">
                                      <p:cBhvr>
                                        <p:cTn id="8" dur="2000" fill="hold"/>
                                        <p:tgtEl>
                                          <p:spTgt spid="17"/>
                                        </p:tgtEl>
                                        <p:attrNameLst>
                                          <p:attrName>ppt_x</p:attrName>
                                          <p:attrName>ppt_y</p:attrName>
                                        </p:attrNameLst>
                                      </p:cBhvr>
                                      <p:rCtr x="-12639" y="-648"/>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tr-TR" dirty="0"/>
              <a:t>CVE-</a:t>
            </a:r>
            <a:r>
              <a:rPr lang="tr-TR" dirty="0" smtClean="0"/>
              <a:t>2011</a:t>
            </a:r>
            <a:r>
              <a:rPr lang="tr-TR" dirty="0"/>
              <a:t>-2194 (VLC Player)</a:t>
            </a:r>
            <a:endParaRPr lang="en-US" dirty="0"/>
          </a:p>
        </p:txBody>
      </p:sp>
      <p:sp>
        <p:nvSpPr>
          <p:cNvPr id="5" name="Title 4"/>
          <p:cNvSpPr>
            <a:spLocks noGrp="1"/>
          </p:cNvSpPr>
          <p:nvPr>
            <p:ph type="title"/>
          </p:nvPr>
        </p:nvSpPr>
        <p:spPr/>
        <p:txBody>
          <a:bodyPr/>
          <a:lstStyle/>
          <a:p>
            <a:r>
              <a:rPr lang="en-US" dirty="0" smtClean="0"/>
              <a:t>Example: Integer overflow vulnerability (2/3)</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sp>
        <p:nvSpPr>
          <p:cNvPr id="7" name="TextBox 6"/>
          <p:cNvSpPr txBox="1"/>
          <p:nvPr/>
        </p:nvSpPr>
        <p:spPr>
          <a:xfrm>
            <a:off x="557022" y="2131350"/>
            <a:ext cx="8344935" cy="3200400"/>
          </a:xfrm>
          <a:prstGeom prst="rect">
            <a:avLst/>
          </a:prstGeom>
          <a:noFill/>
        </p:spPr>
        <p:txBody>
          <a:bodyPr wrap="square" rtlCol="0">
            <a:noAutofit/>
          </a:bodyPr>
          <a:lstStyle/>
          <a:p>
            <a:pPr algn="l"/>
            <a:r>
              <a:rPr lang="en-US" sz="1400" dirty="0" smtClean="0">
                <a:latin typeface="Lucida Console" pitchFamily="49" charset="0"/>
                <a:cs typeface="Courier"/>
              </a:rPr>
              <a:t>if (</a:t>
            </a:r>
            <a:r>
              <a:rPr lang="en-US" sz="1400" dirty="0" smtClean="0">
                <a:solidFill>
                  <a:srgbClr val="FF0000"/>
                </a:solidFill>
                <a:latin typeface="Lucida Console" pitchFamily="49" charset="0"/>
                <a:cs typeface="Courier"/>
              </a:rPr>
              <a:t> </a:t>
            </a:r>
            <a:r>
              <a:rPr lang="en-US" sz="1400" dirty="0" err="1">
                <a:solidFill>
                  <a:srgbClr val="FF0000"/>
                </a:solidFill>
                <a:latin typeface="Lucida Console" pitchFamily="49" charset="0"/>
                <a:cs typeface="Courier"/>
              </a:rPr>
              <a:t>p_sys</a:t>
            </a:r>
            <a:r>
              <a:rPr lang="en-US" sz="1400" dirty="0">
                <a:solidFill>
                  <a:srgbClr val="FF0000"/>
                </a:solidFill>
                <a:latin typeface="Lucida Console" pitchFamily="49" charset="0"/>
                <a:cs typeface="Courier"/>
              </a:rPr>
              <a:t>-&gt;</a:t>
            </a:r>
            <a:r>
              <a:rPr lang="en-US" sz="1400" dirty="0" err="1">
                <a:solidFill>
                  <a:srgbClr val="FF0000"/>
                </a:solidFill>
                <a:latin typeface="Lucida Console" pitchFamily="49" charset="0"/>
                <a:cs typeface="Courier"/>
              </a:rPr>
              <a:t>i_track_id</a:t>
            </a:r>
            <a:r>
              <a:rPr lang="en-US" sz="1400" dirty="0">
                <a:solidFill>
                  <a:srgbClr val="FF0000"/>
                </a:solidFill>
                <a:latin typeface="Lucida Console" pitchFamily="49" charset="0"/>
                <a:cs typeface="Courier"/>
              </a:rPr>
              <a:t> &lt; 0 </a:t>
            </a:r>
            <a:r>
              <a:rPr lang="en-US" sz="1400" dirty="0">
                <a:latin typeface="Lucida Console" pitchFamily="49" charset="0"/>
                <a:cs typeface="Courier"/>
              </a:rPr>
              <a:t>)</a:t>
            </a:r>
          </a:p>
          <a:p>
            <a:pPr algn="l"/>
            <a:r>
              <a:rPr lang="en-US" sz="1400" dirty="0">
                <a:latin typeface="Lucida Console" pitchFamily="49" charset="0"/>
                <a:cs typeface="Courier"/>
              </a:rPr>
              <a:t>{</a:t>
            </a:r>
          </a:p>
          <a:p>
            <a:pPr algn="l"/>
            <a:r>
              <a:rPr lang="en-US" sz="1400" dirty="0">
                <a:latin typeface="Lucida Console" pitchFamily="49" charset="0"/>
                <a:cs typeface="Courier"/>
              </a:rPr>
              <a:t>    </a:t>
            </a:r>
            <a:r>
              <a:rPr lang="en-US" sz="1400" dirty="0" err="1">
                <a:latin typeface="Lucida Console" pitchFamily="49" charset="0"/>
                <a:cs typeface="Courier"/>
              </a:rPr>
              <a:t>input_item_node_AppendNode</a:t>
            </a:r>
            <a:r>
              <a:rPr lang="en-US" sz="1400" dirty="0">
                <a:latin typeface="Lucida Console" pitchFamily="49" charset="0"/>
                <a:cs typeface="Courier"/>
              </a:rPr>
              <a:t>( </a:t>
            </a:r>
            <a:r>
              <a:rPr lang="en-US" sz="1400" dirty="0" err="1">
                <a:latin typeface="Lucida Console" pitchFamily="49" charset="0"/>
                <a:cs typeface="Courier"/>
              </a:rPr>
              <a:t>p_input_node</a:t>
            </a:r>
            <a:r>
              <a:rPr lang="en-US" sz="1400" dirty="0">
                <a:latin typeface="Lucida Console" pitchFamily="49" charset="0"/>
                <a:cs typeface="Courier"/>
              </a:rPr>
              <a:t>, </a:t>
            </a:r>
            <a:r>
              <a:rPr lang="en-US" sz="1400" dirty="0" err="1">
                <a:latin typeface="Lucida Console" pitchFamily="49" charset="0"/>
                <a:cs typeface="Courier"/>
              </a:rPr>
              <a:t>p_new_node</a:t>
            </a:r>
            <a:r>
              <a:rPr lang="en-US" sz="1400" dirty="0">
                <a:latin typeface="Lucida Console" pitchFamily="49" charset="0"/>
                <a:cs typeface="Courier"/>
              </a:rPr>
              <a:t> );</a:t>
            </a:r>
          </a:p>
          <a:p>
            <a:pPr algn="l"/>
            <a:r>
              <a:rPr lang="en-US" sz="1400" dirty="0">
                <a:latin typeface="Lucida Console" pitchFamily="49" charset="0"/>
                <a:cs typeface="Courier"/>
              </a:rPr>
              <a:t>    </a:t>
            </a:r>
            <a:r>
              <a:rPr lang="en-US" sz="1400" dirty="0" err="1">
                <a:latin typeface="Lucida Console" pitchFamily="49" charset="0"/>
                <a:cs typeface="Courier"/>
              </a:rPr>
              <a:t>vlc_gc_decref</a:t>
            </a:r>
            <a:r>
              <a:rPr lang="en-US" sz="1400" dirty="0">
                <a:latin typeface="Lucida Console" pitchFamily="49" charset="0"/>
                <a:cs typeface="Courier"/>
              </a:rPr>
              <a:t>( </a:t>
            </a:r>
            <a:r>
              <a:rPr lang="en-US" sz="1400" dirty="0" err="1">
                <a:latin typeface="Lucida Console" pitchFamily="49" charset="0"/>
                <a:cs typeface="Courier"/>
              </a:rPr>
              <a:t>p_new_input</a:t>
            </a:r>
            <a:r>
              <a:rPr lang="en-US" sz="1400" dirty="0">
                <a:latin typeface="Lucida Console" pitchFamily="49" charset="0"/>
                <a:cs typeface="Courier"/>
              </a:rPr>
              <a:t> );</a:t>
            </a:r>
          </a:p>
          <a:p>
            <a:pPr algn="l"/>
            <a:r>
              <a:rPr lang="en-US" sz="1400" dirty="0">
                <a:latin typeface="Lucida Console" pitchFamily="49" charset="0"/>
                <a:cs typeface="Courier"/>
              </a:rPr>
              <a:t>    return true;</a:t>
            </a:r>
          </a:p>
          <a:p>
            <a:pPr algn="l"/>
            <a:r>
              <a:rPr lang="en-US" sz="1400" dirty="0">
                <a:latin typeface="Lucida Console" pitchFamily="49" charset="0"/>
                <a:cs typeface="Courier"/>
              </a:rPr>
              <a:t>}</a:t>
            </a:r>
          </a:p>
          <a:p>
            <a:pPr algn="l"/>
            <a:endParaRPr lang="en-US" sz="1400" dirty="0" smtClean="0">
              <a:latin typeface="Lucida Console" pitchFamily="49" charset="0"/>
              <a:cs typeface="Courier"/>
            </a:endParaRPr>
          </a:p>
          <a:p>
            <a:pPr algn="l"/>
            <a:r>
              <a:rPr lang="en-US" sz="1400" dirty="0" smtClean="0">
                <a:latin typeface="Lucida Console" pitchFamily="49" charset="0"/>
                <a:cs typeface="Courier"/>
              </a:rPr>
              <a:t>.</a:t>
            </a:r>
            <a:r>
              <a:rPr lang="en-US" sz="1400" dirty="0">
                <a:latin typeface="Lucida Console" pitchFamily="49" charset="0"/>
                <a:cs typeface="Courier"/>
              </a:rPr>
              <a:t>..</a:t>
            </a:r>
          </a:p>
          <a:p>
            <a:pPr algn="l"/>
            <a:endParaRPr lang="en-US" sz="1400" dirty="0" smtClean="0">
              <a:latin typeface="Lucida Console" pitchFamily="49" charset="0"/>
              <a:cs typeface="Courier"/>
            </a:endParaRPr>
          </a:p>
          <a:p>
            <a:pPr algn="l"/>
            <a:r>
              <a:rPr lang="en-US" sz="1400" dirty="0" err="1" smtClean="0">
                <a:latin typeface="Lucida Console" pitchFamily="49" charset="0"/>
                <a:cs typeface="Courier"/>
              </a:rPr>
              <a:t>input_item_t</a:t>
            </a:r>
            <a:r>
              <a:rPr lang="en-US" sz="1400" dirty="0" smtClean="0">
                <a:latin typeface="Lucida Console" pitchFamily="49" charset="0"/>
                <a:cs typeface="Courier"/>
              </a:rPr>
              <a:t> </a:t>
            </a:r>
            <a:r>
              <a:rPr lang="en-US" sz="1400" dirty="0">
                <a:latin typeface="Lucida Console" pitchFamily="49" charset="0"/>
                <a:cs typeface="Courier"/>
              </a:rPr>
              <a:t>**</a:t>
            </a:r>
            <a:r>
              <a:rPr lang="en-US" sz="1400" dirty="0" err="1">
                <a:latin typeface="Lucida Console" pitchFamily="49" charset="0"/>
                <a:cs typeface="Courier"/>
              </a:rPr>
              <a:t>pp</a:t>
            </a:r>
            <a:r>
              <a:rPr lang="en-US" sz="1400" dirty="0">
                <a:latin typeface="Lucida Console" pitchFamily="49" charset="0"/>
                <a:cs typeface="Courier"/>
              </a:rPr>
              <a:t>;</a:t>
            </a:r>
          </a:p>
          <a:p>
            <a:pPr algn="l"/>
            <a:endParaRPr lang="en-US" sz="1400" dirty="0" smtClean="0">
              <a:latin typeface="Lucida Console" pitchFamily="49" charset="0"/>
              <a:cs typeface="Courier"/>
            </a:endParaRPr>
          </a:p>
          <a:p>
            <a:pPr algn="l"/>
            <a:r>
              <a:rPr lang="en-US" sz="1400" dirty="0" err="1" smtClean="0">
                <a:latin typeface="Lucida Console" pitchFamily="49" charset="0"/>
                <a:cs typeface="Courier"/>
              </a:rPr>
              <a:t>pp</a:t>
            </a:r>
            <a:r>
              <a:rPr lang="en-US" sz="1400" dirty="0" smtClean="0">
                <a:latin typeface="Lucida Console" pitchFamily="49" charset="0"/>
                <a:cs typeface="Courier"/>
              </a:rPr>
              <a:t> </a:t>
            </a:r>
            <a:r>
              <a:rPr lang="en-US" sz="1400" dirty="0">
                <a:latin typeface="Lucida Console" pitchFamily="49" charset="0"/>
                <a:cs typeface="Courier"/>
              </a:rPr>
              <a:t>= </a:t>
            </a:r>
            <a:r>
              <a:rPr lang="en-US" sz="1400" dirty="0" err="1">
                <a:latin typeface="Lucida Console" pitchFamily="49" charset="0"/>
                <a:cs typeface="Courier"/>
              </a:rPr>
              <a:t>realloc</a:t>
            </a:r>
            <a:r>
              <a:rPr lang="en-US" sz="1400" dirty="0">
                <a:latin typeface="Lucida Console" pitchFamily="49" charset="0"/>
                <a:cs typeface="Courier"/>
              </a:rPr>
              <a:t>( </a:t>
            </a:r>
            <a:r>
              <a:rPr lang="en-US" sz="1400" dirty="0" err="1">
                <a:latin typeface="Lucida Console" pitchFamily="49" charset="0"/>
                <a:cs typeface="Courier"/>
              </a:rPr>
              <a:t>p_sys</a:t>
            </a:r>
            <a:r>
              <a:rPr lang="en-US" sz="1400" dirty="0">
                <a:latin typeface="Lucida Console" pitchFamily="49" charset="0"/>
                <a:cs typeface="Courier"/>
              </a:rPr>
              <a:t>-&gt;</a:t>
            </a:r>
            <a:r>
              <a:rPr lang="en-US" sz="1400" dirty="0" err="1">
                <a:latin typeface="Lucida Console" pitchFamily="49" charset="0"/>
                <a:cs typeface="Courier"/>
              </a:rPr>
              <a:t>pp_tracklist</a:t>
            </a:r>
            <a:r>
              <a:rPr lang="en-US" sz="1400" dirty="0" smtClean="0">
                <a:latin typeface="Lucida Console" pitchFamily="49" charset="0"/>
                <a:cs typeface="Courier"/>
              </a:rPr>
              <a:t>, (</a:t>
            </a:r>
            <a:r>
              <a:rPr lang="en-US" sz="1400" dirty="0" err="1">
                <a:solidFill>
                  <a:srgbClr val="FF0000"/>
                </a:solidFill>
                <a:latin typeface="Lucida Console" pitchFamily="49" charset="0"/>
                <a:cs typeface="Courier"/>
              </a:rPr>
              <a:t>p_sys</a:t>
            </a:r>
            <a:r>
              <a:rPr lang="en-US" sz="1400" dirty="0">
                <a:solidFill>
                  <a:srgbClr val="FF0000"/>
                </a:solidFill>
                <a:latin typeface="Lucida Console" pitchFamily="49" charset="0"/>
                <a:cs typeface="Courier"/>
              </a:rPr>
              <a:t>-&gt;</a:t>
            </a:r>
            <a:r>
              <a:rPr lang="en-US" sz="1400" dirty="0" err="1">
                <a:solidFill>
                  <a:srgbClr val="FF0000"/>
                </a:solidFill>
                <a:latin typeface="Lucida Console" pitchFamily="49" charset="0"/>
                <a:cs typeface="Courier"/>
              </a:rPr>
              <a:t>i_track_id</a:t>
            </a:r>
            <a:r>
              <a:rPr lang="en-US" sz="1400" dirty="0">
                <a:solidFill>
                  <a:srgbClr val="FF0000"/>
                </a:solidFill>
                <a:latin typeface="Lucida Console" pitchFamily="49" charset="0"/>
                <a:cs typeface="Courier"/>
              </a:rPr>
              <a:t> </a:t>
            </a:r>
            <a:r>
              <a:rPr lang="en-US" sz="1400" dirty="0">
                <a:latin typeface="Lucida Console" pitchFamily="49" charset="0"/>
                <a:cs typeface="Courier"/>
              </a:rPr>
              <a:t>+ 1) * </a:t>
            </a:r>
            <a:r>
              <a:rPr lang="en-US" sz="1400" dirty="0" err="1">
                <a:latin typeface="Lucida Console" pitchFamily="49" charset="0"/>
                <a:cs typeface="Courier"/>
              </a:rPr>
              <a:t>sizeof</a:t>
            </a:r>
            <a:r>
              <a:rPr lang="en-US" sz="1400" dirty="0">
                <a:latin typeface="Lucida Console" pitchFamily="49" charset="0"/>
                <a:cs typeface="Courier"/>
              </a:rPr>
              <a:t>(*</a:t>
            </a:r>
            <a:r>
              <a:rPr lang="en-US" sz="1400" dirty="0" err="1">
                <a:latin typeface="Lucida Console" pitchFamily="49" charset="0"/>
                <a:cs typeface="Courier"/>
              </a:rPr>
              <a:t>pp</a:t>
            </a:r>
            <a:r>
              <a:rPr lang="en-US" sz="1400" dirty="0">
                <a:latin typeface="Lucida Console" pitchFamily="49" charset="0"/>
                <a:cs typeface="Courier"/>
              </a:rPr>
              <a:t>) );</a:t>
            </a:r>
            <a:endParaRPr lang="en-US" sz="1400" dirty="0" smtClean="0">
              <a:latin typeface="Lucida Console" pitchFamily="49" charset="0"/>
              <a:cs typeface="Courier"/>
            </a:endParaRPr>
          </a:p>
        </p:txBody>
      </p:sp>
      <p:sp>
        <p:nvSpPr>
          <p:cNvPr id="8" name="Date Placeholder 7"/>
          <p:cNvSpPr>
            <a:spLocks noGrp="1"/>
          </p:cNvSpPr>
          <p:nvPr>
            <p:ph type="dt" sz="half" idx="10"/>
          </p:nvPr>
        </p:nvSpPr>
        <p:spPr/>
        <p:txBody>
          <a:bodyPr/>
          <a:lstStyle/>
          <a:p>
            <a:fld id="{5B66C0CB-098E-3341-BAF4-EC9FCE30BF13}"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9507588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405606"/>
            <a:ext cx="8229600" cy="4937760"/>
          </a:xfrm>
        </p:spPr>
        <p:txBody>
          <a:bodyPr>
            <a:normAutofit/>
          </a:bodyPr>
          <a:lstStyle/>
          <a:p>
            <a:r>
              <a:rPr lang="en-US" dirty="0" smtClean="0"/>
              <a:t>Implemented using off-the-shelf solvers: </a:t>
            </a:r>
          </a:p>
          <a:p>
            <a:pPr lvl="1"/>
            <a:r>
              <a:rPr lang="en-US" dirty="0" err="1" smtClean="0"/>
              <a:t>Datalog</a:t>
            </a:r>
            <a:r>
              <a:rPr lang="en-US" dirty="0" smtClean="0"/>
              <a:t>: </a:t>
            </a:r>
            <a:r>
              <a:rPr lang="en-US" dirty="0" err="1" smtClean="0"/>
              <a:t>bddbddb</a:t>
            </a:r>
            <a:endParaRPr lang="en-US" dirty="0" smtClean="0"/>
          </a:p>
          <a:p>
            <a:pPr lvl="1"/>
            <a:r>
              <a:rPr lang="en-US" dirty="0" err="1" smtClean="0"/>
              <a:t>MaxSAT</a:t>
            </a:r>
            <a:r>
              <a:rPr lang="en-US" dirty="0" smtClean="0"/>
              <a:t>: </a:t>
            </a:r>
            <a:r>
              <a:rPr lang="en-US" dirty="0" err="1" smtClean="0"/>
              <a:t>MiFuMaX</a:t>
            </a:r>
            <a:endParaRPr lang="en-US" dirty="0" smtClean="0"/>
          </a:p>
          <a:p>
            <a:pPr lvl="1"/>
            <a:endParaRPr lang="en-US" sz="1400" dirty="0" smtClean="0"/>
          </a:p>
          <a:p>
            <a:r>
              <a:rPr lang="en-US" dirty="0" smtClean="0"/>
              <a:t>Applied to two analyses that are challenging to scale:</a:t>
            </a:r>
          </a:p>
          <a:p>
            <a:pPr lvl="1"/>
            <a:r>
              <a:rPr lang="en-US" dirty="0" smtClean="0"/>
              <a:t>k-object-sensitivity pointer analysis:</a:t>
            </a:r>
          </a:p>
          <a:p>
            <a:pPr lvl="2"/>
            <a:r>
              <a:rPr lang="en-US" dirty="0" smtClean="0"/>
              <a:t>flow-insensitive, weak updates, cloning-based</a:t>
            </a:r>
          </a:p>
          <a:p>
            <a:pPr lvl="1"/>
            <a:r>
              <a:rPr lang="en-US" dirty="0" err="1" smtClean="0"/>
              <a:t>typestate</a:t>
            </a:r>
            <a:r>
              <a:rPr lang="en-US" dirty="0" smtClean="0"/>
              <a:t> analysis:</a:t>
            </a:r>
          </a:p>
          <a:p>
            <a:pPr lvl="2"/>
            <a:r>
              <a:rPr lang="en-US" dirty="0" smtClean="0"/>
              <a:t>flow-sensitive, strong updates, summary-based</a:t>
            </a:r>
          </a:p>
          <a:p>
            <a:endParaRPr lang="en-US" sz="1400" dirty="0"/>
          </a:p>
          <a:p>
            <a:r>
              <a:rPr lang="en-US" dirty="0" smtClean="0"/>
              <a:t>Evaluated on 8 Java programs (250-450 KLOC each)</a:t>
            </a:r>
          </a:p>
          <a:p>
            <a:pPr lvl="1"/>
            <a:endParaRPr lang="en-US" dirty="0"/>
          </a:p>
        </p:txBody>
      </p:sp>
      <p:sp>
        <p:nvSpPr>
          <p:cNvPr id="5" name="Title 4"/>
          <p:cNvSpPr>
            <a:spLocks noGrp="1"/>
          </p:cNvSpPr>
          <p:nvPr>
            <p:ph type="title"/>
          </p:nvPr>
        </p:nvSpPr>
        <p:spPr/>
        <p:txBody>
          <a:bodyPr/>
          <a:lstStyle/>
          <a:p>
            <a:r>
              <a:rPr lang="en-US" dirty="0" smtClean="0"/>
              <a:t>Experimental setup</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sp>
        <p:nvSpPr>
          <p:cNvPr id="7" name="Date Placeholder 6"/>
          <p:cNvSpPr>
            <a:spLocks noGrp="1"/>
          </p:cNvSpPr>
          <p:nvPr>
            <p:ph type="dt" sz="half" idx="10"/>
          </p:nvPr>
        </p:nvSpPr>
        <p:spPr/>
        <p:txBody>
          <a:bodyPr/>
          <a:lstStyle/>
          <a:p>
            <a:fld id="{EC10FCD0-EB27-9148-8066-D2D5BC04A2C3}"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691610352"/>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advTm="36539"/>
    </mc:Choice>
    <mc:Fallback>
      <mp:transition xmlns:mp="http://schemas.microsoft.com/office/mac/powerpoint/2008/main" spd="slow" advTm="36539"/>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Pointer analysis results</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graphicFrame>
        <p:nvGraphicFramePr>
          <p:cNvPr id="8" name="Content Placeholder 3"/>
          <p:cNvGraphicFramePr>
            <a:graphicFrameLocks noGrp="1"/>
          </p:cNvGraphicFramePr>
          <p:nvPr>
            <p:ph sz="quarter" idx="1"/>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839467984"/>
              </p:ext>
            </p:extLst>
          </p:nvPr>
        </p:nvGraphicFramePr>
        <p:xfrm>
          <a:off x="457200" y="1498601"/>
          <a:ext cx="8060692" cy="4381498"/>
        </p:xfrm>
        <a:graphic>
          <a:graphicData uri="http://schemas.openxmlformats.org/drawingml/2006/table">
            <a:tbl>
              <a:tblPr firstRow="1" bandRow="1">
                <a:tableStyleId>{5C22544A-7EE6-4342-B048-85BDC9FD1C3A}</a:tableStyleId>
              </a:tblPr>
              <a:tblGrid>
                <a:gridCol w="1570937"/>
                <a:gridCol w="1355627"/>
                <a:gridCol w="921536"/>
                <a:gridCol w="1041400"/>
                <a:gridCol w="838200"/>
                <a:gridCol w="999490"/>
                <a:gridCol w="1333502"/>
              </a:tblGrid>
              <a:tr h="398318">
                <a:tc rowSpan="3">
                  <a:txBody>
                    <a:bodyPr/>
                    <a:lstStyle/>
                    <a:p>
                      <a:endParaRPr lang="en-US" sz="2000" dirty="0"/>
                    </a:p>
                  </a:txBody>
                  <a:tcPr/>
                </a:tc>
                <a:tc gridSpan="3">
                  <a:txBody>
                    <a:bodyPr/>
                    <a:lstStyle/>
                    <a:p>
                      <a:pPr algn="ctr"/>
                      <a:r>
                        <a:rPr lang="en-US" sz="2000" dirty="0" smtClean="0"/>
                        <a:t>queries</a:t>
                      </a:r>
                      <a:endParaRPr lang="en-US" sz="2000" dirty="0"/>
                    </a:p>
                  </a:txBody>
                  <a:tcPr/>
                </a:tc>
                <a:tc hMerge="1">
                  <a:txBody>
                    <a:bodyPr/>
                    <a:lstStyle/>
                    <a:p>
                      <a:pPr algn="ctr"/>
                      <a:endParaRPr lang="en-US" sz="2000" dirty="0"/>
                    </a:p>
                  </a:txBody>
                  <a:tcPr/>
                </a:tc>
                <a:tc hMerge="1">
                  <a:txBody>
                    <a:bodyPr/>
                    <a:lstStyle/>
                    <a:p>
                      <a:endParaRPr lang="en-US"/>
                    </a:p>
                  </a:txBody>
                  <a:tcPr/>
                </a:tc>
                <a:tc rowSpan="2"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abstraction size</a:t>
                      </a:r>
                    </a:p>
                  </a:txBody>
                  <a:tcPr/>
                </a:tc>
                <a:tc rowSpan="2" hMerge="1">
                  <a:txBody>
                    <a:bodyPr/>
                    <a:lstStyle/>
                    <a:p>
                      <a:endParaRPr lang="en-US"/>
                    </a:p>
                  </a:txBody>
                  <a:tcPr/>
                </a:tc>
                <a:tc rowSpan="3">
                  <a:txBody>
                    <a:bodyPr/>
                    <a:lstStyle/>
                    <a:p>
                      <a:pPr algn="ctr"/>
                      <a:r>
                        <a:rPr lang="en-US" sz="2000" dirty="0" smtClean="0"/>
                        <a:t>iterations</a:t>
                      </a:r>
                      <a:endParaRPr lang="en-US" sz="2000" dirty="0"/>
                    </a:p>
                  </a:txBody>
                  <a:tcPr anchor="ctr"/>
                </a:tc>
              </a:tr>
              <a:tr h="398318">
                <a:tc vMerge="1">
                  <a:txBody>
                    <a:bodyPr/>
                    <a:lstStyle/>
                    <a:p>
                      <a:endParaRPr lang="en-US"/>
                    </a:p>
                  </a:txBody>
                  <a:tcPr/>
                </a:tc>
                <a:tc rowSpan="2">
                  <a:txBody>
                    <a:bodyPr/>
                    <a:lstStyle/>
                    <a:p>
                      <a:pPr algn="ctr"/>
                      <a:r>
                        <a:rPr lang="en-US" sz="2000" dirty="0" smtClean="0"/>
                        <a:t>total</a:t>
                      </a:r>
                      <a:endParaRPr lang="en-US" sz="2000" dirty="0"/>
                    </a:p>
                  </a:txBody>
                  <a:tcPr anchor="ctr"/>
                </a:tc>
                <a:tc gridSpan="2">
                  <a:txBody>
                    <a:bodyPr/>
                    <a:lstStyle/>
                    <a:p>
                      <a:pPr algn="ctr"/>
                      <a:r>
                        <a:rPr lang="en-US" sz="2000" dirty="0" smtClean="0"/>
                        <a:t>resolved</a:t>
                      </a:r>
                      <a:endParaRPr lang="en-US" sz="2000" dirty="0"/>
                    </a:p>
                  </a:txBody>
                  <a:tcPr/>
                </a:tc>
                <a:tc hMerge="1">
                  <a:txBody>
                    <a:bodyPr/>
                    <a:lstStyle/>
                    <a:p>
                      <a:endParaRPr lang="en-US"/>
                    </a:p>
                  </a:txBody>
                  <a:tcPr/>
                </a:tc>
                <a:tc gridSpan="2" vMerge="1">
                  <a:txBody>
                    <a:bodyPr/>
                    <a:lstStyle/>
                    <a:p>
                      <a:endParaRPr lang="en-US"/>
                    </a:p>
                  </a:txBody>
                  <a:tcPr/>
                </a:tc>
                <a:tc hMerge="1" vMerge="1">
                  <a:txBody>
                    <a:bodyPr/>
                    <a:lstStyle/>
                    <a:p>
                      <a:endParaRPr lang="en-US" dirty="0"/>
                    </a:p>
                  </a:txBody>
                  <a:tcPr/>
                </a:tc>
                <a:tc vMerge="1">
                  <a:txBody>
                    <a:bodyPr/>
                    <a:lstStyle/>
                    <a:p>
                      <a:pPr algn="ctr"/>
                      <a:endParaRPr lang="en-US" sz="2000" dirty="0"/>
                    </a:p>
                  </a:txBody>
                  <a:tcPr anchor="ctr"/>
                </a:tc>
              </a:tr>
              <a:tr h="398318">
                <a:tc vMerge="1">
                  <a:txBody>
                    <a:bodyPr/>
                    <a:lstStyle/>
                    <a:p>
                      <a:endParaRPr lang="en-US"/>
                    </a:p>
                  </a:txBody>
                  <a:tcPr/>
                </a:tc>
                <a:tc vMerge="1">
                  <a:txBody>
                    <a:bodyPr/>
                    <a:lstStyle/>
                    <a:p>
                      <a:endParaRPr lang="en-US"/>
                    </a:p>
                  </a:txBody>
                  <a:tcPr/>
                </a:tc>
                <a:tc>
                  <a:txBody>
                    <a:bodyPr/>
                    <a:lstStyle/>
                    <a:p>
                      <a:pPr algn="ctr"/>
                      <a:r>
                        <a:rPr lang="en-US" sz="2000" dirty="0" smtClean="0"/>
                        <a:t>current</a:t>
                      </a:r>
                      <a:endParaRPr lang="en-US" sz="2000" dirty="0"/>
                    </a:p>
                  </a:txBody>
                  <a:tcPr/>
                </a:tc>
                <a:tc>
                  <a:txBody>
                    <a:bodyPr/>
                    <a:lstStyle/>
                    <a:p>
                      <a:pPr algn="ctr"/>
                      <a:r>
                        <a:rPr lang="en-US" sz="2000" dirty="0" smtClean="0"/>
                        <a:t>baseline</a:t>
                      </a:r>
                      <a:endParaRPr lang="en-US" sz="2000" dirty="0"/>
                    </a:p>
                  </a:txBody>
                  <a:tcPr/>
                </a:tc>
                <a:tc>
                  <a:txBody>
                    <a:bodyPr/>
                    <a:lstStyle/>
                    <a:p>
                      <a:pPr algn="ctr"/>
                      <a:r>
                        <a:rPr lang="en-US" sz="2000" dirty="0" smtClean="0"/>
                        <a:t>final</a:t>
                      </a:r>
                      <a:endParaRPr lang="en-US" sz="2000" dirty="0"/>
                    </a:p>
                  </a:txBody>
                  <a:tcPr/>
                </a:tc>
                <a:tc>
                  <a:txBody>
                    <a:bodyPr/>
                    <a:lstStyle/>
                    <a:p>
                      <a:pPr algn="ctr"/>
                      <a:r>
                        <a:rPr lang="en-US" sz="2000" dirty="0" smtClean="0"/>
                        <a:t>max</a:t>
                      </a:r>
                      <a:endParaRPr lang="en-US" sz="2000" dirty="0"/>
                    </a:p>
                  </a:txBody>
                  <a:tcPr/>
                </a:tc>
                <a:tc vMerge="1">
                  <a:txBody>
                    <a:bodyPr/>
                    <a:lstStyle/>
                    <a:p>
                      <a:endParaRPr lang="en-US"/>
                    </a:p>
                  </a:txBody>
                  <a:tcPr/>
                </a:tc>
              </a:tr>
              <a:tr h="398318">
                <a:tc>
                  <a:txBody>
                    <a:bodyPr/>
                    <a:lstStyle/>
                    <a:p>
                      <a:r>
                        <a:rPr lang="en-US" sz="2000" dirty="0" err="1" smtClean="0"/>
                        <a:t>toba</a:t>
                      </a:r>
                      <a:r>
                        <a:rPr lang="en-US" sz="2000" dirty="0" smtClean="0"/>
                        <a:t>-s</a:t>
                      </a:r>
                      <a:endParaRPr lang="en-US" sz="2000" dirty="0"/>
                    </a:p>
                  </a:txBody>
                  <a:tcPr/>
                </a:tc>
                <a:tc>
                  <a:txBody>
                    <a:bodyPr/>
                    <a:lstStyle/>
                    <a:p>
                      <a:pPr algn="ctr"/>
                      <a:r>
                        <a:rPr lang="en-US" sz="2000" dirty="0" smtClean="0"/>
                        <a:t>7</a:t>
                      </a:r>
                      <a:endParaRPr lang="en-US" sz="2000" dirty="0"/>
                    </a:p>
                  </a:txBody>
                  <a:tcPr/>
                </a:tc>
                <a:tc>
                  <a:txBody>
                    <a:bodyPr/>
                    <a:lstStyle/>
                    <a:p>
                      <a:pPr algn="ctr"/>
                      <a:r>
                        <a:rPr lang="en-US" sz="2000" dirty="0" smtClean="0"/>
                        <a:t>7</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170</a:t>
                      </a:r>
                      <a:endParaRPr lang="en-US" sz="2000" dirty="0"/>
                    </a:p>
                  </a:txBody>
                  <a:tcPr/>
                </a:tc>
                <a:tc>
                  <a:txBody>
                    <a:bodyPr/>
                    <a:lstStyle/>
                    <a:p>
                      <a:pPr algn="ctr"/>
                      <a:r>
                        <a:rPr lang="en-US" sz="2000" dirty="0" smtClean="0"/>
                        <a:t>18K</a:t>
                      </a:r>
                      <a:endParaRPr lang="en-US" sz="2000" dirty="0"/>
                    </a:p>
                  </a:txBody>
                  <a:tcPr/>
                </a:tc>
                <a:tc>
                  <a:txBody>
                    <a:bodyPr/>
                    <a:lstStyle/>
                    <a:p>
                      <a:pPr algn="ctr"/>
                      <a:r>
                        <a:rPr lang="en-US" sz="2000" dirty="0" smtClean="0"/>
                        <a:t>10</a:t>
                      </a:r>
                      <a:endParaRPr lang="en-US" sz="2000" dirty="0"/>
                    </a:p>
                  </a:txBody>
                  <a:tcPr/>
                </a:tc>
              </a:tr>
              <a:tr h="398318">
                <a:tc>
                  <a:txBody>
                    <a:bodyPr/>
                    <a:lstStyle/>
                    <a:p>
                      <a:r>
                        <a:rPr lang="en-US" sz="2000" dirty="0" err="1" smtClean="0"/>
                        <a:t>javasrc</a:t>
                      </a:r>
                      <a:r>
                        <a:rPr lang="en-US" sz="2000" dirty="0" smtClean="0"/>
                        <a:t>-p</a:t>
                      </a:r>
                      <a:endParaRPr lang="en-US" sz="2000" dirty="0"/>
                    </a:p>
                  </a:txBody>
                  <a:tcPr/>
                </a:tc>
                <a:tc>
                  <a:txBody>
                    <a:bodyPr/>
                    <a:lstStyle/>
                    <a:p>
                      <a:pPr algn="ctr"/>
                      <a:r>
                        <a:rPr lang="en-US" sz="2000" dirty="0" smtClean="0"/>
                        <a:t>46</a:t>
                      </a:r>
                      <a:endParaRPr lang="en-US" sz="2000" dirty="0"/>
                    </a:p>
                  </a:txBody>
                  <a:tcPr/>
                </a:tc>
                <a:tc>
                  <a:txBody>
                    <a:bodyPr/>
                    <a:lstStyle/>
                    <a:p>
                      <a:pPr algn="ctr"/>
                      <a:r>
                        <a:rPr lang="en-US" sz="2000" dirty="0" smtClean="0"/>
                        <a:t>46</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470</a:t>
                      </a:r>
                      <a:endParaRPr lang="en-US" sz="2000" dirty="0"/>
                    </a:p>
                  </a:txBody>
                  <a:tcPr/>
                </a:tc>
                <a:tc>
                  <a:txBody>
                    <a:bodyPr/>
                    <a:lstStyle/>
                    <a:p>
                      <a:pPr algn="ctr"/>
                      <a:r>
                        <a:rPr lang="en-US" sz="2000" dirty="0" smtClean="0"/>
                        <a:t>18K</a:t>
                      </a:r>
                      <a:endParaRPr lang="en-US" sz="2000" dirty="0"/>
                    </a:p>
                  </a:txBody>
                  <a:tcPr/>
                </a:tc>
                <a:tc>
                  <a:txBody>
                    <a:bodyPr/>
                    <a:lstStyle/>
                    <a:p>
                      <a:pPr algn="ctr"/>
                      <a:r>
                        <a:rPr lang="en-US" sz="2000" dirty="0" smtClean="0"/>
                        <a:t>13</a:t>
                      </a:r>
                      <a:endParaRPr lang="en-US" sz="2000" dirty="0"/>
                    </a:p>
                  </a:txBody>
                  <a:tcPr/>
                </a:tc>
              </a:tr>
              <a:tr h="398318">
                <a:tc>
                  <a:txBody>
                    <a:bodyPr/>
                    <a:lstStyle/>
                    <a:p>
                      <a:r>
                        <a:rPr lang="en-US" sz="2000" dirty="0" err="1" smtClean="0"/>
                        <a:t>weblech</a:t>
                      </a:r>
                      <a:endParaRPr lang="en-US" sz="2000" dirty="0"/>
                    </a:p>
                  </a:txBody>
                  <a:tcPr/>
                </a:tc>
                <a:tc>
                  <a:txBody>
                    <a:bodyPr/>
                    <a:lstStyle/>
                    <a:p>
                      <a:pPr algn="ctr"/>
                      <a:r>
                        <a:rPr lang="en-US" sz="2000" dirty="0" smtClean="0"/>
                        <a:t>5</a:t>
                      </a:r>
                      <a:endParaRPr lang="en-US" sz="2000" dirty="0"/>
                    </a:p>
                  </a:txBody>
                  <a:tcPr/>
                </a:tc>
                <a:tc>
                  <a:txBody>
                    <a:bodyPr/>
                    <a:lstStyle/>
                    <a:p>
                      <a:pPr algn="ctr"/>
                      <a:r>
                        <a:rPr lang="en-US" sz="2000" dirty="0" smtClean="0"/>
                        <a:t>5</a:t>
                      </a:r>
                      <a:endParaRPr lang="en-US" sz="2000" dirty="0"/>
                    </a:p>
                  </a:txBody>
                  <a:tcPr/>
                </a:tc>
                <a:tc>
                  <a:txBody>
                    <a:bodyPr/>
                    <a:lstStyle/>
                    <a:p>
                      <a:pPr algn="ctr"/>
                      <a:r>
                        <a:rPr lang="en-US" sz="2000" dirty="0" smtClean="0"/>
                        <a:t>2</a:t>
                      </a:r>
                      <a:endParaRPr lang="en-US" sz="2000" dirty="0"/>
                    </a:p>
                  </a:txBody>
                  <a:tcPr/>
                </a:tc>
                <a:tc>
                  <a:txBody>
                    <a:bodyPr/>
                    <a:lstStyle/>
                    <a:p>
                      <a:pPr algn="ctr"/>
                      <a:r>
                        <a:rPr lang="en-US" sz="2000" dirty="0" smtClean="0"/>
                        <a:t>140</a:t>
                      </a:r>
                      <a:endParaRPr lang="en-US" sz="2000" dirty="0"/>
                    </a:p>
                  </a:txBody>
                  <a:tcPr/>
                </a:tc>
                <a:tc>
                  <a:txBody>
                    <a:bodyPr/>
                    <a:lstStyle/>
                    <a:p>
                      <a:pPr algn="ctr"/>
                      <a:r>
                        <a:rPr lang="en-US" sz="2000" dirty="0" smtClean="0"/>
                        <a:t>31K</a:t>
                      </a:r>
                      <a:endParaRPr lang="en-US" sz="2000" dirty="0"/>
                    </a:p>
                  </a:txBody>
                  <a:tcPr/>
                </a:tc>
                <a:tc>
                  <a:txBody>
                    <a:bodyPr/>
                    <a:lstStyle/>
                    <a:p>
                      <a:pPr algn="ctr"/>
                      <a:r>
                        <a:rPr lang="en-US" sz="2000" dirty="0" smtClean="0"/>
                        <a:t>10</a:t>
                      </a:r>
                      <a:endParaRPr lang="en-US" sz="2000" dirty="0"/>
                    </a:p>
                  </a:txBody>
                  <a:tcPr/>
                </a:tc>
              </a:tr>
              <a:tr h="398318">
                <a:tc>
                  <a:txBody>
                    <a:bodyPr/>
                    <a:lstStyle/>
                    <a:p>
                      <a:r>
                        <a:rPr lang="en-US" sz="2000" dirty="0" err="1" smtClean="0"/>
                        <a:t>hedc</a:t>
                      </a:r>
                      <a:endParaRPr lang="en-US" sz="2000" dirty="0"/>
                    </a:p>
                  </a:txBody>
                  <a:tcPr/>
                </a:tc>
                <a:tc>
                  <a:txBody>
                    <a:bodyPr/>
                    <a:lstStyle/>
                    <a:p>
                      <a:pPr algn="ctr"/>
                      <a:r>
                        <a:rPr lang="en-US" sz="2000" dirty="0" smtClean="0"/>
                        <a:t>47</a:t>
                      </a:r>
                      <a:endParaRPr lang="en-US" sz="2000" dirty="0"/>
                    </a:p>
                  </a:txBody>
                  <a:tcPr/>
                </a:tc>
                <a:tc>
                  <a:txBody>
                    <a:bodyPr/>
                    <a:lstStyle/>
                    <a:p>
                      <a:pPr algn="ctr"/>
                      <a:r>
                        <a:rPr lang="en-US" sz="2000" dirty="0" smtClean="0"/>
                        <a:t>47</a:t>
                      </a:r>
                      <a:endParaRPr lang="en-US" sz="2000" dirty="0"/>
                    </a:p>
                  </a:txBody>
                  <a:tcPr/>
                </a:tc>
                <a:tc>
                  <a:txBody>
                    <a:bodyPr/>
                    <a:lstStyle/>
                    <a:p>
                      <a:pPr algn="ctr"/>
                      <a:r>
                        <a:rPr lang="en-US" sz="2000" dirty="0" smtClean="0"/>
                        <a:t>6</a:t>
                      </a:r>
                      <a:endParaRPr lang="en-US" sz="2000" dirty="0"/>
                    </a:p>
                  </a:txBody>
                  <a:tcPr/>
                </a:tc>
                <a:tc>
                  <a:txBody>
                    <a:bodyPr/>
                    <a:lstStyle/>
                    <a:p>
                      <a:pPr algn="ctr"/>
                      <a:r>
                        <a:rPr lang="en-US" sz="2000" dirty="0" smtClean="0"/>
                        <a:t>730</a:t>
                      </a:r>
                      <a:endParaRPr lang="en-US" sz="2000" dirty="0"/>
                    </a:p>
                  </a:txBody>
                  <a:tcPr/>
                </a:tc>
                <a:tc>
                  <a:txBody>
                    <a:bodyPr/>
                    <a:lstStyle/>
                    <a:p>
                      <a:pPr algn="ctr"/>
                      <a:r>
                        <a:rPr lang="en-US" sz="2000" dirty="0" smtClean="0"/>
                        <a:t>29K</a:t>
                      </a:r>
                      <a:endParaRPr lang="en-US" sz="2000" dirty="0"/>
                    </a:p>
                  </a:txBody>
                  <a:tcPr/>
                </a:tc>
                <a:tc>
                  <a:txBody>
                    <a:bodyPr/>
                    <a:lstStyle/>
                    <a:p>
                      <a:pPr algn="ctr"/>
                      <a:r>
                        <a:rPr lang="en-US" sz="2000" dirty="0" smtClean="0"/>
                        <a:t>18</a:t>
                      </a:r>
                      <a:endParaRPr lang="en-US" sz="2000" dirty="0"/>
                    </a:p>
                  </a:txBody>
                  <a:tcPr/>
                </a:tc>
              </a:tr>
              <a:tr h="398318">
                <a:tc>
                  <a:txBody>
                    <a:bodyPr/>
                    <a:lstStyle/>
                    <a:p>
                      <a:r>
                        <a:rPr lang="en-US" sz="2000" dirty="0" err="1" smtClean="0"/>
                        <a:t>antlr</a:t>
                      </a:r>
                      <a:endParaRPr lang="en-US" sz="2000" dirty="0"/>
                    </a:p>
                  </a:txBody>
                  <a:tcPr/>
                </a:tc>
                <a:tc>
                  <a:txBody>
                    <a:bodyPr/>
                    <a:lstStyle/>
                    <a:p>
                      <a:pPr algn="ctr"/>
                      <a:r>
                        <a:rPr lang="en-US" sz="2000" dirty="0" smtClean="0"/>
                        <a:t>143</a:t>
                      </a:r>
                      <a:endParaRPr lang="en-US" sz="2000" dirty="0"/>
                    </a:p>
                  </a:txBody>
                  <a:tcPr/>
                </a:tc>
                <a:tc>
                  <a:txBody>
                    <a:bodyPr/>
                    <a:lstStyle/>
                    <a:p>
                      <a:pPr algn="ctr"/>
                      <a:r>
                        <a:rPr lang="en-US" sz="2000" dirty="0" smtClean="0"/>
                        <a:t>143</a:t>
                      </a:r>
                      <a:endParaRPr lang="en-US" sz="2000" dirty="0"/>
                    </a:p>
                  </a:txBody>
                  <a:tcPr/>
                </a:tc>
                <a:tc>
                  <a:txBody>
                    <a:bodyPr/>
                    <a:lstStyle/>
                    <a:p>
                      <a:pPr algn="ctr"/>
                      <a:r>
                        <a:rPr lang="en-US" sz="2000" dirty="0" smtClean="0"/>
                        <a:t>5</a:t>
                      </a:r>
                      <a:endParaRPr lang="en-US" sz="2000" dirty="0"/>
                    </a:p>
                  </a:txBody>
                  <a:tcPr/>
                </a:tc>
                <a:tc>
                  <a:txBody>
                    <a:bodyPr/>
                    <a:lstStyle/>
                    <a:p>
                      <a:pPr algn="ctr"/>
                      <a:r>
                        <a:rPr lang="en-US" sz="2000" dirty="0" smtClean="0"/>
                        <a:t>970</a:t>
                      </a:r>
                      <a:endParaRPr lang="en-US" sz="2000" dirty="0"/>
                    </a:p>
                  </a:txBody>
                  <a:tcPr/>
                </a:tc>
                <a:tc>
                  <a:txBody>
                    <a:bodyPr/>
                    <a:lstStyle/>
                    <a:p>
                      <a:pPr algn="ctr"/>
                      <a:r>
                        <a:rPr lang="en-US" sz="2000" dirty="0" smtClean="0"/>
                        <a:t>29K</a:t>
                      </a:r>
                      <a:endParaRPr lang="en-US" sz="2000" dirty="0"/>
                    </a:p>
                  </a:txBody>
                  <a:tcPr/>
                </a:tc>
                <a:tc>
                  <a:txBody>
                    <a:bodyPr/>
                    <a:lstStyle/>
                    <a:p>
                      <a:pPr algn="ctr"/>
                      <a:r>
                        <a:rPr lang="en-US" sz="2000" dirty="0" smtClean="0"/>
                        <a:t>15</a:t>
                      </a:r>
                      <a:endParaRPr lang="en-US" sz="2000" dirty="0"/>
                    </a:p>
                  </a:txBody>
                  <a:tcPr/>
                </a:tc>
              </a:tr>
              <a:tr h="398318">
                <a:tc>
                  <a:txBody>
                    <a:bodyPr/>
                    <a:lstStyle/>
                    <a:p>
                      <a:r>
                        <a:rPr lang="en-US" sz="2000" dirty="0" err="1" smtClean="0"/>
                        <a:t>luindex</a:t>
                      </a:r>
                      <a:endParaRPr lang="en-US" sz="2000" dirty="0"/>
                    </a:p>
                  </a:txBody>
                  <a:tcPr/>
                </a:tc>
                <a:tc>
                  <a:txBody>
                    <a:bodyPr/>
                    <a:lstStyle/>
                    <a:p>
                      <a:pPr algn="ctr"/>
                      <a:r>
                        <a:rPr lang="en-US" sz="2000" dirty="0" smtClean="0"/>
                        <a:t>138</a:t>
                      </a:r>
                      <a:endParaRPr lang="en-US" sz="2000" dirty="0"/>
                    </a:p>
                  </a:txBody>
                  <a:tcPr/>
                </a:tc>
                <a:tc>
                  <a:txBody>
                    <a:bodyPr/>
                    <a:lstStyle/>
                    <a:p>
                      <a:pPr algn="ctr"/>
                      <a:r>
                        <a:rPr lang="en-US" sz="2000" dirty="0" smtClean="0"/>
                        <a:t>138</a:t>
                      </a:r>
                      <a:endParaRPr lang="en-US" sz="2000" dirty="0"/>
                    </a:p>
                  </a:txBody>
                  <a:tcPr/>
                </a:tc>
                <a:tc>
                  <a:txBody>
                    <a:bodyPr/>
                    <a:lstStyle/>
                    <a:p>
                      <a:pPr algn="ctr"/>
                      <a:r>
                        <a:rPr lang="en-US" sz="2000" dirty="0" smtClean="0"/>
                        <a:t>67</a:t>
                      </a:r>
                      <a:endParaRPr lang="en-US" sz="2000" dirty="0"/>
                    </a:p>
                  </a:txBody>
                  <a:tcPr/>
                </a:tc>
                <a:tc>
                  <a:txBody>
                    <a:bodyPr/>
                    <a:lstStyle/>
                    <a:p>
                      <a:pPr algn="ctr"/>
                      <a:r>
                        <a:rPr lang="en-US" sz="2000" dirty="0" smtClean="0"/>
                        <a:t>1K</a:t>
                      </a:r>
                      <a:endParaRPr lang="en-US" sz="2000" dirty="0"/>
                    </a:p>
                  </a:txBody>
                  <a:tcPr/>
                </a:tc>
                <a:tc>
                  <a:txBody>
                    <a:bodyPr/>
                    <a:lstStyle/>
                    <a:p>
                      <a:pPr algn="ctr"/>
                      <a:r>
                        <a:rPr lang="en-US" sz="2000" dirty="0" smtClean="0"/>
                        <a:t>40K</a:t>
                      </a:r>
                      <a:endParaRPr lang="en-US" sz="2000" dirty="0"/>
                    </a:p>
                  </a:txBody>
                  <a:tcPr/>
                </a:tc>
                <a:tc>
                  <a:txBody>
                    <a:bodyPr/>
                    <a:lstStyle/>
                    <a:p>
                      <a:pPr algn="ctr"/>
                      <a:r>
                        <a:rPr lang="en-US" sz="2000" dirty="0" smtClean="0"/>
                        <a:t>26</a:t>
                      </a:r>
                      <a:endParaRPr lang="en-US" sz="2000" dirty="0"/>
                    </a:p>
                  </a:txBody>
                  <a:tcPr/>
                </a:tc>
              </a:tr>
              <a:tr h="398318">
                <a:tc>
                  <a:txBody>
                    <a:bodyPr/>
                    <a:lstStyle/>
                    <a:p>
                      <a:r>
                        <a:rPr lang="en-US" sz="2000" dirty="0" err="1" smtClean="0"/>
                        <a:t>lusearch</a:t>
                      </a:r>
                      <a:endParaRPr lang="en-US" sz="2000" dirty="0"/>
                    </a:p>
                  </a:txBody>
                  <a:tcPr/>
                </a:tc>
                <a:tc>
                  <a:txBody>
                    <a:bodyPr/>
                    <a:lstStyle/>
                    <a:p>
                      <a:pPr algn="ctr"/>
                      <a:r>
                        <a:rPr lang="en-US" sz="2000" dirty="0" smtClean="0"/>
                        <a:t>322</a:t>
                      </a:r>
                      <a:endParaRPr lang="en-US" sz="2000" dirty="0"/>
                    </a:p>
                  </a:txBody>
                  <a:tcPr/>
                </a:tc>
                <a:tc>
                  <a:txBody>
                    <a:bodyPr/>
                    <a:lstStyle/>
                    <a:p>
                      <a:pPr algn="ctr"/>
                      <a:r>
                        <a:rPr lang="en-US" sz="2000" dirty="0" smtClean="0"/>
                        <a:t>322</a:t>
                      </a:r>
                      <a:endParaRPr lang="en-US" sz="2000" dirty="0"/>
                    </a:p>
                  </a:txBody>
                  <a:tcPr/>
                </a:tc>
                <a:tc>
                  <a:txBody>
                    <a:bodyPr/>
                    <a:lstStyle/>
                    <a:p>
                      <a:pPr algn="ctr"/>
                      <a:r>
                        <a:rPr lang="en-US" sz="2000" dirty="0" smtClean="0"/>
                        <a:t>29</a:t>
                      </a:r>
                      <a:endParaRPr lang="en-US" sz="2000" dirty="0"/>
                    </a:p>
                  </a:txBody>
                  <a:tcPr/>
                </a:tc>
                <a:tc>
                  <a:txBody>
                    <a:bodyPr/>
                    <a:lstStyle/>
                    <a:p>
                      <a:pPr algn="ctr"/>
                      <a:r>
                        <a:rPr lang="en-US" sz="2000" dirty="0" smtClean="0"/>
                        <a:t>1K</a:t>
                      </a:r>
                      <a:endParaRPr lang="en-US" sz="2000" dirty="0"/>
                    </a:p>
                  </a:txBody>
                  <a:tcPr/>
                </a:tc>
                <a:tc>
                  <a:txBody>
                    <a:bodyPr/>
                    <a:lstStyle/>
                    <a:p>
                      <a:pPr algn="ctr"/>
                      <a:r>
                        <a:rPr lang="en-US" sz="2000" dirty="0" smtClean="0"/>
                        <a:t>39K</a:t>
                      </a:r>
                      <a:endParaRPr lang="en-US" sz="2000" dirty="0"/>
                    </a:p>
                  </a:txBody>
                  <a:tcPr/>
                </a:tc>
                <a:tc>
                  <a:txBody>
                    <a:bodyPr/>
                    <a:lstStyle/>
                    <a:p>
                      <a:pPr algn="ctr"/>
                      <a:r>
                        <a:rPr lang="en-US" sz="2000" dirty="0" smtClean="0"/>
                        <a:t>17</a:t>
                      </a:r>
                      <a:endParaRPr lang="en-US" sz="2000" dirty="0"/>
                    </a:p>
                  </a:txBody>
                  <a:tcPr/>
                </a:tc>
              </a:tr>
              <a:tr h="398318">
                <a:tc>
                  <a:txBody>
                    <a:bodyPr/>
                    <a:lstStyle/>
                    <a:p>
                      <a:r>
                        <a:rPr lang="en-US" sz="2000" dirty="0" err="1" smtClean="0"/>
                        <a:t>schroeder</a:t>
                      </a:r>
                      <a:r>
                        <a:rPr lang="en-US" sz="2000" dirty="0" smtClean="0"/>
                        <a:t>-m</a:t>
                      </a:r>
                      <a:endParaRPr lang="en-US" sz="2000" dirty="0"/>
                    </a:p>
                  </a:txBody>
                  <a:tcPr/>
                </a:tc>
                <a:tc>
                  <a:txBody>
                    <a:bodyPr/>
                    <a:lstStyle/>
                    <a:p>
                      <a:pPr algn="ctr"/>
                      <a:r>
                        <a:rPr lang="en-US" sz="2000" dirty="0" smtClean="0"/>
                        <a:t>51</a:t>
                      </a:r>
                      <a:endParaRPr lang="en-US" sz="2000" dirty="0"/>
                    </a:p>
                  </a:txBody>
                  <a:tcPr/>
                </a:tc>
                <a:tc>
                  <a:txBody>
                    <a:bodyPr/>
                    <a:lstStyle/>
                    <a:p>
                      <a:pPr algn="ctr"/>
                      <a:r>
                        <a:rPr lang="en-US" sz="2000" dirty="0" smtClean="0"/>
                        <a:t>51</a:t>
                      </a:r>
                      <a:endParaRPr lang="en-US" sz="2000" dirty="0"/>
                    </a:p>
                  </a:txBody>
                  <a:tcPr/>
                </a:tc>
                <a:tc>
                  <a:txBody>
                    <a:bodyPr/>
                    <a:lstStyle/>
                    <a:p>
                      <a:pPr algn="ctr"/>
                      <a:r>
                        <a:rPr lang="en-US" sz="2000" dirty="0" smtClean="0"/>
                        <a:t>25</a:t>
                      </a:r>
                      <a:endParaRPr lang="en-US" sz="2000" dirty="0"/>
                    </a:p>
                  </a:txBody>
                  <a:tcPr/>
                </a:tc>
                <a:tc>
                  <a:txBody>
                    <a:bodyPr/>
                    <a:lstStyle/>
                    <a:p>
                      <a:pPr algn="ctr"/>
                      <a:r>
                        <a:rPr lang="en-US" sz="2000" dirty="0" smtClean="0"/>
                        <a:t>450</a:t>
                      </a:r>
                      <a:endParaRPr lang="en-US" sz="2000" dirty="0"/>
                    </a:p>
                  </a:txBody>
                  <a:tcPr/>
                </a:tc>
                <a:tc>
                  <a:txBody>
                    <a:bodyPr/>
                    <a:lstStyle/>
                    <a:p>
                      <a:pPr algn="ctr"/>
                      <a:r>
                        <a:rPr lang="en-US" sz="2000" dirty="0" smtClean="0"/>
                        <a:t>58K</a:t>
                      </a:r>
                      <a:endParaRPr lang="en-US" sz="2000" dirty="0"/>
                    </a:p>
                  </a:txBody>
                  <a:tcPr/>
                </a:tc>
                <a:tc>
                  <a:txBody>
                    <a:bodyPr/>
                    <a:lstStyle/>
                    <a:p>
                      <a:pPr algn="ctr"/>
                      <a:r>
                        <a:rPr lang="en-US" sz="2000" dirty="0" smtClean="0"/>
                        <a:t>15</a:t>
                      </a:r>
                      <a:endParaRPr lang="en-US" sz="2000" dirty="0"/>
                    </a:p>
                  </a:txBody>
                  <a:tcPr/>
                </a:tc>
              </a:tr>
            </a:tbl>
          </a:graphicData>
        </a:graphic>
      </p:graphicFrame>
      <p:sp>
        <p:nvSpPr>
          <p:cNvPr id="10" name="Rectangular Callout 9"/>
          <p:cNvSpPr/>
          <p:nvPr/>
        </p:nvSpPr>
        <p:spPr>
          <a:xfrm>
            <a:off x="4657061" y="1353185"/>
            <a:ext cx="2227316" cy="684530"/>
          </a:xfrm>
          <a:prstGeom prst="wedgeRectCallout">
            <a:avLst>
              <a:gd name="adj1" fmla="val -43282"/>
              <a:gd name="adj2" fmla="val 101136"/>
            </a:avLst>
          </a:prstGeom>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b="1" dirty="0" smtClean="0">
                <a:solidFill>
                  <a:srgbClr val="00B0F0"/>
                </a:solidFill>
              </a:rPr>
              <a:t>4-object-sensitivity</a:t>
            </a:r>
          </a:p>
          <a:p>
            <a:pPr algn="ctr"/>
            <a:r>
              <a:rPr lang="en-US" sz="2000" b="1" dirty="0">
                <a:solidFill>
                  <a:srgbClr val="00B0F0"/>
                </a:solidFill>
              </a:rPr>
              <a:t>&lt;</a:t>
            </a:r>
            <a:r>
              <a:rPr lang="en-US" sz="2000" b="1" dirty="0" smtClean="0">
                <a:solidFill>
                  <a:srgbClr val="00B0F0"/>
                </a:solidFill>
              </a:rPr>
              <a:t> 50%</a:t>
            </a:r>
            <a:endParaRPr lang="en-US" sz="2000" b="1" dirty="0">
              <a:solidFill>
                <a:srgbClr val="00B0F0"/>
              </a:solidFill>
            </a:endParaRPr>
          </a:p>
        </p:txBody>
      </p:sp>
      <p:sp>
        <p:nvSpPr>
          <p:cNvPr id="11" name="Rectangular Callout 10"/>
          <p:cNvSpPr/>
          <p:nvPr/>
        </p:nvSpPr>
        <p:spPr>
          <a:xfrm>
            <a:off x="3305059" y="2722880"/>
            <a:ext cx="2013879" cy="684530"/>
          </a:xfrm>
          <a:prstGeom prst="wedgeRectCallout">
            <a:avLst>
              <a:gd name="adj1" fmla="val 59600"/>
              <a:gd name="adj2" fmla="val 1353"/>
            </a:avLst>
          </a:prstGeom>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b="1" dirty="0" smtClean="0">
                <a:solidFill>
                  <a:srgbClr val="00B0F0"/>
                </a:solidFill>
              </a:rPr>
              <a:t>&lt; 3% of max</a:t>
            </a:r>
            <a:endParaRPr lang="en-US" sz="2000" b="1" dirty="0">
              <a:solidFill>
                <a:srgbClr val="00B0F0"/>
              </a:solidFill>
            </a:endParaRPr>
          </a:p>
        </p:txBody>
      </p:sp>
      <p:sp>
        <p:nvSpPr>
          <p:cNvPr id="7" name="Date Placeholder 6"/>
          <p:cNvSpPr>
            <a:spLocks noGrp="1"/>
          </p:cNvSpPr>
          <p:nvPr>
            <p:ph type="dt" sz="half" idx="10"/>
          </p:nvPr>
        </p:nvSpPr>
        <p:spPr/>
        <p:txBody>
          <a:bodyPr/>
          <a:lstStyle/>
          <a:p>
            <a:fld id="{34249350-EF8C-4A46-9D83-A4522AB46971}" type="datetime1">
              <a:rPr lang="en-US" smtClean="0"/>
              <a:t>6/3/15</a:t>
            </a:fld>
            <a:endParaRPr lang="en-US" dirty="0"/>
          </a:p>
        </p:txBody>
      </p:sp>
    </p:spTree>
    <p:custDataLst>
      <p:tags r:id="rId1"/>
    </p:custDataLst>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149872085"/>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advTm="69774"/>
    </mc:Choice>
    <mc:Fallback>
      <mp:transition xmlns:mp="http://schemas.microsoft.com/office/mac/powerpoint/2008/main" spd="slow" advTm="697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Performance of </a:t>
            </a:r>
            <a:r>
              <a:rPr lang="en-US" dirty="0" err="1" smtClean="0"/>
              <a:t>Datalog</a:t>
            </a:r>
            <a:r>
              <a:rPr lang="en-US" dirty="0" smtClean="0"/>
              <a:t> solver</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pic>
        <p:nvPicPr>
          <p:cNvPr id="11" name="Content Placeholder 10"/>
          <p:cNvPicPr>
            <a:picLocks noGrp="1" noChangeAspect="1"/>
          </p:cNvPicPr>
          <p:nvPr>
            <p:ph sz="quarter" idx="1"/>
          </p:nvPr>
        </p:nvPicPr>
        <p:blipFill>
          <a:blip r:embed="rId4">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142993" y="2548272"/>
            <a:ext cx="6858014" cy="3200406"/>
          </a:xfrm>
        </p:spPr>
      </p:pic>
      <p:sp>
        <p:nvSpPr>
          <p:cNvPr id="12" name="TextBox 11"/>
          <p:cNvSpPr txBox="1"/>
          <p:nvPr/>
        </p:nvSpPr>
        <p:spPr>
          <a:xfrm>
            <a:off x="3526367" y="2119118"/>
            <a:ext cx="1600200" cy="400110"/>
          </a:xfrm>
          <a:prstGeom prst="rect">
            <a:avLst/>
          </a:prstGeom>
          <a:noFill/>
        </p:spPr>
        <p:txBody>
          <a:bodyPr wrap="square" rtlCol="0">
            <a:spAutoFit/>
          </a:bodyPr>
          <a:lstStyle/>
          <a:p>
            <a:pPr algn="ctr"/>
            <a:r>
              <a:rPr lang="en-US" sz="2000" b="1" dirty="0" err="1" smtClean="0">
                <a:solidFill>
                  <a:srgbClr val="0070C0"/>
                </a:solidFill>
              </a:rPr>
              <a:t>lusearch</a:t>
            </a:r>
            <a:endParaRPr lang="en-US" sz="2000" b="1" dirty="0">
              <a:solidFill>
                <a:srgbClr val="0070C0"/>
              </a:solidFill>
            </a:endParaRPr>
          </a:p>
        </p:txBody>
      </p:sp>
      <p:sp>
        <p:nvSpPr>
          <p:cNvPr id="2" name="TextBox 1"/>
          <p:cNvSpPr txBox="1"/>
          <p:nvPr/>
        </p:nvSpPr>
        <p:spPr>
          <a:xfrm>
            <a:off x="1940725" y="2365492"/>
            <a:ext cx="1410660" cy="369332"/>
          </a:xfrm>
          <a:prstGeom prst="rect">
            <a:avLst/>
          </a:prstGeom>
          <a:noFill/>
        </p:spPr>
        <p:txBody>
          <a:bodyPr wrap="square" rtlCol="0">
            <a:spAutoFit/>
          </a:bodyPr>
          <a:lstStyle/>
          <a:p>
            <a:pPr algn="ctr"/>
            <a:r>
              <a:rPr lang="en-US" b="1" dirty="0" smtClean="0">
                <a:solidFill>
                  <a:srgbClr val="00B0F0"/>
                </a:solidFill>
              </a:rPr>
              <a:t>k = 1, </a:t>
            </a:r>
            <a:r>
              <a:rPr lang="en-US" b="1" dirty="0" smtClean="0">
                <a:solidFill>
                  <a:srgbClr val="FF0000"/>
                </a:solidFill>
              </a:rPr>
              <a:t>153s</a:t>
            </a:r>
            <a:endParaRPr lang="en-US" b="1" dirty="0">
              <a:solidFill>
                <a:srgbClr val="FF0000"/>
              </a:solidFill>
            </a:endParaRPr>
          </a:p>
        </p:txBody>
      </p:sp>
      <p:sp>
        <p:nvSpPr>
          <p:cNvPr id="16" name="TextBox 15"/>
          <p:cNvSpPr txBox="1"/>
          <p:nvPr/>
        </p:nvSpPr>
        <p:spPr>
          <a:xfrm>
            <a:off x="2116996" y="2044799"/>
            <a:ext cx="1585640" cy="369332"/>
          </a:xfrm>
          <a:prstGeom prst="rect">
            <a:avLst/>
          </a:prstGeom>
          <a:noFill/>
        </p:spPr>
        <p:txBody>
          <a:bodyPr wrap="square" rtlCol="0">
            <a:spAutoFit/>
          </a:bodyPr>
          <a:lstStyle/>
          <a:p>
            <a:pPr algn="ctr"/>
            <a:r>
              <a:rPr lang="en-US" b="1" dirty="0">
                <a:solidFill>
                  <a:srgbClr val="00B0F0"/>
                </a:solidFill>
              </a:rPr>
              <a:t>k = </a:t>
            </a:r>
            <a:r>
              <a:rPr lang="en-US" b="1" dirty="0" smtClean="0">
                <a:solidFill>
                  <a:srgbClr val="00B0F0"/>
                </a:solidFill>
              </a:rPr>
              <a:t>2, </a:t>
            </a:r>
            <a:r>
              <a:rPr lang="en-US" b="1" dirty="0" smtClean="0">
                <a:solidFill>
                  <a:srgbClr val="FF0000"/>
                </a:solidFill>
              </a:rPr>
              <a:t>214s</a:t>
            </a:r>
            <a:endParaRPr lang="en-US" b="1" dirty="0">
              <a:solidFill>
                <a:srgbClr val="FF0000"/>
              </a:solidFill>
            </a:endParaRPr>
          </a:p>
        </p:txBody>
      </p:sp>
      <p:sp>
        <p:nvSpPr>
          <p:cNvPr id="26" name="TextBox 25"/>
          <p:cNvSpPr txBox="1"/>
          <p:nvPr/>
        </p:nvSpPr>
        <p:spPr>
          <a:xfrm>
            <a:off x="2769571" y="1214745"/>
            <a:ext cx="1513591" cy="369332"/>
          </a:xfrm>
          <a:prstGeom prst="rect">
            <a:avLst/>
          </a:prstGeom>
          <a:noFill/>
        </p:spPr>
        <p:txBody>
          <a:bodyPr wrap="square" rtlCol="0">
            <a:spAutoFit/>
          </a:bodyPr>
          <a:lstStyle/>
          <a:p>
            <a:pPr algn="ctr"/>
            <a:r>
              <a:rPr lang="en-US" b="1" dirty="0">
                <a:solidFill>
                  <a:srgbClr val="00B0F0"/>
                </a:solidFill>
              </a:rPr>
              <a:t>k = </a:t>
            </a:r>
            <a:r>
              <a:rPr lang="en-US" b="1" dirty="0" smtClean="0">
                <a:solidFill>
                  <a:srgbClr val="00B0F0"/>
                </a:solidFill>
              </a:rPr>
              <a:t>4, </a:t>
            </a:r>
            <a:r>
              <a:rPr lang="en-US" b="1" dirty="0" smtClean="0">
                <a:solidFill>
                  <a:srgbClr val="FF0000"/>
                </a:solidFill>
              </a:rPr>
              <a:t>3h28m</a:t>
            </a:r>
            <a:endParaRPr lang="en-US" b="1" dirty="0">
              <a:solidFill>
                <a:srgbClr val="FF0000"/>
              </a:solidFill>
            </a:endParaRPr>
          </a:p>
        </p:txBody>
      </p:sp>
      <p:sp>
        <p:nvSpPr>
          <p:cNvPr id="32" name="TextBox 31"/>
          <p:cNvSpPr txBox="1"/>
          <p:nvPr/>
        </p:nvSpPr>
        <p:spPr>
          <a:xfrm>
            <a:off x="2465748" y="1675467"/>
            <a:ext cx="1437885" cy="369332"/>
          </a:xfrm>
          <a:prstGeom prst="rect">
            <a:avLst/>
          </a:prstGeom>
          <a:noFill/>
        </p:spPr>
        <p:txBody>
          <a:bodyPr wrap="square" rtlCol="0">
            <a:spAutoFit/>
          </a:bodyPr>
          <a:lstStyle/>
          <a:p>
            <a:r>
              <a:rPr lang="en-US" b="1" dirty="0">
                <a:solidFill>
                  <a:srgbClr val="00B0F0"/>
                </a:solidFill>
              </a:rPr>
              <a:t>k = </a:t>
            </a:r>
            <a:r>
              <a:rPr lang="en-US" b="1" dirty="0" smtClean="0">
                <a:solidFill>
                  <a:srgbClr val="00B0F0"/>
                </a:solidFill>
              </a:rPr>
              <a:t>3, </a:t>
            </a:r>
            <a:r>
              <a:rPr lang="en-US" b="1" dirty="0" smtClean="0">
                <a:solidFill>
                  <a:srgbClr val="FF0000"/>
                </a:solidFill>
              </a:rPr>
              <a:t>590s</a:t>
            </a:r>
            <a:endParaRPr lang="en-US" b="1" dirty="0">
              <a:solidFill>
                <a:srgbClr val="FF0000"/>
              </a:solidFill>
            </a:endParaRPr>
          </a:p>
        </p:txBody>
      </p:sp>
      <p:sp>
        <p:nvSpPr>
          <p:cNvPr id="33" name="TextBox 32"/>
          <p:cNvSpPr txBox="1"/>
          <p:nvPr/>
        </p:nvSpPr>
        <p:spPr>
          <a:xfrm>
            <a:off x="1142993" y="1646709"/>
            <a:ext cx="1266940" cy="400110"/>
          </a:xfrm>
          <a:prstGeom prst="rect">
            <a:avLst/>
          </a:prstGeom>
          <a:noFill/>
        </p:spPr>
        <p:txBody>
          <a:bodyPr wrap="square" rtlCol="0">
            <a:spAutoFit/>
          </a:bodyPr>
          <a:lstStyle/>
          <a:p>
            <a:pPr algn="ctr"/>
            <a:r>
              <a:rPr lang="en-US" sz="2000" b="1" dirty="0" smtClean="0"/>
              <a:t>Baseline</a:t>
            </a:r>
            <a:endParaRPr lang="en-US" b="1" dirty="0"/>
          </a:p>
        </p:txBody>
      </p:sp>
      <p:sp>
        <p:nvSpPr>
          <p:cNvPr id="13" name="Date Placeholder 12"/>
          <p:cNvSpPr>
            <a:spLocks noGrp="1"/>
          </p:cNvSpPr>
          <p:nvPr>
            <p:ph type="dt" sz="half" idx="10"/>
          </p:nvPr>
        </p:nvSpPr>
        <p:spPr/>
        <p:txBody>
          <a:bodyPr/>
          <a:lstStyle/>
          <a:p>
            <a:fld id="{BDC7B2E9-D1D7-8944-9FC2-40AD4F07ECF6}" type="datetime1">
              <a:rPr lang="en-US" smtClean="0"/>
              <a:t>6/3/15</a:t>
            </a:fld>
            <a:endParaRPr lang="en-US" dirty="0"/>
          </a:p>
        </p:txBody>
      </p:sp>
    </p:spTree>
    <p:custDataLst>
      <p:tags r:id="rId1"/>
    </p:custDataLst>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550941995"/>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advTm="41898"/>
    </mc:Choice>
    <mc:Fallback>
      <mp:transition xmlns:mp="http://schemas.microsoft.com/office/mac/powerpoint/2008/main" spd="slow" advTm="418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26" grpId="0"/>
      <p:bldP spid="32" grpId="0"/>
      <p:bldP spid="33" grpId="0"/>
    </p:bld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Performance of </a:t>
            </a:r>
            <a:r>
              <a:rPr lang="en-US" dirty="0" err="1" smtClean="0"/>
              <a:t>MaxSAT</a:t>
            </a:r>
            <a:r>
              <a:rPr lang="en-US" dirty="0" smtClean="0"/>
              <a:t> solver</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pic>
        <p:nvPicPr>
          <p:cNvPr id="11" name="Content Placeholder 10"/>
          <p:cNvPicPr>
            <a:picLocks noGrp="1" noChangeAspect="1"/>
          </p:cNvPicPr>
          <p:nvPr>
            <p:ph sz="quarter" idx="1"/>
          </p:nvPr>
        </p:nvPicPr>
        <p:blipFill>
          <a:blip r:embed="rId4">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142993" y="1930031"/>
            <a:ext cx="6858014" cy="3200406"/>
          </a:xfrm>
        </p:spPr>
      </p:pic>
      <p:sp>
        <p:nvSpPr>
          <p:cNvPr id="12" name="TextBox 11"/>
          <p:cNvSpPr txBox="1"/>
          <p:nvPr/>
        </p:nvSpPr>
        <p:spPr>
          <a:xfrm>
            <a:off x="3526367" y="1491149"/>
            <a:ext cx="1600200" cy="400110"/>
          </a:xfrm>
          <a:prstGeom prst="rect">
            <a:avLst/>
          </a:prstGeom>
          <a:noFill/>
        </p:spPr>
        <p:txBody>
          <a:bodyPr wrap="square" rtlCol="0">
            <a:spAutoFit/>
          </a:bodyPr>
          <a:lstStyle/>
          <a:p>
            <a:pPr algn="ctr"/>
            <a:r>
              <a:rPr lang="en-US" sz="2000" b="1" dirty="0" err="1" smtClean="0">
                <a:solidFill>
                  <a:srgbClr val="0070C0"/>
                </a:solidFill>
              </a:rPr>
              <a:t>lusearch</a:t>
            </a:r>
            <a:endParaRPr lang="en-US" sz="2000" b="1" dirty="0">
              <a:solidFill>
                <a:srgbClr val="0070C0"/>
              </a:solidFill>
            </a:endParaRPr>
          </a:p>
        </p:txBody>
      </p:sp>
      <p:sp>
        <p:nvSpPr>
          <p:cNvPr id="15" name="Freeform 14"/>
          <p:cNvSpPr/>
          <p:nvPr/>
        </p:nvSpPr>
        <p:spPr>
          <a:xfrm>
            <a:off x="2126255" y="2500829"/>
            <a:ext cx="1156772" cy="1454226"/>
          </a:xfrm>
          <a:custGeom>
            <a:avLst/>
            <a:gdLst>
              <a:gd name="connsiteX0" fmla="*/ 0 w 1156772"/>
              <a:gd name="connsiteY0" fmla="*/ 1454226 h 1454226"/>
              <a:gd name="connsiteX1" fmla="*/ 396608 w 1156772"/>
              <a:gd name="connsiteY1" fmla="*/ 1344058 h 1454226"/>
              <a:gd name="connsiteX2" fmla="*/ 231355 w 1156772"/>
              <a:gd name="connsiteY2" fmla="*/ 1002535 h 1454226"/>
              <a:gd name="connsiteX3" fmla="*/ 760164 w 1156772"/>
              <a:gd name="connsiteY3" fmla="*/ 936434 h 1454226"/>
              <a:gd name="connsiteX4" fmla="*/ 451692 w 1156772"/>
              <a:gd name="connsiteY4" fmla="*/ 649995 h 1454226"/>
              <a:gd name="connsiteX5" fmla="*/ 947451 w 1156772"/>
              <a:gd name="connsiteY5" fmla="*/ 561860 h 1454226"/>
              <a:gd name="connsiteX6" fmla="*/ 616945 w 1156772"/>
              <a:gd name="connsiteY6" fmla="*/ 253388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22034 w 1156772"/>
              <a:gd name="connsiteY2" fmla="*/ 1123720 h 1454226"/>
              <a:gd name="connsiteX3" fmla="*/ 760164 w 1156772"/>
              <a:gd name="connsiteY3" fmla="*/ 936434 h 1454226"/>
              <a:gd name="connsiteX4" fmla="*/ 451692 w 1156772"/>
              <a:gd name="connsiteY4" fmla="*/ 649995 h 1454226"/>
              <a:gd name="connsiteX5" fmla="*/ 947451 w 1156772"/>
              <a:gd name="connsiteY5" fmla="*/ 561860 h 1454226"/>
              <a:gd name="connsiteX6" fmla="*/ 616945 w 1156772"/>
              <a:gd name="connsiteY6" fmla="*/ 253388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22034 w 1156772"/>
              <a:gd name="connsiteY2" fmla="*/ 1123720 h 1454226"/>
              <a:gd name="connsiteX3" fmla="*/ 561860 w 1156772"/>
              <a:gd name="connsiteY3" fmla="*/ 1112704 h 1454226"/>
              <a:gd name="connsiteX4" fmla="*/ 451692 w 1156772"/>
              <a:gd name="connsiteY4" fmla="*/ 649995 h 1454226"/>
              <a:gd name="connsiteX5" fmla="*/ 947451 w 1156772"/>
              <a:gd name="connsiteY5" fmla="*/ 561860 h 1454226"/>
              <a:gd name="connsiteX6" fmla="*/ 616945 w 1156772"/>
              <a:gd name="connsiteY6" fmla="*/ 253388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22034 w 1156772"/>
              <a:gd name="connsiteY2" fmla="*/ 1123720 h 1454226"/>
              <a:gd name="connsiteX3" fmla="*/ 561860 w 1156772"/>
              <a:gd name="connsiteY3" fmla="*/ 1112704 h 1454226"/>
              <a:gd name="connsiteX4" fmla="*/ 154237 w 1156772"/>
              <a:gd name="connsiteY4" fmla="*/ 782198 h 1454226"/>
              <a:gd name="connsiteX5" fmla="*/ 947451 w 1156772"/>
              <a:gd name="connsiteY5" fmla="*/ 561860 h 1454226"/>
              <a:gd name="connsiteX6" fmla="*/ 616945 w 1156772"/>
              <a:gd name="connsiteY6" fmla="*/ 253388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22034 w 1156772"/>
              <a:gd name="connsiteY2" fmla="*/ 1123720 h 1454226"/>
              <a:gd name="connsiteX3" fmla="*/ 561860 w 1156772"/>
              <a:gd name="connsiteY3" fmla="*/ 1112704 h 1454226"/>
              <a:gd name="connsiteX4" fmla="*/ 154237 w 1156772"/>
              <a:gd name="connsiteY4" fmla="*/ 782198 h 1454226"/>
              <a:gd name="connsiteX5" fmla="*/ 793215 w 1156772"/>
              <a:gd name="connsiteY5" fmla="*/ 980501 h 1454226"/>
              <a:gd name="connsiteX6" fmla="*/ 616945 w 1156772"/>
              <a:gd name="connsiteY6" fmla="*/ 253388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22034 w 1156772"/>
              <a:gd name="connsiteY2" fmla="*/ 1123720 h 1454226"/>
              <a:gd name="connsiteX3" fmla="*/ 561860 w 1156772"/>
              <a:gd name="connsiteY3" fmla="*/ 1112704 h 1454226"/>
              <a:gd name="connsiteX4" fmla="*/ 154237 w 1156772"/>
              <a:gd name="connsiteY4" fmla="*/ 782198 h 1454226"/>
              <a:gd name="connsiteX5" fmla="*/ 793215 w 1156772"/>
              <a:gd name="connsiteY5" fmla="*/ 980501 h 1454226"/>
              <a:gd name="connsiteX6" fmla="*/ 308473 w 1156772"/>
              <a:gd name="connsiteY6" fmla="*/ 528810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198304 w 1156772"/>
              <a:gd name="connsiteY2" fmla="*/ 969484 h 1454226"/>
              <a:gd name="connsiteX3" fmla="*/ 561860 w 1156772"/>
              <a:gd name="connsiteY3" fmla="*/ 1112704 h 1454226"/>
              <a:gd name="connsiteX4" fmla="*/ 154237 w 1156772"/>
              <a:gd name="connsiteY4" fmla="*/ 782198 h 1454226"/>
              <a:gd name="connsiteX5" fmla="*/ 793215 w 1156772"/>
              <a:gd name="connsiteY5" fmla="*/ 980501 h 1454226"/>
              <a:gd name="connsiteX6" fmla="*/ 308473 w 1156772"/>
              <a:gd name="connsiteY6" fmla="*/ 528810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55085 w 1156772"/>
              <a:gd name="connsiteY2" fmla="*/ 991518 h 1454226"/>
              <a:gd name="connsiteX3" fmla="*/ 561860 w 1156772"/>
              <a:gd name="connsiteY3" fmla="*/ 1112704 h 1454226"/>
              <a:gd name="connsiteX4" fmla="*/ 154237 w 1156772"/>
              <a:gd name="connsiteY4" fmla="*/ 782198 h 1454226"/>
              <a:gd name="connsiteX5" fmla="*/ 793215 w 1156772"/>
              <a:gd name="connsiteY5" fmla="*/ 980501 h 1454226"/>
              <a:gd name="connsiteX6" fmla="*/ 308473 w 1156772"/>
              <a:gd name="connsiteY6" fmla="*/ 528810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55085 w 1156772"/>
              <a:gd name="connsiteY2" fmla="*/ 991518 h 1454226"/>
              <a:gd name="connsiteX3" fmla="*/ 561860 w 1156772"/>
              <a:gd name="connsiteY3" fmla="*/ 1112704 h 1454226"/>
              <a:gd name="connsiteX4" fmla="*/ 297456 w 1156772"/>
              <a:gd name="connsiteY4" fmla="*/ 738130 h 1454226"/>
              <a:gd name="connsiteX5" fmla="*/ 793215 w 1156772"/>
              <a:gd name="connsiteY5" fmla="*/ 980501 h 1454226"/>
              <a:gd name="connsiteX6" fmla="*/ 308473 w 1156772"/>
              <a:gd name="connsiteY6" fmla="*/ 528810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55085 w 1156772"/>
              <a:gd name="connsiteY2" fmla="*/ 991518 h 1454226"/>
              <a:gd name="connsiteX3" fmla="*/ 297456 w 1156772"/>
              <a:gd name="connsiteY3" fmla="*/ 738130 h 1454226"/>
              <a:gd name="connsiteX4" fmla="*/ 793215 w 1156772"/>
              <a:gd name="connsiteY4" fmla="*/ 980501 h 1454226"/>
              <a:gd name="connsiteX5" fmla="*/ 308473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396608 w 1156772"/>
              <a:gd name="connsiteY1" fmla="*/ 1344058 h 1454226"/>
              <a:gd name="connsiteX2" fmla="*/ 330507 w 1156772"/>
              <a:gd name="connsiteY2" fmla="*/ 1035585 h 1454226"/>
              <a:gd name="connsiteX3" fmla="*/ 297456 w 1156772"/>
              <a:gd name="connsiteY3" fmla="*/ 738130 h 1454226"/>
              <a:gd name="connsiteX4" fmla="*/ 793215 w 1156772"/>
              <a:gd name="connsiteY4" fmla="*/ 980501 h 1454226"/>
              <a:gd name="connsiteX5" fmla="*/ 308473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330507 w 1156772"/>
              <a:gd name="connsiteY2" fmla="*/ 1035585 h 1454226"/>
              <a:gd name="connsiteX3" fmla="*/ 297456 w 1156772"/>
              <a:gd name="connsiteY3" fmla="*/ 738130 h 1454226"/>
              <a:gd name="connsiteX4" fmla="*/ 793215 w 1156772"/>
              <a:gd name="connsiteY4" fmla="*/ 980501 h 1454226"/>
              <a:gd name="connsiteX5" fmla="*/ 308473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297456 w 1156772"/>
              <a:gd name="connsiteY3" fmla="*/ 738130 h 1454226"/>
              <a:gd name="connsiteX4" fmla="*/ 793215 w 1156772"/>
              <a:gd name="connsiteY4" fmla="*/ 980501 h 1454226"/>
              <a:gd name="connsiteX5" fmla="*/ 308473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50844 w 1156772"/>
              <a:gd name="connsiteY3" fmla="*/ 1101686 h 1454226"/>
              <a:gd name="connsiteX4" fmla="*/ 793215 w 1156772"/>
              <a:gd name="connsiteY4" fmla="*/ 980501 h 1454226"/>
              <a:gd name="connsiteX5" fmla="*/ 308473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50844 w 1156772"/>
              <a:gd name="connsiteY3" fmla="*/ 1101686 h 1454226"/>
              <a:gd name="connsiteX4" fmla="*/ 429658 w 1156772"/>
              <a:gd name="connsiteY4" fmla="*/ 782198 h 1454226"/>
              <a:gd name="connsiteX5" fmla="*/ 308473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50844 w 1156772"/>
              <a:gd name="connsiteY3" fmla="*/ 1101686 h 1454226"/>
              <a:gd name="connsiteX4" fmla="*/ 429658 w 1156772"/>
              <a:gd name="connsiteY4" fmla="*/ 782198 h 1454226"/>
              <a:gd name="connsiteX5" fmla="*/ 793215 w 1156772"/>
              <a:gd name="connsiteY5" fmla="*/ 672029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50844 w 1156772"/>
              <a:gd name="connsiteY3" fmla="*/ 1101686 h 1454226"/>
              <a:gd name="connsiteX4" fmla="*/ 429658 w 1156772"/>
              <a:gd name="connsiteY4" fmla="*/ 782198 h 1454226"/>
              <a:gd name="connsiteX5" fmla="*/ 991519 w 1156772"/>
              <a:gd name="connsiteY5" fmla="*/ 539826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50844 w 1156772"/>
              <a:gd name="connsiteY3" fmla="*/ 1101686 h 1454226"/>
              <a:gd name="connsiteX4" fmla="*/ 528810 w 1156772"/>
              <a:gd name="connsiteY4" fmla="*/ 539827 h 1454226"/>
              <a:gd name="connsiteX5" fmla="*/ 991519 w 1156772"/>
              <a:gd name="connsiteY5" fmla="*/ 539826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50844 w 1156772"/>
              <a:gd name="connsiteY3" fmla="*/ 1101686 h 1454226"/>
              <a:gd name="connsiteX4" fmla="*/ 528810 w 1156772"/>
              <a:gd name="connsiteY4" fmla="*/ 539827 h 1454226"/>
              <a:gd name="connsiteX5" fmla="*/ 881350 w 1156772"/>
              <a:gd name="connsiteY5" fmla="*/ 638978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50844 w 1156772"/>
              <a:gd name="connsiteY3" fmla="*/ 1101686 h 1454226"/>
              <a:gd name="connsiteX4" fmla="*/ 517793 w 1156772"/>
              <a:gd name="connsiteY4" fmla="*/ 672029 h 1454226"/>
              <a:gd name="connsiteX5" fmla="*/ 881350 w 1156772"/>
              <a:gd name="connsiteY5" fmla="*/ 638978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28810 w 1156772"/>
              <a:gd name="connsiteY3" fmla="*/ 1024568 h 1454226"/>
              <a:gd name="connsiteX4" fmla="*/ 517793 w 1156772"/>
              <a:gd name="connsiteY4" fmla="*/ 672029 h 1454226"/>
              <a:gd name="connsiteX5" fmla="*/ 881350 w 1156772"/>
              <a:gd name="connsiteY5" fmla="*/ 638978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28810 w 1156772"/>
              <a:gd name="connsiteY3" fmla="*/ 1024568 h 1454226"/>
              <a:gd name="connsiteX4" fmla="*/ 517793 w 1156772"/>
              <a:gd name="connsiteY4" fmla="*/ 672029 h 1454226"/>
              <a:gd name="connsiteX5" fmla="*/ 947451 w 1156772"/>
              <a:gd name="connsiteY5" fmla="*/ 561860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28810 w 1156772"/>
              <a:gd name="connsiteY3" fmla="*/ 1024568 h 1454226"/>
              <a:gd name="connsiteX4" fmla="*/ 616945 w 1156772"/>
              <a:gd name="connsiteY4" fmla="*/ 572877 h 1454226"/>
              <a:gd name="connsiteX5" fmla="*/ 947451 w 1156772"/>
              <a:gd name="connsiteY5" fmla="*/ 561860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50843 w 1156772"/>
              <a:gd name="connsiteY3" fmla="*/ 914400 h 1454226"/>
              <a:gd name="connsiteX4" fmla="*/ 616945 w 1156772"/>
              <a:gd name="connsiteY4" fmla="*/ 572877 h 1454226"/>
              <a:gd name="connsiteX5" fmla="*/ 947451 w 1156772"/>
              <a:gd name="connsiteY5" fmla="*/ 561860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330506 w 1156772"/>
              <a:gd name="connsiteY2" fmla="*/ 1112704 h 1454226"/>
              <a:gd name="connsiteX3" fmla="*/ 550843 w 1156772"/>
              <a:gd name="connsiteY3" fmla="*/ 914400 h 1454226"/>
              <a:gd name="connsiteX4" fmla="*/ 616945 w 1156772"/>
              <a:gd name="connsiteY4" fmla="*/ 572877 h 1454226"/>
              <a:gd name="connsiteX5" fmla="*/ 947451 w 1156772"/>
              <a:gd name="connsiteY5" fmla="*/ 561860 h 1454226"/>
              <a:gd name="connsiteX6" fmla="*/ 980502 w 1156772"/>
              <a:gd name="connsiteY6" fmla="*/ 242371 h 1454226"/>
              <a:gd name="connsiteX7" fmla="*/ 1156772 w 1156772"/>
              <a:gd name="connsiteY7" fmla="*/ 0 h 1454226"/>
              <a:gd name="connsiteX0" fmla="*/ 0 w 1156772"/>
              <a:gd name="connsiteY0" fmla="*/ 1454226 h 1454226"/>
              <a:gd name="connsiteX1" fmla="*/ 264405 w 1156772"/>
              <a:gd name="connsiteY1" fmla="*/ 1333042 h 1454226"/>
              <a:gd name="connsiteX2" fmla="*/ 330506 w 1156772"/>
              <a:gd name="connsiteY2" fmla="*/ 1112704 h 1454226"/>
              <a:gd name="connsiteX3" fmla="*/ 550843 w 1156772"/>
              <a:gd name="connsiteY3" fmla="*/ 914400 h 1454226"/>
              <a:gd name="connsiteX4" fmla="*/ 616945 w 1156772"/>
              <a:gd name="connsiteY4" fmla="*/ 572877 h 1454226"/>
              <a:gd name="connsiteX5" fmla="*/ 947451 w 1156772"/>
              <a:gd name="connsiteY5" fmla="*/ 561860 h 1454226"/>
              <a:gd name="connsiteX6" fmla="*/ 980502 w 1156772"/>
              <a:gd name="connsiteY6" fmla="*/ 242371 h 1454226"/>
              <a:gd name="connsiteX7" fmla="*/ 1156772 w 1156772"/>
              <a:gd name="connsiteY7" fmla="*/ 0 h 1454226"/>
              <a:gd name="connsiteX0" fmla="*/ 0 w 1156772"/>
              <a:gd name="connsiteY0" fmla="*/ 1454226 h 1454226"/>
              <a:gd name="connsiteX1" fmla="*/ 264405 w 1156772"/>
              <a:gd name="connsiteY1" fmla="*/ 1333042 h 1454226"/>
              <a:gd name="connsiteX2" fmla="*/ 330506 w 1156772"/>
              <a:gd name="connsiteY2" fmla="*/ 1112704 h 1454226"/>
              <a:gd name="connsiteX3" fmla="*/ 550843 w 1156772"/>
              <a:gd name="connsiteY3" fmla="*/ 914400 h 1454226"/>
              <a:gd name="connsiteX4" fmla="*/ 616945 w 1156772"/>
              <a:gd name="connsiteY4" fmla="*/ 572877 h 1454226"/>
              <a:gd name="connsiteX5" fmla="*/ 903384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264405 w 1156772"/>
              <a:gd name="connsiteY1" fmla="*/ 1333042 h 1454226"/>
              <a:gd name="connsiteX2" fmla="*/ 264405 w 1156772"/>
              <a:gd name="connsiteY2" fmla="*/ 1013552 h 1454226"/>
              <a:gd name="connsiteX3" fmla="*/ 550843 w 1156772"/>
              <a:gd name="connsiteY3" fmla="*/ 914400 h 1454226"/>
              <a:gd name="connsiteX4" fmla="*/ 616945 w 1156772"/>
              <a:gd name="connsiteY4" fmla="*/ 572877 h 1454226"/>
              <a:gd name="connsiteX5" fmla="*/ 903384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297455 w 1156772"/>
              <a:gd name="connsiteY1" fmla="*/ 1377110 h 1454226"/>
              <a:gd name="connsiteX2" fmla="*/ 264405 w 1156772"/>
              <a:gd name="connsiteY2" fmla="*/ 1013552 h 1454226"/>
              <a:gd name="connsiteX3" fmla="*/ 550843 w 1156772"/>
              <a:gd name="connsiteY3" fmla="*/ 914400 h 1454226"/>
              <a:gd name="connsiteX4" fmla="*/ 616945 w 1156772"/>
              <a:gd name="connsiteY4" fmla="*/ 572877 h 1454226"/>
              <a:gd name="connsiteX5" fmla="*/ 903384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297455 w 1156772"/>
              <a:gd name="connsiteY1" fmla="*/ 1377110 h 1454226"/>
              <a:gd name="connsiteX2" fmla="*/ 264405 w 1156772"/>
              <a:gd name="connsiteY2" fmla="*/ 1013552 h 1454226"/>
              <a:gd name="connsiteX3" fmla="*/ 661011 w 1156772"/>
              <a:gd name="connsiteY3" fmla="*/ 1013551 h 1454226"/>
              <a:gd name="connsiteX4" fmla="*/ 616945 w 1156772"/>
              <a:gd name="connsiteY4" fmla="*/ 572877 h 1454226"/>
              <a:gd name="connsiteX5" fmla="*/ 903384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297455 w 1156772"/>
              <a:gd name="connsiteY1" fmla="*/ 1377110 h 1454226"/>
              <a:gd name="connsiteX2" fmla="*/ 264405 w 1156772"/>
              <a:gd name="connsiteY2" fmla="*/ 1123720 h 1454226"/>
              <a:gd name="connsiteX3" fmla="*/ 661011 w 1156772"/>
              <a:gd name="connsiteY3" fmla="*/ 1013551 h 1454226"/>
              <a:gd name="connsiteX4" fmla="*/ 616945 w 1156772"/>
              <a:gd name="connsiteY4" fmla="*/ 572877 h 1454226"/>
              <a:gd name="connsiteX5" fmla="*/ 903384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297455 w 1156772"/>
              <a:gd name="connsiteY1" fmla="*/ 1377110 h 1454226"/>
              <a:gd name="connsiteX2" fmla="*/ 264405 w 1156772"/>
              <a:gd name="connsiteY2" fmla="*/ 1123720 h 1454226"/>
              <a:gd name="connsiteX3" fmla="*/ 661011 w 1156772"/>
              <a:gd name="connsiteY3" fmla="*/ 914399 h 1454226"/>
              <a:gd name="connsiteX4" fmla="*/ 616945 w 1156772"/>
              <a:gd name="connsiteY4" fmla="*/ 572877 h 1454226"/>
              <a:gd name="connsiteX5" fmla="*/ 903384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297455 w 1156772"/>
              <a:gd name="connsiteY1" fmla="*/ 1377110 h 1454226"/>
              <a:gd name="connsiteX2" fmla="*/ 264405 w 1156772"/>
              <a:gd name="connsiteY2" fmla="*/ 1123720 h 1454226"/>
              <a:gd name="connsiteX3" fmla="*/ 661011 w 1156772"/>
              <a:gd name="connsiteY3" fmla="*/ 914399 h 1454226"/>
              <a:gd name="connsiteX4" fmla="*/ 594911 w 1156772"/>
              <a:gd name="connsiteY4" fmla="*/ 638979 h 1454226"/>
              <a:gd name="connsiteX5" fmla="*/ 903384 w 1156772"/>
              <a:gd name="connsiteY5" fmla="*/ 528810 h 1454226"/>
              <a:gd name="connsiteX6" fmla="*/ 980502 w 1156772"/>
              <a:gd name="connsiteY6" fmla="*/ 242371 h 1454226"/>
              <a:gd name="connsiteX7" fmla="*/ 1156772 w 1156772"/>
              <a:gd name="connsiteY7" fmla="*/ 0 h 1454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6772" h="1454226">
                <a:moveTo>
                  <a:pt x="0" y="1454226"/>
                </a:moveTo>
                <a:lnTo>
                  <a:pt x="297455" y="1377110"/>
                </a:lnTo>
                <a:lnTo>
                  <a:pt x="264405" y="1123720"/>
                </a:lnTo>
                <a:lnTo>
                  <a:pt x="661011" y="914399"/>
                </a:lnTo>
                <a:lnTo>
                  <a:pt x="594911" y="638979"/>
                </a:lnTo>
                <a:lnTo>
                  <a:pt x="903384" y="528810"/>
                </a:lnTo>
                <a:lnTo>
                  <a:pt x="980502" y="242371"/>
                </a:lnTo>
                <a:lnTo>
                  <a:pt x="1156772" y="0"/>
                </a:lnTo>
              </a:path>
            </a:pathLst>
          </a:custGeom>
          <a:noFill/>
          <a:ln w="88900">
            <a:solidFill>
              <a:srgbClr val="00B0F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4737253" y="2478795"/>
            <a:ext cx="2644048" cy="1476260"/>
          </a:xfrm>
          <a:custGeom>
            <a:avLst/>
            <a:gdLst>
              <a:gd name="connsiteX0" fmla="*/ 0 w 2247441"/>
              <a:gd name="connsiteY0" fmla="*/ 0 h 1112704"/>
              <a:gd name="connsiteX1" fmla="*/ 550843 w 2247441"/>
              <a:gd name="connsiteY1" fmla="*/ 110169 h 1112704"/>
              <a:gd name="connsiteX2" fmla="*/ 672029 w 2247441"/>
              <a:gd name="connsiteY2" fmla="*/ 517793 h 1112704"/>
              <a:gd name="connsiteX3" fmla="*/ 1355075 w 2247441"/>
              <a:gd name="connsiteY3" fmla="*/ 594911 h 1112704"/>
              <a:gd name="connsiteX4" fmla="*/ 1553378 w 2247441"/>
              <a:gd name="connsiteY4" fmla="*/ 947451 h 1112704"/>
              <a:gd name="connsiteX5" fmla="*/ 2005070 w 2247441"/>
              <a:gd name="connsiteY5" fmla="*/ 969485 h 1112704"/>
              <a:gd name="connsiteX6" fmla="*/ 2247441 w 2247441"/>
              <a:gd name="connsiteY6" fmla="*/ 1112704 h 111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7441" h="1112704">
                <a:moveTo>
                  <a:pt x="0" y="0"/>
                </a:moveTo>
                <a:lnTo>
                  <a:pt x="550843" y="110169"/>
                </a:lnTo>
                <a:lnTo>
                  <a:pt x="672029" y="517793"/>
                </a:lnTo>
                <a:lnTo>
                  <a:pt x="1355075" y="594911"/>
                </a:lnTo>
                <a:lnTo>
                  <a:pt x="1553378" y="947451"/>
                </a:lnTo>
                <a:lnTo>
                  <a:pt x="2005070" y="969485"/>
                </a:lnTo>
                <a:lnTo>
                  <a:pt x="2247441" y="1112704"/>
                </a:lnTo>
              </a:path>
            </a:pathLst>
          </a:custGeom>
          <a:noFill/>
          <a:ln w="88900">
            <a:solidFill>
              <a:srgbClr val="00B0F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7"/>
          <p:cNvSpPr>
            <a:spLocks noGrp="1"/>
          </p:cNvSpPr>
          <p:nvPr>
            <p:ph type="dt" sz="half" idx="10"/>
          </p:nvPr>
        </p:nvSpPr>
        <p:spPr/>
        <p:txBody>
          <a:bodyPr/>
          <a:lstStyle/>
          <a:p>
            <a:fld id="{43A0737A-6825-5F43-A623-0E6292284C04}" type="datetime1">
              <a:rPr lang="en-US" smtClean="0"/>
              <a:t>6/3/15</a:t>
            </a:fld>
            <a:endParaRPr lang="en-US" dirty="0"/>
          </a:p>
        </p:txBody>
      </p:sp>
    </p:spTree>
    <p:custDataLst>
      <p:tags r:id="rId1"/>
    </p:custDataLst>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15987458"/>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advTm="37911"/>
    </mc:Choice>
    <mc:Fallback>
      <mp:transition xmlns:mp="http://schemas.microsoft.com/office/mac/powerpoint/2008/main" spd="slow" advTm="379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Statistics of </a:t>
            </a:r>
            <a:r>
              <a:rPr lang="en-US" dirty="0" err="1" smtClean="0"/>
              <a:t>MaxSAT</a:t>
            </a:r>
            <a:r>
              <a:rPr lang="en-US" dirty="0" smtClean="0"/>
              <a:t> formulae</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graphicFrame>
        <p:nvGraphicFramePr>
          <p:cNvPr id="7" name="Content Placeholder 3"/>
          <p:cNvGraphicFramePr>
            <a:graphicFrameLocks/>
          </p:cNvGraphicFramePr>
          <p:nvPr>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351144050"/>
              </p:ext>
            </p:extLst>
          </p:nvPr>
        </p:nvGraphicFramePr>
        <p:xfrm>
          <a:off x="2076480" y="1680060"/>
          <a:ext cx="4324319" cy="4175990"/>
        </p:xfrm>
        <a:graphic>
          <a:graphicData uri="http://schemas.openxmlformats.org/drawingml/2006/table">
            <a:tbl>
              <a:tblPr firstRow="1" bandRow="1">
                <a:tableStyleId>{5C22544A-7EE6-4342-B048-85BDC9FD1C3A}</a:tableStyleId>
              </a:tblPr>
              <a:tblGrid>
                <a:gridCol w="1768041"/>
                <a:gridCol w="1305052"/>
                <a:gridCol w="1251226"/>
              </a:tblGrid>
              <a:tr h="489797">
                <a:tc rowSpan="2">
                  <a:txBody>
                    <a:bodyPr/>
                    <a:lstStyle/>
                    <a:p>
                      <a:endParaRPr lang="en-US" sz="2000" dirty="0"/>
                    </a:p>
                  </a:txBody>
                  <a:tcPr/>
                </a:tc>
                <a:tc gridSpan="2">
                  <a:txBody>
                    <a:bodyPr/>
                    <a:lstStyle/>
                    <a:p>
                      <a:pPr algn="ctr"/>
                      <a:r>
                        <a:rPr lang="en-US" sz="2000" dirty="0" smtClean="0"/>
                        <a:t>pointer analysis</a:t>
                      </a:r>
                      <a:endParaRPr lang="en-US" sz="2000" dirty="0"/>
                    </a:p>
                  </a:txBody>
                  <a:tcPr/>
                </a:tc>
                <a:tc hMerge="1">
                  <a:txBody>
                    <a:bodyPr/>
                    <a:lstStyle/>
                    <a:p>
                      <a:pPr algn="ctr"/>
                      <a:endParaRPr lang="en-US" sz="2000" dirty="0"/>
                    </a:p>
                  </a:txBody>
                  <a:tcPr/>
                </a:tc>
              </a:tr>
              <a:tr h="452121">
                <a:tc vMerge="1">
                  <a:txBody>
                    <a:bodyPr/>
                    <a:lstStyle/>
                    <a:p>
                      <a:endParaRPr lang="en-US"/>
                    </a:p>
                  </a:txBody>
                  <a:tcPr/>
                </a:tc>
                <a:tc>
                  <a:txBody>
                    <a:bodyPr/>
                    <a:lstStyle/>
                    <a:p>
                      <a:pPr algn="ctr"/>
                      <a:r>
                        <a:rPr lang="en-US" sz="2000" b="1" dirty="0" smtClean="0"/>
                        <a:t>variables</a:t>
                      </a:r>
                      <a:endParaRPr lang="en-US" sz="2000" b="1" dirty="0"/>
                    </a:p>
                  </a:txBody>
                  <a:tcPr/>
                </a:tc>
                <a:tc>
                  <a:txBody>
                    <a:bodyPr/>
                    <a:lstStyle/>
                    <a:p>
                      <a:pPr algn="ctr"/>
                      <a:r>
                        <a:rPr lang="en-US" sz="2000" b="1" dirty="0" smtClean="0"/>
                        <a:t>clauses</a:t>
                      </a:r>
                      <a:endParaRPr lang="en-US" sz="2000" b="1" dirty="0"/>
                    </a:p>
                  </a:txBody>
                  <a:tcPr/>
                </a:tc>
              </a:tr>
              <a:tr h="404259">
                <a:tc>
                  <a:txBody>
                    <a:bodyPr/>
                    <a:lstStyle/>
                    <a:p>
                      <a:r>
                        <a:rPr lang="en-US" sz="2000" dirty="0" err="1" smtClean="0"/>
                        <a:t>toba</a:t>
                      </a:r>
                      <a:r>
                        <a:rPr lang="en-US" sz="2000" dirty="0" smtClean="0"/>
                        <a:t>-s</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0.7M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1.5M</a:t>
                      </a:r>
                      <a:endParaRPr lang="en-US" sz="2000" dirty="0"/>
                    </a:p>
                  </a:txBody>
                  <a:tcPr/>
                </a:tc>
              </a:tr>
              <a:tr h="404259">
                <a:tc>
                  <a:txBody>
                    <a:bodyPr/>
                    <a:lstStyle/>
                    <a:p>
                      <a:r>
                        <a:rPr lang="en-US" sz="2000" dirty="0" err="1" smtClean="0"/>
                        <a:t>javasrc</a:t>
                      </a:r>
                      <a:r>
                        <a:rPr lang="en-US" sz="2000" dirty="0" smtClean="0"/>
                        <a:t>-p</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0.5M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0.9M</a:t>
                      </a:r>
                      <a:endParaRPr lang="en-US" sz="2000" dirty="0"/>
                    </a:p>
                  </a:txBody>
                  <a:tcPr/>
                </a:tc>
              </a:tr>
              <a:tr h="404259">
                <a:tc>
                  <a:txBody>
                    <a:bodyPr/>
                    <a:lstStyle/>
                    <a:p>
                      <a:r>
                        <a:rPr lang="en-US" sz="2000" dirty="0" err="1" smtClean="0"/>
                        <a:t>weblech</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1.6M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3.3M</a:t>
                      </a:r>
                      <a:endParaRPr lang="en-US" sz="2000" dirty="0"/>
                    </a:p>
                  </a:txBody>
                  <a:tcPr/>
                </a:tc>
              </a:tr>
              <a:tr h="404259">
                <a:tc>
                  <a:txBody>
                    <a:bodyPr/>
                    <a:lstStyle/>
                    <a:p>
                      <a:r>
                        <a:rPr lang="en-US" sz="2000" dirty="0" err="1" smtClean="0"/>
                        <a:t>hedc</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1.2M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2.7M</a:t>
                      </a:r>
                      <a:endParaRPr lang="en-US" sz="2000" dirty="0"/>
                    </a:p>
                  </a:txBody>
                  <a:tcPr/>
                </a:tc>
              </a:tr>
              <a:tr h="404259">
                <a:tc>
                  <a:txBody>
                    <a:bodyPr/>
                    <a:lstStyle/>
                    <a:p>
                      <a:r>
                        <a:rPr lang="en-US" sz="2000" dirty="0" err="1" smtClean="0"/>
                        <a:t>antlr</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3.6M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6.9M</a:t>
                      </a:r>
                      <a:endParaRPr lang="en-US" sz="2000" dirty="0"/>
                    </a:p>
                  </a:txBody>
                  <a:tcPr/>
                </a:tc>
              </a:tr>
              <a:tr h="404259">
                <a:tc>
                  <a:txBody>
                    <a:bodyPr/>
                    <a:lstStyle/>
                    <a:p>
                      <a:r>
                        <a:rPr lang="en-US" sz="2000" dirty="0" err="1" smtClean="0"/>
                        <a:t>luindex</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2.4M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5.6M</a:t>
                      </a:r>
                      <a:endParaRPr lang="en-US" sz="2000" dirty="0"/>
                    </a:p>
                  </a:txBody>
                  <a:tcPr/>
                </a:tc>
              </a:tr>
              <a:tr h="404259">
                <a:tc>
                  <a:txBody>
                    <a:bodyPr/>
                    <a:lstStyle/>
                    <a:p>
                      <a:r>
                        <a:rPr lang="en-US" sz="2000" dirty="0" err="1" smtClean="0"/>
                        <a:t>lusearch</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2.1M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5.0M</a:t>
                      </a:r>
                      <a:endParaRPr lang="en-US" sz="2000" dirty="0"/>
                    </a:p>
                  </a:txBody>
                  <a:tcPr/>
                </a:tc>
              </a:tr>
              <a:tr h="404259">
                <a:tc>
                  <a:txBody>
                    <a:bodyPr/>
                    <a:lstStyle/>
                    <a:p>
                      <a:r>
                        <a:rPr lang="en-US" sz="2000" dirty="0" err="1" smtClean="0"/>
                        <a:t>schroeder</a:t>
                      </a:r>
                      <a:r>
                        <a:rPr lang="en-US" sz="2000" dirty="0" smtClean="0"/>
                        <a:t>-m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6.7M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23.7M</a:t>
                      </a:r>
                      <a:endParaRPr lang="en-US" sz="2000" dirty="0"/>
                    </a:p>
                  </a:txBody>
                  <a:tcPr/>
                </a:tc>
              </a:tr>
            </a:tbl>
          </a:graphicData>
        </a:graphic>
      </p:graphicFrame>
      <p:sp>
        <p:nvSpPr>
          <p:cNvPr id="8" name="Date Placeholder 7"/>
          <p:cNvSpPr>
            <a:spLocks noGrp="1"/>
          </p:cNvSpPr>
          <p:nvPr>
            <p:ph type="dt" sz="half" idx="10"/>
          </p:nvPr>
        </p:nvSpPr>
        <p:spPr/>
        <p:txBody>
          <a:bodyPr/>
          <a:lstStyle/>
          <a:p>
            <a:fld id="{91236AB8-C585-3241-BA00-1A4E214A69DC}"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028453792"/>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advTm="32079"/>
    </mc:Choice>
    <mc:Fallback>
      <mp:transition xmlns:mp="http://schemas.microsoft.com/office/mac/powerpoint/2008/main" spd="slow" advTm="32079"/>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199" y="1321824"/>
            <a:ext cx="8386711" cy="2488478"/>
          </a:xfrm>
        </p:spPr>
        <p:txBody>
          <a:bodyPr>
            <a:normAutofit/>
          </a:bodyPr>
          <a:lstStyle/>
          <a:p>
            <a:r>
              <a:rPr lang="en-US" dirty="0" smtClean="0"/>
              <a:t>Analysis writers make various approximations</a:t>
            </a:r>
          </a:p>
          <a:p>
            <a:pPr lvl="1"/>
            <a:r>
              <a:rPr lang="en-US" dirty="0" smtClean="0"/>
              <a:t>Properties may be impossible to define precisely (e.g., security vulnerabilities, harmful race conditions, etc.)</a:t>
            </a:r>
          </a:p>
          <a:p>
            <a:pPr lvl="1"/>
            <a:r>
              <a:rPr lang="en-US" dirty="0" smtClean="0"/>
              <a:t>Computing exact solutions impossible or prohibitively costly</a:t>
            </a:r>
          </a:p>
          <a:p>
            <a:pPr lvl="1"/>
            <a:r>
              <a:rPr lang="en-US" dirty="0" smtClean="0"/>
              <a:t>Program parts missing or opaque to analysis</a:t>
            </a:r>
          </a:p>
        </p:txBody>
      </p:sp>
      <p:sp>
        <p:nvSpPr>
          <p:cNvPr id="5" name="Title 4"/>
          <p:cNvSpPr>
            <a:spLocks noGrp="1"/>
          </p:cNvSpPr>
          <p:nvPr>
            <p:ph type="title"/>
          </p:nvPr>
        </p:nvSpPr>
        <p:spPr/>
        <p:txBody>
          <a:bodyPr/>
          <a:lstStyle/>
          <a:p>
            <a:r>
              <a:rPr lang="en-US" dirty="0" smtClean="0"/>
              <a:t>User-guided analysis: Motivation</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sp>
        <p:nvSpPr>
          <p:cNvPr id="7" name="Rectangle 6"/>
          <p:cNvSpPr/>
          <p:nvPr/>
        </p:nvSpPr>
        <p:spPr>
          <a:xfrm>
            <a:off x="455912" y="3803214"/>
            <a:ext cx="7674501" cy="892552"/>
          </a:xfrm>
          <a:prstGeom prst="rect">
            <a:avLst/>
          </a:prstGeom>
        </p:spPr>
        <p:txBody>
          <a:bodyPr wrap="square">
            <a:spAutoFit/>
          </a:bodyPr>
          <a:lstStyle/>
          <a:p>
            <a:pPr marL="274320" lvl="0" indent="-274320">
              <a:spcBef>
                <a:spcPts val="600"/>
              </a:spcBef>
              <a:buClr>
                <a:srgbClr val="727CA3"/>
              </a:buClr>
              <a:buSzPct val="76000"/>
              <a:buFont typeface="Wingdings 3"/>
              <a:buChar char=""/>
            </a:pPr>
            <a:r>
              <a:rPr lang="en-US" sz="2600" dirty="0" smtClean="0">
                <a:solidFill>
                  <a:prstClr val="black"/>
                </a:solidFill>
                <a:latin typeface="Garamond" panose="02020404030301010803" pitchFamily="18" charset="0"/>
              </a:rPr>
              <a:t>=&gt; Analyses produce false positives or false negatives</a:t>
            </a:r>
            <a:br>
              <a:rPr lang="en-US" sz="2600" dirty="0" smtClean="0">
                <a:solidFill>
                  <a:prstClr val="black"/>
                </a:solidFill>
                <a:latin typeface="Garamond" panose="02020404030301010803" pitchFamily="18" charset="0"/>
              </a:rPr>
            </a:br>
            <a:endParaRPr lang="en-US" sz="2600" dirty="0">
              <a:solidFill>
                <a:prstClr val="black"/>
              </a:solidFill>
              <a:latin typeface="Garamond" panose="02020404030301010803" pitchFamily="18" charset="0"/>
            </a:endParaRPr>
          </a:p>
        </p:txBody>
      </p:sp>
      <p:sp>
        <p:nvSpPr>
          <p:cNvPr id="8" name="Rectangle 7"/>
          <p:cNvSpPr/>
          <p:nvPr/>
        </p:nvSpPr>
        <p:spPr>
          <a:xfrm>
            <a:off x="462356" y="4316038"/>
            <a:ext cx="8178242" cy="1800493"/>
          </a:xfrm>
          <a:prstGeom prst="rect">
            <a:avLst/>
          </a:prstGeom>
        </p:spPr>
        <p:txBody>
          <a:bodyPr wrap="square">
            <a:spAutoFit/>
          </a:bodyPr>
          <a:lstStyle/>
          <a:p>
            <a:pPr marL="548640" lvl="1" indent="-274320">
              <a:spcBef>
                <a:spcPts val="500"/>
              </a:spcBef>
              <a:buClr>
                <a:srgbClr val="9FB8CD"/>
              </a:buClr>
              <a:buSzPct val="76000"/>
              <a:buFont typeface="Wingdings 3"/>
              <a:buChar char=""/>
            </a:pPr>
            <a:endParaRPr lang="en-US" sz="2300" dirty="0" smtClean="0">
              <a:solidFill>
                <a:srgbClr val="464653"/>
              </a:solidFill>
              <a:latin typeface="Garamond" panose="02020404030301010803" pitchFamily="18" charset="0"/>
            </a:endParaRPr>
          </a:p>
          <a:p>
            <a:pPr marL="274320" lvl="0" indent="-274320">
              <a:spcBef>
                <a:spcPts val="600"/>
              </a:spcBef>
              <a:buClr>
                <a:srgbClr val="727CA3"/>
              </a:buClr>
              <a:buSzPct val="76000"/>
              <a:buFont typeface="Wingdings 3"/>
              <a:buChar char=""/>
            </a:pPr>
            <a:r>
              <a:rPr lang="en-US" sz="2600" dirty="0" smtClean="0">
                <a:solidFill>
                  <a:prstClr val="black"/>
                </a:solidFill>
                <a:latin typeface="Garamond" panose="02020404030301010803" pitchFamily="18" charset="0"/>
              </a:rPr>
              <a:t>Idea: shift decisions about approximation from analysis writers to analysis users</a:t>
            </a:r>
          </a:p>
          <a:p>
            <a:pPr marL="274320" lvl="0" indent="-274320">
              <a:spcBef>
                <a:spcPts val="600"/>
              </a:spcBef>
              <a:buClr>
                <a:srgbClr val="727CA3"/>
              </a:buClr>
              <a:buSzPct val="76000"/>
              <a:buFont typeface="Wingdings 3"/>
              <a:buChar char=""/>
            </a:pPr>
            <a:endParaRPr lang="en-US" sz="2600" dirty="0" smtClean="0">
              <a:solidFill>
                <a:prstClr val="black"/>
              </a:solidFill>
              <a:latin typeface="Garamond" panose="02020404030301010803" pitchFamily="18" charset="0"/>
            </a:endParaRPr>
          </a:p>
        </p:txBody>
      </p:sp>
      <p:sp>
        <p:nvSpPr>
          <p:cNvPr id="9" name="Date Placeholder 8"/>
          <p:cNvSpPr>
            <a:spLocks noGrp="1"/>
          </p:cNvSpPr>
          <p:nvPr>
            <p:ph type="dt" sz="half" idx="10"/>
          </p:nvPr>
        </p:nvSpPr>
        <p:spPr/>
        <p:txBody>
          <a:bodyPr/>
          <a:lstStyle/>
          <a:p>
            <a:fld id="{F16D731B-7BFB-A44D-8D0C-C9675551AA7E}"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4106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User-guided analysis: Our approach</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pic>
        <p:nvPicPr>
          <p:cNvPr id="9" name="Content Placeholder 8" descr="overall_system.pdf"/>
          <p:cNvPicPr>
            <a:picLocks noGrp="1" noChangeAspect="1"/>
          </p:cNvPicPr>
          <p:nvPr>
            <p:ph sz="quarter" idx="1"/>
          </p:nvPr>
        </p:nvPicPr>
        <mc:AlternateContent>
          <mc:Choice xmlns:ma="http://schemas.microsoft.com/office/mac/drawingml/2008/main" Requires="ma">
            <p:blipFill>
              <a:blip r:embed="rId2"/>
              <a:srcRect t="-49044" b="-49044"/>
              <a:stretch>
                <a:fillRect/>
              </a:stretch>
            </p:blipFill>
          </mc:Choice>
          <mc:Fallback>
            <p:blipFill>
              <a:blip r:embed="rId3"/>
              <a:srcRect t="-49044" b="-49044"/>
              <a:stretch>
                <a:fillRect/>
              </a:stretch>
            </p:blipFill>
          </mc:Fallback>
        </mc:AlternateContent>
        <p:spPr>
          <a:xfrm>
            <a:off x="457200" y="1121304"/>
            <a:ext cx="8229600" cy="4937760"/>
          </a:xfrm>
        </p:spPr>
      </p:pic>
      <p:sp>
        <p:nvSpPr>
          <p:cNvPr id="7" name="Date Placeholder 6"/>
          <p:cNvSpPr>
            <a:spLocks noGrp="1"/>
          </p:cNvSpPr>
          <p:nvPr>
            <p:ph type="dt" sz="half" idx="10"/>
          </p:nvPr>
        </p:nvSpPr>
        <p:spPr/>
        <p:txBody>
          <a:bodyPr/>
          <a:lstStyle/>
          <a:p>
            <a:fld id="{C2E0CF99-7263-6440-8190-6B424FC1A093}"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6450662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Simplified </a:t>
            </a:r>
            <a:r>
              <a:rPr lang="en-US" dirty="0" err="1" smtClean="0"/>
              <a:t>datarace</a:t>
            </a:r>
            <a:r>
              <a:rPr lang="en-US" dirty="0" smtClean="0"/>
              <a:t> analysis in </a:t>
            </a:r>
            <a:r>
              <a:rPr lang="en-US" dirty="0" err="1" smtClean="0"/>
              <a:t>Datalog</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sp>
        <p:nvSpPr>
          <p:cNvPr id="2" name="TextBox 1"/>
          <p:cNvSpPr txBox="1"/>
          <p:nvPr/>
        </p:nvSpPr>
        <p:spPr>
          <a:xfrm>
            <a:off x="396826" y="1510258"/>
            <a:ext cx="8306015" cy="4647426"/>
          </a:xfrm>
          <a:prstGeom prst="rect">
            <a:avLst/>
          </a:prstGeom>
          <a:noFill/>
          <a:ln>
            <a:solidFill>
              <a:schemeClr val="tx1"/>
            </a:solidFill>
          </a:ln>
        </p:spPr>
        <p:txBody>
          <a:bodyPr wrap="square" rtlCol="0">
            <a:spAutoFit/>
          </a:bodyPr>
          <a:lstStyle/>
          <a:p>
            <a:r>
              <a:rPr lang="en-US" sz="2000" b="1" dirty="0" smtClean="0"/>
              <a:t>Input relations:</a:t>
            </a:r>
          </a:p>
          <a:p>
            <a:r>
              <a:rPr lang="en-US" sz="2000" dirty="0" smtClean="0"/>
              <a:t>    next(p1, p2),  mayAlias(p1, p2),  guarded(p1, p2)</a:t>
            </a:r>
            <a:br>
              <a:rPr lang="en-US" sz="2000" dirty="0" smtClean="0"/>
            </a:br>
            <a:endParaRPr lang="en-US" sz="2000" dirty="0"/>
          </a:p>
          <a:p>
            <a:r>
              <a:rPr lang="en-US" sz="2000" b="1" dirty="0" smtClean="0"/>
              <a:t>Output relations:</a:t>
            </a:r>
          </a:p>
          <a:p>
            <a:r>
              <a:rPr lang="en-US" sz="2000" dirty="0" smtClean="0"/>
              <a:t>    parallel(p1, p2),  race(p1, p2)</a:t>
            </a:r>
          </a:p>
          <a:p>
            <a:r>
              <a:rPr lang="en-US" sz="2200" dirty="0" smtClean="0"/>
              <a:t> </a:t>
            </a:r>
          </a:p>
          <a:p>
            <a:r>
              <a:rPr lang="en-US" sz="2200" b="1" dirty="0" smtClean="0"/>
              <a:t>Rules:</a:t>
            </a:r>
          </a:p>
          <a:p>
            <a:r>
              <a:rPr lang="en-US" sz="2200" dirty="0" smtClean="0"/>
              <a:t>     </a:t>
            </a:r>
            <a:r>
              <a:rPr lang="en-US" sz="2200" dirty="0" smtClean="0">
                <a:solidFill>
                  <a:schemeClr val="bg1"/>
                </a:solidFill>
              </a:rPr>
              <a:t> </a:t>
            </a:r>
            <a:r>
              <a:rPr lang="en-US" sz="2200" dirty="0"/>
              <a:t>parallel(p3, p2) :- parallel(p1, p2), next (p3, p1)</a:t>
            </a:r>
            <a:r>
              <a:rPr lang="en-US" sz="2200" dirty="0" smtClean="0"/>
              <a:t>. </a:t>
            </a:r>
            <a:br>
              <a:rPr lang="en-US" sz="2200" dirty="0" smtClean="0"/>
            </a:br>
            <a:endParaRPr lang="en-US" sz="1000" dirty="0">
              <a:solidFill>
                <a:schemeClr val="bg1"/>
              </a:solidFill>
            </a:endParaRPr>
          </a:p>
          <a:p>
            <a:r>
              <a:rPr lang="en-US" sz="2200" dirty="0" smtClean="0">
                <a:solidFill>
                  <a:schemeClr val="bg1"/>
                </a:solidFill>
              </a:rPr>
              <a:t> (</a:t>
            </a:r>
            <a:r>
              <a:rPr lang="en-US" sz="2200" dirty="0">
                <a:solidFill>
                  <a:schemeClr val="bg1"/>
                </a:solidFill>
              </a:rPr>
              <a:t>2) </a:t>
            </a:r>
            <a:r>
              <a:rPr lang="en-US" sz="2200" dirty="0"/>
              <a:t>parallel(p1, p2) :- parallel(p2, p1)</a:t>
            </a:r>
            <a:r>
              <a:rPr lang="en-US" sz="2200" dirty="0" smtClean="0"/>
              <a:t>.</a:t>
            </a:r>
            <a:r>
              <a:rPr lang="en-US" sz="1000" dirty="0" smtClean="0"/>
              <a:t> </a:t>
            </a:r>
            <a:r>
              <a:rPr lang="en-US" sz="2200" dirty="0" smtClean="0"/>
              <a:t>  </a:t>
            </a:r>
            <a:endParaRPr lang="en-US" sz="2200" dirty="0"/>
          </a:p>
          <a:p>
            <a:pPr algn="r"/>
            <a:endParaRPr lang="en-US" sz="1000" dirty="0" smtClean="0"/>
          </a:p>
          <a:p>
            <a:r>
              <a:rPr lang="en-US" sz="2200" dirty="0" smtClean="0"/>
              <a:t>           race(p1, p2) :- parallel(p1, p2), mayAlias(p1, p2), </a:t>
            </a:r>
            <a:r>
              <a:rPr lang="es-ES_tradnl" sz="2200" dirty="0" smtClean="0"/>
              <a:t>¬</a:t>
            </a:r>
            <a:r>
              <a:rPr lang="en-US" sz="2200" dirty="0" smtClean="0"/>
              <a:t>guarded(p1, p2).</a:t>
            </a:r>
          </a:p>
          <a:p>
            <a:endParaRPr lang="en-US" sz="2200" dirty="0" smtClean="0"/>
          </a:p>
          <a:p>
            <a:endParaRPr lang="en-US" sz="2200" dirty="0" smtClean="0"/>
          </a:p>
          <a:p>
            <a:endParaRPr lang="en-US" sz="2200" dirty="0" smtClean="0"/>
          </a:p>
        </p:txBody>
      </p:sp>
      <p:sp>
        <p:nvSpPr>
          <p:cNvPr id="7" name="Rectangle 6"/>
          <p:cNvSpPr/>
          <p:nvPr/>
        </p:nvSpPr>
        <p:spPr>
          <a:xfrm>
            <a:off x="6062877" y="3702185"/>
            <a:ext cx="1645478" cy="707886"/>
          </a:xfrm>
          <a:prstGeom prst="rect">
            <a:avLst/>
          </a:prstGeom>
        </p:spPr>
        <p:txBody>
          <a:bodyPr wrap="square">
            <a:spAutoFit/>
          </a:bodyPr>
          <a:lstStyle/>
          <a:p>
            <a:r>
              <a:rPr lang="en-US" sz="2200" dirty="0" smtClean="0">
                <a:solidFill>
                  <a:prstClr val="black"/>
                </a:solidFill>
              </a:rPr>
              <a:t> </a:t>
            </a:r>
            <a:r>
              <a:rPr lang="en-US" sz="2200" b="1" dirty="0" smtClean="0">
                <a:solidFill>
                  <a:prstClr val="black"/>
                </a:solidFill>
              </a:rPr>
              <a:t>weight w1</a:t>
            </a:r>
            <a:r>
              <a:rPr lang="en-US" sz="2200" dirty="0" smtClean="0">
                <a:solidFill>
                  <a:prstClr val="black"/>
                </a:solidFill>
              </a:rPr>
              <a:t/>
            </a:r>
            <a:br>
              <a:rPr lang="en-US" sz="2200" dirty="0" smtClean="0">
                <a:solidFill>
                  <a:prstClr val="black"/>
                </a:solidFill>
              </a:rPr>
            </a:br>
            <a:endParaRPr lang="en-US" dirty="0"/>
          </a:p>
        </p:txBody>
      </p:sp>
      <p:sp>
        <p:nvSpPr>
          <p:cNvPr id="9" name="Rectangle 8"/>
          <p:cNvSpPr/>
          <p:nvPr/>
        </p:nvSpPr>
        <p:spPr>
          <a:xfrm>
            <a:off x="629481" y="5153598"/>
            <a:ext cx="4340088" cy="923330"/>
          </a:xfrm>
          <a:prstGeom prst="rect">
            <a:avLst/>
          </a:prstGeom>
        </p:spPr>
        <p:txBody>
          <a:bodyPr wrap="square">
            <a:spAutoFit/>
          </a:bodyPr>
          <a:lstStyle/>
          <a:p>
            <a:r>
              <a:rPr lang="es-ES_tradnl" sz="2200" dirty="0" smtClean="0"/>
              <a:t> ¬</a:t>
            </a:r>
            <a:r>
              <a:rPr lang="en-US" sz="2200" dirty="0" smtClean="0"/>
              <a:t>parallel(p1, p2).     </a:t>
            </a:r>
            <a:r>
              <a:rPr lang="en-US" sz="2200" b="1" dirty="0" smtClean="0"/>
              <a:t>weight w0</a:t>
            </a:r>
          </a:p>
          <a:p>
            <a:endParaRPr lang="es-ES_tradnl" sz="1000" dirty="0" smtClean="0"/>
          </a:p>
          <a:p>
            <a:r>
              <a:rPr lang="es-ES_tradnl" sz="2200" dirty="0" smtClean="0"/>
              <a:t>     ¬</a:t>
            </a:r>
            <a:r>
              <a:rPr lang="en-US" sz="2200" dirty="0" smtClean="0"/>
              <a:t>race(p1, p2).      </a:t>
            </a:r>
            <a:r>
              <a:rPr lang="en-US" sz="2200" b="1" dirty="0" smtClean="0"/>
              <a:t>weight w0</a:t>
            </a:r>
            <a:endParaRPr lang="en-US" sz="2200" dirty="0"/>
          </a:p>
        </p:txBody>
      </p:sp>
      <p:sp>
        <p:nvSpPr>
          <p:cNvPr id="8" name="Date Placeholder 7"/>
          <p:cNvSpPr>
            <a:spLocks noGrp="1"/>
          </p:cNvSpPr>
          <p:nvPr>
            <p:ph type="dt" sz="half" idx="10"/>
          </p:nvPr>
        </p:nvSpPr>
        <p:spPr/>
        <p:txBody>
          <a:bodyPr/>
          <a:lstStyle/>
          <a:p>
            <a:fld id="{7D04AD36-FA60-8446-B81C-679D1FE8B03D}" type="datetime1">
              <a:rPr lang="en-US" smtClean="0"/>
              <a:t>6/3/15</a:t>
            </a:fld>
            <a:endParaRPr lang="en-US" dirty="0"/>
          </a:p>
        </p:txBody>
      </p:sp>
    </p:spTree>
    <p:custDataLst>
      <p:tags r:id="rId1"/>
    </p:custDataLst>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814498094"/>
      </p:ext>
    </p:extLst>
  </p:cSld>
  <p:clrMapOvr>
    <a:masterClrMapping/>
  </p:clrMapOvr>
  <mc:AlternateContent>
    <mc:Choice xmlns:mv="urn:schemas-microsoft-com:mac:vml"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advTm="86027"/>
    </mc:Choice>
    <mc:Fallback>
      <mp:transition xmlns:mp="http://schemas.microsoft.com/office/mac/powerpoint/2008/main" spd="slow" advTm="860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72689" y="1109325"/>
            <a:ext cx="3957011" cy="4203592"/>
          </a:xfrm>
        </p:spPr>
        <p:txBody>
          <a:bodyPr>
            <a:normAutofit lnSpcReduction="10000"/>
          </a:bodyPr>
          <a:lstStyle/>
          <a:p>
            <a:pPr marL="0" indent="0">
              <a:buNone/>
            </a:pPr>
            <a:r>
              <a:rPr lang="en-US" sz="2200" dirty="0" smtClean="0"/>
              <a:t>public </a:t>
            </a:r>
            <a:r>
              <a:rPr lang="en-US" sz="2200" dirty="0"/>
              <a:t>class </a:t>
            </a:r>
            <a:r>
              <a:rPr lang="en-US" sz="2200" dirty="0" err="1"/>
              <a:t>RequestHandler</a:t>
            </a:r>
            <a:r>
              <a:rPr lang="en-US" sz="2200" dirty="0"/>
              <a:t> </a:t>
            </a:r>
            <a:r>
              <a:rPr lang="en-US" sz="1800" dirty="0"/>
              <a:t>{</a:t>
            </a:r>
            <a:r>
              <a:rPr lang="en-US" sz="2200" dirty="0"/>
              <a:t> </a:t>
            </a:r>
          </a:p>
          <a:p>
            <a:pPr marL="0" indent="0">
              <a:buNone/>
            </a:pPr>
            <a:r>
              <a:rPr lang="en-US" sz="2200" dirty="0" smtClean="0"/>
              <a:t>    </a:t>
            </a:r>
            <a:r>
              <a:rPr lang="en-US" sz="2200" dirty="0" err="1" smtClean="0"/>
              <a:t>FtpRequestImpl</a:t>
            </a:r>
            <a:r>
              <a:rPr lang="en-US" sz="2200" dirty="0" smtClean="0"/>
              <a:t> request;</a:t>
            </a:r>
            <a:br>
              <a:rPr lang="en-US" sz="2200" dirty="0" smtClean="0"/>
            </a:br>
            <a:r>
              <a:rPr lang="en-US" sz="2200" dirty="0" smtClean="0"/>
              <a:t>    </a:t>
            </a:r>
            <a:r>
              <a:rPr lang="en-US" sz="2200" dirty="0" err="1" smtClean="0"/>
              <a:t>FtpWriter</a:t>
            </a:r>
            <a:r>
              <a:rPr lang="en-US" sz="2200" dirty="0" smtClean="0"/>
              <a:t> writer;</a:t>
            </a:r>
            <a:br>
              <a:rPr lang="en-US" sz="2200" dirty="0" smtClean="0"/>
            </a:br>
            <a:r>
              <a:rPr lang="en-US" sz="2200" dirty="0" smtClean="0"/>
              <a:t>    </a:t>
            </a:r>
            <a:r>
              <a:rPr lang="en-US" sz="2200" dirty="0" err="1" smtClean="0"/>
              <a:t>BufferedReader</a:t>
            </a:r>
            <a:r>
              <a:rPr lang="en-US" sz="2200" dirty="0" smtClean="0"/>
              <a:t> reader</a:t>
            </a:r>
            <a:r>
              <a:rPr lang="en-US" sz="2200" dirty="0"/>
              <a:t>;</a:t>
            </a:r>
            <a:br>
              <a:rPr lang="en-US" sz="2200" dirty="0"/>
            </a:br>
            <a:r>
              <a:rPr lang="en-US" sz="2200" dirty="0" smtClean="0"/>
              <a:t>    </a:t>
            </a:r>
            <a:r>
              <a:rPr lang="en-US" sz="2200" dirty="0"/>
              <a:t>Socket </a:t>
            </a:r>
            <a:r>
              <a:rPr lang="en-US" sz="2200" dirty="0" err="1" smtClean="0"/>
              <a:t>controlSocket</a:t>
            </a:r>
            <a:r>
              <a:rPr lang="en-US" sz="2200" dirty="0"/>
              <a:t>;</a:t>
            </a:r>
            <a:br>
              <a:rPr lang="en-US" sz="2200" dirty="0"/>
            </a:br>
            <a:r>
              <a:rPr lang="en-US" sz="2200" dirty="0" smtClean="0"/>
              <a:t>    </a:t>
            </a:r>
            <a:r>
              <a:rPr lang="en-US" sz="2200" dirty="0" err="1" smtClean="0"/>
              <a:t>boolean</a:t>
            </a:r>
            <a:r>
              <a:rPr lang="en-US" sz="2200" dirty="0"/>
              <a:t> </a:t>
            </a:r>
            <a:r>
              <a:rPr lang="en-US" sz="2200" dirty="0" err="1" smtClean="0"/>
              <a:t>isConnectionClosed</a:t>
            </a:r>
            <a:r>
              <a:rPr lang="en-US" sz="2200" dirty="0" smtClean="0"/>
              <a:t>;</a:t>
            </a:r>
            <a:br>
              <a:rPr lang="en-US" sz="2200" dirty="0" smtClean="0"/>
            </a:br>
            <a:r>
              <a:rPr lang="en-US" sz="2200" dirty="0" smtClean="0"/>
              <a:t>    …</a:t>
            </a:r>
            <a:br>
              <a:rPr lang="en-US" sz="2200" dirty="0" smtClean="0"/>
            </a:br>
            <a:r>
              <a:rPr lang="en-US" sz="2200" dirty="0" smtClean="0"/>
              <a:t/>
            </a:r>
            <a:br>
              <a:rPr lang="en-US" sz="2200" dirty="0" smtClean="0"/>
            </a:br>
            <a:r>
              <a:rPr lang="en-US" sz="2200" dirty="0" smtClean="0"/>
              <a:t/>
            </a:r>
            <a:br>
              <a:rPr lang="en-US" sz="2200" dirty="0" smtClean="0"/>
            </a:br>
            <a:r>
              <a:rPr lang="en-US" sz="2200" dirty="0">
                <a:solidFill>
                  <a:prstClr val="black"/>
                </a:solidFill>
              </a:rPr>
              <a:t> public void </a:t>
            </a:r>
            <a:r>
              <a:rPr lang="en-US" sz="2200" dirty="0" err="1" smtClean="0">
                <a:solidFill>
                  <a:prstClr val="black"/>
                </a:solidFill>
              </a:rPr>
              <a:t>getRequest</a:t>
            </a:r>
            <a:r>
              <a:rPr lang="en-US" sz="2200" dirty="0" smtClean="0">
                <a:solidFill>
                  <a:prstClr val="black"/>
                </a:solidFill>
              </a:rPr>
              <a:t>( ) </a:t>
            </a:r>
            <a:r>
              <a:rPr lang="en-US" sz="2000" dirty="0" smtClean="0">
                <a:solidFill>
                  <a:prstClr val="black"/>
                </a:solidFill>
              </a:rPr>
              <a:t>{</a:t>
            </a:r>
            <a:br>
              <a:rPr lang="en-US" sz="2000" dirty="0" smtClean="0">
                <a:solidFill>
                  <a:prstClr val="black"/>
                </a:solidFill>
              </a:rPr>
            </a:br>
            <a:r>
              <a:rPr lang="en-US" sz="2000" dirty="0" smtClean="0">
                <a:solidFill>
                  <a:prstClr val="black"/>
                </a:solidFill>
              </a:rPr>
              <a:t>        return request;     // x0</a:t>
            </a:r>
            <a:br>
              <a:rPr lang="en-US" sz="2000" dirty="0" smtClean="0">
                <a:solidFill>
                  <a:prstClr val="black"/>
                </a:solidFill>
              </a:rPr>
            </a:br>
            <a:r>
              <a:rPr lang="en-US" sz="2000" dirty="0" smtClean="0">
                <a:solidFill>
                  <a:prstClr val="black"/>
                </a:solidFill>
              </a:rPr>
              <a:t>}</a:t>
            </a:r>
            <a:r>
              <a:rPr lang="en-US" sz="2200" dirty="0" smtClean="0">
                <a:solidFill>
                  <a:prstClr val="black"/>
                </a:solidFill>
              </a:rPr>
              <a:t> </a:t>
            </a:r>
            <a:r>
              <a:rPr lang="en-US" sz="2200" dirty="0">
                <a:solidFill>
                  <a:prstClr val="black"/>
                </a:solidFill>
              </a:rPr>
              <a:t/>
            </a:r>
            <a:br>
              <a:rPr lang="en-US" sz="2200" dirty="0">
                <a:solidFill>
                  <a:prstClr val="black"/>
                </a:solidFill>
              </a:rPr>
            </a:br>
            <a:endParaRPr lang="en-US" sz="2200" dirty="0"/>
          </a:p>
        </p:txBody>
      </p:sp>
      <p:sp>
        <p:nvSpPr>
          <p:cNvPr id="5" name="Title 4"/>
          <p:cNvSpPr>
            <a:spLocks noGrp="1"/>
          </p:cNvSpPr>
          <p:nvPr>
            <p:ph type="title"/>
          </p:nvPr>
        </p:nvSpPr>
        <p:spPr/>
        <p:txBody>
          <a:bodyPr/>
          <a:lstStyle/>
          <a:p>
            <a:r>
              <a:rPr lang="en-US" dirty="0" smtClean="0"/>
              <a:t>A concurrent program: Apache ftp server</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sp>
        <p:nvSpPr>
          <p:cNvPr id="3" name="Rectangle 2"/>
          <p:cNvSpPr/>
          <p:nvPr/>
        </p:nvSpPr>
        <p:spPr>
          <a:xfrm>
            <a:off x="4191082" y="1490315"/>
            <a:ext cx="4736085" cy="4832092"/>
          </a:xfrm>
          <a:prstGeom prst="rect">
            <a:avLst/>
          </a:prstGeom>
        </p:spPr>
        <p:txBody>
          <a:bodyPr wrap="square">
            <a:spAutoFit/>
          </a:bodyPr>
          <a:lstStyle/>
          <a:p>
            <a:pPr lvl="0">
              <a:spcBef>
                <a:spcPts val="600"/>
              </a:spcBef>
              <a:buClr>
                <a:srgbClr val="727CA3"/>
              </a:buClr>
              <a:buSzPct val="76000"/>
            </a:pPr>
            <a:r>
              <a:rPr lang="en-US" sz="2200" dirty="0">
                <a:solidFill>
                  <a:prstClr val="black"/>
                </a:solidFill>
                <a:latin typeface="Garamond" panose="02020404030301010803" pitchFamily="18" charset="0"/>
              </a:rPr>
              <a:t> public void </a:t>
            </a:r>
            <a:r>
              <a:rPr lang="en-US" sz="2200" dirty="0" smtClean="0">
                <a:solidFill>
                  <a:prstClr val="black"/>
                </a:solidFill>
                <a:latin typeface="Garamond" panose="02020404030301010803" pitchFamily="18" charset="0"/>
              </a:rPr>
              <a:t>close( ) </a:t>
            </a:r>
            <a:r>
              <a:rPr lang="en-US" dirty="0">
                <a:solidFill>
                  <a:prstClr val="black"/>
                </a:solidFill>
                <a:latin typeface="Garamond" panose="02020404030301010803" pitchFamily="18" charset="0"/>
              </a:rPr>
              <a:t>{</a:t>
            </a:r>
            <a:r>
              <a:rPr lang="en-US" sz="2200" dirty="0">
                <a:solidFill>
                  <a:prstClr val="black"/>
                </a:solidFill>
                <a:latin typeface="Garamond" panose="02020404030301010803" pitchFamily="18" charset="0"/>
              </a:rPr>
              <a:t> </a:t>
            </a:r>
            <a:br>
              <a:rPr lang="en-US" sz="2200" dirty="0">
                <a:solidFill>
                  <a:prstClr val="black"/>
                </a:solidFill>
                <a:latin typeface="Garamond" panose="02020404030301010803" pitchFamily="18" charset="0"/>
              </a:rPr>
            </a:br>
            <a:r>
              <a:rPr lang="en-US" sz="2200" dirty="0">
                <a:solidFill>
                  <a:prstClr val="black"/>
                </a:solidFill>
                <a:latin typeface="Garamond" panose="02020404030301010803" pitchFamily="18" charset="0"/>
              </a:rPr>
              <a:t>  </a:t>
            </a:r>
            <a:r>
              <a:rPr lang="en-US" sz="2200" dirty="0" smtClean="0">
                <a:solidFill>
                  <a:prstClr val="black"/>
                </a:solidFill>
                <a:latin typeface="Garamond" panose="02020404030301010803" pitchFamily="18" charset="0"/>
              </a:rPr>
              <a:t>      synchronized (this</a:t>
            </a:r>
            <a:r>
              <a:rPr lang="en-US" sz="2200" dirty="0">
                <a:solidFill>
                  <a:prstClr val="black"/>
                </a:solidFill>
                <a:latin typeface="Garamond" panose="02020404030301010803" pitchFamily="18" charset="0"/>
              </a:rPr>
              <a:t>) </a:t>
            </a:r>
            <a:r>
              <a:rPr lang="en-US" dirty="0">
                <a:solidFill>
                  <a:prstClr val="black"/>
                </a:solidFill>
                <a:latin typeface="Garamond" panose="02020404030301010803" pitchFamily="18" charset="0"/>
              </a:rPr>
              <a:t>{</a:t>
            </a:r>
            <a:r>
              <a:rPr lang="en-US" sz="2200" dirty="0">
                <a:solidFill>
                  <a:prstClr val="black"/>
                </a:solidFill>
                <a:latin typeface="Garamond" panose="02020404030301010803" pitchFamily="18" charset="0"/>
              </a:rPr>
              <a:t/>
            </a:r>
            <a:br>
              <a:rPr lang="en-US" sz="2200" dirty="0">
                <a:solidFill>
                  <a:prstClr val="black"/>
                </a:solidFill>
                <a:latin typeface="Garamond" panose="02020404030301010803" pitchFamily="18" charset="0"/>
              </a:rPr>
            </a:br>
            <a:r>
              <a:rPr lang="en-US" sz="2200" dirty="0">
                <a:solidFill>
                  <a:prstClr val="black"/>
                </a:solidFill>
                <a:latin typeface="Garamond" panose="02020404030301010803" pitchFamily="18" charset="0"/>
              </a:rPr>
              <a:t> </a:t>
            </a:r>
            <a:r>
              <a:rPr lang="en-US" sz="2200" dirty="0" smtClean="0">
                <a:solidFill>
                  <a:prstClr val="black"/>
                </a:solidFill>
                <a:latin typeface="Garamond" panose="02020404030301010803" pitchFamily="18" charset="0"/>
              </a:rPr>
              <a:t>             </a:t>
            </a:r>
            <a:r>
              <a:rPr lang="en-US" sz="2200" dirty="0">
                <a:solidFill>
                  <a:prstClr val="black"/>
                </a:solidFill>
                <a:latin typeface="Garamond" panose="02020404030301010803" pitchFamily="18" charset="0"/>
              </a:rPr>
              <a:t>if (</a:t>
            </a:r>
            <a:r>
              <a:rPr lang="en-US" sz="2200" dirty="0" err="1">
                <a:solidFill>
                  <a:prstClr val="black"/>
                </a:solidFill>
                <a:latin typeface="Garamond" panose="02020404030301010803" pitchFamily="18" charset="0"/>
              </a:rPr>
              <a:t>isConnectionClosed</a:t>
            </a:r>
            <a:r>
              <a:rPr lang="en-US" sz="2200" dirty="0">
                <a:solidFill>
                  <a:prstClr val="black"/>
                </a:solidFill>
                <a:latin typeface="Garamond" panose="02020404030301010803" pitchFamily="18" charset="0"/>
              </a:rPr>
              <a:t>) return</a:t>
            </a:r>
            <a:r>
              <a:rPr lang="en-US" sz="2200" dirty="0" smtClean="0">
                <a:solidFill>
                  <a:prstClr val="black"/>
                </a:solidFill>
                <a:latin typeface="Garamond" panose="02020404030301010803" pitchFamily="18" charset="0"/>
              </a:rPr>
              <a:t>;</a:t>
            </a:r>
            <a:br>
              <a:rPr lang="en-US" sz="2200" dirty="0" smtClean="0">
                <a:solidFill>
                  <a:prstClr val="black"/>
                </a:solidFill>
                <a:latin typeface="Garamond" panose="02020404030301010803" pitchFamily="18" charset="0"/>
              </a:rPr>
            </a:br>
            <a:r>
              <a:rPr lang="en-US" sz="2200" dirty="0" smtClean="0">
                <a:solidFill>
                  <a:prstClr val="black"/>
                </a:solidFill>
                <a:latin typeface="Garamond" panose="02020404030301010803" pitchFamily="18" charset="0"/>
              </a:rPr>
              <a:t>              </a:t>
            </a:r>
            <a:r>
              <a:rPr lang="en-US" sz="2200" dirty="0" err="1" smtClean="0">
                <a:solidFill>
                  <a:prstClr val="black"/>
                </a:solidFill>
                <a:latin typeface="Garamond" panose="02020404030301010803" pitchFamily="18" charset="0"/>
              </a:rPr>
              <a:t>isConnectionClosed</a:t>
            </a:r>
            <a:r>
              <a:rPr lang="en-US" sz="2200" dirty="0" smtClean="0">
                <a:solidFill>
                  <a:prstClr val="black"/>
                </a:solidFill>
                <a:latin typeface="Garamond" panose="02020404030301010803" pitchFamily="18" charset="0"/>
              </a:rPr>
              <a:t> </a:t>
            </a:r>
            <a:r>
              <a:rPr lang="en-US" sz="2200" dirty="0">
                <a:solidFill>
                  <a:prstClr val="black"/>
                </a:solidFill>
                <a:latin typeface="Garamond" panose="02020404030301010803" pitchFamily="18" charset="0"/>
              </a:rPr>
              <a:t>= true; </a:t>
            </a:r>
            <a:r>
              <a:rPr lang="en-US" sz="2200" dirty="0" smtClean="0">
                <a:solidFill>
                  <a:prstClr val="black"/>
                </a:solidFill>
                <a:latin typeface="Garamond" panose="02020404030301010803" pitchFamily="18" charset="0"/>
              </a:rPr>
              <a:t/>
            </a:r>
            <a:br>
              <a:rPr lang="en-US" sz="2200" dirty="0" smtClean="0">
                <a:solidFill>
                  <a:prstClr val="black"/>
                </a:solidFill>
                <a:latin typeface="Garamond" panose="02020404030301010803" pitchFamily="18" charset="0"/>
              </a:rPr>
            </a:br>
            <a:r>
              <a:rPr lang="en-US" sz="2200" dirty="0" smtClean="0">
                <a:solidFill>
                  <a:prstClr val="black"/>
                </a:solidFill>
                <a:latin typeface="Garamond" panose="02020404030301010803" pitchFamily="18" charset="0"/>
              </a:rPr>
              <a:t>        </a:t>
            </a:r>
            <a:r>
              <a:rPr lang="en-US" dirty="0">
                <a:solidFill>
                  <a:prstClr val="black"/>
                </a:solidFill>
                <a:latin typeface="Garamond" panose="02020404030301010803" pitchFamily="18" charset="0"/>
              </a:rPr>
              <a:t>}</a:t>
            </a:r>
            <a:r>
              <a:rPr lang="en-US" sz="2200" dirty="0">
                <a:solidFill>
                  <a:prstClr val="black"/>
                </a:solidFill>
                <a:latin typeface="Garamond" panose="02020404030301010803" pitchFamily="18" charset="0"/>
              </a:rPr>
              <a:t/>
            </a:r>
            <a:br>
              <a:rPr lang="en-US" sz="2200" dirty="0">
                <a:solidFill>
                  <a:prstClr val="black"/>
                </a:solidFill>
                <a:latin typeface="Garamond" panose="02020404030301010803" pitchFamily="18" charset="0"/>
              </a:rPr>
            </a:br>
            <a:r>
              <a:rPr lang="en-US" sz="2200" dirty="0" smtClean="0">
                <a:solidFill>
                  <a:prstClr val="black"/>
                </a:solidFill>
                <a:latin typeface="Garamond" panose="02020404030301010803" pitchFamily="18" charset="0"/>
              </a:rPr>
              <a:t>        </a:t>
            </a:r>
            <a:r>
              <a:rPr lang="en-US" sz="2200" dirty="0" err="1" smtClean="0">
                <a:solidFill>
                  <a:prstClr val="black"/>
                </a:solidFill>
                <a:latin typeface="Garamond" panose="02020404030301010803" pitchFamily="18" charset="0"/>
              </a:rPr>
              <a:t>request.clear</a:t>
            </a:r>
            <a:r>
              <a:rPr lang="en-US" sz="2200" dirty="0">
                <a:solidFill>
                  <a:prstClr val="black"/>
                </a:solidFill>
                <a:latin typeface="Garamond" panose="02020404030301010803" pitchFamily="18" charset="0"/>
              </a:rPr>
              <a:t>()</a:t>
            </a:r>
            <a:r>
              <a:rPr lang="en-US" sz="2200" dirty="0" smtClean="0">
                <a:solidFill>
                  <a:prstClr val="black"/>
                </a:solidFill>
                <a:latin typeface="Garamond" panose="02020404030301010803" pitchFamily="18" charset="0"/>
              </a:rPr>
              <a:t>;     // x1</a:t>
            </a:r>
            <a:br>
              <a:rPr lang="en-US" sz="2200" dirty="0" smtClean="0">
                <a:solidFill>
                  <a:prstClr val="black"/>
                </a:solidFill>
                <a:latin typeface="Garamond" panose="02020404030301010803" pitchFamily="18" charset="0"/>
              </a:rPr>
            </a:br>
            <a:r>
              <a:rPr lang="en-US" sz="2200" dirty="0" smtClean="0">
                <a:solidFill>
                  <a:prstClr val="black"/>
                </a:solidFill>
                <a:latin typeface="Garamond" panose="02020404030301010803" pitchFamily="18" charset="0"/>
              </a:rPr>
              <a:t>   </a:t>
            </a:r>
            <a:r>
              <a:rPr lang="en-US" sz="2200" dirty="0">
                <a:solidFill>
                  <a:prstClr val="black"/>
                </a:solidFill>
                <a:latin typeface="Garamond" panose="02020404030301010803" pitchFamily="18" charset="0"/>
              </a:rPr>
              <a:t> </a:t>
            </a:r>
            <a:r>
              <a:rPr lang="en-US" sz="2200" dirty="0" smtClean="0">
                <a:solidFill>
                  <a:prstClr val="black"/>
                </a:solidFill>
                <a:latin typeface="Garamond" panose="02020404030301010803" pitchFamily="18" charset="0"/>
              </a:rPr>
              <a:t>    request </a:t>
            </a:r>
            <a:r>
              <a:rPr lang="en-US" sz="2200" dirty="0">
                <a:solidFill>
                  <a:prstClr val="black"/>
                </a:solidFill>
                <a:latin typeface="Garamond" panose="02020404030301010803" pitchFamily="18" charset="0"/>
              </a:rPr>
              <a:t>= null</a:t>
            </a:r>
            <a:r>
              <a:rPr lang="en-US" sz="2200" dirty="0" smtClean="0">
                <a:solidFill>
                  <a:prstClr val="black"/>
                </a:solidFill>
                <a:latin typeface="Garamond" panose="02020404030301010803" pitchFamily="18" charset="0"/>
              </a:rPr>
              <a:t>;     // x2</a:t>
            </a:r>
            <a:r>
              <a:rPr lang="en-US" sz="2200" dirty="0">
                <a:solidFill>
                  <a:prstClr val="black"/>
                </a:solidFill>
                <a:latin typeface="Garamond" panose="02020404030301010803" pitchFamily="18" charset="0"/>
              </a:rPr>
              <a:t/>
            </a:r>
            <a:br>
              <a:rPr lang="en-US" sz="2200" dirty="0">
                <a:solidFill>
                  <a:prstClr val="black"/>
                </a:solidFill>
                <a:latin typeface="Garamond" panose="02020404030301010803" pitchFamily="18" charset="0"/>
              </a:rPr>
            </a:br>
            <a:r>
              <a:rPr lang="en-US" sz="2200" dirty="0" smtClean="0">
                <a:solidFill>
                  <a:prstClr val="black"/>
                </a:solidFill>
                <a:latin typeface="Garamond" panose="02020404030301010803" pitchFamily="18" charset="0"/>
              </a:rPr>
              <a:t>   </a:t>
            </a:r>
            <a:r>
              <a:rPr lang="en-US" sz="2200" dirty="0">
                <a:solidFill>
                  <a:prstClr val="black"/>
                </a:solidFill>
                <a:latin typeface="Garamond" panose="02020404030301010803" pitchFamily="18" charset="0"/>
              </a:rPr>
              <a:t> </a:t>
            </a:r>
            <a:r>
              <a:rPr lang="en-US" sz="2200" dirty="0" smtClean="0">
                <a:solidFill>
                  <a:prstClr val="black"/>
                </a:solidFill>
                <a:latin typeface="Garamond" panose="02020404030301010803" pitchFamily="18" charset="0"/>
              </a:rPr>
              <a:t>    </a:t>
            </a:r>
            <a:r>
              <a:rPr lang="en-US" sz="2200" dirty="0" err="1" smtClean="0">
                <a:solidFill>
                  <a:prstClr val="black"/>
                </a:solidFill>
                <a:latin typeface="Garamond" panose="02020404030301010803" pitchFamily="18" charset="0"/>
              </a:rPr>
              <a:t>writer.close</a:t>
            </a:r>
            <a:r>
              <a:rPr lang="en-US" sz="2200" dirty="0">
                <a:solidFill>
                  <a:prstClr val="black"/>
                </a:solidFill>
                <a:latin typeface="Garamond" panose="02020404030301010803" pitchFamily="18" charset="0"/>
              </a:rPr>
              <a:t>()</a:t>
            </a:r>
            <a:r>
              <a:rPr lang="en-US" sz="2200" dirty="0" smtClean="0">
                <a:solidFill>
                  <a:prstClr val="black"/>
                </a:solidFill>
                <a:latin typeface="Garamond" panose="02020404030301010803" pitchFamily="18" charset="0"/>
              </a:rPr>
              <a:t>;       // y1</a:t>
            </a:r>
            <a:r>
              <a:rPr lang="en-US" sz="2200" dirty="0">
                <a:solidFill>
                  <a:prstClr val="black"/>
                </a:solidFill>
                <a:latin typeface="Garamond" panose="02020404030301010803" pitchFamily="18" charset="0"/>
              </a:rPr>
              <a:t/>
            </a:r>
            <a:br>
              <a:rPr lang="en-US" sz="2200" dirty="0">
                <a:solidFill>
                  <a:prstClr val="black"/>
                </a:solidFill>
                <a:latin typeface="Garamond" panose="02020404030301010803" pitchFamily="18" charset="0"/>
              </a:rPr>
            </a:br>
            <a:r>
              <a:rPr lang="en-US" sz="2200" dirty="0" smtClean="0">
                <a:solidFill>
                  <a:prstClr val="black"/>
                </a:solidFill>
                <a:latin typeface="Garamond" panose="02020404030301010803" pitchFamily="18" charset="0"/>
              </a:rPr>
              <a:t>   </a:t>
            </a:r>
            <a:r>
              <a:rPr lang="en-US" sz="2200" dirty="0">
                <a:solidFill>
                  <a:prstClr val="black"/>
                </a:solidFill>
                <a:latin typeface="Garamond" panose="02020404030301010803" pitchFamily="18" charset="0"/>
              </a:rPr>
              <a:t> </a:t>
            </a:r>
            <a:r>
              <a:rPr lang="en-US" sz="2200" dirty="0" smtClean="0">
                <a:solidFill>
                  <a:prstClr val="black"/>
                </a:solidFill>
                <a:latin typeface="Garamond" panose="02020404030301010803" pitchFamily="18" charset="0"/>
              </a:rPr>
              <a:t>    writer </a:t>
            </a:r>
            <a:r>
              <a:rPr lang="en-US" sz="2200" dirty="0">
                <a:solidFill>
                  <a:prstClr val="black"/>
                </a:solidFill>
                <a:latin typeface="Garamond" panose="02020404030301010803" pitchFamily="18" charset="0"/>
              </a:rPr>
              <a:t>= null</a:t>
            </a:r>
            <a:r>
              <a:rPr lang="en-US" sz="2200" dirty="0" smtClean="0">
                <a:solidFill>
                  <a:prstClr val="black"/>
                </a:solidFill>
                <a:latin typeface="Garamond" panose="02020404030301010803" pitchFamily="18" charset="0"/>
              </a:rPr>
              <a:t>;       // y2</a:t>
            </a:r>
            <a:r>
              <a:rPr lang="en-US" sz="2200" dirty="0">
                <a:solidFill>
                  <a:prstClr val="black"/>
                </a:solidFill>
                <a:latin typeface="Garamond" panose="02020404030301010803" pitchFamily="18" charset="0"/>
              </a:rPr>
              <a:t/>
            </a:r>
            <a:br>
              <a:rPr lang="en-US" sz="2200" dirty="0">
                <a:solidFill>
                  <a:prstClr val="black"/>
                </a:solidFill>
                <a:latin typeface="Garamond" panose="02020404030301010803" pitchFamily="18" charset="0"/>
              </a:rPr>
            </a:br>
            <a:r>
              <a:rPr lang="en-US" sz="2200" dirty="0" smtClean="0">
                <a:solidFill>
                  <a:prstClr val="black"/>
                </a:solidFill>
                <a:latin typeface="Garamond" panose="02020404030301010803" pitchFamily="18" charset="0"/>
              </a:rPr>
              <a:t>        </a:t>
            </a:r>
            <a:r>
              <a:rPr lang="en-US" sz="2200" dirty="0" err="1">
                <a:solidFill>
                  <a:prstClr val="black"/>
                </a:solidFill>
                <a:latin typeface="Garamond" panose="02020404030301010803" pitchFamily="18" charset="0"/>
              </a:rPr>
              <a:t>reader.close</a:t>
            </a:r>
            <a:r>
              <a:rPr lang="en-US" sz="2200" dirty="0">
                <a:solidFill>
                  <a:prstClr val="black"/>
                </a:solidFill>
                <a:latin typeface="Garamond" panose="02020404030301010803" pitchFamily="18" charset="0"/>
              </a:rPr>
              <a:t>();</a:t>
            </a:r>
            <a:br>
              <a:rPr lang="en-US" sz="2200" dirty="0">
                <a:solidFill>
                  <a:prstClr val="black"/>
                </a:solidFill>
                <a:latin typeface="Garamond" panose="02020404030301010803" pitchFamily="18" charset="0"/>
              </a:rPr>
            </a:br>
            <a:r>
              <a:rPr lang="en-US" sz="2200" dirty="0" smtClean="0">
                <a:solidFill>
                  <a:prstClr val="black"/>
                </a:solidFill>
                <a:latin typeface="Garamond" panose="02020404030301010803" pitchFamily="18" charset="0"/>
              </a:rPr>
              <a:t>        </a:t>
            </a:r>
            <a:r>
              <a:rPr lang="en-US" sz="2200" dirty="0">
                <a:solidFill>
                  <a:prstClr val="black"/>
                </a:solidFill>
                <a:latin typeface="Garamond" panose="02020404030301010803" pitchFamily="18" charset="0"/>
              </a:rPr>
              <a:t>reader = null;</a:t>
            </a:r>
            <a:br>
              <a:rPr lang="en-US" sz="2200" dirty="0">
                <a:solidFill>
                  <a:prstClr val="black"/>
                </a:solidFill>
                <a:latin typeface="Garamond" panose="02020404030301010803" pitchFamily="18" charset="0"/>
              </a:rPr>
            </a:br>
            <a:r>
              <a:rPr lang="en-US" sz="2200" dirty="0" smtClean="0">
                <a:solidFill>
                  <a:prstClr val="black"/>
                </a:solidFill>
                <a:latin typeface="Garamond" panose="02020404030301010803" pitchFamily="18" charset="0"/>
              </a:rPr>
              <a:t>        </a:t>
            </a:r>
            <a:r>
              <a:rPr lang="en-US" sz="2200" dirty="0" err="1">
                <a:solidFill>
                  <a:prstClr val="black"/>
                </a:solidFill>
                <a:latin typeface="Garamond" panose="02020404030301010803" pitchFamily="18" charset="0"/>
              </a:rPr>
              <a:t>controlSocket.close</a:t>
            </a:r>
            <a:r>
              <a:rPr lang="en-US" sz="2200" dirty="0">
                <a:solidFill>
                  <a:prstClr val="black"/>
                </a:solidFill>
                <a:latin typeface="Garamond" panose="02020404030301010803" pitchFamily="18" charset="0"/>
              </a:rPr>
              <a:t>();</a:t>
            </a:r>
            <a:br>
              <a:rPr lang="en-US" sz="2200" dirty="0">
                <a:solidFill>
                  <a:prstClr val="black"/>
                </a:solidFill>
                <a:latin typeface="Garamond" panose="02020404030301010803" pitchFamily="18" charset="0"/>
              </a:rPr>
            </a:br>
            <a:r>
              <a:rPr lang="en-US" sz="2200" dirty="0" smtClean="0">
                <a:solidFill>
                  <a:prstClr val="black"/>
                </a:solidFill>
                <a:latin typeface="Garamond" panose="02020404030301010803" pitchFamily="18" charset="0"/>
              </a:rPr>
              <a:t>        </a:t>
            </a:r>
            <a:r>
              <a:rPr lang="en-US" sz="2200" dirty="0" err="1">
                <a:solidFill>
                  <a:prstClr val="black"/>
                </a:solidFill>
                <a:latin typeface="Garamond" panose="02020404030301010803" pitchFamily="18" charset="0"/>
              </a:rPr>
              <a:t>controlSocket</a:t>
            </a:r>
            <a:r>
              <a:rPr lang="en-US" sz="2200" dirty="0">
                <a:solidFill>
                  <a:prstClr val="black"/>
                </a:solidFill>
                <a:latin typeface="Garamond" panose="02020404030301010803" pitchFamily="18" charset="0"/>
              </a:rPr>
              <a:t> = null; </a:t>
            </a:r>
            <a:r>
              <a:rPr lang="en-US" sz="2200" dirty="0" smtClean="0">
                <a:solidFill>
                  <a:prstClr val="black"/>
                </a:solidFill>
                <a:latin typeface="Garamond" panose="02020404030301010803" pitchFamily="18" charset="0"/>
              </a:rPr>
              <a:t/>
            </a:r>
            <a:br>
              <a:rPr lang="en-US" sz="2200" dirty="0" smtClean="0">
                <a:solidFill>
                  <a:prstClr val="black"/>
                </a:solidFill>
                <a:latin typeface="Garamond" panose="02020404030301010803" pitchFamily="18" charset="0"/>
              </a:rPr>
            </a:br>
            <a:r>
              <a:rPr lang="en-US" dirty="0" smtClean="0">
                <a:solidFill>
                  <a:prstClr val="black"/>
                </a:solidFill>
                <a:latin typeface="Garamond" panose="02020404030301010803" pitchFamily="18" charset="0"/>
              </a:rPr>
              <a:t>}</a:t>
            </a:r>
            <a:endParaRPr lang="en-US" dirty="0"/>
          </a:p>
        </p:txBody>
      </p:sp>
      <p:sp>
        <p:nvSpPr>
          <p:cNvPr id="7" name="Date Placeholder 6"/>
          <p:cNvSpPr>
            <a:spLocks noGrp="1"/>
          </p:cNvSpPr>
          <p:nvPr>
            <p:ph type="dt" sz="half" idx="10"/>
          </p:nvPr>
        </p:nvSpPr>
        <p:spPr/>
        <p:txBody>
          <a:bodyPr/>
          <a:lstStyle/>
          <a:p>
            <a:fld id="{A0CB51E7-E9B2-D347-A6CD-20C7908F0369}"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0702888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Content Placeholder 4" descr="reports1.pdf"/>
          <p:cNvPicPr>
            <a:picLocks noGrp="1" noChangeAspect="1"/>
          </p:cNvPicPr>
          <p:nvPr>
            <p:ph sz="quarter" idx="1"/>
          </p:nvPr>
        </p:nvPicPr>
        <mc:AlternateContent>
          <mc:Choice xmlns:ma="http://schemas.microsoft.com/office/mac/drawingml/2008/main" Requires="ma">
            <p:blipFill>
              <a:blip r:embed="rId2"/>
              <a:srcRect l="-18260" r="-18260"/>
              <a:stretch>
                <a:fillRect/>
              </a:stretch>
            </p:blipFill>
          </mc:Choice>
          <mc:Fallback>
            <p:blipFill>
              <a:blip r:embed="rId3"/>
              <a:srcRect l="-18260" r="-18260"/>
              <a:stretch>
                <a:fillRect/>
              </a:stretch>
            </p:blipFill>
          </mc:Fallback>
        </mc:AlternateContent>
        <p:spPr>
          <a:xfrm>
            <a:off x="511475" y="1158984"/>
            <a:ext cx="8229600" cy="4937760"/>
          </a:xfrm>
        </p:spPr>
      </p:pic>
      <p:sp>
        <p:nvSpPr>
          <p:cNvPr id="3" name="Title 2"/>
          <p:cNvSpPr>
            <a:spLocks noGrp="1"/>
          </p:cNvSpPr>
          <p:nvPr>
            <p:ph type="title"/>
          </p:nvPr>
        </p:nvSpPr>
        <p:spPr/>
        <p:txBody>
          <a:bodyPr/>
          <a:lstStyle/>
          <a:p>
            <a:r>
              <a:rPr lang="en-US" dirty="0" smtClean="0"/>
              <a:t>Before user feedback</a:t>
            </a:r>
            <a:endParaRPr lang="en-US" dirty="0"/>
          </a:p>
        </p:txBody>
      </p:sp>
      <p:sp>
        <p:nvSpPr>
          <p:cNvPr id="4" name="Footer Placeholder 3"/>
          <p:cNvSpPr>
            <a:spLocks noGrp="1"/>
          </p:cNvSpPr>
          <p:nvPr>
            <p:ph type="ftr" sz="quarter" idx="11"/>
          </p:nvPr>
        </p:nvSpPr>
        <p:spPr/>
        <p:txBody>
          <a:bodyPr/>
          <a:lstStyle/>
          <a:p>
            <a:pPr algn="ctr"/>
            <a:r>
              <a:rPr lang="en-US" smtClean="0"/>
              <a:t>UC Berkeley</a:t>
            </a:r>
            <a:endParaRPr lang="en-US" dirty="0"/>
          </a:p>
        </p:txBody>
      </p:sp>
      <p:sp>
        <p:nvSpPr>
          <p:cNvPr id="6" name="Date Placeholder 5"/>
          <p:cNvSpPr>
            <a:spLocks noGrp="1"/>
          </p:cNvSpPr>
          <p:nvPr>
            <p:ph type="dt" sz="half" idx="10"/>
          </p:nvPr>
        </p:nvSpPr>
        <p:spPr/>
        <p:txBody>
          <a:bodyPr/>
          <a:lstStyle/>
          <a:p>
            <a:fld id="{4E011174-FCBF-1A4C-9B25-3669884BB12B}" type="datetime1">
              <a:rPr lang="en-US" smtClean="0"/>
              <a:t>6/3/15</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fr-FR" dirty="0"/>
              <a:t>CVE-2013-0913 (Linux </a:t>
            </a:r>
            <a:r>
              <a:rPr lang="fr-FR" dirty="0" err="1"/>
              <a:t>Kernel</a:t>
            </a:r>
            <a:r>
              <a:rPr lang="fr-FR" dirty="0"/>
              <a:t>)</a:t>
            </a:r>
            <a:endParaRPr lang="en-US" dirty="0"/>
          </a:p>
        </p:txBody>
      </p:sp>
      <p:sp>
        <p:nvSpPr>
          <p:cNvPr id="5" name="Title 4"/>
          <p:cNvSpPr>
            <a:spLocks noGrp="1"/>
          </p:cNvSpPr>
          <p:nvPr>
            <p:ph type="title"/>
          </p:nvPr>
        </p:nvSpPr>
        <p:spPr/>
        <p:txBody>
          <a:bodyPr/>
          <a:lstStyle/>
          <a:p>
            <a:r>
              <a:rPr lang="en-US" dirty="0" smtClean="0"/>
              <a:t>Example: Integer </a:t>
            </a:r>
            <a:r>
              <a:rPr lang="en-US" dirty="0"/>
              <a:t>o</a:t>
            </a:r>
            <a:r>
              <a:rPr lang="en-US" dirty="0" smtClean="0"/>
              <a:t>verflow </a:t>
            </a:r>
            <a:r>
              <a:rPr lang="en-US" dirty="0"/>
              <a:t>v</a:t>
            </a:r>
            <a:r>
              <a:rPr lang="en-US" dirty="0" smtClean="0"/>
              <a:t>ulnerability (3/3)</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sp>
        <p:nvSpPr>
          <p:cNvPr id="10" name="TextBox 9"/>
          <p:cNvSpPr txBox="1"/>
          <p:nvPr/>
        </p:nvSpPr>
        <p:spPr>
          <a:xfrm>
            <a:off x="709424" y="2300077"/>
            <a:ext cx="7765039" cy="1905000"/>
          </a:xfrm>
          <a:prstGeom prst="rect">
            <a:avLst/>
          </a:prstGeom>
          <a:noFill/>
        </p:spPr>
        <p:txBody>
          <a:bodyPr wrap="square" rtlCol="0">
            <a:noAutofit/>
          </a:bodyPr>
          <a:lstStyle/>
          <a:p>
            <a:pPr algn="l"/>
            <a:r>
              <a:rPr lang="en-US" sz="1400" dirty="0">
                <a:latin typeface="Lucida Console" pitchFamily="49" charset="0"/>
                <a:cs typeface="Courier"/>
              </a:rPr>
              <a:t>if (</a:t>
            </a:r>
            <a:r>
              <a:rPr lang="en-US" sz="1400" dirty="0" err="1">
                <a:solidFill>
                  <a:srgbClr val="FF0000"/>
                </a:solidFill>
                <a:latin typeface="Lucida Console" pitchFamily="49" charset="0"/>
                <a:cs typeface="Courier"/>
              </a:rPr>
              <a:t>args</a:t>
            </a:r>
            <a:r>
              <a:rPr lang="en-US" sz="1400" dirty="0">
                <a:solidFill>
                  <a:srgbClr val="FF0000"/>
                </a:solidFill>
                <a:latin typeface="Lucida Console" pitchFamily="49" charset="0"/>
                <a:cs typeface="Courier"/>
              </a:rPr>
              <a:t>-&gt;</a:t>
            </a:r>
            <a:r>
              <a:rPr lang="en-US" sz="1400" dirty="0" err="1">
                <a:solidFill>
                  <a:srgbClr val="FF0000"/>
                </a:solidFill>
                <a:latin typeface="Lucida Console" pitchFamily="49" charset="0"/>
                <a:cs typeface="Courier"/>
              </a:rPr>
              <a:t>buffer_count</a:t>
            </a:r>
            <a:r>
              <a:rPr lang="en-US" sz="1400" dirty="0">
                <a:solidFill>
                  <a:srgbClr val="FF0000"/>
                </a:solidFill>
                <a:latin typeface="Lucida Console" pitchFamily="49" charset="0"/>
                <a:cs typeface="Courier"/>
              </a:rPr>
              <a:t> </a:t>
            </a:r>
            <a:r>
              <a:rPr lang="en-US" sz="1400" dirty="0">
                <a:latin typeface="Lucida Console" pitchFamily="49" charset="0"/>
                <a:cs typeface="Courier"/>
              </a:rPr>
              <a:t>&lt; 1) {</a:t>
            </a:r>
          </a:p>
          <a:p>
            <a:pPr algn="l"/>
            <a:r>
              <a:rPr lang="en-US" sz="1400" dirty="0">
                <a:latin typeface="Lucida Console" pitchFamily="49" charset="0"/>
                <a:cs typeface="Courier"/>
              </a:rPr>
              <a:t>    DRM_ERROR("execbuf2 with %d buffers\n", </a:t>
            </a:r>
            <a:r>
              <a:rPr lang="en-US" sz="1400" dirty="0" err="1">
                <a:latin typeface="Lucida Console" pitchFamily="49" charset="0"/>
                <a:cs typeface="Courier"/>
              </a:rPr>
              <a:t>args</a:t>
            </a:r>
            <a:r>
              <a:rPr lang="en-US" sz="1400" dirty="0">
                <a:latin typeface="Lucida Console" pitchFamily="49" charset="0"/>
                <a:cs typeface="Courier"/>
              </a:rPr>
              <a:t>-&gt;</a:t>
            </a:r>
            <a:r>
              <a:rPr lang="en-US" sz="1400" dirty="0" err="1">
                <a:latin typeface="Lucida Console" pitchFamily="49" charset="0"/>
                <a:cs typeface="Courier"/>
              </a:rPr>
              <a:t>buffer_count</a:t>
            </a:r>
            <a:r>
              <a:rPr lang="en-US" sz="1400" dirty="0">
                <a:latin typeface="Lucida Console" pitchFamily="49" charset="0"/>
                <a:cs typeface="Courier"/>
              </a:rPr>
              <a:t>);</a:t>
            </a:r>
          </a:p>
          <a:p>
            <a:pPr algn="l"/>
            <a:r>
              <a:rPr lang="en-US" sz="1400" dirty="0">
                <a:latin typeface="Lucida Console" pitchFamily="49" charset="0"/>
                <a:cs typeface="Courier"/>
              </a:rPr>
              <a:t>    return -EINVAL;</a:t>
            </a:r>
          </a:p>
          <a:p>
            <a:pPr algn="l"/>
            <a:r>
              <a:rPr lang="en-US" sz="1400" dirty="0">
                <a:latin typeface="Lucida Console" pitchFamily="49" charset="0"/>
                <a:cs typeface="Courier"/>
              </a:rPr>
              <a:t>}</a:t>
            </a:r>
          </a:p>
          <a:p>
            <a:pPr algn="l"/>
            <a:r>
              <a:rPr lang="en-US" sz="1400" dirty="0">
                <a:latin typeface="Lucida Console" pitchFamily="49" charset="0"/>
                <a:cs typeface="Courier"/>
              </a:rPr>
              <a:t> </a:t>
            </a:r>
          </a:p>
          <a:p>
            <a:pPr algn="l"/>
            <a:r>
              <a:rPr lang="en-US" sz="1400" dirty="0">
                <a:latin typeface="Lucida Console" pitchFamily="49" charset="0"/>
                <a:cs typeface="Courier"/>
              </a:rPr>
              <a:t>exec2_list = </a:t>
            </a:r>
            <a:r>
              <a:rPr lang="en-US" sz="1400" dirty="0" err="1">
                <a:latin typeface="Lucida Console" pitchFamily="49" charset="0"/>
                <a:cs typeface="Courier"/>
              </a:rPr>
              <a:t>kmalloc</a:t>
            </a:r>
            <a:r>
              <a:rPr lang="en-US" sz="1400" dirty="0">
                <a:latin typeface="Lucida Console" pitchFamily="49" charset="0"/>
                <a:cs typeface="Courier"/>
              </a:rPr>
              <a:t>(</a:t>
            </a:r>
            <a:r>
              <a:rPr lang="en-US" sz="1400" dirty="0" err="1">
                <a:latin typeface="Lucida Console" pitchFamily="49" charset="0"/>
                <a:cs typeface="Courier"/>
              </a:rPr>
              <a:t>sizeof</a:t>
            </a:r>
            <a:r>
              <a:rPr lang="en-US" sz="1400" dirty="0">
                <a:latin typeface="Lucida Console" pitchFamily="49" charset="0"/>
                <a:cs typeface="Courier"/>
              </a:rPr>
              <a:t>(*exec2_list</a:t>
            </a:r>
            <a:r>
              <a:rPr lang="en-US" sz="1400" dirty="0" smtClean="0">
                <a:latin typeface="Lucida Console" pitchFamily="49" charset="0"/>
                <a:cs typeface="Courier"/>
              </a:rPr>
              <a:t>) * </a:t>
            </a:r>
            <a:r>
              <a:rPr lang="en-US" sz="1400" dirty="0" err="1" smtClean="0">
                <a:solidFill>
                  <a:srgbClr val="FF0000"/>
                </a:solidFill>
                <a:latin typeface="Lucida Console" pitchFamily="49" charset="0"/>
                <a:cs typeface="Courier"/>
              </a:rPr>
              <a:t>args</a:t>
            </a:r>
            <a:r>
              <a:rPr lang="en-US" sz="1400" dirty="0">
                <a:solidFill>
                  <a:srgbClr val="FF0000"/>
                </a:solidFill>
                <a:latin typeface="Lucida Console" pitchFamily="49" charset="0"/>
                <a:cs typeface="Courier"/>
              </a:rPr>
              <a:t>-&gt;</a:t>
            </a:r>
            <a:r>
              <a:rPr lang="en-US" sz="1400" dirty="0" err="1">
                <a:solidFill>
                  <a:srgbClr val="FF0000"/>
                </a:solidFill>
                <a:latin typeface="Lucida Console" pitchFamily="49" charset="0"/>
                <a:cs typeface="Courier"/>
              </a:rPr>
              <a:t>buffer_count</a:t>
            </a:r>
            <a:r>
              <a:rPr lang="en-US" sz="1400" dirty="0">
                <a:latin typeface="Lucida Console" pitchFamily="49" charset="0"/>
                <a:cs typeface="Courier"/>
              </a:rPr>
              <a:t>,</a:t>
            </a:r>
          </a:p>
          <a:p>
            <a:pPr algn="l"/>
            <a:r>
              <a:rPr lang="en-US" sz="1400" dirty="0">
                <a:latin typeface="Lucida Console" pitchFamily="49" charset="0"/>
                <a:cs typeface="Courier"/>
              </a:rPr>
              <a:t>                GFP_KERNEL | __GFP_NOWARN | __GFP_NORETRY);</a:t>
            </a:r>
            <a:endParaRPr lang="en-US" sz="1400" dirty="0" smtClean="0">
              <a:latin typeface="Lucida Console" pitchFamily="49" charset="0"/>
              <a:cs typeface="Courier"/>
            </a:endParaRPr>
          </a:p>
        </p:txBody>
      </p:sp>
      <p:sp>
        <p:nvSpPr>
          <p:cNvPr id="7" name="Date Placeholder 6"/>
          <p:cNvSpPr>
            <a:spLocks noGrp="1"/>
          </p:cNvSpPr>
          <p:nvPr>
            <p:ph type="dt" sz="half" idx="10"/>
          </p:nvPr>
        </p:nvSpPr>
        <p:spPr/>
        <p:txBody>
          <a:bodyPr/>
          <a:lstStyle/>
          <a:p>
            <a:fld id="{C189EC4F-1BB6-DC47-9623-A96D9BDF9871}"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944845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After user feedback</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pic>
        <p:nvPicPr>
          <p:cNvPr id="11" name="Content Placeholder 10" descr="reports2.pdf"/>
          <p:cNvPicPr>
            <a:picLocks noGrp="1" noChangeAspect="1"/>
          </p:cNvPicPr>
          <p:nvPr>
            <p:ph sz="quarter" idx="1"/>
          </p:nvPr>
        </p:nvPicPr>
        <mc:AlternateContent>
          <mc:Choice xmlns:ma="http://schemas.microsoft.com/office/mac/drawingml/2008/main" Requires="ma">
            <p:blipFill>
              <a:blip r:embed="rId2"/>
              <a:srcRect l="-18438" r="-18438"/>
              <a:stretch>
                <a:fillRect/>
              </a:stretch>
            </p:blipFill>
          </mc:Choice>
          <mc:Fallback>
            <p:blipFill>
              <a:blip r:embed="rId3"/>
              <a:srcRect l="-18438" r="-18438"/>
              <a:stretch>
                <a:fillRect/>
              </a:stretch>
            </p:blipFill>
          </mc:Fallback>
        </mc:AlternateContent>
        <p:spPr>
          <a:xfrm>
            <a:off x="457200" y="1158984"/>
            <a:ext cx="8229600" cy="4937760"/>
          </a:xfrm>
        </p:spPr>
      </p:pic>
      <p:sp>
        <p:nvSpPr>
          <p:cNvPr id="7" name="Date Placeholder 6"/>
          <p:cNvSpPr>
            <a:spLocks noGrp="1"/>
          </p:cNvSpPr>
          <p:nvPr>
            <p:ph type="dt" sz="half" idx="10"/>
          </p:nvPr>
        </p:nvSpPr>
        <p:spPr/>
        <p:txBody>
          <a:bodyPr/>
          <a:lstStyle/>
          <a:p>
            <a:fld id="{3FA431F9-9791-F54A-91CE-34C11C0FE3CE}"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6133021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320839" y="4809022"/>
            <a:ext cx="4325111" cy="1530634"/>
          </a:xfrm>
        </p:spPr>
        <p:txBody>
          <a:bodyPr>
            <a:noAutofit/>
          </a:bodyPr>
          <a:lstStyle/>
          <a:p>
            <a:pPr marL="0" indent="0">
              <a:buNone/>
            </a:pPr>
            <a:r>
              <a:rPr lang="es-ES_tradnl" sz="2200" b="1" dirty="0" smtClean="0"/>
              <a:t>Output </a:t>
            </a:r>
            <a:r>
              <a:rPr lang="es-ES_tradnl" sz="2200" b="1" dirty="0" err="1" smtClean="0"/>
              <a:t>facts</a:t>
            </a:r>
            <a:r>
              <a:rPr lang="es-ES_tradnl" sz="2200" b="1" dirty="0" smtClean="0"/>
              <a:t> (</a:t>
            </a:r>
            <a:r>
              <a:rPr lang="es-ES_tradnl" sz="2200" b="1" dirty="0" err="1" smtClean="0"/>
              <a:t>before</a:t>
            </a:r>
            <a:r>
              <a:rPr lang="es-ES_tradnl" sz="2200" b="1" dirty="0" smtClean="0"/>
              <a:t> feedback):</a:t>
            </a:r>
            <a:br>
              <a:rPr lang="es-ES_tradnl" sz="2200" b="1" dirty="0" smtClean="0"/>
            </a:br>
            <a:r>
              <a:rPr lang="es-ES_tradnl" sz="2200" b="1" dirty="0" smtClean="0"/>
              <a:t>    </a:t>
            </a:r>
            <a:r>
              <a:rPr lang="es-ES_tradnl" sz="2200" dirty="0" err="1" smtClean="0"/>
              <a:t>parallel(x0</a:t>
            </a:r>
            <a:r>
              <a:rPr lang="es-ES_tradnl" sz="2200" dirty="0" smtClean="0"/>
              <a:t>, x2),    </a:t>
            </a:r>
            <a:r>
              <a:rPr lang="es-ES_tradnl" sz="2200" dirty="0" err="1" smtClean="0"/>
              <a:t>race(x0</a:t>
            </a:r>
            <a:r>
              <a:rPr lang="es-ES_tradnl" sz="2200" dirty="0" smtClean="0"/>
              <a:t>, x2), </a:t>
            </a:r>
            <a:br>
              <a:rPr lang="es-ES_tradnl" sz="2200" dirty="0" smtClean="0"/>
            </a:br>
            <a:r>
              <a:rPr lang="es-ES_tradnl" sz="2200" dirty="0" smtClean="0"/>
              <a:t>    </a:t>
            </a:r>
            <a:r>
              <a:rPr lang="es-ES_tradnl" sz="2200" dirty="0" err="1" smtClean="0"/>
              <a:t>parallel(x2</a:t>
            </a:r>
            <a:r>
              <a:rPr lang="es-ES_tradnl" sz="2200" dirty="0" smtClean="0"/>
              <a:t>, x1),    </a:t>
            </a:r>
            <a:r>
              <a:rPr lang="es-ES_tradnl" sz="2200" dirty="0" err="1" smtClean="0"/>
              <a:t>race(x2</a:t>
            </a:r>
            <a:r>
              <a:rPr lang="es-ES_tradnl" sz="2200" dirty="0" smtClean="0"/>
              <a:t>, x1),</a:t>
            </a:r>
            <a:br>
              <a:rPr lang="es-ES_tradnl" sz="2200" dirty="0" smtClean="0"/>
            </a:br>
            <a:r>
              <a:rPr lang="es-ES_tradnl" sz="2200" dirty="0" smtClean="0"/>
              <a:t>    </a:t>
            </a:r>
            <a:r>
              <a:rPr lang="es-ES_tradnl" sz="2200" dirty="0" err="1" smtClean="0"/>
              <a:t>parallel(</a:t>
            </a:r>
            <a:r>
              <a:rPr lang="es-ES_tradnl" sz="2400" dirty="0" err="1" smtClean="0"/>
              <a:t>y</a:t>
            </a:r>
            <a:r>
              <a:rPr lang="es-ES_tradnl" sz="2200" dirty="0" err="1" smtClean="0"/>
              <a:t>2</a:t>
            </a:r>
            <a:r>
              <a:rPr lang="es-ES_tradnl" sz="2200" dirty="0" smtClean="0"/>
              <a:t>, </a:t>
            </a:r>
            <a:r>
              <a:rPr lang="es-ES_tradnl" sz="2400" dirty="0" smtClean="0"/>
              <a:t>y</a:t>
            </a:r>
            <a:r>
              <a:rPr lang="es-ES_tradnl" sz="2200" dirty="0" smtClean="0"/>
              <a:t>1),    </a:t>
            </a:r>
            <a:r>
              <a:rPr lang="es-ES_tradnl" sz="2200" dirty="0" err="1" smtClean="0"/>
              <a:t>race(</a:t>
            </a:r>
            <a:r>
              <a:rPr lang="es-ES_tradnl" sz="2400" dirty="0" err="1" smtClean="0"/>
              <a:t>y</a:t>
            </a:r>
            <a:r>
              <a:rPr lang="es-ES_tradnl" sz="2200" dirty="0" err="1" smtClean="0"/>
              <a:t>2</a:t>
            </a:r>
            <a:r>
              <a:rPr lang="es-ES_tradnl" sz="2200" dirty="0" smtClean="0"/>
              <a:t>, </a:t>
            </a:r>
            <a:r>
              <a:rPr lang="es-ES_tradnl" sz="2400" dirty="0" smtClean="0"/>
              <a:t>y</a:t>
            </a:r>
            <a:r>
              <a:rPr lang="es-ES_tradnl" sz="2200" dirty="0" smtClean="0"/>
              <a:t>1)</a:t>
            </a:r>
          </a:p>
        </p:txBody>
      </p:sp>
      <p:sp>
        <p:nvSpPr>
          <p:cNvPr id="5" name="Title 4"/>
          <p:cNvSpPr>
            <a:spLocks noGrp="1"/>
          </p:cNvSpPr>
          <p:nvPr>
            <p:ph type="title"/>
          </p:nvPr>
        </p:nvSpPr>
        <p:spPr/>
        <p:txBody>
          <a:bodyPr/>
          <a:lstStyle/>
          <a:p>
            <a:r>
              <a:rPr lang="en-US" dirty="0" smtClean="0"/>
              <a:t>How does it work?</a:t>
            </a:r>
            <a:endParaRPr lang="en-US" dirty="0"/>
          </a:p>
        </p:txBody>
      </p:sp>
      <p:sp>
        <p:nvSpPr>
          <p:cNvPr id="6" name="Footer Placeholder 5"/>
          <p:cNvSpPr>
            <a:spLocks noGrp="1"/>
          </p:cNvSpPr>
          <p:nvPr>
            <p:ph type="ftr" sz="quarter" idx="11"/>
          </p:nvPr>
        </p:nvSpPr>
        <p:spPr/>
        <p:txBody>
          <a:bodyPr/>
          <a:lstStyle/>
          <a:p>
            <a:pPr algn="ctr"/>
            <a:r>
              <a:rPr lang="en-US" smtClean="0">
                <a:solidFill>
                  <a:srgbClr val="464653"/>
                </a:solidFill>
                <a:latin typeface="Garamond"/>
              </a:rPr>
              <a:t>UC Berkeley</a:t>
            </a:r>
            <a:endParaRPr lang="en-US" dirty="0">
              <a:solidFill>
                <a:srgbClr val="464653"/>
              </a:solidFill>
              <a:latin typeface="Garamond"/>
            </a:endParaRPr>
          </a:p>
        </p:txBody>
      </p:sp>
      <p:sp>
        <p:nvSpPr>
          <p:cNvPr id="3" name="Rectangle 2"/>
          <p:cNvSpPr/>
          <p:nvPr/>
        </p:nvSpPr>
        <p:spPr>
          <a:xfrm>
            <a:off x="576337" y="4470894"/>
            <a:ext cx="2929993" cy="37174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latin typeface="Garamond"/>
            </a:endParaRPr>
          </a:p>
        </p:txBody>
      </p:sp>
      <p:sp>
        <p:nvSpPr>
          <p:cNvPr id="7" name="Rectangle 6"/>
          <p:cNvSpPr/>
          <p:nvPr/>
        </p:nvSpPr>
        <p:spPr>
          <a:xfrm>
            <a:off x="4611187" y="4810953"/>
            <a:ext cx="3784560" cy="430887"/>
          </a:xfrm>
          <a:prstGeom prst="rect">
            <a:avLst/>
          </a:prstGeom>
        </p:spPr>
        <p:txBody>
          <a:bodyPr wrap="none">
            <a:spAutoFit/>
          </a:bodyPr>
          <a:lstStyle/>
          <a:p>
            <a:r>
              <a:rPr lang="es-ES_tradnl" sz="2200" b="1" dirty="0" smtClean="0">
                <a:solidFill>
                  <a:prstClr val="black"/>
                </a:solidFill>
                <a:latin typeface="Garamond" panose="02020404030301010803" pitchFamily="18" charset="0"/>
              </a:rPr>
              <a:t> Output </a:t>
            </a:r>
            <a:r>
              <a:rPr lang="es-ES_tradnl" sz="2200" b="1" dirty="0" err="1" smtClean="0">
                <a:solidFill>
                  <a:prstClr val="black"/>
                </a:solidFill>
                <a:latin typeface="Garamond" panose="02020404030301010803" pitchFamily="18" charset="0"/>
              </a:rPr>
              <a:t>facts</a:t>
            </a:r>
            <a:r>
              <a:rPr lang="es-ES_tradnl" sz="2200" b="1" dirty="0" smtClean="0">
                <a:solidFill>
                  <a:prstClr val="black"/>
                </a:solidFill>
                <a:latin typeface="Garamond" panose="02020404030301010803" pitchFamily="18" charset="0"/>
              </a:rPr>
              <a:t> (</a:t>
            </a:r>
            <a:r>
              <a:rPr lang="es-ES_tradnl" sz="2200" b="1" dirty="0" err="1" smtClean="0">
                <a:solidFill>
                  <a:prstClr val="black"/>
                </a:solidFill>
                <a:latin typeface="Garamond" panose="02020404030301010803" pitchFamily="18" charset="0"/>
              </a:rPr>
              <a:t>after</a:t>
            </a:r>
            <a:r>
              <a:rPr lang="es-ES_tradnl" sz="2200" b="1" dirty="0" smtClean="0">
                <a:solidFill>
                  <a:prstClr val="black"/>
                </a:solidFill>
                <a:latin typeface="Garamond" panose="02020404030301010803" pitchFamily="18" charset="0"/>
              </a:rPr>
              <a:t> feedback):</a:t>
            </a:r>
            <a:endParaRPr lang="en-US" dirty="0"/>
          </a:p>
        </p:txBody>
      </p:sp>
      <p:sp>
        <p:nvSpPr>
          <p:cNvPr id="8" name="Rectangle 7"/>
          <p:cNvSpPr/>
          <p:nvPr/>
        </p:nvSpPr>
        <p:spPr>
          <a:xfrm>
            <a:off x="4919367" y="5118430"/>
            <a:ext cx="3390709" cy="430887"/>
          </a:xfrm>
          <a:prstGeom prst="rect">
            <a:avLst/>
          </a:prstGeom>
        </p:spPr>
        <p:txBody>
          <a:bodyPr wrap="none">
            <a:spAutoFit/>
          </a:bodyPr>
          <a:lstStyle/>
          <a:p>
            <a:r>
              <a:rPr lang="es-ES_tradnl" sz="2200" dirty="0" err="1" smtClean="0">
                <a:solidFill>
                  <a:prstClr val="black"/>
                </a:solidFill>
                <a:latin typeface="Garamond" panose="02020404030301010803" pitchFamily="18" charset="0"/>
              </a:rPr>
              <a:t>parallel(x0</a:t>
            </a:r>
            <a:r>
              <a:rPr lang="es-ES_tradnl" sz="2200" dirty="0" smtClean="0">
                <a:solidFill>
                  <a:prstClr val="black"/>
                </a:solidFill>
                <a:latin typeface="Garamond" panose="02020404030301010803" pitchFamily="18" charset="0"/>
              </a:rPr>
              <a:t>, x2),    </a:t>
            </a:r>
            <a:r>
              <a:rPr lang="es-ES_tradnl" sz="2200" dirty="0" err="1" smtClean="0">
                <a:solidFill>
                  <a:prstClr val="black"/>
                </a:solidFill>
                <a:latin typeface="Garamond" panose="02020404030301010803" pitchFamily="18" charset="0"/>
              </a:rPr>
              <a:t>race(x0</a:t>
            </a:r>
            <a:r>
              <a:rPr lang="es-ES_tradnl" sz="2200" dirty="0" smtClean="0">
                <a:solidFill>
                  <a:prstClr val="black"/>
                </a:solidFill>
                <a:latin typeface="Garamond" panose="02020404030301010803" pitchFamily="18" charset="0"/>
              </a:rPr>
              <a:t>, x2)</a:t>
            </a:r>
            <a:endParaRPr lang="en-US" dirty="0"/>
          </a:p>
        </p:txBody>
      </p:sp>
      <p:sp>
        <p:nvSpPr>
          <p:cNvPr id="9" name="Rectangle 8"/>
          <p:cNvSpPr/>
          <p:nvPr/>
        </p:nvSpPr>
        <p:spPr>
          <a:xfrm>
            <a:off x="374316" y="999990"/>
            <a:ext cx="7112000" cy="1138773"/>
          </a:xfrm>
          <a:prstGeom prst="rect">
            <a:avLst/>
          </a:prstGeom>
        </p:spPr>
        <p:txBody>
          <a:bodyPr wrap="square">
            <a:spAutoFit/>
          </a:bodyPr>
          <a:lstStyle/>
          <a:p>
            <a:pPr lvl="0">
              <a:spcBef>
                <a:spcPts val="600"/>
              </a:spcBef>
              <a:buClr>
                <a:srgbClr val="727CA3"/>
              </a:buClr>
              <a:buSzPct val="76000"/>
            </a:pPr>
            <a:r>
              <a:rPr lang="en-US" sz="2200" b="1" dirty="0" smtClean="0">
                <a:solidFill>
                  <a:prstClr val="black"/>
                </a:solidFill>
                <a:latin typeface="Garamond" panose="02020404030301010803" pitchFamily="18" charset="0"/>
              </a:rPr>
              <a:t>Input facts: </a:t>
            </a:r>
            <a:br>
              <a:rPr lang="en-US" sz="2200" b="1" dirty="0" smtClean="0">
                <a:solidFill>
                  <a:prstClr val="black"/>
                </a:solidFill>
                <a:latin typeface="Garamond" panose="02020404030301010803" pitchFamily="18" charset="0"/>
              </a:rPr>
            </a:br>
            <a:r>
              <a:rPr lang="en-US" sz="2200" dirty="0" smtClean="0">
                <a:solidFill>
                  <a:prstClr val="black"/>
                </a:solidFill>
                <a:latin typeface="Garamond" panose="02020404030301010803" pitchFamily="18" charset="0"/>
              </a:rPr>
              <a:t>    next(x2, x1),    mayAlias(x2, x1),    </a:t>
            </a:r>
            <a:r>
              <a:rPr lang="es-ES_tradnl" sz="2200" dirty="0" smtClean="0">
                <a:solidFill>
                  <a:prstClr val="black"/>
                </a:solidFill>
                <a:latin typeface="Garamond" panose="02020404030301010803" pitchFamily="18" charset="0"/>
              </a:rPr>
              <a:t>¬</a:t>
            </a:r>
            <a:r>
              <a:rPr lang="en-US" sz="2200" dirty="0" smtClean="0">
                <a:solidFill>
                  <a:prstClr val="black"/>
                </a:solidFill>
                <a:latin typeface="Garamond" panose="02020404030301010803" pitchFamily="18" charset="0"/>
              </a:rPr>
              <a:t>guarded(x2, x1), </a:t>
            </a:r>
            <a:br>
              <a:rPr lang="en-US" sz="2200" dirty="0" smtClean="0">
                <a:solidFill>
                  <a:prstClr val="black"/>
                </a:solidFill>
                <a:latin typeface="Garamond" panose="02020404030301010803" pitchFamily="18" charset="0"/>
              </a:rPr>
            </a:br>
            <a:r>
              <a:rPr lang="en-US" sz="2200" dirty="0" smtClean="0">
                <a:solidFill>
                  <a:prstClr val="black"/>
                </a:solidFill>
                <a:latin typeface="Garamond" panose="02020404030301010803" pitchFamily="18" charset="0"/>
              </a:rPr>
              <a:t>    next(</a:t>
            </a:r>
            <a:r>
              <a:rPr lang="en-US" sz="2400" dirty="0" smtClean="0">
                <a:solidFill>
                  <a:prstClr val="black"/>
                </a:solidFill>
                <a:latin typeface="Garamond" panose="02020404030301010803" pitchFamily="18" charset="0"/>
              </a:rPr>
              <a:t>y</a:t>
            </a:r>
            <a:r>
              <a:rPr lang="en-US" sz="2200" dirty="0" smtClean="0">
                <a:solidFill>
                  <a:prstClr val="black"/>
                </a:solidFill>
                <a:latin typeface="Garamond" panose="02020404030301010803" pitchFamily="18" charset="0"/>
              </a:rPr>
              <a:t>1, x2),    mayAlias(</a:t>
            </a:r>
            <a:r>
              <a:rPr lang="en-US" sz="2400" dirty="0" smtClean="0">
                <a:solidFill>
                  <a:prstClr val="black"/>
                </a:solidFill>
                <a:latin typeface="Garamond" panose="02020404030301010803" pitchFamily="18" charset="0"/>
              </a:rPr>
              <a:t>y</a:t>
            </a:r>
            <a:r>
              <a:rPr lang="en-US" sz="2200" dirty="0" smtClean="0">
                <a:solidFill>
                  <a:prstClr val="black"/>
                </a:solidFill>
                <a:latin typeface="Garamond" panose="02020404030301010803" pitchFamily="18" charset="0"/>
              </a:rPr>
              <a:t>2, </a:t>
            </a:r>
            <a:r>
              <a:rPr lang="en-US" sz="2400" dirty="0" smtClean="0">
                <a:solidFill>
                  <a:prstClr val="black"/>
                </a:solidFill>
                <a:latin typeface="Garamond" panose="02020404030301010803" pitchFamily="18" charset="0"/>
              </a:rPr>
              <a:t>y</a:t>
            </a:r>
            <a:r>
              <a:rPr lang="en-US" sz="2200" dirty="0" smtClean="0">
                <a:solidFill>
                  <a:prstClr val="black"/>
                </a:solidFill>
                <a:latin typeface="Garamond" panose="02020404030301010803" pitchFamily="18" charset="0"/>
              </a:rPr>
              <a:t>1),    </a:t>
            </a:r>
            <a:r>
              <a:rPr lang="es-ES_tradnl" sz="2200" dirty="0" err="1" smtClean="0">
                <a:solidFill>
                  <a:prstClr val="black"/>
                </a:solidFill>
                <a:latin typeface="Garamond" panose="02020404030301010803" pitchFamily="18" charset="0"/>
              </a:rPr>
              <a:t>¬guarded(</a:t>
            </a:r>
            <a:r>
              <a:rPr lang="es-ES_tradnl" sz="2400" dirty="0" err="1" smtClean="0">
                <a:solidFill>
                  <a:prstClr val="black"/>
                </a:solidFill>
                <a:latin typeface="Garamond" panose="02020404030301010803" pitchFamily="18" charset="0"/>
              </a:rPr>
              <a:t>y</a:t>
            </a:r>
            <a:r>
              <a:rPr lang="es-ES_tradnl" sz="2200" dirty="0" err="1" smtClean="0">
                <a:solidFill>
                  <a:prstClr val="black"/>
                </a:solidFill>
                <a:latin typeface="Garamond" panose="02020404030301010803" pitchFamily="18" charset="0"/>
              </a:rPr>
              <a:t>2</a:t>
            </a:r>
            <a:r>
              <a:rPr lang="es-ES_tradnl" sz="2200" dirty="0" smtClean="0">
                <a:solidFill>
                  <a:prstClr val="black"/>
                </a:solidFill>
                <a:latin typeface="Garamond" panose="02020404030301010803" pitchFamily="18" charset="0"/>
              </a:rPr>
              <a:t>, </a:t>
            </a:r>
            <a:r>
              <a:rPr lang="es-ES_tradnl" sz="2400" dirty="0" smtClean="0">
                <a:solidFill>
                  <a:prstClr val="black"/>
                </a:solidFill>
                <a:latin typeface="Garamond" panose="02020404030301010803" pitchFamily="18" charset="0"/>
              </a:rPr>
              <a:t>y</a:t>
            </a:r>
            <a:r>
              <a:rPr lang="es-ES_tradnl" sz="2200" dirty="0" smtClean="0">
                <a:solidFill>
                  <a:prstClr val="black"/>
                </a:solidFill>
                <a:latin typeface="Garamond" panose="02020404030301010803" pitchFamily="18" charset="0"/>
              </a:rPr>
              <a:t>1)</a:t>
            </a:r>
            <a:endParaRPr lang="en-US" sz="2200" dirty="0" smtClean="0">
              <a:solidFill>
                <a:prstClr val="black"/>
              </a:solidFill>
              <a:latin typeface="Garamond" panose="02020404030301010803" pitchFamily="18" charset="0"/>
            </a:endParaRPr>
          </a:p>
        </p:txBody>
      </p:sp>
      <p:sp>
        <p:nvSpPr>
          <p:cNvPr id="10" name="Rectangle 9"/>
          <p:cNvSpPr/>
          <p:nvPr/>
        </p:nvSpPr>
        <p:spPr>
          <a:xfrm>
            <a:off x="358216" y="2011324"/>
            <a:ext cx="8933684" cy="2385268"/>
          </a:xfrm>
          <a:prstGeom prst="rect">
            <a:avLst/>
          </a:prstGeom>
        </p:spPr>
        <p:txBody>
          <a:bodyPr wrap="square">
            <a:spAutoFit/>
          </a:bodyPr>
          <a:lstStyle/>
          <a:p>
            <a:pPr lvl="0">
              <a:spcBef>
                <a:spcPts val="600"/>
              </a:spcBef>
              <a:buClr>
                <a:srgbClr val="727CA3"/>
              </a:buClr>
              <a:buSzPct val="76000"/>
            </a:pPr>
            <a:r>
              <a:rPr lang="en-US" sz="2200" b="1" dirty="0" err="1" smtClean="0">
                <a:solidFill>
                  <a:prstClr val="black"/>
                </a:solidFill>
                <a:latin typeface="Garamond" panose="02020404030301010803" pitchFamily="18" charset="0"/>
              </a:rPr>
              <a:t>MaxSAT</a:t>
            </a:r>
            <a:r>
              <a:rPr lang="en-US" sz="2200" b="1" dirty="0" smtClean="0">
                <a:solidFill>
                  <a:prstClr val="black"/>
                </a:solidFill>
                <a:latin typeface="Garamond" panose="02020404030301010803" pitchFamily="18" charset="0"/>
              </a:rPr>
              <a:t> formula:</a:t>
            </a:r>
            <a:br>
              <a:rPr lang="en-US" sz="2200" b="1" dirty="0" smtClean="0">
                <a:solidFill>
                  <a:prstClr val="black"/>
                </a:solidFill>
                <a:latin typeface="Garamond" panose="02020404030301010803" pitchFamily="18" charset="0"/>
              </a:rPr>
            </a:br>
            <a:r>
              <a:rPr lang="es-ES_tradnl" sz="2200" dirty="0" smtClean="0">
                <a:solidFill>
                  <a:prstClr val="black"/>
                </a:solidFill>
                <a:latin typeface="Garamond" panose="02020404030301010803" pitchFamily="18" charset="0"/>
              </a:rPr>
              <a:t>  (</a:t>
            </a:r>
            <a:r>
              <a:rPr lang="es-ES_tradnl" sz="2200" dirty="0" err="1" smtClean="0">
                <a:solidFill>
                  <a:prstClr val="black"/>
                </a:solidFill>
                <a:latin typeface="Garamond" panose="02020404030301010803" pitchFamily="18" charset="0"/>
              </a:rPr>
              <a:t>¬parallel(x1</a:t>
            </a:r>
            <a:r>
              <a:rPr lang="es-ES_tradnl" sz="2200" dirty="0" smtClean="0">
                <a:solidFill>
                  <a:prstClr val="black"/>
                </a:solidFill>
                <a:latin typeface="Garamond" panose="02020404030301010803" pitchFamily="18" charset="0"/>
              </a:rPr>
              <a:t>, x1) </a:t>
            </a:r>
            <a:r>
              <a:rPr lang="es-ES_tradnl" dirty="0" err="1" smtClean="0">
                <a:solidFill>
                  <a:prstClr val="black"/>
                </a:solidFill>
                <a:latin typeface="Garamond" panose="02020404030301010803" pitchFamily="18" charset="0"/>
              </a:rPr>
              <a:t>∨</a:t>
            </a:r>
            <a:r>
              <a:rPr lang="es-ES_tradnl" sz="2200" dirty="0" smtClean="0">
                <a:solidFill>
                  <a:prstClr val="black"/>
                </a:solidFill>
                <a:latin typeface="Garamond" panose="02020404030301010803" pitchFamily="18" charset="0"/>
              </a:rPr>
              <a:t> </a:t>
            </a:r>
            <a:r>
              <a:rPr lang="es-ES_tradnl" sz="2200" dirty="0" err="1" smtClean="0">
                <a:solidFill>
                  <a:prstClr val="black"/>
                </a:solidFill>
                <a:latin typeface="Garamond" panose="02020404030301010803" pitchFamily="18" charset="0"/>
              </a:rPr>
              <a:t>¬next(x2</a:t>
            </a:r>
            <a:r>
              <a:rPr lang="es-ES_tradnl" sz="2200" dirty="0" smtClean="0">
                <a:solidFill>
                  <a:prstClr val="black"/>
                </a:solidFill>
                <a:latin typeface="Garamond" panose="02020404030301010803" pitchFamily="18" charset="0"/>
              </a:rPr>
              <a:t>, x1) </a:t>
            </a:r>
            <a:r>
              <a:rPr lang="es-ES_tradnl" dirty="0" err="1" smtClean="0">
                <a:solidFill>
                  <a:prstClr val="black"/>
                </a:solidFill>
                <a:latin typeface="Garamond" panose="02020404030301010803" pitchFamily="18" charset="0"/>
              </a:rPr>
              <a:t>∨</a:t>
            </a:r>
            <a:r>
              <a:rPr lang="es-ES_tradnl" sz="2200" dirty="0" smtClean="0">
                <a:solidFill>
                  <a:prstClr val="black"/>
                </a:solidFill>
                <a:latin typeface="Garamond" panose="02020404030301010803" pitchFamily="18" charset="0"/>
              </a:rPr>
              <a:t> </a:t>
            </a:r>
            <a:r>
              <a:rPr lang="es-ES_tradnl" sz="2200" dirty="0" err="1" smtClean="0">
                <a:solidFill>
                  <a:prstClr val="black"/>
                </a:solidFill>
                <a:latin typeface="Garamond" panose="02020404030301010803" pitchFamily="18" charset="0"/>
              </a:rPr>
              <a:t>parallel(x2</a:t>
            </a:r>
            <a:r>
              <a:rPr lang="es-ES_tradnl" sz="2200" dirty="0" smtClean="0">
                <a:solidFill>
                  <a:prstClr val="black"/>
                </a:solidFill>
                <a:latin typeface="Garamond" panose="02020404030301010803" pitchFamily="18" charset="0"/>
              </a:rPr>
              <a:t>, x1)) </a:t>
            </a:r>
            <a:r>
              <a:rPr lang="es-ES_tradnl" sz="2200" b="1" dirty="0" err="1" smtClean="0">
                <a:solidFill>
                  <a:prstClr val="black"/>
                </a:solidFill>
                <a:latin typeface="Garamond" panose="02020404030301010803" pitchFamily="18" charset="0"/>
              </a:rPr>
              <a:t>weight</a:t>
            </a:r>
            <a:r>
              <a:rPr lang="es-ES_tradnl" sz="2200" b="1" dirty="0" smtClean="0">
                <a:solidFill>
                  <a:prstClr val="black"/>
                </a:solidFill>
                <a:latin typeface="Garamond" panose="02020404030301010803" pitchFamily="18" charset="0"/>
              </a:rPr>
              <a:t> w1</a:t>
            </a:r>
            <a:r>
              <a:rPr lang="es-ES_tradnl" sz="2200" dirty="0" smtClean="0">
                <a:solidFill>
                  <a:prstClr val="black"/>
                </a:solidFill>
                <a:latin typeface="Garamond" panose="02020404030301010803" pitchFamily="18" charset="0"/>
              </a:rPr>
              <a:t> </a:t>
            </a:r>
            <a:r>
              <a:rPr lang="es-ES_tradnl" dirty="0" err="1" smtClean="0">
                <a:solidFill>
                  <a:prstClr val="black"/>
                </a:solidFill>
                <a:latin typeface="Garamond" panose="02020404030301010803" pitchFamily="18" charset="0"/>
              </a:rPr>
              <a:t>∧</a:t>
            </a:r>
            <a:r>
              <a:rPr lang="es-ES_tradnl" sz="2200" dirty="0" smtClean="0">
                <a:solidFill>
                  <a:prstClr val="black"/>
                </a:solidFill>
                <a:latin typeface="Garamond" panose="02020404030301010803" pitchFamily="18" charset="0"/>
              </a:rPr>
              <a:t> </a:t>
            </a:r>
          </a:p>
          <a:p>
            <a:pPr lvl="0">
              <a:spcBef>
                <a:spcPts val="600"/>
              </a:spcBef>
              <a:buClr>
                <a:srgbClr val="727CA3"/>
              </a:buClr>
              <a:buSzPct val="76000"/>
            </a:pPr>
            <a:r>
              <a:rPr lang="es-ES_tradnl" sz="2200" dirty="0" smtClean="0">
                <a:solidFill>
                  <a:prstClr val="black"/>
                </a:solidFill>
                <a:latin typeface="Garamond" panose="02020404030301010803" pitchFamily="18" charset="0"/>
              </a:rPr>
              <a:t>  (</a:t>
            </a:r>
            <a:r>
              <a:rPr lang="es-ES_tradnl" sz="2200" dirty="0" err="1" smtClean="0">
                <a:solidFill>
                  <a:prstClr val="black"/>
                </a:solidFill>
                <a:latin typeface="Garamond" panose="02020404030301010803" pitchFamily="18" charset="0"/>
              </a:rPr>
              <a:t>¬parallel(x1</a:t>
            </a:r>
            <a:r>
              <a:rPr lang="es-ES_tradnl" sz="2200" dirty="0" smtClean="0">
                <a:solidFill>
                  <a:prstClr val="black"/>
                </a:solidFill>
                <a:latin typeface="Garamond" panose="02020404030301010803" pitchFamily="18" charset="0"/>
              </a:rPr>
              <a:t>, x2) </a:t>
            </a:r>
            <a:r>
              <a:rPr lang="es-ES_tradnl" dirty="0" err="1" smtClean="0">
                <a:solidFill>
                  <a:prstClr val="black"/>
                </a:solidFill>
                <a:latin typeface="Garamond" panose="02020404030301010803" pitchFamily="18" charset="0"/>
              </a:rPr>
              <a:t>∨</a:t>
            </a:r>
            <a:r>
              <a:rPr lang="es-ES_tradnl" sz="2200" dirty="0" smtClean="0">
                <a:solidFill>
                  <a:prstClr val="black"/>
                </a:solidFill>
                <a:latin typeface="Garamond" panose="02020404030301010803" pitchFamily="18" charset="0"/>
              </a:rPr>
              <a:t> </a:t>
            </a:r>
            <a:r>
              <a:rPr lang="es-ES_tradnl" sz="2200" dirty="0" err="1" smtClean="0">
                <a:solidFill>
                  <a:prstClr val="black"/>
                </a:solidFill>
                <a:latin typeface="Garamond" panose="02020404030301010803" pitchFamily="18" charset="0"/>
              </a:rPr>
              <a:t>¬next(x2</a:t>
            </a:r>
            <a:r>
              <a:rPr lang="es-ES_tradnl" sz="2200" dirty="0" smtClean="0">
                <a:solidFill>
                  <a:prstClr val="black"/>
                </a:solidFill>
                <a:latin typeface="Garamond" panose="02020404030301010803" pitchFamily="18" charset="0"/>
              </a:rPr>
              <a:t>, x1) </a:t>
            </a:r>
            <a:r>
              <a:rPr lang="es-ES_tradnl" dirty="0" err="1" smtClean="0">
                <a:solidFill>
                  <a:prstClr val="black"/>
                </a:solidFill>
                <a:latin typeface="Garamond" panose="02020404030301010803" pitchFamily="18" charset="0"/>
              </a:rPr>
              <a:t>∨</a:t>
            </a:r>
            <a:r>
              <a:rPr lang="es-ES_tradnl" sz="2200" dirty="0" smtClean="0">
                <a:solidFill>
                  <a:prstClr val="black"/>
                </a:solidFill>
                <a:latin typeface="Garamond" panose="02020404030301010803" pitchFamily="18" charset="0"/>
              </a:rPr>
              <a:t> </a:t>
            </a:r>
            <a:r>
              <a:rPr lang="es-ES_tradnl" sz="2200" dirty="0" err="1" smtClean="0">
                <a:solidFill>
                  <a:prstClr val="black"/>
                </a:solidFill>
                <a:latin typeface="Garamond" panose="02020404030301010803" pitchFamily="18" charset="0"/>
              </a:rPr>
              <a:t>parallel(x2</a:t>
            </a:r>
            <a:r>
              <a:rPr lang="es-ES_tradnl" sz="2200" dirty="0" smtClean="0">
                <a:solidFill>
                  <a:prstClr val="black"/>
                </a:solidFill>
                <a:latin typeface="Garamond" panose="02020404030301010803" pitchFamily="18" charset="0"/>
              </a:rPr>
              <a:t>, x2)) </a:t>
            </a:r>
            <a:r>
              <a:rPr lang="es-ES_tradnl" sz="2200" b="1" dirty="0" err="1" smtClean="0">
                <a:solidFill>
                  <a:prstClr val="black"/>
                </a:solidFill>
                <a:latin typeface="Garamond" panose="02020404030301010803" pitchFamily="18" charset="0"/>
              </a:rPr>
              <a:t>weight</a:t>
            </a:r>
            <a:r>
              <a:rPr lang="es-ES_tradnl" sz="2200" b="1" dirty="0" smtClean="0">
                <a:solidFill>
                  <a:prstClr val="black"/>
                </a:solidFill>
                <a:latin typeface="Garamond" panose="02020404030301010803" pitchFamily="18" charset="0"/>
              </a:rPr>
              <a:t> w1</a:t>
            </a:r>
            <a:r>
              <a:rPr lang="es-ES_tradnl" sz="2200" dirty="0" smtClean="0">
                <a:solidFill>
                  <a:prstClr val="black"/>
                </a:solidFill>
                <a:latin typeface="Garamond" panose="02020404030301010803" pitchFamily="18" charset="0"/>
              </a:rPr>
              <a:t> </a:t>
            </a:r>
            <a:r>
              <a:rPr lang="es-ES_tradnl" dirty="0" err="1" smtClean="0">
                <a:solidFill>
                  <a:prstClr val="black"/>
                </a:solidFill>
                <a:latin typeface="Garamond" panose="02020404030301010803" pitchFamily="18" charset="0"/>
              </a:rPr>
              <a:t>∧</a:t>
            </a:r>
            <a:r>
              <a:rPr lang="es-ES_tradnl" sz="2200" dirty="0" smtClean="0">
                <a:solidFill>
                  <a:prstClr val="black"/>
                </a:solidFill>
                <a:latin typeface="Garamond" panose="02020404030301010803" pitchFamily="18" charset="0"/>
              </a:rPr>
              <a:t> </a:t>
            </a:r>
          </a:p>
          <a:p>
            <a:pPr lvl="0">
              <a:spcBef>
                <a:spcPts val="600"/>
              </a:spcBef>
              <a:buClr>
                <a:srgbClr val="727CA3"/>
              </a:buClr>
              <a:buSzPct val="76000"/>
            </a:pPr>
            <a:r>
              <a:rPr lang="es-ES_tradnl" sz="2200" dirty="0" err="1" smtClean="0">
                <a:solidFill>
                  <a:prstClr val="black"/>
                </a:solidFill>
                <a:latin typeface="Garamond" panose="02020404030301010803" pitchFamily="18" charset="0"/>
              </a:rPr>
              <a:t>􏰂</a:t>
            </a:r>
            <a:r>
              <a:rPr lang="es-ES_tradnl" sz="2200" dirty="0" smtClean="0">
                <a:solidFill>
                  <a:prstClr val="black"/>
                </a:solidFill>
                <a:latin typeface="Garamond" panose="02020404030301010803" pitchFamily="18" charset="0"/>
              </a:rPr>
              <a:t>  (</a:t>
            </a:r>
            <a:r>
              <a:rPr lang="es-ES_tradnl" sz="2200" dirty="0" err="1" smtClean="0">
                <a:solidFill>
                  <a:prstClr val="black"/>
                </a:solidFill>
                <a:latin typeface="Garamond" panose="02020404030301010803" pitchFamily="18" charset="0"/>
              </a:rPr>
              <a:t>¬parallel(x2</a:t>
            </a:r>
            <a:r>
              <a:rPr lang="es-ES_tradnl" sz="2200" dirty="0" smtClean="0">
                <a:solidFill>
                  <a:prstClr val="black"/>
                </a:solidFill>
                <a:latin typeface="Garamond" panose="02020404030301010803" pitchFamily="18" charset="0"/>
              </a:rPr>
              <a:t>, x2) </a:t>
            </a:r>
            <a:r>
              <a:rPr lang="es-ES_tradnl" dirty="0" err="1" smtClean="0">
                <a:solidFill>
                  <a:prstClr val="black"/>
                </a:solidFill>
                <a:latin typeface="Garamond" panose="02020404030301010803" pitchFamily="18" charset="0"/>
              </a:rPr>
              <a:t>∨</a:t>
            </a:r>
            <a:r>
              <a:rPr lang="es-ES_tradnl" sz="2200" dirty="0" smtClean="0">
                <a:solidFill>
                  <a:prstClr val="black"/>
                </a:solidFill>
                <a:latin typeface="Garamond" panose="02020404030301010803" pitchFamily="18" charset="0"/>
              </a:rPr>
              <a:t> </a:t>
            </a:r>
            <a:r>
              <a:rPr lang="es-ES_tradnl" sz="2200" dirty="0" err="1" smtClean="0">
                <a:solidFill>
                  <a:prstClr val="black"/>
                </a:solidFill>
                <a:latin typeface="Garamond" panose="02020404030301010803" pitchFamily="18" charset="0"/>
              </a:rPr>
              <a:t>¬next(y1</a:t>
            </a:r>
            <a:r>
              <a:rPr lang="es-ES_tradnl" sz="2200" dirty="0" smtClean="0">
                <a:solidFill>
                  <a:prstClr val="black"/>
                </a:solidFill>
                <a:latin typeface="Garamond" panose="02020404030301010803" pitchFamily="18" charset="0"/>
              </a:rPr>
              <a:t>, x2) </a:t>
            </a:r>
            <a:r>
              <a:rPr lang="es-ES_tradnl" dirty="0" err="1" smtClean="0">
                <a:solidFill>
                  <a:prstClr val="black"/>
                </a:solidFill>
                <a:latin typeface="Garamond" panose="02020404030301010803" pitchFamily="18" charset="0"/>
              </a:rPr>
              <a:t>∨</a:t>
            </a:r>
            <a:r>
              <a:rPr lang="es-ES_tradnl" sz="2200" dirty="0" smtClean="0">
                <a:solidFill>
                  <a:prstClr val="black"/>
                </a:solidFill>
                <a:latin typeface="Garamond" panose="02020404030301010803" pitchFamily="18" charset="0"/>
              </a:rPr>
              <a:t> </a:t>
            </a:r>
            <a:r>
              <a:rPr lang="es-ES_tradnl" sz="2200" dirty="0" err="1" smtClean="0">
                <a:solidFill>
                  <a:prstClr val="black"/>
                </a:solidFill>
                <a:latin typeface="Garamond" panose="02020404030301010803" pitchFamily="18" charset="0"/>
              </a:rPr>
              <a:t>parallel(y1</a:t>
            </a:r>
            <a:r>
              <a:rPr lang="es-ES_tradnl" sz="2200" dirty="0" smtClean="0">
                <a:solidFill>
                  <a:prstClr val="black"/>
                </a:solidFill>
                <a:latin typeface="Garamond" panose="02020404030301010803" pitchFamily="18" charset="0"/>
              </a:rPr>
              <a:t>, x2)) </a:t>
            </a:r>
            <a:r>
              <a:rPr lang="es-ES_tradnl" sz="2200" b="1" dirty="0" err="1" smtClean="0">
                <a:solidFill>
                  <a:prstClr val="black"/>
                </a:solidFill>
                <a:latin typeface="Garamond" panose="02020404030301010803" pitchFamily="18" charset="0"/>
              </a:rPr>
              <a:t>weight</a:t>
            </a:r>
            <a:r>
              <a:rPr lang="es-ES_tradnl" sz="2200" b="1" dirty="0" smtClean="0">
                <a:solidFill>
                  <a:prstClr val="black"/>
                </a:solidFill>
                <a:latin typeface="Garamond" panose="02020404030301010803" pitchFamily="18" charset="0"/>
              </a:rPr>
              <a:t> w1</a:t>
            </a:r>
            <a:r>
              <a:rPr lang="es-ES_tradnl" sz="2200" dirty="0" smtClean="0">
                <a:solidFill>
                  <a:prstClr val="black"/>
                </a:solidFill>
                <a:latin typeface="Garamond" panose="02020404030301010803" pitchFamily="18" charset="0"/>
              </a:rPr>
              <a:t> </a:t>
            </a:r>
            <a:r>
              <a:rPr lang="es-ES_tradnl" dirty="0" err="1" smtClean="0">
                <a:solidFill>
                  <a:prstClr val="black"/>
                </a:solidFill>
                <a:latin typeface="Garamond" panose="02020404030301010803" pitchFamily="18" charset="0"/>
              </a:rPr>
              <a:t>∧</a:t>
            </a:r>
            <a:r>
              <a:rPr lang="es-ES_tradnl" sz="2200" dirty="0" smtClean="0">
                <a:solidFill>
                  <a:prstClr val="black"/>
                </a:solidFill>
                <a:latin typeface="Garamond" panose="02020404030301010803" pitchFamily="18" charset="0"/>
              </a:rPr>
              <a:t> </a:t>
            </a:r>
            <a:br>
              <a:rPr lang="es-ES_tradnl" sz="2200" dirty="0" smtClean="0">
                <a:solidFill>
                  <a:prstClr val="black"/>
                </a:solidFill>
                <a:latin typeface="Garamond" panose="02020404030301010803" pitchFamily="18" charset="0"/>
              </a:rPr>
            </a:br>
            <a:r>
              <a:rPr lang="es-ES_tradnl" sz="2200" dirty="0" smtClean="0">
                <a:solidFill>
                  <a:prstClr val="black"/>
                </a:solidFill>
                <a:latin typeface="Garamond" panose="02020404030301010803" pitchFamily="18" charset="0"/>
              </a:rPr>
              <a:t>  </a:t>
            </a:r>
            <a:r>
              <a:rPr lang="en-US" sz="2200" dirty="0" smtClean="0">
                <a:solidFill>
                  <a:prstClr val="black"/>
                </a:solidFill>
                <a:latin typeface="Garamond" panose="02020404030301010803" pitchFamily="18" charset="0"/>
              </a:rPr>
              <a:t>(</a:t>
            </a:r>
            <a:r>
              <a:rPr lang="es-ES_tradnl" sz="2200" dirty="0" err="1" smtClean="0">
                <a:solidFill>
                  <a:prstClr val="black"/>
                </a:solidFill>
                <a:latin typeface="Garamond" panose="02020404030301010803" pitchFamily="18" charset="0"/>
              </a:rPr>
              <a:t>¬parallel(</a:t>
            </a:r>
            <a:r>
              <a:rPr lang="es-ES_tradnl" sz="2400" dirty="0" err="1" smtClean="0">
                <a:solidFill>
                  <a:prstClr val="black"/>
                </a:solidFill>
                <a:latin typeface="Garamond" panose="02020404030301010803" pitchFamily="18" charset="0"/>
              </a:rPr>
              <a:t>y</a:t>
            </a:r>
            <a:r>
              <a:rPr lang="es-ES_tradnl" sz="2200" dirty="0" err="1" smtClean="0">
                <a:solidFill>
                  <a:prstClr val="black"/>
                </a:solidFill>
                <a:latin typeface="Garamond" panose="02020404030301010803" pitchFamily="18" charset="0"/>
              </a:rPr>
              <a:t>2</a:t>
            </a:r>
            <a:r>
              <a:rPr lang="es-ES_tradnl" sz="2200" dirty="0" smtClean="0">
                <a:solidFill>
                  <a:prstClr val="black"/>
                </a:solidFill>
                <a:latin typeface="Garamond" panose="02020404030301010803" pitchFamily="18" charset="0"/>
              </a:rPr>
              <a:t>, </a:t>
            </a:r>
            <a:r>
              <a:rPr lang="es-ES_tradnl" sz="2400" dirty="0" smtClean="0">
                <a:solidFill>
                  <a:prstClr val="black"/>
                </a:solidFill>
                <a:latin typeface="Garamond" panose="02020404030301010803" pitchFamily="18" charset="0"/>
              </a:rPr>
              <a:t>y</a:t>
            </a:r>
            <a:r>
              <a:rPr lang="es-ES_tradnl" sz="2200" dirty="0" smtClean="0">
                <a:solidFill>
                  <a:prstClr val="black"/>
                </a:solidFill>
                <a:latin typeface="Garamond" panose="02020404030301010803" pitchFamily="18" charset="0"/>
              </a:rPr>
              <a:t>1) </a:t>
            </a:r>
            <a:r>
              <a:rPr lang="es-ES_tradnl" dirty="0" err="1" smtClean="0">
                <a:solidFill>
                  <a:prstClr val="black"/>
                </a:solidFill>
                <a:latin typeface="Garamond" panose="02020404030301010803" pitchFamily="18" charset="0"/>
              </a:rPr>
              <a:t>∨</a:t>
            </a:r>
            <a:r>
              <a:rPr lang="es-ES_tradnl" sz="2200" dirty="0" smtClean="0">
                <a:solidFill>
                  <a:prstClr val="black"/>
                </a:solidFill>
                <a:latin typeface="Garamond" panose="02020404030301010803" pitchFamily="18" charset="0"/>
              </a:rPr>
              <a:t> </a:t>
            </a:r>
            <a:r>
              <a:rPr lang="es-ES_tradnl" sz="2200" dirty="0" err="1" smtClean="0">
                <a:solidFill>
                  <a:prstClr val="black"/>
                </a:solidFill>
                <a:latin typeface="Garamond" panose="02020404030301010803" pitchFamily="18" charset="0"/>
              </a:rPr>
              <a:t>¬mayAlias(</a:t>
            </a:r>
            <a:r>
              <a:rPr lang="es-ES_tradnl" sz="2400" dirty="0" err="1" smtClean="0">
                <a:solidFill>
                  <a:prstClr val="black"/>
                </a:solidFill>
                <a:latin typeface="Garamond" panose="02020404030301010803" pitchFamily="18" charset="0"/>
              </a:rPr>
              <a:t>y</a:t>
            </a:r>
            <a:r>
              <a:rPr lang="es-ES_tradnl" sz="2200" dirty="0" err="1" smtClean="0">
                <a:solidFill>
                  <a:prstClr val="black"/>
                </a:solidFill>
                <a:latin typeface="Garamond" panose="02020404030301010803" pitchFamily="18" charset="0"/>
              </a:rPr>
              <a:t>2</a:t>
            </a:r>
            <a:r>
              <a:rPr lang="es-ES_tradnl" sz="2200" dirty="0" smtClean="0">
                <a:solidFill>
                  <a:prstClr val="black"/>
                </a:solidFill>
                <a:latin typeface="Garamond" panose="02020404030301010803" pitchFamily="18" charset="0"/>
              </a:rPr>
              <a:t>, </a:t>
            </a:r>
            <a:r>
              <a:rPr lang="es-ES_tradnl" sz="2400" dirty="0" smtClean="0">
                <a:solidFill>
                  <a:prstClr val="black"/>
                </a:solidFill>
                <a:latin typeface="Garamond" panose="02020404030301010803" pitchFamily="18" charset="0"/>
              </a:rPr>
              <a:t>y</a:t>
            </a:r>
            <a:r>
              <a:rPr lang="es-ES_tradnl" sz="2200" dirty="0" smtClean="0">
                <a:solidFill>
                  <a:prstClr val="black"/>
                </a:solidFill>
                <a:latin typeface="Garamond" panose="02020404030301010803" pitchFamily="18" charset="0"/>
              </a:rPr>
              <a:t>1) </a:t>
            </a:r>
            <a:r>
              <a:rPr lang="es-ES_tradnl" dirty="0" err="1" smtClean="0">
                <a:solidFill>
                  <a:prstClr val="black"/>
                </a:solidFill>
                <a:latin typeface="Garamond" panose="02020404030301010803" pitchFamily="18" charset="0"/>
              </a:rPr>
              <a:t>∨</a:t>
            </a:r>
            <a:r>
              <a:rPr lang="es-ES_tradnl" sz="2200" dirty="0" smtClean="0">
                <a:solidFill>
                  <a:prstClr val="black"/>
                </a:solidFill>
                <a:latin typeface="Garamond" panose="02020404030301010803" pitchFamily="18" charset="0"/>
              </a:rPr>
              <a:t> </a:t>
            </a:r>
            <a:r>
              <a:rPr lang="es-ES_tradnl" sz="2200" dirty="0" err="1" smtClean="0">
                <a:solidFill>
                  <a:prstClr val="black"/>
                </a:solidFill>
                <a:latin typeface="Garamond" panose="02020404030301010803" pitchFamily="18" charset="0"/>
              </a:rPr>
              <a:t>guarded(</a:t>
            </a:r>
            <a:r>
              <a:rPr lang="es-ES_tradnl" sz="2400" dirty="0" err="1" smtClean="0">
                <a:solidFill>
                  <a:prstClr val="black"/>
                </a:solidFill>
                <a:latin typeface="Garamond" panose="02020404030301010803" pitchFamily="18" charset="0"/>
              </a:rPr>
              <a:t>y</a:t>
            </a:r>
            <a:r>
              <a:rPr lang="es-ES_tradnl" sz="2200" dirty="0" err="1" smtClean="0">
                <a:solidFill>
                  <a:prstClr val="black"/>
                </a:solidFill>
                <a:latin typeface="Garamond" panose="02020404030301010803" pitchFamily="18" charset="0"/>
              </a:rPr>
              <a:t>2</a:t>
            </a:r>
            <a:r>
              <a:rPr lang="es-ES_tradnl" sz="2200" dirty="0" smtClean="0">
                <a:solidFill>
                  <a:prstClr val="black"/>
                </a:solidFill>
                <a:latin typeface="Garamond" panose="02020404030301010803" pitchFamily="18" charset="0"/>
              </a:rPr>
              <a:t>, </a:t>
            </a:r>
            <a:r>
              <a:rPr lang="es-ES_tradnl" sz="2400" dirty="0" smtClean="0">
                <a:solidFill>
                  <a:prstClr val="black"/>
                </a:solidFill>
                <a:latin typeface="Garamond" panose="02020404030301010803" pitchFamily="18" charset="0"/>
              </a:rPr>
              <a:t>y</a:t>
            </a:r>
            <a:r>
              <a:rPr lang="es-ES_tradnl" sz="2200" dirty="0" smtClean="0">
                <a:solidFill>
                  <a:prstClr val="black"/>
                </a:solidFill>
                <a:latin typeface="Garamond" panose="02020404030301010803" pitchFamily="18" charset="0"/>
              </a:rPr>
              <a:t>1) </a:t>
            </a:r>
            <a:r>
              <a:rPr lang="es-ES_tradnl" dirty="0" err="1" smtClean="0">
                <a:solidFill>
                  <a:prstClr val="black"/>
                </a:solidFill>
                <a:latin typeface="Garamond" panose="02020404030301010803" pitchFamily="18" charset="0"/>
              </a:rPr>
              <a:t>∨</a:t>
            </a:r>
            <a:r>
              <a:rPr lang="es-ES_tradnl" sz="2200" dirty="0" smtClean="0">
                <a:solidFill>
                  <a:prstClr val="black"/>
                </a:solidFill>
                <a:latin typeface="Garamond" panose="02020404030301010803" pitchFamily="18" charset="0"/>
              </a:rPr>
              <a:t> </a:t>
            </a:r>
            <a:r>
              <a:rPr lang="es-ES_tradnl" sz="2200" dirty="0" err="1" smtClean="0">
                <a:solidFill>
                  <a:prstClr val="black"/>
                </a:solidFill>
                <a:latin typeface="Garamond" panose="02020404030301010803" pitchFamily="18" charset="0"/>
              </a:rPr>
              <a:t>race(</a:t>
            </a:r>
            <a:r>
              <a:rPr lang="es-ES_tradnl" sz="2400" dirty="0" err="1" smtClean="0">
                <a:solidFill>
                  <a:prstClr val="black"/>
                </a:solidFill>
                <a:latin typeface="Garamond" panose="02020404030301010803" pitchFamily="18" charset="0"/>
              </a:rPr>
              <a:t>y</a:t>
            </a:r>
            <a:r>
              <a:rPr lang="es-ES_tradnl" sz="2200" dirty="0" err="1" smtClean="0">
                <a:solidFill>
                  <a:prstClr val="black"/>
                </a:solidFill>
                <a:latin typeface="Garamond" panose="02020404030301010803" pitchFamily="18" charset="0"/>
              </a:rPr>
              <a:t>2</a:t>
            </a:r>
            <a:r>
              <a:rPr lang="es-ES_tradnl" sz="2200" dirty="0" smtClean="0">
                <a:solidFill>
                  <a:prstClr val="black"/>
                </a:solidFill>
                <a:latin typeface="Garamond" panose="02020404030301010803" pitchFamily="18" charset="0"/>
              </a:rPr>
              <a:t>, </a:t>
            </a:r>
            <a:r>
              <a:rPr lang="es-ES_tradnl" sz="2400" dirty="0" smtClean="0">
                <a:solidFill>
                  <a:prstClr val="black"/>
                </a:solidFill>
                <a:latin typeface="Garamond" panose="02020404030301010803" pitchFamily="18" charset="0"/>
              </a:rPr>
              <a:t>y</a:t>
            </a:r>
            <a:r>
              <a:rPr lang="es-ES_tradnl" sz="2200" dirty="0" smtClean="0">
                <a:solidFill>
                  <a:prstClr val="black"/>
                </a:solidFill>
                <a:latin typeface="Garamond" panose="02020404030301010803" pitchFamily="18" charset="0"/>
              </a:rPr>
              <a:t>1)) </a:t>
            </a:r>
            <a:r>
              <a:rPr lang="es-ES_tradnl" dirty="0" err="1" smtClean="0">
                <a:solidFill>
                  <a:prstClr val="black"/>
                </a:solidFill>
                <a:latin typeface="Garamond" panose="02020404030301010803" pitchFamily="18" charset="0"/>
              </a:rPr>
              <a:t>∧</a:t>
            </a:r>
            <a:r>
              <a:rPr lang="es-ES_tradnl" sz="2200" dirty="0" smtClean="0">
                <a:solidFill>
                  <a:prstClr val="black"/>
                </a:solidFill>
                <a:latin typeface="Garamond" panose="02020404030301010803" pitchFamily="18" charset="0"/>
              </a:rPr>
              <a:t> </a:t>
            </a:r>
          </a:p>
          <a:p>
            <a:pPr lvl="0">
              <a:spcBef>
                <a:spcPts val="600"/>
              </a:spcBef>
              <a:buClr>
                <a:srgbClr val="727CA3"/>
              </a:buClr>
              <a:buSzPct val="76000"/>
            </a:pPr>
            <a:r>
              <a:rPr lang="es-ES_tradnl" sz="2200" dirty="0" smtClean="0">
                <a:solidFill>
                  <a:prstClr val="black"/>
                </a:solidFill>
                <a:latin typeface="Garamond" panose="02020404030301010803" pitchFamily="18" charset="0"/>
              </a:rPr>
              <a:t>  (</a:t>
            </a:r>
            <a:r>
              <a:rPr lang="es-ES_tradnl" sz="2200" dirty="0" err="1" smtClean="0">
                <a:solidFill>
                  <a:prstClr val="black"/>
                </a:solidFill>
                <a:latin typeface="Garamond" panose="02020404030301010803" pitchFamily="18" charset="0"/>
              </a:rPr>
              <a:t>¬parallel(x2</a:t>
            </a:r>
            <a:r>
              <a:rPr lang="es-ES_tradnl" sz="2200" dirty="0" smtClean="0">
                <a:solidFill>
                  <a:prstClr val="black"/>
                </a:solidFill>
                <a:latin typeface="Garamond" panose="02020404030301010803" pitchFamily="18" charset="0"/>
              </a:rPr>
              <a:t>, x1) </a:t>
            </a:r>
            <a:r>
              <a:rPr lang="es-ES_tradnl" dirty="0" err="1" smtClean="0">
                <a:solidFill>
                  <a:prstClr val="black"/>
                </a:solidFill>
                <a:latin typeface="Garamond" panose="02020404030301010803" pitchFamily="18" charset="0"/>
              </a:rPr>
              <a:t>∨</a:t>
            </a:r>
            <a:r>
              <a:rPr lang="es-ES_tradnl" sz="2200" dirty="0" smtClean="0">
                <a:solidFill>
                  <a:prstClr val="black"/>
                </a:solidFill>
                <a:latin typeface="Garamond" panose="02020404030301010803" pitchFamily="18" charset="0"/>
              </a:rPr>
              <a:t> </a:t>
            </a:r>
            <a:r>
              <a:rPr lang="es-ES_tradnl" sz="2200" dirty="0" err="1" smtClean="0">
                <a:solidFill>
                  <a:prstClr val="black"/>
                </a:solidFill>
                <a:latin typeface="Garamond" panose="02020404030301010803" pitchFamily="18" charset="0"/>
              </a:rPr>
              <a:t>¬mayAlias(x2</a:t>
            </a:r>
            <a:r>
              <a:rPr lang="es-ES_tradnl" sz="2200" dirty="0" smtClean="0">
                <a:solidFill>
                  <a:prstClr val="black"/>
                </a:solidFill>
                <a:latin typeface="Garamond" panose="02020404030301010803" pitchFamily="18" charset="0"/>
              </a:rPr>
              <a:t>, x1) </a:t>
            </a:r>
            <a:r>
              <a:rPr lang="es-ES_tradnl" dirty="0" err="1" smtClean="0">
                <a:solidFill>
                  <a:prstClr val="black"/>
                </a:solidFill>
                <a:latin typeface="Garamond" panose="02020404030301010803" pitchFamily="18" charset="0"/>
              </a:rPr>
              <a:t>∨</a:t>
            </a:r>
            <a:r>
              <a:rPr lang="es-ES_tradnl" sz="2200" dirty="0" smtClean="0">
                <a:solidFill>
                  <a:prstClr val="black"/>
                </a:solidFill>
                <a:latin typeface="Garamond" panose="02020404030301010803" pitchFamily="18" charset="0"/>
              </a:rPr>
              <a:t> </a:t>
            </a:r>
            <a:r>
              <a:rPr lang="es-ES_tradnl" sz="2200" dirty="0" err="1" smtClean="0">
                <a:solidFill>
                  <a:prstClr val="black"/>
                </a:solidFill>
                <a:latin typeface="Garamond" panose="02020404030301010803" pitchFamily="18" charset="0"/>
              </a:rPr>
              <a:t>guarded(x2</a:t>
            </a:r>
            <a:r>
              <a:rPr lang="es-ES_tradnl" sz="2200" dirty="0" smtClean="0">
                <a:solidFill>
                  <a:prstClr val="black"/>
                </a:solidFill>
                <a:latin typeface="Garamond" panose="02020404030301010803" pitchFamily="18" charset="0"/>
              </a:rPr>
              <a:t>, x1) </a:t>
            </a:r>
            <a:r>
              <a:rPr lang="es-ES_tradnl" dirty="0" err="1" smtClean="0">
                <a:solidFill>
                  <a:prstClr val="black"/>
                </a:solidFill>
                <a:latin typeface="Garamond" panose="02020404030301010803" pitchFamily="18" charset="0"/>
              </a:rPr>
              <a:t>∨</a:t>
            </a:r>
            <a:r>
              <a:rPr lang="es-ES_tradnl" sz="2200" dirty="0" smtClean="0">
                <a:solidFill>
                  <a:prstClr val="black"/>
                </a:solidFill>
                <a:latin typeface="Garamond" panose="02020404030301010803" pitchFamily="18" charset="0"/>
              </a:rPr>
              <a:t> </a:t>
            </a:r>
            <a:r>
              <a:rPr lang="es-ES_tradnl" sz="2200" dirty="0" err="1" smtClean="0">
                <a:solidFill>
                  <a:prstClr val="black"/>
                </a:solidFill>
                <a:latin typeface="Garamond" panose="02020404030301010803" pitchFamily="18" charset="0"/>
              </a:rPr>
              <a:t>race(x2</a:t>
            </a:r>
            <a:r>
              <a:rPr lang="es-ES_tradnl" sz="2200" dirty="0" smtClean="0">
                <a:solidFill>
                  <a:prstClr val="black"/>
                </a:solidFill>
                <a:latin typeface="Garamond" panose="02020404030301010803" pitchFamily="18" charset="0"/>
              </a:rPr>
              <a:t>, x1)) </a:t>
            </a:r>
            <a:r>
              <a:rPr lang="es-ES_tradnl" dirty="0" err="1" smtClean="0">
                <a:solidFill>
                  <a:prstClr val="black"/>
                </a:solidFill>
                <a:latin typeface="Garamond" panose="02020404030301010803" pitchFamily="18" charset="0"/>
              </a:rPr>
              <a:t>∧</a:t>
            </a:r>
            <a:endParaRPr lang="en-US" dirty="0"/>
          </a:p>
        </p:txBody>
      </p:sp>
      <p:sp>
        <p:nvSpPr>
          <p:cNvPr id="11" name="Rectangle 10"/>
          <p:cNvSpPr/>
          <p:nvPr/>
        </p:nvSpPr>
        <p:spPr>
          <a:xfrm>
            <a:off x="583813" y="4416732"/>
            <a:ext cx="2916183" cy="430887"/>
          </a:xfrm>
          <a:prstGeom prst="rect">
            <a:avLst/>
          </a:prstGeom>
        </p:spPr>
        <p:txBody>
          <a:bodyPr wrap="none">
            <a:spAutoFit/>
          </a:bodyPr>
          <a:lstStyle/>
          <a:p>
            <a:pPr lvl="0">
              <a:spcBef>
                <a:spcPts val="600"/>
              </a:spcBef>
              <a:buClr>
                <a:srgbClr val="727CA3"/>
              </a:buClr>
              <a:buSzPct val="76000"/>
            </a:pPr>
            <a:r>
              <a:rPr lang="es-ES_tradnl" sz="2200" dirty="0" err="1" smtClean="0">
                <a:solidFill>
                  <a:prstClr val="black"/>
                </a:solidFill>
                <a:latin typeface="Garamond" panose="02020404030301010803" pitchFamily="18" charset="0"/>
              </a:rPr>
              <a:t>¬race(x2</a:t>
            </a:r>
            <a:r>
              <a:rPr lang="es-ES_tradnl" sz="2200" dirty="0" smtClean="0">
                <a:solidFill>
                  <a:prstClr val="black"/>
                </a:solidFill>
                <a:latin typeface="Garamond" panose="02020404030301010803" pitchFamily="18" charset="0"/>
              </a:rPr>
              <a:t>, x1) </a:t>
            </a:r>
            <a:r>
              <a:rPr lang="es-ES_tradnl" sz="2200" b="1" dirty="0" err="1" smtClean="0">
                <a:solidFill>
                  <a:prstClr val="black"/>
                </a:solidFill>
                <a:latin typeface="Garamond" panose="02020404030301010803" pitchFamily="18" charset="0"/>
              </a:rPr>
              <a:t>weight</a:t>
            </a:r>
            <a:r>
              <a:rPr lang="es-ES_tradnl" sz="2200" b="1" dirty="0" smtClean="0">
                <a:solidFill>
                  <a:prstClr val="black"/>
                </a:solidFill>
                <a:latin typeface="Garamond" panose="02020404030301010803" pitchFamily="18" charset="0"/>
              </a:rPr>
              <a:t> w2</a:t>
            </a:r>
          </a:p>
        </p:txBody>
      </p:sp>
      <p:sp>
        <p:nvSpPr>
          <p:cNvPr id="12" name="Date Placeholder 11"/>
          <p:cNvSpPr>
            <a:spLocks noGrp="1"/>
          </p:cNvSpPr>
          <p:nvPr>
            <p:ph type="dt" sz="half" idx="10"/>
          </p:nvPr>
        </p:nvSpPr>
        <p:spPr/>
        <p:txBody>
          <a:bodyPr/>
          <a:lstStyle/>
          <a:p>
            <a:fld id="{194B9C38-A232-CB4B-A460-DB275DA821B2}"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92847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P spid="7" grpId="0"/>
      <p:bldP spid="8" grpId="0"/>
      <p:bldP spid="9" grpId="0"/>
      <p:bldP spid="10" grpId="0"/>
      <p:bldP spid="11" grpId="0"/>
    </p:bld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Empirical evaluation</a:t>
            </a:r>
            <a:endParaRPr lang="en-US" dirty="0"/>
          </a:p>
        </p:txBody>
      </p:sp>
      <p:sp>
        <p:nvSpPr>
          <p:cNvPr id="3" name="Content Placeholder 2"/>
          <p:cNvSpPr>
            <a:spLocks noGrp="1"/>
          </p:cNvSpPr>
          <p:nvPr>
            <p:ph idx="1"/>
          </p:nvPr>
        </p:nvSpPr>
        <p:spPr/>
        <p:txBody>
          <a:bodyPr>
            <a:normAutofit/>
          </a:bodyPr>
          <a:lstStyle/>
          <a:p>
            <a:r>
              <a:rPr lang="en-US" dirty="0" smtClean="0"/>
              <a:t>Implemented using </a:t>
            </a:r>
            <a:r>
              <a:rPr lang="en-US" dirty="0"/>
              <a:t>off-the-shelf </a:t>
            </a:r>
            <a:r>
              <a:rPr lang="en-US" dirty="0" smtClean="0"/>
              <a:t>solvers:</a:t>
            </a:r>
            <a:endParaRPr lang="en-US" dirty="0"/>
          </a:p>
          <a:p>
            <a:pPr lvl="1"/>
            <a:r>
              <a:rPr lang="en-US" dirty="0" err="1"/>
              <a:t>Datalog</a:t>
            </a:r>
            <a:r>
              <a:rPr lang="en-US" dirty="0"/>
              <a:t>: </a:t>
            </a:r>
            <a:r>
              <a:rPr lang="en-US" dirty="0" err="1"/>
              <a:t>bddbddb</a:t>
            </a:r>
            <a:endParaRPr lang="en-US" dirty="0"/>
          </a:p>
          <a:p>
            <a:pPr lvl="1"/>
            <a:r>
              <a:rPr lang="en-US" dirty="0" err="1" smtClean="0"/>
              <a:t>MaxSAT</a:t>
            </a:r>
            <a:r>
              <a:rPr lang="en-US" dirty="0" smtClean="0"/>
              <a:t>: </a:t>
            </a:r>
            <a:r>
              <a:rPr lang="en-US" dirty="0" err="1" smtClean="0"/>
              <a:t>MCSls</a:t>
            </a:r>
            <a:endParaRPr lang="en-US" dirty="0" smtClean="0"/>
          </a:p>
          <a:p>
            <a:endParaRPr lang="en-US" sz="800" dirty="0" smtClean="0"/>
          </a:p>
          <a:p>
            <a:r>
              <a:rPr lang="en-US" dirty="0" smtClean="0"/>
              <a:t>Applied to three different static analyses:</a:t>
            </a:r>
          </a:p>
          <a:p>
            <a:pPr lvl="1"/>
            <a:r>
              <a:rPr lang="en-US" dirty="0" err="1" smtClean="0"/>
              <a:t>Datarace</a:t>
            </a:r>
            <a:r>
              <a:rPr lang="en-US" dirty="0" smtClean="0"/>
              <a:t> detection</a:t>
            </a:r>
          </a:p>
          <a:p>
            <a:pPr lvl="1"/>
            <a:r>
              <a:rPr lang="en-US" dirty="0" err="1" smtClean="0"/>
              <a:t>Monomorphic</a:t>
            </a:r>
            <a:r>
              <a:rPr lang="en-US" dirty="0" smtClean="0"/>
              <a:t> call site inference</a:t>
            </a:r>
          </a:p>
          <a:p>
            <a:pPr lvl="1"/>
            <a:r>
              <a:rPr lang="en-US" dirty="0" smtClean="0"/>
              <a:t>Downcast safety checking</a:t>
            </a:r>
          </a:p>
          <a:p>
            <a:endParaRPr lang="en-US" sz="800" dirty="0" smtClean="0"/>
          </a:p>
          <a:p>
            <a:r>
              <a:rPr lang="en-US" dirty="0" smtClean="0"/>
              <a:t>Evaluated on 7 Java programs (150-350 KLOC each)</a:t>
            </a:r>
          </a:p>
          <a:p>
            <a:pPr marL="0" indent="0">
              <a:buNone/>
            </a:pPr>
            <a:endParaRPr lang="en-US" sz="800" dirty="0" smtClean="0"/>
          </a:p>
        </p:txBody>
      </p:sp>
      <p:sp>
        <p:nvSpPr>
          <p:cNvPr id="5" name="Footer Placeholder 4"/>
          <p:cNvSpPr>
            <a:spLocks noGrp="1"/>
          </p:cNvSpPr>
          <p:nvPr>
            <p:ph type="ftr" sz="quarter" idx="11"/>
          </p:nvPr>
        </p:nvSpPr>
        <p:spPr/>
        <p:txBody>
          <a:bodyPr/>
          <a:lstStyle/>
          <a:p>
            <a:pPr algn="ctr"/>
            <a:r>
              <a:rPr lang="en-US" smtClean="0"/>
              <a:t>UC Berkeley</a:t>
            </a:r>
            <a:endParaRPr lang="en-US" dirty="0"/>
          </a:p>
        </p:txBody>
      </p:sp>
      <p:sp>
        <p:nvSpPr>
          <p:cNvPr id="6" name="Date Placeholder 5"/>
          <p:cNvSpPr>
            <a:spLocks noGrp="1"/>
          </p:cNvSpPr>
          <p:nvPr>
            <p:ph type="dt" sz="half" idx="10"/>
          </p:nvPr>
        </p:nvSpPr>
        <p:spPr/>
        <p:txBody>
          <a:bodyPr/>
          <a:lstStyle/>
          <a:p>
            <a:fld id="{93A2DDC3-9715-BE4A-BA5A-17EA22737FB4}"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3749942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Datarace</a:t>
            </a:r>
            <a:r>
              <a:rPr lang="en-US" dirty="0" smtClean="0"/>
              <a:t> analysis precision results</a:t>
            </a:r>
            <a:endParaRPr lang="en-US" dirty="0"/>
          </a:p>
        </p:txBody>
      </p:sp>
      <p:pic>
        <p:nvPicPr>
          <p:cNvPr id="6" name="Picture 5" descr="precision_datarace.pdf"/>
          <p:cNvPicPr>
            <a:picLocks noChangeAspect="1"/>
          </p:cNvPicPr>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497689" y="1328489"/>
            <a:ext cx="8077558" cy="4371484"/>
          </a:xfrm>
          <a:prstGeom prst="rect">
            <a:avLst/>
          </a:prstGeom>
        </p:spPr>
      </p:pic>
      <p:sp>
        <p:nvSpPr>
          <p:cNvPr id="3" name="Footer Placeholder 2"/>
          <p:cNvSpPr>
            <a:spLocks noGrp="1"/>
          </p:cNvSpPr>
          <p:nvPr>
            <p:ph type="ftr" sz="quarter" idx="11"/>
          </p:nvPr>
        </p:nvSpPr>
        <p:spPr/>
        <p:txBody>
          <a:bodyPr/>
          <a:lstStyle/>
          <a:p>
            <a:pPr algn="ctr"/>
            <a:r>
              <a:rPr lang="en-US" smtClean="0"/>
              <a:t>UC Berkeley</a:t>
            </a:r>
            <a:endParaRPr lang="en-US" dirty="0"/>
          </a:p>
        </p:txBody>
      </p:sp>
      <p:sp>
        <p:nvSpPr>
          <p:cNvPr id="5" name="Date Placeholder 4"/>
          <p:cNvSpPr>
            <a:spLocks noGrp="1"/>
          </p:cNvSpPr>
          <p:nvPr>
            <p:ph type="dt" sz="half" idx="10"/>
          </p:nvPr>
        </p:nvSpPr>
        <p:spPr/>
        <p:txBody>
          <a:bodyPr/>
          <a:lstStyle/>
          <a:p>
            <a:fld id="{C1F19A02-CFC1-1D4C-A068-D5AC6EB81EA7}"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787471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Datarace</a:t>
            </a:r>
            <a:r>
              <a:rPr lang="en-US" dirty="0" smtClean="0"/>
              <a:t> analysis scalability results</a:t>
            </a:r>
            <a:endParaRPr lang="en-US" dirty="0"/>
          </a:p>
        </p:txBody>
      </p:sp>
      <p:sp>
        <p:nvSpPr>
          <p:cNvPr id="3" name="Footer Placeholder 2"/>
          <p:cNvSpPr>
            <a:spLocks noGrp="1"/>
          </p:cNvSpPr>
          <p:nvPr>
            <p:ph type="ftr" sz="quarter" idx="11"/>
          </p:nvPr>
        </p:nvSpPr>
        <p:spPr/>
        <p:txBody>
          <a:bodyPr/>
          <a:lstStyle/>
          <a:p>
            <a:pPr algn="ctr"/>
            <a:r>
              <a:rPr lang="en-US" smtClean="0"/>
              <a:t>UC Berkeley</a:t>
            </a:r>
            <a:endParaRPr lang="en-US" dirty="0"/>
          </a:p>
        </p:txBody>
      </p:sp>
      <p:graphicFrame>
        <p:nvGraphicFramePr>
          <p:cNvPr id="7" name="Content Placeholder 3"/>
          <p:cNvGraphicFramePr>
            <a:graphicFrameLocks/>
          </p:cNvGraphicFramePr>
          <p:nvPr>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238275839"/>
              </p:ext>
            </p:extLst>
          </p:nvPr>
        </p:nvGraphicFramePr>
        <p:xfrm>
          <a:off x="356231" y="1440530"/>
          <a:ext cx="8348280" cy="4464460"/>
        </p:xfrm>
        <a:graphic>
          <a:graphicData uri="http://schemas.openxmlformats.org/drawingml/2006/table">
            <a:tbl>
              <a:tblPr firstRow="1" bandRow="1">
                <a:tableStyleId>{5C22544A-7EE6-4342-B048-85BDC9FD1C3A}</a:tableStyleId>
              </a:tblPr>
              <a:tblGrid>
                <a:gridCol w="1099682"/>
                <a:gridCol w="1361504"/>
                <a:gridCol w="891042"/>
                <a:gridCol w="953564"/>
                <a:gridCol w="960284"/>
                <a:gridCol w="1022239"/>
                <a:gridCol w="991261"/>
                <a:gridCol w="1068704"/>
              </a:tblGrid>
              <a:tr h="808524">
                <a:tc rowSpan="2">
                  <a:txBody>
                    <a:bodyPr/>
                    <a:lstStyle/>
                    <a:p>
                      <a:endParaRPr lang="en-US" sz="2000" dirty="0"/>
                    </a:p>
                  </a:txBody>
                  <a:tcPr/>
                </a:tc>
                <a:tc rowSpan="2">
                  <a:txBody>
                    <a:bodyPr/>
                    <a:lstStyle/>
                    <a:p>
                      <a:pPr algn="ctr"/>
                      <a:r>
                        <a:rPr lang="en-US" sz="2000" dirty="0" smtClean="0"/>
                        <a:t>Total</a:t>
                      </a:r>
                      <a:br>
                        <a:rPr lang="en-US" sz="2000" dirty="0" smtClean="0"/>
                      </a:br>
                      <a:r>
                        <a:rPr lang="en-US" sz="2000" dirty="0" smtClean="0"/>
                        <a:t>ground clauses</a:t>
                      </a:r>
                      <a:endParaRPr lang="en-US" sz="2000" dirty="0"/>
                    </a:p>
                  </a:txBody>
                  <a:tcPr/>
                </a:tc>
                <a:tc gridSpan="2">
                  <a:txBody>
                    <a:bodyPr/>
                    <a:lstStyle/>
                    <a:p>
                      <a:pPr algn="ctr"/>
                      <a:r>
                        <a:rPr lang="en-US" sz="2000" dirty="0" smtClean="0"/>
                        <a:t># iterations</a:t>
                      </a:r>
                      <a:endParaRPr lang="en-US" sz="2000" dirty="0"/>
                    </a:p>
                  </a:txBody>
                  <a:tcPr/>
                </a:tc>
                <a:tc hMerge="1">
                  <a:txBody>
                    <a:bodyPr/>
                    <a:lstStyle/>
                    <a:p>
                      <a:pPr algn="ctr"/>
                      <a:endParaRPr lang="en-US" sz="2000" dirty="0"/>
                    </a:p>
                  </a:txBody>
                  <a:tcPr/>
                </a:tc>
                <a:tc gridSpan="2">
                  <a:txBody>
                    <a:bodyPr/>
                    <a:lstStyle/>
                    <a:p>
                      <a:pPr algn="ctr"/>
                      <a:r>
                        <a:rPr lang="en-US" sz="2000" dirty="0" smtClean="0"/>
                        <a:t>Total time (</a:t>
                      </a:r>
                      <a:r>
                        <a:rPr lang="en-US" sz="2000" dirty="0" err="1" smtClean="0"/>
                        <a:t>hrs:mins</a:t>
                      </a:r>
                      <a:r>
                        <a:rPr lang="en-US" sz="2000" dirty="0" smtClean="0"/>
                        <a:t>)</a:t>
                      </a:r>
                    </a:p>
                  </a:txBody>
                  <a:tcPr/>
                </a:tc>
                <a:tc hMerge="1">
                  <a:txBody>
                    <a:bodyPr/>
                    <a:lstStyle/>
                    <a:p>
                      <a:pPr algn="ctr"/>
                      <a:endParaRPr lang="en-US" sz="2000" dirty="0" smtClean="0"/>
                    </a:p>
                  </a:txBody>
                  <a:tcPr/>
                </a:tc>
                <a:tc gridSpan="2">
                  <a:txBody>
                    <a:bodyPr/>
                    <a:lstStyle/>
                    <a:p>
                      <a:pPr algn="ctr"/>
                      <a:r>
                        <a:rPr lang="en-US" sz="2000" dirty="0" smtClean="0"/>
                        <a:t># ground</a:t>
                      </a:r>
                      <a:br>
                        <a:rPr lang="en-US" sz="2000" dirty="0" smtClean="0"/>
                      </a:br>
                      <a:r>
                        <a:rPr lang="en-US" sz="2000" dirty="0" smtClean="0"/>
                        <a:t>clauses</a:t>
                      </a:r>
                    </a:p>
                  </a:txBody>
                  <a:tcPr/>
                </a:tc>
                <a:tc hMerge="1">
                  <a:txBody>
                    <a:bodyPr/>
                    <a:lstStyle/>
                    <a:p>
                      <a:pPr algn="ctr"/>
                      <a:endParaRPr lang="en-US" sz="2000" dirty="0" smtClean="0"/>
                    </a:p>
                  </a:txBody>
                  <a:tcPr/>
                </a:tc>
              </a:tr>
              <a:tr h="456992">
                <a:tc vMerge="1">
                  <a:txBody>
                    <a:bodyPr/>
                    <a:lstStyle/>
                    <a:p>
                      <a:endParaRPr lang="en-US" sz="2000" dirty="0"/>
                    </a:p>
                  </a:txBody>
                  <a:tcPr/>
                </a:tc>
                <a:tc vMerge="1">
                  <a:txBody>
                    <a:bodyPr/>
                    <a:lstStyle/>
                    <a:p>
                      <a:pPr algn="ctr"/>
                      <a:endParaRPr lang="en-US" sz="2000" dirty="0"/>
                    </a:p>
                  </a:txBody>
                  <a:tcPr/>
                </a:tc>
                <a:tc>
                  <a:txBody>
                    <a:bodyPr/>
                    <a:lstStyle/>
                    <a:p>
                      <a:pPr algn="ctr"/>
                      <a:r>
                        <a:rPr lang="en-US" sz="2000" dirty="0" smtClean="0"/>
                        <a:t>Lazy</a:t>
                      </a:r>
                      <a:endParaRPr lang="en-US" sz="2000" dirty="0"/>
                    </a:p>
                  </a:txBody>
                  <a:tcPr anchor="ctr" anchorCtr="1"/>
                </a:tc>
                <a:tc>
                  <a:txBody>
                    <a:bodyPr/>
                    <a:lstStyle/>
                    <a:p>
                      <a:r>
                        <a:rPr lang="en-US" sz="2000" dirty="0" smtClean="0"/>
                        <a:t>Guided</a:t>
                      </a:r>
                      <a:endParaRPr lang="en-US" sz="2000" dirty="0"/>
                    </a:p>
                  </a:txBody>
                  <a:tcPr anchor="ctr" anchorCtr="1"/>
                </a:tc>
                <a:tc>
                  <a:txBody>
                    <a:bodyPr/>
                    <a:lstStyle/>
                    <a:p>
                      <a:pPr algn="ctr"/>
                      <a:r>
                        <a:rPr lang="en-US" sz="2000" dirty="0" smtClean="0"/>
                        <a:t>Lazy</a:t>
                      </a:r>
                    </a:p>
                  </a:txBody>
                  <a:tcPr anchor="ctr" anchorCtr="1"/>
                </a:tc>
                <a:tc>
                  <a:txBody>
                    <a:bodyPr/>
                    <a:lstStyle/>
                    <a:p>
                      <a:pPr algn="ctr"/>
                      <a:r>
                        <a:rPr lang="en-US" sz="2000" dirty="0" smtClean="0"/>
                        <a:t>Guided</a:t>
                      </a:r>
                    </a:p>
                  </a:txBody>
                  <a:tcPr anchor="ctr" anchorCtr="1"/>
                </a:tc>
                <a:tc>
                  <a:txBody>
                    <a:bodyPr/>
                    <a:lstStyle/>
                    <a:p>
                      <a:pPr algn="ctr"/>
                      <a:r>
                        <a:rPr lang="en-US" sz="2000" dirty="0" smtClean="0"/>
                        <a:t>Lazy</a:t>
                      </a:r>
                    </a:p>
                  </a:txBody>
                  <a:tcPr anchor="ctr" anchorCtr="1"/>
                </a:tc>
                <a:tc>
                  <a:txBody>
                    <a:bodyPr/>
                    <a:lstStyle/>
                    <a:p>
                      <a:pPr algn="ctr"/>
                      <a:r>
                        <a:rPr lang="en-US" sz="2000" dirty="0" smtClean="0"/>
                        <a:t>Guided</a:t>
                      </a:r>
                    </a:p>
                  </a:txBody>
                  <a:tcPr anchor="ctr" anchorCtr="1"/>
                </a:tc>
              </a:tr>
              <a:tr h="456992">
                <a:tc>
                  <a:txBody>
                    <a:bodyPr/>
                    <a:lstStyle/>
                    <a:p>
                      <a:r>
                        <a:rPr lang="en-US" sz="2000" dirty="0" err="1" smtClean="0"/>
                        <a:t>antlr</a:t>
                      </a:r>
                      <a:endParaRPr lang="en-US" sz="2000" dirty="0"/>
                    </a:p>
                  </a:txBody>
                  <a:tcPr/>
                </a:tc>
                <a:tc>
                  <a:txBody>
                    <a:bodyPr/>
                    <a:lstStyle/>
                    <a:p>
                      <a:pPr algn="ctr"/>
                      <a:r>
                        <a:rPr lang="en-US" sz="2000" dirty="0" smtClean="0"/>
                        <a:t>2.4 x 10</a:t>
                      </a:r>
                      <a:r>
                        <a:rPr lang="en-US" sz="2000" baseline="30000" dirty="0" smtClean="0"/>
                        <a:t>24</a:t>
                      </a:r>
                      <a:endParaRPr lang="en-US" sz="2000" baseline="30000" dirty="0"/>
                    </a:p>
                  </a:txBody>
                  <a:tcPr/>
                </a:tc>
                <a:tc>
                  <a:txBody>
                    <a:bodyPr/>
                    <a:lstStyle/>
                    <a:p>
                      <a:pPr algn="ctr" fontAlgn="b"/>
                      <a:r>
                        <a:rPr lang="en-US" sz="2000" b="0" i="0" u="none" strike="noStrike" dirty="0">
                          <a:solidFill>
                            <a:srgbClr val="000000"/>
                          </a:solidFill>
                          <a:effectLst/>
                          <a:latin typeface="+mn-lt"/>
                        </a:rPr>
                        <a:t>751</a:t>
                      </a:r>
                    </a:p>
                  </a:txBody>
                  <a:tcPr marL="12700" marR="12700" marT="12700" marB="0" anchor="ctr" anchorCtr="1"/>
                </a:tc>
                <a:tc>
                  <a:txBody>
                    <a:bodyPr/>
                    <a:lstStyle/>
                    <a:p>
                      <a:pPr algn="ctr" fontAlgn="b"/>
                      <a:r>
                        <a:rPr lang="en-US" sz="2000" b="0" i="0" u="none" strike="noStrike" dirty="0">
                          <a:solidFill>
                            <a:srgbClr val="000000"/>
                          </a:solidFill>
                          <a:effectLst/>
                          <a:latin typeface="+mn-lt"/>
                        </a:rPr>
                        <a:t>4</a:t>
                      </a:r>
                    </a:p>
                  </a:txBody>
                  <a:tcPr marL="12700" marR="12700" marT="12700" marB="0" anchor="ctr" anchorCtr="1"/>
                </a:tc>
                <a:tc>
                  <a:txBody>
                    <a:bodyPr/>
                    <a:lstStyle/>
                    <a:p>
                      <a:pPr algn="ctr" fontAlgn="b"/>
                      <a:r>
                        <a:rPr lang="en-US" sz="2000" b="0" i="0" u="none" strike="noStrike" dirty="0">
                          <a:solidFill>
                            <a:srgbClr val="000000"/>
                          </a:solidFill>
                          <a:effectLst/>
                          <a:latin typeface="+mn-lt"/>
                        </a:rPr>
                        <a:t>3:02</a:t>
                      </a:r>
                    </a:p>
                  </a:txBody>
                  <a:tcPr marL="12700" marR="12700" marT="12700" marB="0" anchor="ctr" anchorCtr="1"/>
                </a:tc>
                <a:tc>
                  <a:txBody>
                    <a:bodyPr/>
                    <a:lstStyle/>
                    <a:p>
                      <a:pPr algn="ctr" fontAlgn="b"/>
                      <a:r>
                        <a:rPr lang="en-US" sz="2000" b="0" i="0" u="none" strike="noStrike">
                          <a:solidFill>
                            <a:srgbClr val="000000"/>
                          </a:solidFill>
                          <a:effectLst/>
                          <a:latin typeface="+mn-lt"/>
                        </a:rPr>
                        <a:t>0:05</a:t>
                      </a:r>
                    </a:p>
                  </a:txBody>
                  <a:tcPr marL="12700" marR="12700" marT="12700" marB="0" anchor="ctr" anchorCtr="1"/>
                </a:tc>
                <a:tc>
                  <a:txBody>
                    <a:bodyPr/>
                    <a:lstStyle/>
                    <a:p>
                      <a:pPr algn="ctr" fontAlgn="b"/>
                      <a:r>
                        <a:rPr lang="en-US" sz="2000" b="0" i="0" u="none" strike="noStrike" dirty="0" smtClean="0">
                          <a:solidFill>
                            <a:srgbClr val="000000"/>
                          </a:solidFill>
                          <a:effectLst/>
                          <a:latin typeface="+mn-lt"/>
                        </a:rPr>
                        <a:t>0.2M</a:t>
                      </a:r>
                      <a:endParaRPr lang="en-US" sz="2000" b="0" i="0" u="none" strike="noStrike" dirty="0">
                        <a:solidFill>
                          <a:srgbClr val="000000"/>
                        </a:solidFill>
                        <a:effectLst/>
                        <a:latin typeface="+mn-lt"/>
                      </a:endParaRPr>
                    </a:p>
                  </a:txBody>
                  <a:tcPr marL="12700" marR="12700" marT="12700" marB="0" anchor="ctr" anchorCtr="1"/>
                </a:tc>
                <a:tc>
                  <a:txBody>
                    <a:bodyPr/>
                    <a:lstStyle/>
                    <a:p>
                      <a:pPr algn="ctr" fontAlgn="b"/>
                      <a:r>
                        <a:rPr lang="en-US" sz="2000" b="0" i="0" u="none" strike="noStrike" dirty="0" smtClean="0">
                          <a:solidFill>
                            <a:srgbClr val="000000"/>
                          </a:solidFill>
                          <a:effectLst/>
                          <a:latin typeface="+mn-lt"/>
                        </a:rPr>
                        <a:t>0.3M</a:t>
                      </a:r>
                      <a:endParaRPr lang="en-US" sz="2000" b="0" i="0" u="none" strike="noStrike" dirty="0">
                        <a:solidFill>
                          <a:srgbClr val="000000"/>
                        </a:solidFill>
                        <a:effectLst/>
                        <a:latin typeface="+mn-lt"/>
                      </a:endParaRPr>
                    </a:p>
                  </a:txBody>
                  <a:tcPr marL="12700" marR="12700" marT="12700" marB="0" anchor="ctr" anchorCtr="1"/>
                </a:tc>
              </a:tr>
              <a:tr h="456992">
                <a:tc>
                  <a:txBody>
                    <a:bodyPr/>
                    <a:lstStyle/>
                    <a:p>
                      <a:r>
                        <a:rPr lang="en-US" sz="2000" dirty="0" err="1" smtClean="0"/>
                        <a:t>avrora</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1.8 x 10</a:t>
                      </a:r>
                      <a:r>
                        <a:rPr lang="en-US" sz="2000" baseline="30000" dirty="0" smtClean="0"/>
                        <a:t>26</a:t>
                      </a:r>
                    </a:p>
                  </a:txBody>
                  <a:tcPr/>
                </a:tc>
                <a:tc>
                  <a:txBody>
                    <a:bodyPr/>
                    <a:lstStyle/>
                    <a:p>
                      <a:pPr algn="ctr" fontAlgn="b"/>
                      <a:r>
                        <a:rPr lang="en-US" sz="2000" b="0" i="0" u="none" strike="noStrike" dirty="0">
                          <a:solidFill>
                            <a:srgbClr val="000000"/>
                          </a:solidFill>
                          <a:effectLst/>
                          <a:latin typeface="+mn-lt"/>
                        </a:rPr>
                        <a:t>492</a:t>
                      </a:r>
                    </a:p>
                  </a:txBody>
                  <a:tcPr marL="12700" marR="12700" marT="12700" marB="0" anchor="ctr" anchorCtr="1"/>
                </a:tc>
                <a:tc>
                  <a:txBody>
                    <a:bodyPr/>
                    <a:lstStyle/>
                    <a:p>
                      <a:pPr algn="ctr" fontAlgn="b"/>
                      <a:r>
                        <a:rPr lang="en-US" sz="2000" b="0" i="0" u="none" strike="noStrike" dirty="0">
                          <a:solidFill>
                            <a:srgbClr val="000000"/>
                          </a:solidFill>
                          <a:effectLst/>
                          <a:latin typeface="+mn-lt"/>
                        </a:rPr>
                        <a:t>12</a:t>
                      </a:r>
                    </a:p>
                  </a:txBody>
                  <a:tcPr marL="12700" marR="12700" marT="12700" marB="0" anchor="ctr" anchorCtr="1"/>
                </a:tc>
                <a:tc>
                  <a:txBody>
                    <a:bodyPr/>
                    <a:lstStyle/>
                    <a:p>
                      <a:pPr algn="ctr" fontAlgn="b"/>
                      <a:r>
                        <a:rPr lang="en-US" sz="2000" b="0" i="0" u="none" strike="noStrike" dirty="0">
                          <a:solidFill>
                            <a:srgbClr val="000000"/>
                          </a:solidFill>
                          <a:effectLst/>
                          <a:latin typeface="+mn-lt"/>
                        </a:rPr>
                        <a:t>6:31</a:t>
                      </a:r>
                    </a:p>
                  </a:txBody>
                  <a:tcPr marL="12700" marR="12700" marT="12700" marB="0" anchor="ctr" anchorCtr="1"/>
                </a:tc>
                <a:tc>
                  <a:txBody>
                    <a:bodyPr/>
                    <a:lstStyle/>
                    <a:p>
                      <a:pPr algn="ctr" fontAlgn="b"/>
                      <a:r>
                        <a:rPr lang="en-US" sz="2000" b="0" i="0" u="none" strike="noStrike">
                          <a:solidFill>
                            <a:srgbClr val="000000"/>
                          </a:solidFill>
                          <a:effectLst/>
                          <a:latin typeface="+mn-lt"/>
                        </a:rPr>
                        <a:t>0:25</a:t>
                      </a:r>
                    </a:p>
                  </a:txBody>
                  <a:tcPr marL="12700" marR="12700" marT="12700" marB="0" anchor="ctr" anchorCtr="1"/>
                </a:tc>
                <a:tc>
                  <a:txBody>
                    <a:bodyPr/>
                    <a:lstStyle/>
                    <a:p>
                      <a:pPr algn="ctr" fontAlgn="b"/>
                      <a:r>
                        <a:rPr lang="en-US" sz="2000" b="0" i="0" u="none" strike="noStrike" dirty="0" smtClean="0">
                          <a:solidFill>
                            <a:srgbClr val="000000"/>
                          </a:solidFill>
                          <a:effectLst/>
                          <a:latin typeface="+mn-lt"/>
                        </a:rPr>
                        <a:t>0.8M</a:t>
                      </a:r>
                      <a:endParaRPr lang="en-US" sz="2000" b="0" i="0" u="none" strike="noStrike" dirty="0">
                        <a:solidFill>
                          <a:srgbClr val="000000"/>
                        </a:solidFill>
                        <a:effectLst/>
                        <a:latin typeface="+mn-lt"/>
                      </a:endParaRPr>
                    </a:p>
                  </a:txBody>
                  <a:tcPr marL="12700" marR="12700" marT="12700" marB="0" anchor="ctr" anchorCtr="1"/>
                </a:tc>
                <a:tc>
                  <a:txBody>
                    <a:bodyPr/>
                    <a:lstStyle/>
                    <a:p>
                      <a:pPr algn="ctr" fontAlgn="b"/>
                      <a:r>
                        <a:rPr lang="en-US" sz="2000" b="0" i="0" u="none" strike="noStrike" dirty="0" smtClean="0">
                          <a:solidFill>
                            <a:srgbClr val="000000"/>
                          </a:solidFill>
                          <a:effectLst/>
                          <a:latin typeface="+mn-lt"/>
                        </a:rPr>
                        <a:t>1.6M</a:t>
                      </a:r>
                      <a:endParaRPr lang="en-US" sz="2000" b="0" i="0" u="none" strike="noStrike" dirty="0">
                        <a:solidFill>
                          <a:srgbClr val="000000"/>
                        </a:solidFill>
                        <a:effectLst/>
                        <a:latin typeface="+mn-lt"/>
                      </a:endParaRPr>
                    </a:p>
                  </a:txBody>
                  <a:tcPr marL="12700" marR="12700" marT="12700" marB="0" anchor="ctr" anchorCtr="1"/>
                </a:tc>
              </a:tr>
              <a:tr h="456992">
                <a:tc>
                  <a:txBody>
                    <a:bodyPr/>
                    <a:lstStyle/>
                    <a:p>
                      <a:r>
                        <a:rPr lang="en-US" sz="2000" dirty="0" smtClean="0"/>
                        <a:t>ftp</a:t>
                      </a:r>
                      <a:endParaRPr lang="en-US" sz="2000" dirty="0"/>
                    </a:p>
                  </a:txBody>
                  <a:tcPr/>
                </a:tc>
                <a:tc>
                  <a:txBody>
                    <a:bodyPr/>
                    <a:lstStyle/>
                    <a:p>
                      <a:pPr algn="ctr"/>
                      <a:r>
                        <a:rPr lang="en-US" sz="2000" dirty="0" smtClean="0"/>
                        <a:t>3.7 x 10</a:t>
                      </a:r>
                      <a:r>
                        <a:rPr lang="en-US" sz="2000" baseline="30000" dirty="0" smtClean="0"/>
                        <a:t>23</a:t>
                      </a:r>
                      <a:endParaRPr lang="en-US" sz="2000" dirty="0"/>
                    </a:p>
                  </a:txBody>
                  <a:tcPr/>
                </a:tc>
                <a:tc>
                  <a:txBody>
                    <a:bodyPr/>
                    <a:lstStyle/>
                    <a:p>
                      <a:pPr algn="ctr" fontAlgn="b"/>
                      <a:r>
                        <a:rPr lang="en-US" sz="2000" b="0" i="0" u="none" strike="noStrike" dirty="0">
                          <a:solidFill>
                            <a:srgbClr val="000000"/>
                          </a:solidFill>
                          <a:effectLst/>
                          <a:latin typeface="+mn-lt"/>
                        </a:rPr>
                        <a:t>463</a:t>
                      </a:r>
                    </a:p>
                  </a:txBody>
                  <a:tcPr marL="12700" marR="12700" marT="12700" marB="0" anchor="ctr" anchorCtr="1"/>
                </a:tc>
                <a:tc>
                  <a:txBody>
                    <a:bodyPr/>
                    <a:lstStyle/>
                    <a:p>
                      <a:pPr algn="ctr" fontAlgn="b"/>
                      <a:r>
                        <a:rPr lang="en-US" sz="2000" b="0" i="0" u="none" strike="noStrike" dirty="0">
                          <a:solidFill>
                            <a:srgbClr val="000000"/>
                          </a:solidFill>
                          <a:effectLst/>
                          <a:latin typeface="+mn-lt"/>
                        </a:rPr>
                        <a:t>5</a:t>
                      </a:r>
                    </a:p>
                  </a:txBody>
                  <a:tcPr marL="12700" marR="12700" marT="12700" marB="0" anchor="ctr" anchorCtr="1"/>
                </a:tc>
                <a:tc>
                  <a:txBody>
                    <a:bodyPr/>
                    <a:lstStyle/>
                    <a:p>
                      <a:pPr algn="ctr" fontAlgn="b"/>
                      <a:r>
                        <a:rPr lang="en-US" sz="2000" b="0" i="0" u="none" strike="noStrike" dirty="0">
                          <a:solidFill>
                            <a:srgbClr val="000000"/>
                          </a:solidFill>
                          <a:effectLst/>
                          <a:latin typeface="+mn-lt"/>
                        </a:rPr>
                        <a:t>7:53</a:t>
                      </a:r>
                    </a:p>
                  </a:txBody>
                  <a:tcPr marL="12700" marR="12700" marT="12700" marB="0" anchor="ctr" anchorCtr="1"/>
                </a:tc>
                <a:tc>
                  <a:txBody>
                    <a:bodyPr/>
                    <a:lstStyle/>
                    <a:p>
                      <a:pPr algn="ctr" fontAlgn="b"/>
                      <a:r>
                        <a:rPr lang="en-US" sz="2000" b="0" i="0" u="none" strike="noStrike">
                          <a:solidFill>
                            <a:srgbClr val="000000"/>
                          </a:solidFill>
                          <a:effectLst/>
                          <a:latin typeface="+mn-lt"/>
                        </a:rPr>
                        <a:t>0:08</a:t>
                      </a:r>
                    </a:p>
                  </a:txBody>
                  <a:tcPr marL="12700" marR="12700" marT="12700" marB="0" anchor="ctr" anchorCtr="1"/>
                </a:tc>
                <a:tc>
                  <a:txBody>
                    <a:bodyPr/>
                    <a:lstStyle/>
                    <a:p>
                      <a:pPr algn="ctr" fontAlgn="b"/>
                      <a:r>
                        <a:rPr lang="en-US" sz="2000" b="0" i="0" u="none" strike="noStrike" dirty="0" smtClean="0">
                          <a:solidFill>
                            <a:srgbClr val="000000"/>
                          </a:solidFill>
                          <a:effectLst/>
                          <a:latin typeface="+mn-lt"/>
                        </a:rPr>
                        <a:t>1.2M</a:t>
                      </a:r>
                      <a:endParaRPr lang="en-US" sz="2000" b="0" i="0" u="none" strike="noStrike" dirty="0">
                        <a:solidFill>
                          <a:srgbClr val="000000"/>
                        </a:solidFill>
                        <a:effectLst/>
                        <a:latin typeface="+mn-lt"/>
                      </a:endParaRPr>
                    </a:p>
                  </a:txBody>
                  <a:tcPr marL="12700" marR="12700" marT="12700" marB="0" anchor="ctr" anchorCtr="1"/>
                </a:tc>
                <a:tc>
                  <a:txBody>
                    <a:bodyPr/>
                    <a:lstStyle/>
                    <a:p>
                      <a:pPr algn="ctr" fontAlgn="b"/>
                      <a:r>
                        <a:rPr lang="en-US" sz="2000" b="0" i="0" u="none" strike="noStrike" dirty="0" smtClean="0">
                          <a:solidFill>
                            <a:srgbClr val="000000"/>
                          </a:solidFill>
                          <a:effectLst/>
                          <a:latin typeface="+mn-lt"/>
                        </a:rPr>
                        <a:t>1.4M</a:t>
                      </a:r>
                      <a:endParaRPr lang="en-US" sz="2000" b="0" i="0" u="none" strike="noStrike" dirty="0">
                        <a:solidFill>
                          <a:srgbClr val="000000"/>
                        </a:solidFill>
                        <a:effectLst/>
                        <a:latin typeface="+mn-lt"/>
                      </a:endParaRPr>
                    </a:p>
                  </a:txBody>
                  <a:tcPr marL="12700" marR="12700" marT="12700" marB="0" anchor="ctr" anchorCtr="1"/>
                </a:tc>
              </a:tr>
              <a:tr h="456992">
                <a:tc>
                  <a:txBody>
                    <a:bodyPr/>
                    <a:lstStyle/>
                    <a:p>
                      <a:r>
                        <a:rPr lang="en-US" sz="2000" dirty="0" err="1" smtClean="0"/>
                        <a:t>hedc</a:t>
                      </a:r>
                      <a:endParaRPr lang="en-US" sz="2000" dirty="0"/>
                    </a:p>
                  </a:txBody>
                  <a:tcPr/>
                </a:tc>
                <a:tc>
                  <a:txBody>
                    <a:bodyPr/>
                    <a:lstStyle/>
                    <a:p>
                      <a:pPr algn="ctr"/>
                      <a:r>
                        <a:rPr lang="en-US" sz="2000" dirty="0" smtClean="0"/>
                        <a:t>1.9 x 10</a:t>
                      </a:r>
                      <a:r>
                        <a:rPr lang="en-US" sz="2000" baseline="30000" dirty="0" smtClean="0"/>
                        <a:t>24</a:t>
                      </a:r>
                      <a:endParaRPr lang="en-US" sz="2000" dirty="0"/>
                    </a:p>
                  </a:txBody>
                  <a:tcPr/>
                </a:tc>
                <a:tc>
                  <a:txBody>
                    <a:bodyPr/>
                    <a:lstStyle/>
                    <a:p>
                      <a:pPr algn="ctr" fontAlgn="b"/>
                      <a:r>
                        <a:rPr lang="en-US" sz="2000" b="0" i="0" u="none" strike="noStrike" dirty="0">
                          <a:solidFill>
                            <a:srgbClr val="000000"/>
                          </a:solidFill>
                          <a:effectLst/>
                          <a:latin typeface="+mn-lt"/>
                        </a:rPr>
                        <a:t>354</a:t>
                      </a:r>
                    </a:p>
                  </a:txBody>
                  <a:tcPr marL="12700" marR="12700" marT="12700" marB="0" anchor="ctr" anchorCtr="1"/>
                </a:tc>
                <a:tc>
                  <a:txBody>
                    <a:bodyPr/>
                    <a:lstStyle/>
                    <a:p>
                      <a:pPr algn="ctr" fontAlgn="b"/>
                      <a:r>
                        <a:rPr lang="en-US" sz="2000" b="0" i="0" u="none" strike="noStrike" dirty="0">
                          <a:solidFill>
                            <a:srgbClr val="000000"/>
                          </a:solidFill>
                          <a:effectLst/>
                          <a:latin typeface="+mn-lt"/>
                        </a:rPr>
                        <a:t>6</a:t>
                      </a:r>
                    </a:p>
                  </a:txBody>
                  <a:tcPr marL="12700" marR="12700" marT="12700" marB="0" anchor="ctr" anchorCtr="1"/>
                </a:tc>
                <a:tc>
                  <a:txBody>
                    <a:bodyPr/>
                    <a:lstStyle/>
                    <a:p>
                      <a:pPr algn="ctr" fontAlgn="b"/>
                      <a:r>
                        <a:rPr lang="en-US" sz="2000" b="0" i="0" u="none" strike="noStrike" dirty="0">
                          <a:solidFill>
                            <a:srgbClr val="000000"/>
                          </a:solidFill>
                          <a:effectLst/>
                          <a:latin typeface="+mn-lt"/>
                        </a:rPr>
                        <a:t>1:55</a:t>
                      </a:r>
                    </a:p>
                  </a:txBody>
                  <a:tcPr marL="12700" marR="12700" marT="12700" marB="0" anchor="ctr" anchorCtr="1"/>
                </a:tc>
                <a:tc>
                  <a:txBody>
                    <a:bodyPr/>
                    <a:lstStyle/>
                    <a:p>
                      <a:pPr algn="ctr" fontAlgn="b"/>
                      <a:r>
                        <a:rPr lang="en-US" sz="2000" b="0" i="0" u="none" strike="noStrike">
                          <a:solidFill>
                            <a:srgbClr val="000000"/>
                          </a:solidFill>
                          <a:effectLst/>
                          <a:latin typeface="+mn-lt"/>
                        </a:rPr>
                        <a:t>0:06</a:t>
                      </a:r>
                    </a:p>
                  </a:txBody>
                  <a:tcPr marL="12700" marR="12700" marT="12700" marB="0" anchor="ctr" anchorCtr="1"/>
                </a:tc>
                <a:tc>
                  <a:txBody>
                    <a:bodyPr/>
                    <a:lstStyle/>
                    <a:p>
                      <a:pPr algn="ctr" fontAlgn="b"/>
                      <a:r>
                        <a:rPr lang="en-US" sz="2000" b="0" i="0" u="none" strike="noStrike" dirty="0" smtClean="0">
                          <a:solidFill>
                            <a:srgbClr val="000000"/>
                          </a:solidFill>
                          <a:effectLst/>
                          <a:latin typeface="+mn-lt"/>
                        </a:rPr>
                        <a:t>0.8M</a:t>
                      </a:r>
                      <a:endParaRPr lang="en-US" sz="2000" b="0" i="0" u="none" strike="noStrike" dirty="0">
                        <a:solidFill>
                          <a:srgbClr val="000000"/>
                        </a:solidFill>
                        <a:effectLst/>
                        <a:latin typeface="+mn-lt"/>
                      </a:endParaRPr>
                    </a:p>
                  </a:txBody>
                  <a:tcPr marL="12700" marR="12700" marT="12700" marB="0" anchor="ctr" anchorCtr="1"/>
                </a:tc>
                <a:tc>
                  <a:txBody>
                    <a:bodyPr/>
                    <a:lstStyle/>
                    <a:p>
                      <a:pPr algn="ctr" fontAlgn="b"/>
                      <a:r>
                        <a:rPr lang="en-US" sz="2000" b="0" i="0" u="none" strike="noStrike" dirty="0" smtClean="0">
                          <a:solidFill>
                            <a:srgbClr val="000000"/>
                          </a:solidFill>
                          <a:effectLst/>
                          <a:latin typeface="+mn-lt"/>
                        </a:rPr>
                        <a:t>0.9M</a:t>
                      </a:r>
                      <a:endParaRPr lang="en-US" sz="2000" b="0" i="0" u="none" strike="noStrike" dirty="0">
                        <a:solidFill>
                          <a:srgbClr val="000000"/>
                        </a:solidFill>
                        <a:effectLst/>
                        <a:latin typeface="+mn-lt"/>
                      </a:endParaRPr>
                    </a:p>
                  </a:txBody>
                  <a:tcPr marL="12700" marR="12700" marT="12700" marB="0" anchor="ctr" anchorCtr="1"/>
                </a:tc>
              </a:tr>
              <a:tr h="456992">
                <a:tc>
                  <a:txBody>
                    <a:bodyPr/>
                    <a:lstStyle/>
                    <a:p>
                      <a:r>
                        <a:rPr lang="en-US" sz="2000" dirty="0" err="1" smtClean="0"/>
                        <a:t>luindex</a:t>
                      </a:r>
                      <a:endParaRPr lang="en-US" sz="2000" dirty="0"/>
                    </a:p>
                  </a:txBody>
                  <a:tcPr/>
                </a:tc>
                <a:tc>
                  <a:txBody>
                    <a:bodyPr/>
                    <a:lstStyle/>
                    <a:p>
                      <a:pPr algn="ctr"/>
                      <a:r>
                        <a:rPr lang="en-US" sz="2000" dirty="0" smtClean="0"/>
                        <a:t>1.6 x 10</a:t>
                      </a:r>
                      <a:r>
                        <a:rPr lang="en-US" sz="2000" baseline="30000" dirty="0" smtClean="0"/>
                        <a:t>25</a:t>
                      </a:r>
                      <a:endParaRPr lang="en-US" sz="2000" dirty="0"/>
                    </a:p>
                  </a:txBody>
                  <a:tcPr/>
                </a:tc>
                <a:tc>
                  <a:txBody>
                    <a:bodyPr/>
                    <a:lstStyle/>
                    <a:p>
                      <a:pPr algn="ctr" fontAlgn="b"/>
                      <a:r>
                        <a:rPr lang="en-US" sz="2000" b="0" i="0" u="none" strike="noStrike" dirty="0">
                          <a:solidFill>
                            <a:srgbClr val="000000"/>
                          </a:solidFill>
                          <a:effectLst/>
                          <a:latin typeface="+mn-lt"/>
                        </a:rPr>
                        <a:t>481</a:t>
                      </a:r>
                    </a:p>
                  </a:txBody>
                  <a:tcPr marL="12700" marR="12700" marT="12700" marB="0" anchor="ctr" anchorCtr="1"/>
                </a:tc>
                <a:tc>
                  <a:txBody>
                    <a:bodyPr/>
                    <a:lstStyle/>
                    <a:p>
                      <a:pPr algn="ctr" fontAlgn="b"/>
                      <a:r>
                        <a:rPr lang="en-US" sz="2000" b="0" i="0" u="none" strike="noStrike" dirty="0">
                          <a:solidFill>
                            <a:srgbClr val="000000"/>
                          </a:solidFill>
                          <a:effectLst/>
                          <a:latin typeface="+mn-lt"/>
                        </a:rPr>
                        <a:t>7</a:t>
                      </a:r>
                    </a:p>
                  </a:txBody>
                  <a:tcPr marL="12700" marR="12700" marT="12700" marB="0" anchor="ctr" anchorCtr="1"/>
                </a:tc>
                <a:tc>
                  <a:txBody>
                    <a:bodyPr/>
                    <a:lstStyle/>
                    <a:p>
                      <a:pPr algn="ctr" fontAlgn="b"/>
                      <a:r>
                        <a:rPr lang="en-US" sz="2000" b="0" i="0" u="none" strike="noStrike" dirty="0">
                          <a:solidFill>
                            <a:srgbClr val="000000"/>
                          </a:solidFill>
                          <a:effectLst/>
                          <a:latin typeface="+mn-lt"/>
                        </a:rPr>
                        <a:t>4:07</a:t>
                      </a:r>
                    </a:p>
                  </a:txBody>
                  <a:tcPr marL="12700" marR="12700" marT="12700" marB="0" anchor="ctr" anchorCtr="1"/>
                </a:tc>
                <a:tc>
                  <a:txBody>
                    <a:bodyPr/>
                    <a:lstStyle/>
                    <a:p>
                      <a:pPr algn="ctr" fontAlgn="b"/>
                      <a:r>
                        <a:rPr lang="en-US" sz="2000" b="0" i="0" u="none" strike="noStrike">
                          <a:solidFill>
                            <a:srgbClr val="000000"/>
                          </a:solidFill>
                          <a:effectLst/>
                          <a:latin typeface="+mn-lt"/>
                        </a:rPr>
                        <a:t>0:12</a:t>
                      </a:r>
                    </a:p>
                  </a:txBody>
                  <a:tcPr marL="12700" marR="12700" marT="12700" marB="0" anchor="ctr" anchorCtr="1"/>
                </a:tc>
                <a:tc>
                  <a:txBody>
                    <a:bodyPr/>
                    <a:lstStyle/>
                    <a:p>
                      <a:pPr algn="ctr" fontAlgn="b"/>
                      <a:r>
                        <a:rPr lang="en-US" sz="2000" b="0" i="0" u="none" strike="noStrike" dirty="0" smtClean="0">
                          <a:solidFill>
                            <a:srgbClr val="000000"/>
                          </a:solidFill>
                          <a:effectLst/>
                          <a:latin typeface="+mn-lt"/>
                        </a:rPr>
                        <a:t>0.6M</a:t>
                      </a:r>
                      <a:endParaRPr lang="en-US" sz="2000" b="0" i="0" u="none" strike="noStrike" dirty="0">
                        <a:solidFill>
                          <a:srgbClr val="000000"/>
                        </a:solidFill>
                        <a:effectLst/>
                        <a:latin typeface="+mn-lt"/>
                      </a:endParaRPr>
                    </a:p>
                  </a:txBody>
                  <a:tcPr marL="12700" marR="12700" marT="12700" marB="0" anchor="ctr" anchorCtr="1"/>
                </a:tc>
                <a:tc>
                  <a:txBody>
                    <a:bodyPr/>
                    <a:lstStyle/>
                    <a:p>
                      <a:pPr algn="ctr" fontAlgn="b"/>
                      <a:r>
                        <a:rPr lang="en-US" sz="2000" b="0" i="0" u="none" strike="noStrike" dirty="0" smtClean="0">
                          <a:solidFill>
                            <a:srgbClr val="000000"/>
                          </a:solidFill>
                          <a:effectLst/>
                          <a:latin typeface="+mn-lt"/>
                        </a:rPr>
                        <a:t>1.1M</a:t>
                      </a:r>
                      <a:endParaRPr lang="en-US" sz="2000" b="0" i="0" u="none" strike="noStrike" dirty="0">
                        <a:solidFill>
                          <a:srgbClr val="000000"/>
                        </a:solidFill>
                        <a:effectLst/>
                        <a:latin typeface="+mn-lt"/>
                      </a:endParaRPr>
                    </a:p>
                  </a:txBody>
                  <a:tcPr marL="12700" marR="12700" marT="12700" marB="0" anchor="ctr" anchorCtr="1"/>
                </a:tc>
              </a:tr>
              <a:tr h="456992">
                <a:tc>
                  <a:txBody>
                    <a:bodyPr/>
                    <a:lstStyle/>
                    <a:p>
                      <a:r>
                        <a:rPr lang="en-US" sz="2000" dirty="0" err="1" smtClean="0"/>
                        <a:t>lusearch</a:t>
                      </a:r>
                      <a:endParaRPr lang="en-US" sz="2000" dirty="0"/>
                    </a:p>
                  </a:txBody>
                  <a:tcPr/>
                </a:tc>
                <a:tc>
                  <a:txBody>
                    <a:bodyPr/>
                    <a:lstStyle/>
                    <a:p>
                      <a:pPr algn="ctr"/>
                      <a:r>
                        <a:rPr lang="en-US" sz="2000" dirty="0" smtClean="0"/>
                        <a:t>1.7 x 10</a:t>
                      </a:r>
                      <a:r>
                        <a:rPr lang="en-US" sz="2000" baseline="30000" dirty="0" smtClean="0"/>
                        <a:t>25</a:t>
                      </a:r>
                      <a:endParaRPr lang="en-US" sz="2000" dirty="0"/>
                    </a:p>
                  </a:txBody>
                  <a:tcPr/>
                </a:tc>
                <a:tc>
                  <a:txBody>
                    <a:bodyPr/>
                    <a:lstStyle/>
                    <a:p>
                      <a:pPr algn="ctr" fontAlgn="b"/>
                      <a:r>
                        <a:rPr lang="en-US" sz="2000" b="0" i="0" u="none" strike="noStrike" dirty="0">
                          <a:solidFill>
                            <a:srgbClr val="000000"/>
                          </a:solidFill>
                          <a:effectLst/>
                          <a:latin typeface="+mn-lt"/>
                        </a:rPr>
                        <a:t>429</a:t>
                      </a:r>
                    </a:p>
                  </a:txBody>
                  <a:tcPr marL="12700" marR="12700" marT="12700" marB="0" anchor="ctr" anchorCtr="1"/>
                </a:tc>
                <a:tc>
                  <a:txBody>
                    <a:bodyPr/>
                    <a:lstStyle/>
                    <a:p>
                      <a:pPr algn="ctr" fontAlgn="b"/>
                      <a:r>
                        <a:rPr lang="en-US" sz="2000" b="0" i="0" u="none" strike="noStrike" dirty="0">
                          <a:solidFill>
                            <a:srgbClr val="000000"/>
                          </a:solidFill>
                          <a:effectLst/>
                          <a:latin typeface="+mn-lt"/>
                        </a:rPr>
                        <a:t>6</a:t>
                      </a:r>
                    </a:p>
                  </a:txBody>
                  <a:tcPr marL="12700" marR="12700" marT="12700" marB="0" anchor="ctr" anchorCtr="1"/>
                </a:tc>
                <a:tc>
                  <a:txBody>
                    <a:bodyPr/>
                    <a:lstStyle/>
                    <a:p>
                      <a:pPr algn="ctr" fontAlgn="b"/>
                      <a:r>
                        <a:rPr lang="en-US" sz="2000" b="0" i="0" u="none" strike="noStrike" dirty="0">
                          <a:solidFill>
                            <a:srgbClr val="000000"/>
                          </a:solidFill>
                          <a:effectLst/>
                          <a:latin typeface="+mn-lt"/>
                        </a:rPr>
                        <a:t>2:38</a:t>
                      </a:r>
                    </a:p>
                  </a:txBody>
                  <a:tcPr marL="12700" marR="12700" marT="12700" marB="0" anchor="ctr" anchorCtr="1"/>
                </a:tc>
                <a:tc>
                  <a:txBody>
                    <a:bodyPr/>
                    <a:lstStyle/>
                    <a:p>
                      <a:pPr algn="ctr" fontAlgn="b"/>
                      <a:r>
                        <a:rPr lang="en-US" sz="2000" b="0" i="0" u="none" strike="noStrike">
                          <a:solidFill>
                            <a:srgbClr val="000000"/>
                          </a:solidFill>
                          <a:effectLst/>
                          <a:latin typeface="+mn-lt"/>
                        </a:rPr>
                        <a:t>0:14</a:t>
                      </a:r>
                    </a:p>
                  </a:txBody>
                  <a:tcPr marL="12700" marR="12700" marT="12700" marB="0" anchor="ctr" anchorCtr="1"/>
                </a:tc>
                <a:tc>
                  <a:txBody>
                    <a:bodyPr/>
                    <a:lstStyle/>
                    <a:p>
                      <a:pPr algn="ctr" fontAlgn="b"/>
                      <a:r>
                        <a:rPr lang="en-US" sz="2000" b="0" i="0" u="none" strike="noStrike" dirty="0" smtClean="0">
                          <a:solidFill>
                            <a:srgbClr val="000000"/>
                          </a:solidFill>
                          <a:effectLst/>
                          <a:latin typeface="+mn-lt"/>
                        </a:rPr>
                        <a:t>0.6M</a:t>
                      </a:r>
                      <a:endParaRPr lang="en-US" sz="2000" b="0" i="0" u="none" strike="noStrike" dirty="0">
                        <a:solidFill>
                          <a:srgbClr val="000000"/>
                        </a:solidFill>
                        <a:effectLst/>
                        <a:latin typeface="+mn-lt"/>
                      </a:endParaRPr>
                    </a:p>
                  </a:txBody>
                  <a:tcPr marL="12700" marR="12700" marT="12700" marB="0" anchor="ctr" anchorCtr="1"/>
                </a:tc>
                <a:tc>
                  <a:txBody>
                    <a:bodyPr/>
                    <a:lstStyle/>
                    <a:p>
                      <a:pPr algn="ctr" fontAlgn="b"/>
                      <a:r>
                        <a:rPr lang="en-US" sz="2000" b="0" i="0" u="none" strike="noStrike" dirty="0" smtClean="0">
                          <a:solidFill>
                            <a:srgbClr val="000000"/>
                          </a:solidFill>
                          <a:effectLst/>
                          <a:latin typeface="+mn-lt"/>
                        </a:rPr>
                        <a:t>1.0M</a:t>
                      </a:r>
                      <a:endParaRPr lang="en-US" sz="2000" b="0" i="0" u="none" strike="noStrike" dirty="0">
                        <a:solidFill>
                          <a:srgbClr val="000000"/>
                        </a:solidFill>
                        <a:effectLst/>
                        <a:latin typeface="+mn-lt"/>
                      </a:endParaRPr>
                    </a:p>
                  </a:txBody>
                  <a:tcPr marL="12700" marR="12700" marT="12700" marB="0" anchor="ctr" anchorCtr="1"/>
                </a:tc>
              </a:tr>
              <a:tr h="456992">
                <a:tc>
                  <a:txBody>
                    <a:bodyPr/>
                    <a:lstStyle/>
                    <a:p>
                      <a:r>
                        <a:rPr lang="en-US" sz="2000" dirty="0" err="1" smtClean="0"/>
                        <a:t>weblech</a:t>
                      </a:r>
                      <a:endParaRPr lang="en-US" sz="2000" dirty="0"/>
                    </a:p>
                  </a:txBody>
                  <a:tcPr/>
                </a:tc>
                <a:tc>
                  <a:txBody>
                    <a:bodyPr/>
                    <a:lstStyle/>
                    <a:p>
                      <a:pPr algn="ctr"/>
                      <a:r>
                        <a:rPr lang="en-US" sz="2000" dirty="0" smtClean="0"/>
                        <a:t>4.4 x 10</a:t>
                      </a:r>
                      <a:r>
                        <a:rPr lang="en-US" sz="2000" baseline="30000" dirty="0" smtClean="0"/>
                        <a:t>24</a:t>
                      </a:r>
                      <a:endParaRPr lang="en-US" sz="2000" dirty="0"/>
                    </a:p>
                  </a:txBody>
                  <a:tcPr/>
                </a:tc>
                <a:tc>
                  <a:txBody>
                    <a:bodyPr/>
                    <a:lstStyle/>
                    <a:p>
                      <a:pPr algn="ctr" fontAlgn="b"/>
                      <a:r>
                        <a:rPr lang="en-US" sz="2000" b="0" i="0" u="none" strike="noStrike" dirty="0">
                          <a:solidFill>
                            <a:srgbClr val="000000"/>
                          </a:solidFill>
                          <a:effectLst/>
                          <a:latin typeface="+mn-lt"/>
                        </a:rPr>
                        <a:t>416</a:t>
                      </a:r>
                    </a:p>
                  </a:txBody>
                  <a:tcPr marL="12700" marR="12700" marT="12700" marB="0" anchor="ctr" anchorCtr="1"/>
                </a:tc>
                <a:tc>
                  <a:txBody>
                    <a:bodyPr/>
                    <a:lstStyle/>
                    <a:p>
                      <a:pPr algn="ctr" fontAlgn="b"/>
                      <a:r>
                        <a:rPr lang="en-US" sz="2000" b="0" i="0" u="none" strike="noStrike" dirty="0">
                          <a:solidFill>
                            <a:srgbClr val="000000"/>
                          </a:solidFill>
                          <a:effectLst/>
                          <a:latin typeface="+mn-lt"/>
                        </a:rPr>
                        <a:t>6</a:t>
                      </a:r>
                    </a:p>
                  </a:txBody>
                  <a:tcPr marL="12700" marR="12700" marT="12700" marB="0" anchor="ctr" anchorCtr="1"/>
                </a:tc>
                <a:tc>
                  <a:txBody>
                    <a:bodyPr/>
                    <a:lstStyle/>
                    <a:p>
                      <a:pPr algn="ctr" fontAlgn="b"/>
                      <a:r>
                        <a:rPr lang="en-US" sz="2000" b="0" i="0" u="none" strike="noStrike" dirty="0">
                          <a:solidFill>
                            <a:srgbClr val="000000"/>
                          </a:solidFill>
                          <a:effectLst/>
                          <a:latin typeface="+mn-lt"/>
                        </a:rPr>
                        <a:t>1:59</a:t>
                      </a:r>
                    </a:p>
                  </a:txBody>
                  <a:tcPr marL="12700" marR="12700" marT="12700" marB="0" anchor="ctr" anchorCtr="1"/>
                </a:tc>
                <a:tc>
                  <a:txBody>
                    <a:bodyPr/>
                    <a:lstStyle/>
                    <a:p>
                      <a:pPr algn="ctr" fontAlgn="b"/>
                      <a:r>
                        <a:rPr lang="en-US" sz="2000" b="0" i="0" u="none" strike="noStrike" dirty="0">
                          <a:solidFill>
                            <a:srgbClr val="000000"/>
                          </a:solidFill>
                          <a:effectLst/>
                          <a:latin typeface="+mn-lt"/>
                        </a:rPr>
                        <a:t>0:07</a:t>
                      </a:r>
                    </a:p>
                  </a:txBody>
                  <a:tcPr marL="12700" marR="12700" marT="12700" marB="0" anchor="ctr" anchorCtr="1"/>
                </a:tc>
                <a:tc>
                  <a:txBody>
                    <a:bodyPr/>
                    <a:lstStyle/>
                    <a:p>
                      <a:pPr algn="ctr" fontAlgn="b"/>
                      <a:r>
                        <a:rPr lang="en-US" sz="2000" b="0" i="0" u="none" strike="noStrike" dirty="0" smtClean="0">
                          <a:solidFill>
                            <a:srgbClr val="000000"/>
                          </a:solidFill>
                          <a:effectLst/>
                          <a:latin typeface="+mn-lt"/>
                        </a:rPr>
                        <a:t>0.6M</a:t>
                      </a:r>
                      <a:endParaRPr lang="en-US" sz="2000" b="0" i="0" u="none" strike="noStrike" dirty="0">
                        <a:solidFill>
                          <a:srgbClr val="000000"/>
                        </a:solidFill>
                        <a:effectLst/>
                        <a:latin typeface="+mn-lt"/>
                      </a:endParaRPr>
                    </a:p>
                  </a:txBody>
                  <a:tcPr marL="12700" marR="12700" marT="12700" marB="0" anchor="ctr" anchorCtr="1"/>
                </a:tc>
                <a:tc>
                  <a:txBody>
                    <a:bodyPr/>
                    <a:lstStyle/>
                    <a:p>
                      <a:pPr algn="ctr" fontAlgn="b"/>
                      <a:r>
                        <a:rPr lang="en-US" sz="2000" b="0" i="0" u="none" strike="noStrike" dirty="0" smtClean="0">
                          <a:solidFill>
                            <a:srgbClr val="000000"/>
                          </a:solidFill>
                          <a:effectLst/>
                          <a:latin typeface="+mn-lt"/>
                        </a:rPr>
                        <a:t>0.9M</a:t>
                      </a:r>
                      <a:endParaRPr lang="en-US" sz="2000" b="0" i="0" u="none" strike="noStrike" dirty="0">
                        <a:solidFill>
                          <a:srgbClr val="000000"/>
                        </a:solidFill>
                        <a:effectLst/>
                        <a:latin typeface="+mn-lt"/>
                      </a:endParaRPr>
                    </a:p>
                  </a:txBody>
                  <a:tcPr marL="12700" marR="12700" marT="12700" marB="0" anchor="ctr" anchorCtr="1"/>
                </a:tc>
              </a:tr>
            </a:tbl>
          </a:graphicData>
        </a:graphic>
      </p:graphicFrame>
      <p:sp>
        <p:nvSpPr>
          <p:cNvPr id="5" name="Date Placeholder 4"/>
          <p:cNvSpPr>
            <a:spLocks noGrp="1"/>
          </p:cNvSpPr>
          <p:nvPr>
            <p:ph type="dt" sz="half" idx="10"/>
          </p:nvPr>
        </p:nvSpPr>
        <p:spPr/>
        <p:txBody>
          <a:bodyPr/>
          <a:lstStyle/>
          <a:p>
            <a:fld id="{1BE79046-E139-8344-9413-58BCB838CF5F}"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556918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227879" y="1505404"/>
            <a:ext cx="8521427" cy="4937760"/>
          </a:xfrm>
        </p:spPr>
        <p:txBody>
          <a:bodyPr>
            <a:normAutofit/>
          </a:bodyPr>
          <a:lstStyle/>
          <a:p>
            <a:r>
              <a:rPr lang="en-US" dirty="0"/>
              <a:t>Extend benefits of constraint-based analysis</a:t>
            </a:r>
            <a:r>
              <a:rPr lang="en-US" dirty="0" smtClean="0"/>
              <a:t> in context of </a:t>
            </a:r>
            <a:r>
              <a:rPr lang="en-US" dirty="0"/>
              <a:t>common and emerging use-</a:t>
            </a:r>
            <a:r>
              <a:rPr lang="en-US" dirty="0" smtClean="0"/>
              <a:t>cases of program analysis</a:t>
            </a:r>
          </a:p>
          <a:p>
            <a:endParaRPr lang="en-US" sz="2000" dirty="0" smtClean="0"/>
          </a:p>
          <a:p>
            <a:r>
              <a:rPr lang="en-US" dirty="0" smtClean="0"/>
              <a:t>Requires reasoning about a mix of</a:t>
            </a:r>
            <a:r>
              <a:rPr lang="en-US" dirty="0"/>
              <a:t> </a:t>
            </a:r>
            <a:r>
              <a:rPr lang="en-US" dirty="0" smtClean="0"/>
              <a:t>hard (inviolable, logical) and soft (violable, probabilistic) propositional constraints</a:t>
            </a:r>
            <a:endParaRPr lang="en-US" sz="1000" dirty="0" smtClean="0"/>
          </a:p>
          <a:p>
            <a:endParaRPr lang="en-US" sz="2000" dirty="0" smtClean="0"/>
          </a:p>
          <a:p>
            <a:r>
              <a:rPr lang="en-US" dirty="0" smtClean="0"/>
              <a:t>Motivates new problems and techniques to scale </a:t>
            </a:r>
            <a:r>
              <a:rPr lang="en-US" dirty="0" err="1" smtClean="0"/>
              <a:t>MaxSAT</a:t>
            </a:r>
            <a:endParaRPr lang="en-US" sz="1000" dirty="0" smtClean="0"/>
          </a:p>
          <a:p>
            <a:endParaRPr lang="en-US" sz="2000" dirty="0" smtClean="0"/>
          </a:p>
          <a:p>
            <a:r>
              <a:rPr lang="en-US" dirty="0" smtClean="0"/>
              <a:t>Motivates new problems and techniques in weight learning</a:t>
            </a:r>
          </a:p>
        </p:txBody>
      </p:sp>
      <p:sp>
        <p:nvSpPr>
          <p:cNvPr id="5" name="Title 4"/>
          <p:cNvSpPr>
            <a:spLocks noGrp="1"/>
          </p:cNvSpPr>
          <p:nvPr>
            <p:ph type="title"/>
          </p:nvPr>
        </p:nvSpPr>
        <p:spPr/>
        <p:txBody>
          <a:bodyPr/>
          <a:lstStyle/>
          <a:p>
            <a:r>
              <a:rPr lang="en-US" dirty="0" smtClean="0"/>
              <a:t>Key takeaways</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sp>
        <p:nvSpPr>
          <p:cNvPr id="7" name="Date Placeholder 6"/>
          <p:cNvSpPr>
            <a:spLocks noGrp="1"/>
          </p:cNvSpPr>
          <p:nvPr>
            <p:ph type="dt" sz="half" idx="10"/>
          </p:nvPr>
        </p:nvSpPr>
        <p:spPr/>
        <p:txBody>
          <a:bodyPr/>
          <a:lstStyle/>
          <a:p>
            <a:fld id="{E2B89D04-58CD-3346-8143-B6A9C61BADC0}"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26207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endParaRPr lang="en-US" dirty="0" smtClean="0"/>
          </a:p>
          <a:p>
            <a:endParaRPr lang="en-US" dirty="0" smtClean="0"/>
          </a:p>
          <a:p>
            <a:endParaRPr lang="en-US" dirty="0"/>
          </a:p>
          <a:p>
            <a:endParaRPr lang="en-US" dirty="0"/>
          </a:p>
          <a:p>
            <a:pPr marL="0" indent="0" algn="ctr">
              <a:buNone/>
            </a:pPr>
            <a:r>
              <a:rPr lang="en-US" sz="3600" dirty="0" smtClean="0"/>
              <a:t>Thank you!</a:t>
            </a:r>
            <a:endParaRPr lang="en-US" sz="3600"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sp>
        <p:nvSpPr>
          <p:cNvPr id="4" name="Date Placeholder 3"/>
          <p:cNvSpPr>
            <a:spLocks noGrp="1"/>
          </p:cNvSpPr>
          <p:nvPr>
            <p:ph type="dt" sz="half" idx="10"/>
          </p:nvPr>
        </p:nvSpPr>
        <p:spPr/>
        <p:txBody>
          <a:bodyPr/>
          <a:lstStyle/>
          <a:p>
            <a:fld id="{7FFA0A21-ED3E-4B4B-A583-5EFC788947A3}"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7866319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specification to check?</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sp>
        <p:nvSpPr>
          <p:cNvPr id="9" name="Content Placeholder 8"/>
          <p:cNvSpPr>
            <a:spLocks noGrp="1"/>
          </p:cNvSpPr>
          <p:nvPr>
            <p:ph sz="quarter" idx="1"/>
          </p:nvPr>
        </p:nvSpPr>
        <p:spPr>
          <a:xfrm>
            <a:off x="4614429" y="1479253"/>
            <a:ext cx="4199520" cy="1563496"/>
          </a:xfrm>
        </p:spPr>
        <p:txBody>
          <a:bodyPr lIns="0" rIns="0">
            <a:normAutofit lnSpcReduction="10000"/>
          </a:bodyPr>
          <a:lstStyle/>
          <a:p>
            <a:pPr marL="0" indent="0" algn="ctr">
              <a:buNone/>
            </a:pPr>
            <a:r>
              <a:rPr lang="en-US" sz="2400" b="1" dirty="0" smtClean="0"/>
              <a:t>Integer overflows?</a:t>
            </a:r>
          </a:p>
          <a:p>
            <a:pPr marL="274320" lvl="1" indent="0">
              <a:buNone/>
            </a:pPr>
            <a:r>
              <a:rPr lang="en-US" sz="2200" dirty="0" smtClean="0"/>
              <a:t>+ well-defined</a:t>
            </a:r>
          </a:p>
          <a:p>
            <a:pPr marL="274320" lvl="1" indent="0">
              <a:buNone/>
            </a:pPr>
            <a:r>
              <a:rPr lang="en-US" sz="2200" dirty="0" smtClean="0">
                <a:latin typeface="ＭＳ ゴシック"/>
                <a:ea typeface="ＭＳ ゴシック"/>
                <a:cs typeface="ＭＳ ゴシック"/>
              </a:rPr>
              <a:t>− </a:t>
            </a:r>
            <a:r>
              <a:rPr lang="en-US" sz="2200" dirty="0" smtClean="0"/>
              <a:t>necessary but not sufficient</a:t>
            </a:r>
            <a:br>
              <a:rPr lang="en-US" sz="2200" dirty="0" smtClean="0"/>
            </a:br>
            <a:r>
              <a:rPr lang="en-US" sz="2200" dirty="0" smtClean="0"/>
              <a:t>    (many benign overflows)</a:t>
            </a:r>
          </a:p>
          <a:p>
            <a:pPr marL="274320" lvl="1" indent="0">
              <a:buNone/>
            </a:pPr>
            <a:endParaRPr lang="en-US" dirty="0"/>
          </a:p>
        </p:txBody>
      </p:sp>
      <p:pic>
        <p:nvPicPr>
          <p:cNvPr id="10" name="Content Placeholder 6" descr="vul1.png"/>
          <p:cNvPicPr>
            <a:picLocks noChangeAspect="1"/>
          </p:cNvPicPr>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t="-20771" b="-20771"/>
          <a:stretch>
            <a:fillRect/>
          </a:stretch>
        </p:blipFill>
        <p:spPr>
          <a:xfrm>
            <a:off x="243459" y="1211376"/>
            <a:ext cx="4241862" cy="2545117"/>
          </a:xfrm>
          <a:prstGeom prst="rect">
            <a:avLst/>
          </a:prstGeom>
        </p:spPr>
      </p:pic>
      <p:pic>
        <p:nvPicPr>
          <p:cNvPr id="11" name="Picture 10" descr="vul2.png"/>
          <p:cNvPicPr>
            <a:picLocks noChangeAspect="1"/>
          </p:cNvPicPr>
          <p:nvPr/>
        </p:nvPicPr>
        <p:blipFill>
          <a:blip r:embed="rId3">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36826" y="3832426"/>
            <a:ext cx="4226725" cy="1744241"/>
          </a:xfrm>
          <a:prstGeom prst="rect">
            <a:avLst/>
          </a:prstGeom>
        </p:spPr>
      </p:pic>
      <p:sp>
        <p:nvSpPr>
          <p:cNvPr id="12" name="Rectangle 11"/>
          <p:cNvSpPr/>
          <p:nvPr/>
        </p:nvSpPr>
        <p:spPr>
          <a:xfrm>
            <a:off x="4394331" y="3539006"/>
            <a:ext cx="4278108" cy="2218556"/>
          </a:xfrm>
          <a:prstGeom prst="rect">
            <a:avLst/>
          </a:prstGeom>
        </p:spPr>
        <p:txBody>
          <a:bodyPr wrap="square" lIns="0" rIns="0">
            <a:spAutoFit/>
          </a:bodyPr>
          <a:lstStyle/>
          <a:p>
            <a:pPr marL="274320" lvl="1" algn="ctr">
              <a:spcBef>
                <a:spcPts val="500"/>
              </a:spcBef>
              <a:buClr>
                <a:srgbClr val="9FB8CD"/>
              </a:buClr>
              <a:buSzPct val="76000"/>
            </a:pPr>
            <a:r>
              <a:rPr lang="en-US" sz="2400" b="1" dirty="0">
                <a:solidFill>
                  <a:srgbClr val="464653"/>
                </a:solidFill>
                <a:latin typeface="Garamond" panose="02020404030301010803" pitchFamily="18" charset="0"/>
              </a:rPr>
              <a:t>The pattern:</a:t>
            </a:r>
          </a:p>
          <a:p>
            <a:pPr marL="274320" lvl="1" algn="ctr">
              <a:spcBef>
                <a:spcPts val="500"/>
              </a:spcBef>
              <a:buClr>
                <a:srgbClr val="9FB8CD"/>
              </a:buClr>
              <a:buSzPct val="76000"/>
            </a:pPr>
            <a:r>
              <a:rPr lang="en-US" sz="2200" dirty="0">
                <a:solidFill>
                  <a:srgbClr val="464653"/>
                </a:solidFill>
                <a:latin typeface="Garamond" panose="02020404030301010803" pitchFamily="18" charset="0"/>
              </a:rPr>
              <a:t>“Integer overflow on an expression derived from an input variable</a:t>
            </a:r>
            <a:br>
              <a:rPr lang="en-US" sz="2200" dirty="0">
                <a:solidFill>
                  <a:srgbClr val="464653"/>
                </a:solidFill>
                <a:latin typeface="Garamond" panose="02020404030301010803" pitchFamily="18" charset="0"/>
              </a:rPr>
            </a:br>
            <a:r>
              <a:rPr lang="en-US" sz="2200" dirty="0">
                <a:solidFill>
                  <a:srgbClr val="464653"/>
                </a:solidFill>
                <a:latin typeface="Garamond" panose="02020404030301010803" pitchFamily="18" charset="0"/>
              </a:rPr>
              <a:t>after some sanitization</a:t>
            </a:r>
            <a:br>
              <a:rPr lang="en-US" sz="2200" dirty="0">
                <a:solidFill>
                  <a:srgbClr val="464653"/>
                </a:solidFill>
                <a:latin typeface="Garamond" panose="02020404030301010803" pitchFamily="18" charset="0"/>
              </a:rPr>
            </a:br>
            <a:r>
              <a:rPr lang="en-US" sz="2200" dirty="0">
                <a:solidFill>
                  <a:srgbClr val="464653"/>
                </a:solidFill>
                <a:latin typeface="Garamond" panose="02020404030301010803" pitchFamily="18" charset="0"/>
              </a:rPr>
              <a:t>but before the expression is used</a:t>
            </a:r>
            <a:br>
              <a:rPr lang="en-US" sz="2200" dirty="0">
                <a:solidFill>
                  <a:srgbClr val="464653"/>
                </a:solidFill>
                <a:latin typeface="Garamond" panose="02020404030301010803" pitchFamily="18" charset="0"/>
              </a:rPr>
            </a:br>
            <a:r>
              <a:rPr lang="en-US" sz="2200" dirty="0">
                <a:solidFill>
                  <a:srgbClr val="464653"/>
                </a:solidFill>
                <a:latin typeface="Garamond" panose="02020404030301010803" pitchFamily="18" charset="0"/>
              </a:rPr>
              <a:t>to allocate a memory buffer</a:t>
            </a:r>
            <a:r>
              <a:rPr lang="en-US" sz="2200" dirty="0" smtClean="0">
                <a:solidFill>
                  <a:srgbClr val="464653"/>
                </a:solidFill>
                <a:latin typeface="Garamond" panose="02020404030301010803" pitchFamily="18" charset="0"/>
              </a:rPr>
              <a:t>”</a:t>
            </a:r>
            <a:endParaRPr lang="en-US" sz="2200" dirty="0">
              <a:solidFill>
                <a:srgbClr val="464653"/>
              </a:solidFill>
              <a:latin typeface="Garamond" panose="02020404030301010803" pitchFamily="18" charset="0"/>
            </a:endParaRPr>
          </a:p>
        </p:txBody>
      </p:sp>
      <p:sp>
        <p:nvSpPr>
          <p:cNvPr id="8" name="Date Placeholder 7"/>
          <p:cNvSpPr>
            <a:spLocks noGrp="1"/>
          </p:cNvSpPr>
          <p:nvPr>
            <p:ph type="dt" sz="half" idx="10"/>
          </p:nvPr>
        </p:nvSpPr>
        <p:spPr/>
        <p:txBody>
          <a:bodyPr/>
          <a:lstStyle/>
          <a:p>
            <a:fld id="{70333A13-9DD4-EF4A-A2C8-64751ED957AC}"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0243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2" grpId="0"/>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to check the specification?</a:t>
            </a:r>
            <a:endParaRPr lang="en-US" dirty="0"/>
          </a:p>
        </p:txBody>
      </p:sp>
      <p:sp>
        <p:nvSpPr>
          <p:cNvPr id="6" name="Footer Placeholder 5"/>
          <p:cNvSpPr>
            <a:spLocks noGrp="1"/>
          </p:cNvSpPr>
          <p:nvPr>
            <p:ph type="ftr" sz="quarter" idx="11"/>
          </p:nvPr>
        </p:nvSpPr>
        <p:spPr/>
        <p:txBody>
          <a:bodyPr/>
          <a:lstStyle/>
          <a:p>
            <a:pPr algn="ctr"/>
            <a:r>
              <a:rPr lang="en-US" smtClean="0"/>
              <a:t>UC Berkeley</a:t>
            </a:r>
            <a:endParaRPr lang="en-US" dirty="0"/>
          </a:p>
        </p:txBody>
      </p:sp>
      <p:sp>
        <p:nvSpPr>
          <p:cNvPr id="9" name="Content Placeholder 8"/>
          <p:cNvSpPr>
            <a:spLocks noGrp="1"/>
          </p:cNvSpPr>
          <p:nvPr>
            <p:ph sz="quarter" idx="1"/>
          </p:nvPr>
        </p:nvSpPr>
        <p:spPr>
          <a:xfrm>
            <a:off x="4551561" y="1388423"/>
            <a:ext cx="4174376" cy="1974249"/>
          </a:xfrm>
        </p:spPr>
        <p:txBody>
          <a:bodyPr>
            <a:normAutofit lnSpcReduction="10000"/>
          </a:bodyPr>
          <a:lstStyle/>
          <a:p>
            <a:pPr marL="274320" lvl="1" indent="0">
              <a:buNone/>
            </a:pPr>
            <a:r>
              <a:rPr lang="en-US" sz="2400" b="1" dirty="0" smtClean="0"/>
              <a:t>         Combination of:</a:t>
            </a:r>
          </a:p>
          <a:p>
            <a:pPr lvl="1"/>
            <a:r>
              <a:rPr lang="en-US" dirty="0" smtClean="0"/>
              <a:t>Integer overflow analysis</a:t>
            </a:r>
          </a:p>
          <a:p>
            <a:pPr lvl="1"/>
            <a:r>
              <a:rPr lang="en-US" dirty="0" smtClean="0"/>
              <a:t>Information-flow analysis</a:t>
            </a:r>
          </a:p>
          <a:p>
            <a:pPr lvl="1"/>
            <a:r>
              <a:rPr lang="en-US" dirty="0" smtClean="0"/>
              <a:t>Alias analysis</a:t>
            </a:r>
          </a:p>
          <a:p>
            <a:pPr lvl="1"/>
            <a:r>
              <a:rPr lang="en-US" dirty="0" smtClean="0"/>
              <a:t>Concurrency analysis</a:t>
            </a:r>
          </a:p>
        </p:txBody>
      </p:sp>
      <p:sp>
        <p:nvSpPr>
          <p:cNvPr id="12" name="Rectangle 11"/>
          <p:cNvSpPr/>
          <p:nvPr/>
        </p:nvSpPr>
        <p:spPr>
          <a:xfrm>
            <a:off x="4394331" y="3539006"/>
            <a:ext cx="4278108" cy="2218556"/>
          </a:xfrm>
          <a:prstGeom prst="rect">
            <a:avLst/>
          </a:prstGeom>
        </p:spPr>
        <p:txBody>
          <a:bodyPr wrap="square" lIns="0" rIns="0">
            <a:spAutoFit/>
          </a:bodyPr>
          <a:lstStyle/>
          <a:p>
            <a:pPr marL="274320" lvl="1" algn="ctr">
              <a:spcBef>
                <a:spcPts val="500"/>
              </a:spcBef>
              <a:buClr>
                <a:srgbClr val="9FB8CD"/>
              </a:buClr>
              <a:buSzPct val="76000"/>
            </a:pPr>
            <a:r>
              <a:rPr lang="en-US" sz="2400" b="1" dirty="0">
                <a:solidFill>
                  <a:srgbClr val="464653"/>
                </a:solidFill>
                <a:latin typeface="Garamond" panose="02020404030301010803" pitchFamily="18" charset="0"/>
              </a:rPr>
              <a:t>The pattern:</a:t>
            </a:r>
          </a:p>
          <a:p>
            <a:pPr marL="274320" lvl="1" algn="ctr">
              <a:spcBef>
                <a:spcPts val="500"/>
              </a:spcBef>
              <a:buClr>
                <a:srgbClr val="9FB8CD"/>
              </a:buClr>
              <a:buSzPct val="76000"/>
            </a:pPr>
            <a:r>
              <a:rPr lang="en-US" sz="2200" dirty="0">
                <a:solidFill>
                  <a:srgbClr val="464653"/>
                </a:solidFill>
                <a:latin typeface="Garamond" panose="02020404030301010803" pitchFamily="18" charset="0"/>
              </a:rPr>
              <a:t>“Integer overflow on an expression derived from an input variable</a:t>
            </a:r>
            <a:br>
              <a:rPr lang="en-US" sz="2200" dirty="0">
                <a:solidFill>
                  <a:srgbClr val="464653"/>
                </a:solidFill>
                <a:latin typeface="Garamond" panose="02020404030301010803" pitchFamily="18" charset="0"/>
              </a:rPr>
            </a:br>
            <a:r>
              <a:rPr lang="en-US" sz="2200" dirty="0">
                <a:solidFill>
                  <a:srgbClr val="464653"/>
                </a:solidFill>
                <a:latin typeface="Garamond" panose="02020404030301010803" pitchFamily="18" charset="0"/>
              </a:rPr>
              <a:t>after some sanitization</a:t>
            </a:r>
            <a:br>
              <a:rPr lang="en-US" sz="2200" dirty="0">
                <a:solidFill>
                  <a:srgbClr val="464653"/>
                </a:solidFill>
                <a:latin typeface="Garamond" panose="02020404030301010803" pitchFamily="18" charset="0"/>
              </a:rPr>
            </a:br>
            <a:r>
              <a:rPr lang="en-US" sz="2200" dirty="0">
                <a:solidFill>
                  <a:srgbClr val="464653"/>
                </a:solidFill>
                <a:latin typeface="Garamond" panose="02020404030301010803" pitchFamily="18" charset="0"/>
              </a:rPr>
              <a:t>but before the expression is used</a:t>
            </a:r>
            <a:br>
              <a:rPr lang="en-US" sz="2200" dirty="0">
                <a:solidFill>
                  <a:srgbClr val="464653"/>
                </a:solidFill>
                <a:latin typeface="Garamond" panose="02020404030301010803" pitchFamily="18" charset="0"/>
              </a:rPr>
            </a:br>
            <a:r>
              <a:rPr lang="en-US" sz="2200" dirty="0">
                <a:solidFill>
                  <a:srgbClr val="464653"/>
                </a:solidFill>
                <a:latin typeface="Garamond" panose="02020404030301010803" pitchFamily="18" charset="0"/>
              </a:rPr>
              <a:t>to allocate a memory buffer</a:t>
            </a:r>
            <a:r>
              <a:rPr lang="en-US" sz="2200" dirty="0" smtClean="0">
                <a:solidFill>
                  <a:srgbClr val="464653"/>
                </a:solidFill>
                <a:latin typeface="Garamond" panose="02020404030301010803" pitchFamily="18" charset="0"/>
              </a:rPr>
              <a:t>”</a:t>
            </a:r>
            <a:endParaRPr lang="en-US" sz="2200" dirty="0">
              <a:solidFill>
                <a:srgbClr val="464653"/>
              </a:solidFill>
              <a:latin typeface="Garamond" panose="02020404030301010803" pitchFamily="18" charset="0"/>
            </a:endParaRPr>
          </a:p>
        </p:txBody>
      </p:sp>
      <p:pic>
        <p:nvPicPr>
          <p:cNvPr id="13" name="Content Placeholder 6" descr="vul1.png"/>
          <p:cNvPicPr>
            <a:picLocks noChangeAspect="1"/>
          </p:cNvPicPr>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t="-20771" b="-20771"/>
          <a:stretch>
            <a:fillRect/>
          </a:stretch>
        </p:blipFill>
        <p:spPr>
          <a:xfrm>
            <a:off x="243459" y="1211376"/>
            <a:ext cx="4241862" cy="2545117"/>
          </a:xfrm>
          <a:prstGeom prst="rect">
            <a:avLst/>
          </a:prstGeom>
        </p:spPr>
      </p:pic>
      <p:pic>
        <p:nvPicPr>
          <p:cNvPr id="14" name="Picture 13" descr="vul2.png"/>
          <p:cNvPicPr>
            <a:picLocks noChangeAspect="1"/>
          </p:cNvPicPr>
          <p:nvPr/>
        </p:nvPicPr>
        <p:blipFill>
          <a:blip r:embed="rId3">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36826" y="3832426"/>
            <a:ext cx="4226725" cy="1744241"/>
          </a:xfrm>
          <a:prstGeom prst="rect">
            <a:avLst/>
          </a:prstGeom>
        </p:spPr>
      </p:pic>
      <p:sp>
        <p:nvSpPr>
          <p:cNvPr id="8" name="Date Placeholder 7"/>
          <p:cNvSpPr>
            <a:spLocks noGrp="1"/>
          </p:cNvSpPr>
          <p:nvPr>
            <p:ph type="dt" sz="half" idx="10"/>
          </p:nvPr>
        </p:nvSpPr>
        <p:spPr/>
        <p:txBody>
          <a:bodyPr/>
          <a:lstStyle/>
          <a:p>
            <a:fld id="{F8983F46-C5FF-D447-B7FA-76FA149A3420}"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59861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9">
                                            <p:txEl>
                                              <p:pRg st="1" end="1"/>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9">
                                            <p:txEl>
                                              <p:pRg st="3" end="3"/>
                                            </p:txEl>
                                          </p:spTgt>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89292" y="3326882"/>
            <a:ext cx="4554708" cy="2706581"/>
          </a:xfrm>
        </p:spPr>
        <p:txBody>
          <a:bodyPr>
            <a:normAutofit fontScale="92500"/>
          </a:bodyPr>
          <a:lstStyle/>
          <a:p>
            <a:endParaRPr lang="en-US" sz="1900" dirty="0" smtClean="0"/>
          </a:p>
          <a:p>
            <a:r>
              <a:rPr lang="en-US" sz="2400" dirty="0" smtClean="0"/>
              <a:t>Environment assumptions</a:t>
            </a:r>
          </a:p>
          <a:p>
            <a:r>
              <a:rPr lang="en-US" sz="2400" dirty="0" smtClean="0"/>
              <a:t>Behavior of missing program parts</a:t>
            </a:r>
          </a:p>
          <a:p>
            <a:r>
              <a:rPr lang="en-US" sz="2400" dirty="0" smtClean="0"/>
              <a:t>Loop invariants</a:t>
            </a:r>
          </a:p>
          <a:p>
            <a:r>
              <a:rPr lang="en-US" sz="2400" dirty="0" smtClean="0"/>
              <a:t>Function pre/post conditions</a:t>
            </a:r>
          </a:p>
          <a:p>
            <a:r>
              <a:rPr lang="en-US" sz="2400" dirty="0" smtClean="0"/>
              <a:t>…</a:t>
            </a:r>
          </a:p>
          <a:p>
            <a:endParaRPr lang="en-US" dirty="0"/>
          </a:p>
        </p:txBody>
      </p:sp>
      <p:sp>
        <p:nvSpPr>
          <p:cNvPr id="3" name="Title 2"/>
          <p:cNvSpPr>
            <a:spLocks noGrp="1"/>
          </p:cNvSpPr>
          <p:nvPr>
            <p:ph type="title"/>
          </p:nvPr>
        </p:nvSpPr>
        <p:spPr/>
        <p:txBody>
          <a:bodyPr/>
          <a:lstStyle/>
          <a:p>
            <a:r>
              <a:rPr lang="en-US" dirty="0" smtClean="0"/>
              <a:t>What information do the analyses need? </a:t>
            </a:r>
            <a:endParaRPr lang="en-US" dirty="0"/>
          </a:p>
        </p:txBody>
      </p:sp>
      <p:sp>
        <p:nvSpPr>
          <p:cNvPr id="4" name="Footer Placeholder 3"/>
          <p:cNvSpPr>
            <a:spLocks noGrp="1"/>
          </p:cNvSpPr>
          <p:nvPr>
            <p:ph type="ftr" sz="quarter" idx="11"/>
          </p:nvPr>
        </p:nvSpPr>
        <p:spPr/>
        <p:txBody>
          <a:bodyPr/>
          <a:lstStyle/>
          <a:p>
            <a:pPr algn="ctr"/>
            <a:r>
              <a:rPr lang="en-US" smtClean="0"/>
              <a:t>UC Berkeley</a:t>
            </a:r>
            <a:endParaRPr lang="en-US" dirty="0"/>
          </a:p>
        </p:txBody>
      </p:sp>
      <p:pic>
        <p:nvPicPr>
          <p:cNvPr id="5" name="Content Placeholder 6" descr="vul1.png"/>
          <p:cNvPicPr>
            <a:picLocks noChangeAspect="1"/>
          </p:cNvPicPr>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t="-20771" b="-20771"/>
          <a:stretch>
            <a:fillRect/>
          </a:stretch>
        </p:blipFill>
        <p:spPr>
          <a:xfrm>
            <a:off x="243459" y="1211376"/>
            <a:ext cx="4241862" cy="2545117"/>
          </a:xfrm>
          <a:prstGeom prst="rect">
            <a:avLst/>
          </a:prstGeom>
        </p:spPr>
      </p:pic>
      <p:pic>
        <p:nvPicPr>
          <p:cNvPr id="6" name="Picture 5" descr="vul2.png"/>
          <p:cNvPicPr>
            <a:picLocks noChangeAspect="1"/>
          </p:cNvPicPr>
          <p:nvPr/>
        </p:nvPicPr>
        <p:blipFill>
          <a:blip r:embed="rId3">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36826" y="3832426"/>
            <a:ext cx="4226725" cy="1744241"/>
          </a:xfrm>
          <a:prstGeom prst="rect">
            <a:avLst/>
          </a:prstGeom>
        </p:spPr>
      </p:pic>
      <p:sp>
        <p:nvSpPr>
          <p:cNvPr id="7" name="Rectangle 6"/>
          <p:cNvSpPr/>
          <p:nvPr/>
        </p:nvSpPr>
        <p:spPr>
          <a:xfrm>
            <a:off x="4318356" y="1524010"/>
            <a:ext cx="4572000" cy="1605568"/>
          </a:xfrm>
          <a:prstGeom prst="rect">
            <a:avLst/>
          </a:prstGeom>
        </p:spPr>
        <p:txBody>
          <a:bodyPr>
            <a:spAutoFit/>
          </a:bodyPr>
          <a:lstStyle/>
          <a:p>
            <a:pPr lvl="0" algn="ctr">
              <a:spcBef>
                <a:spcPts val="600"/>
              </a:spcBef>
              <a:buClr>
                <a:srgbClr val="727CA3"/>
              </a:buClr>
              <a:buSzPct val="76000"/>
            </a:pPr>
            <a:r>
              <a:rPr lang="en-US" sz="2400" dirty="0">
                <a:solidFill>
                  <a:prstClr val="black"/>
                </a:solidFill>
                <a:latin typeface="Garamond" panose="02020404030301010803" pitchFamily="18" charset="0"/>
              </a:rPr>
              <a:t>Information-flow analysis</a:t>
            </a:r>
            <a:br>
              <a:rPr lang="en-US" sz="2400" dirty="0">
                <a:solidFill>
                  <a:prstClr val="black"/>
                </a:solidFill>
                <a:latin typeface="Garamond" panose="02020404030301010803" pitchFamily="18" charset="0"/>
              </a:rPr>
            </a:br>
            <a:r>
              <a:rPr lang="en-US" sz="2400" dirty="0">
                <a:solidFill>
                  <a:prstClr val="black"/>
                </a:solidFill>
                <a:latin typeface="Garamond" panose="02020404030301010803" pitchFamily="18" charset="0"/>
              </a:rPr>
              <a:t>must know sensitive sink:</a:t>
            </a:r>
          </a:p>
          <a:p>
            <a:pPr marL="548640" lvl="1" indent="-274320">
              <a:spcBef>
                <a:spcPts val="500"/>
              </a:spcBef>
              <a:buClr>
                <a:srgbClr val="9FB8CD"/>
              </a:buClr>
              <a:buSzPct val="76000"/>
              <a:buFont typeface="Wingdings 3"/>
              <a:buChar char=""/>
            </a:pPr>
            <a:r>
              <a:rPr lang="en-US" sz="2100" dirty="0">
                <a:solidFill>
                  <a:srgbClr val="464653"/>
                </a:solidFill>
                <a:latin typeface="Garamond" panose="02020404030301010803" pitchFamily="18" charset="0"/>
              </a:rPr>
              <a:t>first argument of </a:t>
            </a:r>
            <a:r>
              <a:rPr lang="en-US" sz="2100" dirty="0" err="1">
                <a:solidFill>
                  <a:srgbClr val="464653"/>
                </a:solidFill>
                <a:latin typeface="Garamond" panose="02020404030301010803" pitchFamily="18" charset="0"/>
              </a:rPr>
              <a:t>g_malloc</a:t>
            </a:r>
            <a:r>
              <a:rPr lang="en-US" sz="2100" dirty="0">
                <a:solidFill>
                  <a:srgbClr val="464653"/>
                </a:solidFill>
                <a:latin typeface="Garamond" panose="02020404030301010803" pitchFamily="18" charset="0"/>
              </a:rPr>
              <a:t> in GIMP</a:t>
            </a:r>
          </a:p>
          <a:p>
            <a:pPr marL="548640" lvl="1" indent="-274320">
              <a:spcBef>
                <a:spcPts val="500"/>
              </a:spcBef>
              <a:buClr>
                <a:srgbClr val="9FB8CD"/>
              </a:buClr>
              <a:buSzPct val="76000"/>
              <a:buFont typeface="Wingdings 3"/>
              <a:buChar char=""/>
            </a:pPr>
            <a:r>
              <a:rPr lang="en-US" sz="2100" dirty="0">
                <a:solidFill>
                  <a:srgbClr val="464653"/>
                </a:solidFill>
                <a:latin typeface="Garamond" panose="02020404030301010803" pitchFamily="18" charset="0"/>
              </a:rPr>
              <a:t>second argument of </a:t>
            </a:r>
            <a:r>
              <a:rPr lang="en-US" sz="2100" dirty="0" err="1">
                <a:solidFill>
                  <a:srgbClr val="464653"/>
                </a:solidFill>
                <a:latin typeface="Garamond" panose="02020404030301010803" pitchFamily="18" charset="0"/>
              </a:rPr>
              <a:t>realloc</a:t>
            </a:r>
            <a:r>
              <a:rPr lang="en-US" sz="2100" dirty="0">
                <a:solidFill>
                  <a:srgbClr val="464653"/>
                </a:solidFill>
                <a:latin typeface="Garamond" panose="02020404030301010803" pitchFamily="18" charset="0"/>
              </a:rPr>
              <a:t> in VLC</a:t>
            </a:r>
          </a:p>
        </p:txBody>
      </p:sp>
      <p:sp>
        <p:nvSpPr>
          <p:cNvPr id="8" name="Date Placeholder 7"/>
          <p:cNvSpPr>
            <a:spLocks noGrp="1"/>
          </p:cNvSpPr>
          <p:nvPr>
            <p:ph type="dt" sz="half" idx="10"/>
          </p:nvPr>
        </p:nvSpPr>
        <p:spPr/>
        <p:txBody>
          <a:bodyPr/>
          <a:lstStyle/>
          <a:p>
            <a:fld id="{DD64093D-0F9E-2A46-B240-BDBA048E4D39}"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13454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500"/>
                                  </p:stCondLst>
                                  <p:childTnLst>
                                    <p:set>
                                      <p:cBhvr>
                                        <p:cTn id="13" dur="1" fill="hold">
                                          <p:stCondLst>
                                            <p:cond delay="0"/>
                                          </p:stCondLst>
                                        </p:cTn>
                                        <p:tgtEl>
                                          <p:spTgt spid="2">
                                            <p:txEl>
                                              <p:pRg st="2" end="2"/>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50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nodeType="afterEffect">
                                  <p:stCondLst>
                                    <p:cond delay="500"/>
                                  </p:stCondLst>
                                  <p:childTnLst>
                                    <p:set>
                                      <p:cBhvr>
                                        <p:cTn id="19" dur="1" fill="hold">
                                          <p:stCondLst>
                                            <p:cond delay="0"/>
                                          </p:stCondLst>
                                        </p:cTn>
                                        <p:tgtEl>
                                          <p:spTgt spid="2">
                                            <p:txEl>
                                              <p:pRg st="4" end="4"/>
                                            </p:txEl>
                                          </p:spTgt>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nodeType="afterEffect">
                                  <p:stCondLst>
                                    <p:cond delay="50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89292" y="1156141"/>
            <a:ext cx="4312674" cy="3675853"/>
          </a:xfrm>
        </p:spPr>
        <p:txBody>
          <a:bodyPr>
            <a:normAutofit/>
          </a:bodyPr>
          <a:lstStyle/>
          <a:p>
            <a:endParaRPr lang="en-US" sz="1900" dirty="0" smtClean="0"/>
          </a:p>
          <a:p>
            <a:r>
              <a:rPr lang="en-US" sz="2400" dirty="0" smtClean="0"/>
              <a:t>Necessarily approximate for </a:t>
            </a:r>
            <a:r>
              <a:rPr lang="en-US" sz="2400" dirty="0" err="1" smtClean="0"/>
              <a:t>undecidability</a:t>
            </a:r>
            <a:r>
              <a:rPr lang="en-US" sz="2400" dirty="0" smtClean="0"/>
              <a:t> reasons</a:t>
            </a:r>
          </a:p>
          <a:p>
            <a:endParaRPr lang="en-US" sz="2400" dirty="0" smtClean="0"/>
          </a:p>
          <a:p>
            <a:r>
              <a:rPr lang="en-US" sz="2400" dirty="0" smtClean="0"/>
              <a:t>Must strike tradeoffs between soundness, completeness, and scalability</a:t>
            </a:r>
            <a:endParaRPr lang="en-US" dirty="0"/>
          </a:p>
        </p:txBody>
      </p:sp>
      <p:sp>
        <p:nvSpPr>
          <p:cNvPr id="3" name="Title 2"/>
          <p:cNvSpPr>
            <a:spLocks noGrp="1"/>
          </p:cNvSpPr>
          <p:nvPr>
            <p:ph type="title"/>
          </p:nvPr>
        </p:nvSpPr>
        <p:spPr/>
        <p:txBody>
          <a:bodyPr>
            <a:normAutofit/>
          </a:bodyPr>
          <a:lstStyle/>
          <a:p>
            <a:r>
              <a:rPr lang="en-US" dirty="0" smtClean="0"/>
              <a:t>How effective are the analyses? </a:t>
            </a:r>
            <a:endParaRPr lang="en-US" dirty="0"/>
          </a:p>
        </p:txBody>
      </p:sp>
      <p:sp>
        <p:nvSpPr>
          <p:cNvPr id="4" name="Footer Placeholder 3"/>
          <p:cNvSpPr>
            <a:spLocks noGrp="1"/>
          </p:cNvSpPr>
          <p:nvPr>
            <p:ph type="ftr" sz="quarter" idx="11"/>
          </p:nvPr>
        </p:nvSpPr>
        <p:spPr/>
        <p:txBody>
          <a:bodyPr/>
          <a:lstStyle/>
          <a:p>
            <a:pPr algn="ctr"/>
            <a:r>
              <a:rPr lang="en-US" smtClean="0"/>
              <a:t>UC Berkeley</a:t>
            </a:r>
            <a:endParaRPr lang="en-US" dirty="0"/>
          </a:p>
        </p:txBody>
      </p:sp>
      <p:pic>
        <p:nvPicPr>
          <p:cNvPr id="5" name="Content Placeholder 6" descr="vul1.png"/>
          <p:cNvPicPr>
            <a:picLocks noChangeAspect="1"/>
          </p:cNvPicPr>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t="-20771" b="-20771"/>
          <a:stretch>
            <a:fillRect/>
          </a:stretch>
        </p:blipFill>
        <p:spPr>
          <a:xfrm>
            <a:off x="243459" y="1211376"/>
            <a:ext cx="4241862" cy="2545117"/>
          </a:xfrm>
          <a:prstGeom prst="rect">
            <a:avLst/>
          </a:prstGeom>
        </p:spPr>
      </p:pic>
      <p:pic>
        <p:nvPicPr>
          <p:cNvPr id="6" name="Picture 5" descr="vul2.png"/>
          <p:cNvPicPr>
            <a:picLocks noChangeAspect="1"/>
          </p:cNvPicPr>
          <p:nvPr/>
        </p:nvPicPr>
        <p:blipFill>
          <a:blip r:embed="rId3">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36826" y="3832426"/>
            <a:ext cx="4226725" cy="1744241"/>
          </a:xfrm>
          <a:prstGeom prst="rect">
            <a:avLst/>
          </a:prstGeom>
        </p:spPr>
      </p:pic>
      <p:sp>
        <p:nvSpPr>
          <p:cNvPr id="7" name="Date Placeholder 6"/>
          <p:cNvSpPr>
            <a:spLocks noGrp="1"/>
          </p:cNvSpPr>
          <p:nvPr>
            <p:ph type="dt" sz="half" idx="10"/>
          </p:nvPr>
        </p:nvSpPr>
        <p:spPr/>
        <p:txBody>
          <a:bodyPr/>
          <a:lstStyle/>
          <a:p>
            <a:fld id="{63E1FB9F-547A-8D44-B8A2-5F512D38E6BA}" type="datetime1">
              <a:rPr lang="en-US" smtClean="0"/>
              <a:t>6/3/15</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22969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55.1"/>
</p:tagLst>
</file>

<file path=ppt/tags/tag10.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4|4.8|7.7"/>
</p:tagLst>
</file>

<file path=ppt/tags/tag1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8.1|0.5"/>
</p:tagLst>
</file>

<file path=ppt/tags/tag1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8.1"/>
</p:tagLst>
</file>

<file path=ppt/tags/tag1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6|2.7|3.4"/>
</p:tagLst>
</file>

<file path=ppt/tags/tag1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23.8|11.3|15.1|12.9"/>
</p:tagLst>
</file>

<file path=ppt/tags/tag15.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33.3"/>
</p:tagLst>
</file>

<file path=ppt/tags/tag16.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8.5|7.9"/>
</p:tagLst>
</file>

<file path=ppt/tags/tag17.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4.2|12.7|21.7|34.1"/>
</p:tagLst>
</file>

<file path=ppt/tags/tag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4.2|12.7|21.7|34.1"/>
</p:tagLst>
</file>

<file path=ppt/tags/tag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1.4|2.7"/>
</p:tagLst>
</file>

<file path=ppt/tags/tag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5|36.9|32.7|65.5|5.6"/>
</p:tagLst>
</file>

<file path=ppt/tags/tag5.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9.5|5.1|6.9"/>
</p:tagLst>
</file>

<file path=ppt/tags/tag6.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2"/>
</p:tagLst>
</file>

<file path=ppt/tags/tag7.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6.6"/>
</p:tagLst>
</file>

<file path=ppt/tags/tag8.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9|5.8|17.6"/>
</p:tagLst>
</file>

<file path=ppt/tags/tag9.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2.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gant">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Custom 1">
      <a:majorFont>
        <a:latin typeface="Garamond"/>
        <a:ea typeface=""/>
        <a:cs typeface=""/>
      </a:majorFont>
      <a:minorFont>
        <a:latin typeface="Garamond"/>
        <a:ea typeface=""/>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xmlns="" xmlns:a="http://schemas.openxmlformats.org/drawingml/2006/main" name="elegant" id="{4F5F41D9-9FFF-4ED8-9C7F-C1ACADA51854}" vid="{60351B06-E032-4235-A2F9-2C204A0F36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xmlns:a="http://schemas.openxmlformats.org/drawingml/2006/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xmlns:a="http://schemas.openxmlformats.org/drawingml/2006/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8ED355A42788143AE0FB0D22F302F2E" ma:contentTypeVersion="1" ma:contentTypeDescription="Create a new document." ma:contentTypeScope="" ma:versionID="31bce0da7b120c2ed0a0b0f7e09a2746">
  <xsd:schema xmlns:xsd="http://www.w3.org/2001/XMLSchema" xmlns:xs="http://www.w3.org/2001/XMLSchema" xmlns:p="http://schemas.microsoft.com/office/2006/metadata/properties" xmlns:ns3="645017dd-093d-4fe6-8749-94edcd17ab36" targetNamespace="http://schemas.microsoft.com/office/2006/metadata/properties" ma:root="true" ma:fieldsID="436f62787a1dbbb720be1912f308f81f" ns3:_="">
    <xsd:import namespace="645017dd-093d-4fe6-8749-94edcd17ab36"/>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5017dd-093d-4fe6-8749-94edcd17ab3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621055-3A2D-42F9-B8D3-AEB84A18ED49}">
  <ds:schemaRefs>
    <ds:schemaRef ds:uri="http://schemas.microsoft.com/sharepoint/v3/contenttype/forms"/>
  </ds:schemaRefs>
</ds:datastoreItem>
</file>

<file path=customXml/itemProps2.xml><?xml version="1.0" encoding="utf-8"?>
<ds:datastoreItem xmlns:ds="http://schemas.openxmlformats.org/officeDocument/2006/customXml" ds:itemID="{1A6884DA-E94B-4DCE-9FF8-5930163FDDBC}">
  <ds:schemaRefs>
    <ds:schemaRef ds:uri="http://www.w3.org/XML/1998/namespace"/>
    <ds:schemaRef ds:uri="http://schemas.microsoft.com/office/2006/documentManagement/types"/>
    <ds:schemaRef ds:uri="http://schemas.microsoft.com/office/2006/metadata/properties"/>
    <ds:schemaRef ds:uri="http://purl.org/dc/terms/"/>
    <ds:schemaRef ds:uri="645017dd-093d-4fe6-8749-94edcd17ab36"/>
    <ds:schemaRef ds:uri="http://schemas.openxmlformats.org/package/2006/metadata/core-properties"/>
    <ds:schemaRef ds:uri="http://schemas.microsoft.com/office/infopath/2007/PartnerControls"/>
    <ds:schemaRef ds:uri="http://purl.org/dc/dcmitype/"/>
    <ds:schemaRef ds:uri="http://purl.org/dc/elements/1.1/"/>
  </ds:schemaRefs>
</ds:datastoreItem>
</file>

<file path=customXml/itemProps3.xml><?xml version="1.0" encoding="utf-8"?>
<ds:datastoreItem xmlns:ds="http://schemas.openxmlformats.org/officeDocument/2006/customXml" ds:itemID="{D2D6EF29-6828-4236-AFDE-D4CDBE69BB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5017dd-093d-4fe6-8749-94edcd17ab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elegant</Template>
  <TotalTime>17594</TotalTime>
  <Words>6330</Words>
  <Application>Microsoft Macintosh PowerPoint</Application>
  <PresentationFormat>On-screen Show (4:3)</PresentationFormat>
  <Paragraphs>1102</Paragraphs>
  <Slides>56</Slides>
  <Notes>29</Notes>
  <HiddenSlides>0</HiddenSlides>
  <MMClips>0</MMClips>
  <ScaleCrop>false</ScaleCrop>
  <HeadingPairs>
    <vt:vector size="4" baseType="variant">
      <vt:variant>
        <vt:lpstr>Design Template</vt:lpstr>
      </vt:variant>
      <vt:variant>
        <vt:i4>1</vt:i4>
      </vt:variant>
      <vt:variant>
        <vt:lpstr>Slide Titles</vt:lpstr>
      </vt:variant>
      <vt:variant>
        <vt:i4>56</vt:i4>
      </vt:variant>
    </vt:vector>
  </HeadingPairs>
  <TitlesOfParts>
    <vt:vector size="57" baseType="lpstr">
      <vt:lpstr>elegant</vt:lpstr>
      <vt:lpstr>Petablox: Declarative Program Analysis for Big Code  </vt:lpstr>
      <vt:lpstr>Background</vt:lpstr>
      <vt:lpstr>Example: Integer overflow vulnerability (1/3)</vt:lpstr>
      <vt:lpstr>Example: Integer overflow vulnerability (2/3)</vt:lpstr>
      <vt:lpstr>Example: Integer overflow vulnerability (3/3)</vt:lpstr>
      <vt:lpstr>What specification to check?</vt:lpstr>
      <vt:lpstr>How to check the specification?</vt:lpstr>
      <vt:lpstr>What information do the analyses need? </vt:lpstr>
      <vt:lpstr>How effective are the analyses? </vt:lpstr>
      <vt:lpstr>Declarative program analysis using Datalog</vt:lpstr>
      <vt:lpstr>Expressing fixpoint computations</vt:lpstr>
      <vt:lpstr>Derivations of analysis results</vt:lpstr>
      <vt:lpstr>Combining logical and probabilistic reasoning</vt:lpstr>
      <vt:lpstr>Declarative program analysis: Prevalent view</vt:lpstr>
      <vt:lpstr>Declarative program analysis: Our view</vt:lpstr>
      <vt:lpstr>Example use-case: client-driven analysis</vt:lpstr>
      <vt:lpstr>Petablox program analysis framework</vt:lpstr>
      <vt:lpstr>Rest of the talk: Two use-cases</vt:lpstr>
      <vt:lpstr>Pointer analysis example</vt:lpstr>
      <vt:lpstr>Pointer analysis as graph reachability</vt:lpstr>
      <vt:lpstr>Graph reachability in Datalog</vt:lpstr>
      <vt:lpstr>Desired result</vt:lpstr>
      <vt:lpstr>Iteration 1</vt:lpstr>
      <vt:lpstr>Iteration 1 - derivation graph</vt:lpstr>
      <vt:lpstr>Iteration 1 - derivation graph</vt:lpstr>
      <vt:lpstr>Iteration 1 - derivation graph</vt:lpstr>
      <vt:lpstr>Iteration 1 - derivation graph</vt:lpstr>
      <vt:lpstr>Iteration 1 - derivation graph</vt:lpstr>
      <vt:lpstr>Iteration 1 - derivation graph</vt:lpstr>
      <vt:lpstr>Encoded as MaxSAT</vt:lpstr>
      <vt:lpstr>Encoded as MaxSAT</vt:lpstr>
      <vt:lpstr>Iteration 2 and beyond</vt:lpstr>
      <vt:lpstr>Iteration 2 and beyond</vt:lpstr>
      <vt:lpstr>Iteration 2 and beyond</vt:lpstr>
      <vt:lpstr>Iteration 2 and beyond</vt:lpstr>
      <vt:lpstr>Iteration 2 and beyond</vt:lpstr>
      <vt:lpstr>Iteration 2 and beyond</vt:lpstr>
      <vt:lpstr>Mixing counterexamples</vt:lpstr>
      <vt:lpstr>Mixing counterexamples</vt:lpstr>
      <vt:lpstr>Experimental setup</vt:lpstr>
      <vt:lpstr>Pointer analysis results</vt:lpstr>
      <vt:lpstr>Performance of Datalog solver</vt:lpstr>
      <vt:lpstr>Performance of MaxSAT solver</vt:lpstr>
      <vt:lpstr>Statistics of MaxSAT formulae</vt:lpstr>
      <vt:lpstr>User-guided analysis: Motivation</vt:lpstr>
      <vt:lpstr>User-guided analysis: Our approach</vt:lpstr>
      <vt:lpstr>Simplified datarace analysis in Datalog</vt:lpstr>
      <vt:lpstr>A concurrent program: Apache ftp server</vt:lpstr>
      <vt:lpstr>Before user feedback</vt:lpstr>
      <vt:lpstr>After user feedback</vt:lpstr>
      <vt:lpstr>How does it work?</vt:lpstr>
      <vt:lpstr>Empirical evaluation</vt:lpstr>
      <vt:lpstr>Datarace analysis precision results</vt:lpstr>
      <vt:lpstr>Datarace analysis scalability results</vt:lpstr>
      <vt:lpstr>Key takeaways</vt:lpstr>
      <vt:lpstr>Slide 56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Abstraction Refinement for Program Analyses in Datalog</dc:title>
  <dc:creator>Zhang, Xin</dc:creator>
  <cp:lastModifiedBy>Mayur Naik</cp:lastModifiedBy>
  <cp:revision>919</cp:revision>
  <dcterms:created xsi:type="dcterms:W3CDTF">2015-06-03T15:41:47Z</dcterms:created>
  <dcterms:modified xsi:type="dcterms:W3CDTF">2015-06-03T15:45:56Z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0x010100F8ED355A42788143AE0FB0D22F302F2E</vt:lpwstr>
  </property>
  <property fmtid="{D5CDD505-2E9C-101B-9397-08002B2CF9AE}" pid="3" name="IsMyDocuments">
    <vt:bool>true</vt:bool>
  </property>
</Properties>
</file>